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8" r:id="rId1"/>
  </p:sldMasterIdLst>
  <p:notesMasterIdLst>
    <p:notesMasterId r:id="rId11"/>
  </p:notesMasterIdLst>
  <p:handoutMasterIdLst>
    <p:handoutMasterId r:id="rId12"/>
  </p:handoutMasterIdLst>
  <p:sldIdLst>
    <p:sldId id="256" r:id="rId2"/>
    <p:sldId id="316" r:id="rId3"/>
    <p:sldId id="313" r:id="rId4"/>
    <p:sldId id="314" r:id="rId5"/>
    <p:sldId id="317" r:id="rId6"/>
    <p:sldId id="315" r:id="rId7"/>
    <p:sldId id="295" r:id="rId8"/>
    <p:sldId id="301" r:id="rId9"/>
    <p:sldId id="30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542" y="3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8F13D3-2E45-4192-810C-0BD6C6719F36}" type="datetimeFigureOut">
              <a:rPr lang="en-US" smtClean="0"/>
              <a:t>5/11/2020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328046-95E8-4CDB-B167-BBF1A897C4FC}" type="slidenum">
              <a:rPr lang="en-US" smtClean="0"/>
              <a:t>‹#›</a:t>
            </a:fld>
            <a:endParaRPr lang="en-US" dirty="0"/>
          </a:p>
        </p:txBody>
      </p:sp>
    </p:spTree>
    <p:extLst>
      <p:ext uri="{BB962C8B-B14F-4D97-AF65-F5344CB8AC3E}">
        <p14:creationId xmlns:p14="http://schemas.microsoft.com/office/powerpoint/2010/main" val="227754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3F59-A15D-487D-9FE2-A9D21CB81A1A}" type="datetimeFigureOut">
              <a:rPr lang="en-US" smtClean="0"/>
              <a:t>5/11/2020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56748-2075-4A59-B623-42B6E905691A}" type="slidenum">
              <a:rPr lang="en-US" smtClean="0"/>
              <a:t>‹#›</a:t>
            </a:fld>
            <a:endParaRPr lang="en-US" dirty="0"/>
          </a:p>
        </p:txBody>
      </p:sp>
    </p:spTree>
    <p:extLst>
      <p:ext uri="{BB962C8B-B14F-4D97-AF65-F5344CB8AC3E}">
        <p14:creationId xmlns:p14="http://schemas.microsoft.com/office/powerpoint/2010/main" val="20734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53533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223563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E3FF8C8-D724-9844-BC5E-FE7354DFABDB}"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131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4053383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5214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598416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52711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157841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77712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73304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204771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0901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65290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13027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A4845-A08A-4DF4-8D99-E2E7B6D41C67}" type="slidenum">
              <a:rPr lang="en-US" smtClean="0"/>
              <a:pPr/>
              <a:t>‹#›</a:t>
            </a:fld>
            <a:endParaRPr lang="en-US" dirty="0"/>
          </a:p>
        </p:txBody>
      </p:sp>
    </p:spTree>
    <p:extLst>
      <p:ext uri="{BB962C8B-B14F-4D97-AF65-F5344CB8AC3E}">
        <p14:creationId xmlns:p14="http://schemas.microsoft.com/office/powerpoint/2010/main" val="354804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84557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6C77813-31CB-DB42-8D9C-B7B4BF7A081B}" type="datetimeFigureOut">
              <a:rPr lang="en-US" smtClean="0"/>
              <a:t>5/11/2020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E3FF8C8-D724-9844-BC5E-FE7354DFABDB}" type="slidenum">
              <a:rPr lang="en-US" smtClean="0"/>
              <a:t>‹#›</a:t>
            </a:fld>
            <a:endParaRPr lang="en-US" dirty="0"/>
          </a:p>
        </p:txBody>
      </p:sp>
    </p:spTree>
    <p:extLst>
      <p:ext uri="{BB962C8B-B14F-4D97-AF65-F5344CB8AC3E}">
        <p14:creationId xmlns:p14="http://schemas.microsoft.com/office/powerpoint/2010/main" val="1468311421"/>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 id="2147484042" r:id="rId14"/>
    <p:sldLayoutId id="2147484043" r:id="rId15"/>
    <p:sldLayoutId id="21474840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725" y="1279850"/>
            <a:ext cx="7966287" cy="2828308"/>
          </a:xfrm>
        </p:spPr>
        <p:txBody>
          <a:bodyPr>
            <a:noAutofit/>
          </a:bodyPr>
          <a:lstStyle/>
          <a:p>
            <a:pPr algn="ctr"/>
            <a:br>
              <a:rPr lang="en-US" sz="3200" dirty="0">
                <a:solidFill>
                  <a:schemeClr val="tx1"/>
                </a:solidFill>
              </a:rPr>
            </a:br>
            <a:br>
              <a:rPr lang="en-US" sz="3200" dirty="0">
                <a:solidFill>
                  <a:schemeClr val="tx1"/>
                </a:solidFill>
              </a:rPr>
            </a:br>
            <a:br>
              <a:rPr lang="en-US" sz="3200" dirty="0">
                <a:solidFill>
                  <a:schemeClr val="tx1"/>
                </a:solidFill>
              </a:rPr>
            </a:br>
            <a:r>
              <a:rPr lang="en-US" sz="3200" dirty="0">
                <a:solidFill>
                  <a:schemeClr val="tx1"/>
                </a:solidFill>
              </a:rPr>
              <a:t>Coronavirus Aid, Relief and Economic Security Act Update</a:t>
            </a:r>
            <a:br>
              <a:rPr lang="en-US" sz="3600" dirty="0">
                <a:solidFill>
                  <a:schemeClr val="tx1"/>
                </a:solidFill>
              </a:rPr>
            </a:br>
            <a:endParaRPr lang="en-US" sz="3600" dirty="0"/>
          </a:p>
        </p:txBody>
      </p:sp>
      <p:sp>
        <p:nvSpPr>
          <p:cNvPr id="3" name="Subtitle 2"/>
          <p:cNvSpPr>
            <a:spLocks noGrp="1"/>
          </p:cNvSpPr>
          <p:nvPr>
            <p:ph type="subTitle" idx="1"/>
          </p:nvPr>
        </p:nvSpPr>
        <p:spPr>
          <a:xfrm>
            <a:off x="1371600" y="4415246"/>
            <a:ext cx="6400800" cy="2231664"/>
          </a:xfrm>
        </p:spPr>
        <p:txBody>
          <a:bodyPr>
            <a:normAutofit/>
          </a:bodyPr>
          <a:lstStyle/>
          <a:p>
            <a:pPr algn="ctr"/>
            <a:r>
              <a:rPr lang="en-US" sz="1600" dirty="0">
                <a:solidFill>
                  <a:schemeClr val="tx1"/>
                </a:solidFill>
              </a:rPr>
              <a:t>Roundtable for Planning and Budget Council</a:t>
            </a:r>
          </a:p>
          <a:p>
            <a:pPr algn="ctr"/>
            <a:r>
              <a:rPr lang="en-US" sz="1600" dirty="0">
                <a:solidFill>
                  <a:schemeClr val="tx1"/>
                </a:solidFill>
              </a:rPr>
              <a:t>Stacey Shears, Vice President of Student Services</a:t>
            </a:r>
          </a:p>
          <a:p>
            <a:pPr algn="ctr"/>
            <a:r>
              <a:rPr lang="en-US" sz="1600" dirty="0">
                <a:solidFill>
                  <a:schemeClr val="tx1"/>
                </a:solidFill>
              </a:rPr>
              <a:t>May 11, 2020</a:t>
            </a:r>
          </a:p>
          <a:p>
            <a:endParaRPr lang="en-US" dirty="0"/>
          </a:p>
          <a:p>
            <a:endParaRPr lang="en-US" dirty="0"/>
          </a:p>
          <a:p>
            <a:endParaRPr lang="en-US" dirty="0"/>
          </a:p>
          <a:p>
            <a:endParaRPr lang="en-US" dirty="0"/>
          </a:p>
        </p:txBody>
      </p:sp>
      <p:sp>
        <p:nvSpPr>
          <p:cNvPr id="4" name="TextBox 3"/>
          <p:cNvSpPr txBox="1"/>
          <p:nvPr/>
        </p:nvSpPr>
        <p:spPr>
          <a:xfrm>
            <a:off x="6165669" y="705393"/>
            <a:ext cx="2756262" cy="646331"/>
          </a:xfrm>
          <a:prstGeom prst="rect">
            <a:avLst/>
          </a:prstGeom>
          <a:noFill/>
        </p:spPr>
        <p:txBody>
          <a:bodyPr wrap="square" rtlCol="0">
            <a:spAutoFit/>
          </a:bodyPr>
          <a:lstStyle/>
          <a:p>
            <a:endParaRPr lang="en-US" dirty="0"/>
          </a:p>
          <a:p>
            <a:endParaRPr lang="en-US" dirty="0"/>
          </a:p>
        </p:txBody>
      </p:sp>
      <p:sp>
        <p:nvSpPr>
          <p:cNvPr id="7" name="TextBox 6"/>
          <p:cNvSpPr txBox="1"/>
          <p:nvPr/>
        </p:nvSpPr>
        <p:spPr>
          <a:xfrm>
            <a:off x="706841" y="1030422"/>
            <a:ext cx="7355934" cy="707886"/>
          </a:xfrm>
          <a:prstGeom prst="rect">
            <a:avLst/>
          </a:prstGeom>
          <a:noFill/>
        </p:spPr>
        <p:txBody>
          <a:bodyPr wrap="square" rtlCol="0">
            <a:spAutoFit/>
          </a:bodyPr>
          <a:lstStyle/>
          <a:p>
            <a:pPr algn="ctr"/>
            <a:r>
              <a:rPr lang="en-US" sz="4000" dirty="0"/>
              <a:t>Berkeley City College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607" y="624110"/>
            <a:ext cx="8229599" cy="1280890"/>
          </a:xfrm>
        </p:spPr>
        <p:txBody>
          <a:bodyPr>
            <a:normAutofit/>
          </a:bodyPr>
          <a:lstStyle/>
          <a:p>
            <a:pPr algn="ctr"/>
            <a:r>
              <a:rPr lang="en-US" sz="3200" dirty="0"/>
              <a:t>US Department of Education CARES Act</a:t>
            </a:r>
          </a:p>
        </p:txBody>
      </p:sp>
      <p:sp>
        <p:nvSpPr>
          <p:cNvPr id="3" name="Content Placeholder 2"/>
          <p:cNvSpPr>
            <a:spLocks noGrp="1"/>
          </p:cNvSpPr>
          <p:nvPr>
            <p:ph idx="1"/>
          </p:nvPr>
        </p:nvSpPr>
        <p:spPr/>
        <p:txBody>
          <a:bodyPr>
            <a:normAutofit/>
          </a:bodyPr>
          <a:lstStyle/>
          <a:p>
            <a:r>
              <a:rPr lang="en-US" sz="2000" dirty="0"/>
              <a:t>CARES Act includes a Higher Education Emergency Relief Fund (HEERF)</a:t>
            </a:r>
          </a:p>
          <a:p>
            <a:r>
              <a:rPr lang="en-US" sz="2000" dirty="0"/>
              <a:t>3</a:t>
            </a:r>
            <a:r>
              <a:rPr lang="en-US" sz="2000" baseline="30000" dirty="0"/>
              <a:t>rd</a:t>
            </a:r>
            <a:r>
              <a:rPr lang="en-US" sz="2000" dirty="0"/>
              <a:t> federal stimulus packet in response to COVID-19</a:t>
            </a:r>
          </a:p>
          <a:p>
            <a:r>
              <a:rPr lang="en-US" sz="2000" dirty="0"/>
              <a:t>April 9, US Sec. of Ed. Announced $6 billion of the $13.95 billion HEERF will be distributed immediately to colleges and university to provide direct emergency cash grants to college students</a:t>
            </a:r>
          </a:p>
          <a:p>
            <a:r>
              <a:rPr lang="en-US" sz="2000" dirty="0"/>
              <a:t>CCCs received $579,679,078</a:t>
            </a:r>
          </a:p>
        </p:txBody>
      </p:sp>
    </p:spTree>
    <p:extLst>
      <p:ext uri="{BB962C8B-B14F-4D97-AF65-F5344CB8AC3E}">
        <p14:creationId xmlns:p14="http://schemas.microsoft.com/office/powerpoint/2010/main" val="33141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331" y="624110"/>
            <a:ext cx="8124669" cy="1280890"/>
          </a:xfrm>
        </p:spPr>
        <p:txBody>
          <a:bodyPr>
            <a:normAutofit/>
          </a:bodyPr>
          <a:lstStyle/>
          <a:p>
            <a:pPr algn="ctr"/>
            <a:r>
              <a:rPr lang="en-US" sz="3200" dirty="0"/>
              <a:t>US Department of Education CARES Act</a:t>
            </a:r>
          </a:p>
        </p:txBody>
      </p:sp>
      <p:sp>
        <p:nvSpPr>
          <p:cNvPr id="3" name="Content Placeholder 2"/>
          <p:cNvSpPr>
            <a:spLocks noGrp="1"/>
          </p:cNvSpPr>
          <p:nvPr>
            <p:ph idx="1"/>
          </p:nvPr>
        </p:nvSpPr>
        <p:spPr/>
        <p:txBody>
          <a:bodyPr>
            <a:normAutofit fontScale="92500"/>
          </a:bodyPr>
          <a:lstStyle/>
          <a:p>
            <a:pPr lvl="0">
              <a:buClr>
                <a:prstClr val="white">
                  <a:lumMod val="65000"/>
                </a:prstClr>
              </a:buClr>
            </a:pPr>
            <a:r>
              <a:rPr lang="en-US" dirty="0">
                <a:solidFill>
                  <a:prstClr val="black">
                    <a:lumMod val="85000"/>
                    <a:lumOff val="15000"/>
                  </a:prstClr>
                </a:solidFill>
              </a:rPr>
              <a:t>At least 50% of formula grant funds (the advance funds) must be reserved for </a:t>
            </a:r>
            <a:r>
              <a:rPr lang="en-US" b="1" dirty="0">
                <a:solidFill>
                  <a:prstClr val="black">
                    <a:lumMod val="85000"/>
                    <a:lumOff val="15000"/>
                  </a:prstClr>
                </a:solidFill>
              </a:rPr>
              <a:t>emergency financial aid grants to students </a:t>
            </a:r>
            <a:r>
              <a:rPr lang="en-US" dirty="0">
                <a:solidFill>
                  <a:prstClr val="black">
                    <a:lumMod val="85000"/>
                    <a:lumOff val="15000"/>
                  </a:prstClr>
                </a:solidFill>
              </a:rPr>
              <a:t>to help cover expenses related to the disruption of campus operations due to COVID 19 such as food, housing, course materials, technology, health care and childcare</a:t>
            </a:r>
          </a:p>
          <a:p>
            <a:pPr lvl="0">
              <a:buClr>
                <a:prstClr val="white">
                  <a:lumMod val="65000"/>
                </a:prstClr>
              </a:buClr>
            </a:pPr>
            <a:r>
              <a:rPr lang="en-US" dirty="0">
                <a:solidFill>
                  <a:prstClr val="black">
                    <a:lumMod val="85000"/>
                    <a:lumOff val="15000"/>
                  </a:prstClr>
                </a:solidFill>
              </a:rPr>
              <a:t>Institutions are encouraged to </a:t>
            </a:r>
            <a:r>
              <a:rPr lang="en-US" b="1" dirty="0">
                <a:solidFill>
                  <a:prstClr val="black">
                    <a:lumMod val="85000"/>
                    <a:lumOff val="15000"/>
                  </a:prstClr>
                </a:solidFill>
              </a:rPr>
              <a:t>prioritize students with greatest need</a:t>
            </a:r>
          </a:p>
          <a:p>
            <a:pPr lvl="0">
              <a:buClr>
                <a:prstClr val="white">
                  <a:lumMod val="65000"/>
                </a:prstClr>
              </a:buClr>
            </a:pPr>
            <a:r>
              <a:rPr lang="en-US" dirty="0">
                <a:solidFill>
                  <a:prstClr val="black">
                    <a:lumMod val="85000"/>
                    <a:lumOff val="15000"/>
                  </a:prstClr>
                </a:solidFill>
              </a:rPr>
              <a:t>Institutions shall </a:t>
            </a:r>
            <a:r>
              <a:rPr lang="en-US" b="1" dirty="0">
                <a:solidFill>
                  <a:prstClr val="black">
                    <a:lumMod val="85000"/>
                    <a:lumOff val="15000"/>
                  </a:prstClr>
                </a:solidFill>
              </a:rPr>
              <a:t>not use the advanced funds to reimburse itself</a:t>
            </a:r>
            <a:r>
              <a:rPr lang="en-US" dirty="0">
                <a:solidFill>
                  <a:prstClr val="black">
                    <a:lumMod val="85000"/>
                    <a:lumOff val="15000"/>
                  </a:prstClr>
                </a:solidFill>
              </a:rPr>
              <a:t> for any expenses including but not limited to any costs associated with significant changes to the delivery of instruction due to COVID-19 and/or any refunds or other benefits that recipient previously issued to students</a:t>
            </a:r>
          </a:p>
          <a:p>
            <a:pPr lvl="0">
              <a:buClr>
                <a:prstClr val="white">
                  <a:lumMod val="65000"/>
                </a:prstClr>
              </a:buClr>
            </a:pPr>
            <a:endParaRPr lang="en-US" b="1" dirty="0">
              <a:solidFill>
                <a:prstClr val="black">
                  <a:lumMod val="85000"/>
                  <a:lumOff val="15000"/>
                </a:prstClr>
              </a:solidFill>
            </a:endParaRPr>
          </a:p>
          <a:p>
            <a:pPr lvl="0">
              <a:buClr>
                <a:prstClr val="white">
                  <a:lumMod val="65000"/>
                </a:prstClr>
              </a:buClr>
            </a:pPr>
            <a:endParaRPr lang="en-US" b="1" dirty="0">
              <a:solidFill>
                <a:prstClr val="black">
                  <a:lumMod val="85000"/>
                  <a:lumOff val="15000"/>
                </a:prstClr>
              </a:solidFill>
            </a:endParaRPr>
          </a:p>
          <a:p>
            <a:pPr lvl="0">
              <a:buClr>
                <a:prstClr val="white">
                  <a:lumMod val="65000"/>
                </a:prstClr>
              </a:buClr>
            </a:pPr>
            <a:endParaRPr lang="en-US" dirty="0">
              <a:solidFill>
                <a:prstClr val="black">
                  <a:lumMod val="85000"/>
                  <a:lumOff val="15000"/>
                </a:prstClr>
              </a:solidFill>
            </a:endParaRPr>
          </a:p>
          <a:p>
            <a:endParaRPr lang="en-US" dirty="0"/>
          </a:p>
        </p:txBody>
      </p:sp>
    </p:spTree>
    <p:extLst>
      <p:ext uri="{BB962C8B-B14F-4D97-AF65-F5344CB8AC3E}">
        <p14:creationId xmlns:p14="http://schemas.microsoft.com/office/powerpoint/2010/main" val="124715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105" y="579140"/>
            <a:ext cx="7779895" cy="1280890"/>
          </a:xfrm>
        </p:spPr>
        <p:txBody>
          <a:bodyPr>
            <a:normAutofit/>
          </a:bodyPr>
          <a:lstStyle/>
          <a:p>
            <a:pPr algn="ctr"/>
            <a:r>
              <a:rPr lang="en-US" sz="3200" dirty="0"/>
              <a:t>PCCD CARES Act Funding Allocation</a:t>
            </a:r>
          </a:p>
        </p:txBody>
      </p:sp>
      <p:graphicFrame>
        <p:nvGraphicFramePr>
          <p:cNvPr id="4" name="Content Placeholder 3">
            <a:extLst>
              <a:ext uri="{FF2B5EF4-FFF2-40B4-BE49-F238E27FC236}">
                <a16:creationId xmlns:a16="http://schemas.microsoft.com/office/drawing/2014/main" id="{3DBD299B-9ECF-4C27-8E3E-C9FEBF060180}"/>
              </a:ext>
            </a:extLst>
          </p:cNvPr>
          <p:cNvGraphicFramePr>
            <a:graphicFrameLocks noGrp="1"/>
          </p:cNvGraphicFramePr>
          <p:nvPr>
            <p:ph idx="1"/>
            <p:extLst>
              <p:ext uri="{D42A27DB-BD31-4B8C-83A1-F6EECF244321}">
                <p14:modId xmlns:p14="http://schemas.microsoft.com/office/powerpoint/2010/main" val="656638274"/>
              </p:ext>
            </p:extLst>
          </p:nvPr>
        </p:nvGraphicFramePr>
        <p:xfrm>
          <a:off x="2335822" y="2115672"/>
          <a:ext cx="5204234" cy="3303772"/>
        </p:xfrm>
        <a:graphic>
          <a:graphicData uri="http://schemas.openxmlformats.org/drawingml/2006/table">
            <a:tbl>
              <a:tblPr/>
              <a:tblGrid>
                <a:gridCol w="2602117">
                  <a:extLst>
                    <a:ext uri="{9D8B030D-6E8A-4147-A177-3AD203B41FA5}">
                      <a16:colId xmlns:a16="http://schemas.microsoft.com/office/drawing/2014/main" val="428594262"/>
                    </a:ext>
                  </a:extLst>
                </a:gridCol>
                <a:gridCol w="2602117">
                  <a:extLst>
                    <a:ext uri="{9D8B030D-6E8A-4147-A177-3AD203B41FA5}">
                      <a16:colId xmlns:a16="http://schemas.microsoft.com/office/drawing/2014/main" val="2673755518"/>
                    </a:ext>
                  </a:extLst>
                </a:gridCol>
              </a:tblGrid>
              <a:tr h="673265">
                <a:tc>
                  <a:txBody>
                    <a:bodyPr/>
                    <a:lstStyle/>
                    <a:p>
                      <a:pPr algn="l" rtl="0" fontAlgn="base"/>
                      <a:r>
                        <a:rPr lang="en-US" sz="2000" b="0" i="0" dirty="0">
                          <a:effectLst/>
                          <a:latin typeface="Century Gothic" panose="020B0502020202020204" pitchFamily="34" charset="0"/>
                        </a:rPr>
                        <a:t>College of Alameda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2000" b="0" i="0" dirty="0">
                          <a:effectLst/>
                          <a:latin typeface="Century Gothic" panose="020B0502020202020204" pitchFamily="34" charset="0"/>
                        </a:rPr>
                        <a:t>$1,293,000</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572937"/>
                  </a:ext>
                </a:extLst>
              </a:tr>
              <a:tr h="673265">
                <a:tc>
                  <a:txBody>
                    <a:bodyPr/>
                    <a:lstStyle/>
                    <a:p>
                      <a:pPr algn="l" rtl="0" fontAlgn="base"/>
                      <a:r>
                        <a:rPr lang="en-US" sz="2000" b="0" i="0">
                          <a:effectLst/>
                          <a:latin typeface="Century Gothic" panose="020B0502020202020204" pitchFamily="34" charset="0"/>
                        </a:rPr>
                        <a:t>Berkeley City College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2000" b="0" i="0" dirty="0">
                          <a:effectLst/>
                          <a:latin typeface="Century Gothic" panose="020B0502020202020204" pitchFamily="34" charset="0"/>
                        </a:rPr>
                        <a:t>$1,869,000</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213338"/>
                  </a:ext>
                </a:extLst>
              </a:tr>
              <a:tr h="555162">
                <a:tc>
                  <a:txBody>
                    <a:bodyPr/>
                    <a:lstStyle/>
                    <a:p>
                      <a:pPr algn="l" rtl="0" fontAlgn="base"/>
                      <a:r>
                        <a:rPr lang="en-US" sz="2000" b="0" i="0">
                          <a:effectLst/>
                          <a:latin typeface="Century Gothic" panose="020B0502020202020204" pitchFamily="34" charset="0"/>
                        </a:rPr>
                        <a:t>Laney College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2000" b="0" i="0" dirty="0">
                          <a:effectLst/>
                          <a:latin typeface="Century Gothic" panose="020B0502020202020204" pitchFamily="34" charset="0"/>
                        </a:rPr>
                        <a:t>$3,357,000</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125798"/>
                  </a:ext>
                </a:extLst>
              </a:tr>
              <a:tr h="673265">
                <a:tc>
                  <a:txBody>
                    <a:bodyPr/>
                    <a:lstStyle/>
                    <a:p>
                      <a:pPr algn="l" rtl="0" fontAlgn="base"/>
                      <a:r>
                        <a:rPr lang="en-US" sz="2000" b="0" i="0" dirty="0">
                          <a:effectLst/>
                          <a:latin typeface="Century Gothic" panose="020B0502020202020204" pitchFamily="34" charset="0"/>
                        </a:rPr>
                        <a:t>Merritt College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2000" b="0" i="0" dirty="0">
                          <a:effectLst/>
                          <a:latin typeface="Century Gothic" panose="020B0502020202020204" pitchFamily="34" charset="0"/>
                        </a:rPr>
                        <a:t>$1,673,000</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635825"/>
                  </a:ext>
                </a:extLst>
              </a:tr>
              <a:tr h="673265">
                <a:tc>
                  <a:txBody>
                    <a:bodyPr/>
                    <a:lstStyle/>
                    <a:p>
                      <a:pPr algn="l" rtl="0" fontAlgn="base"/>
                      <a:r>
                        <a:rPr lang="en-US" sz="2400" b="0" i="0" dirty="0">
                          <a:effectLst/>
                        </a:rPr>
                        <a:t>Total</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2400" b="1" i="0" dirty="0">
                          <a:effectLst/>
                        </a:rPr>
                        <a:t>$8,192,000</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0427120"/>
                  </a:ext>
                </a:extLst>
              </a:tr>
            </a:tbl>
          </a:graphicData>
        </a:graphic>
      </p:graphicFrame>
      <p:sp>
        <p:nvSpPr>
          <p:cNvPr id="5" name="Rectangle 4">
            <a:extLst>
              <a:ext uri="{FF2B5EF4-FFF2-40B4-BE49-F238E27FC236}">
                <a16:creationId xmlns:a16="http://schemas.microsoft.com/office/drawing/2014/main" id="{1396BE64-B34F-49BD-AAB6-7D6985EE6694}"/>
              </a:ext>
            </a:extLst>
          </p:cNvPr>
          <p:cNvSpPr/>
          <p:nvPr/>
        </p:nvSpPr>
        <p:spPr>
          <a:xfrm>
            <a:off x="2635624" y="5838906"/>
            <a:ext cx="5844986" cy="315471"/>
          </a:xfrm>
          <a:prstGeom prst="rect">
            <a:avLst/>
          </a:prstGeom>
        </p:spPr>
        <p:txBody>
          <a:bodyPr wrap="square">
            <a:spAutoFit/>
          </a:bodyPr>
          <a:lstStyle/>
          <a:p>
            <a:r>
              <a:rPr lang="en-US" sz="1450" dirty="0">
                <a:solidFill>
                  <a:srgbClr val="000000"/>
                </a:solidFill>
                <a:latin typeface="Calibri" panose="020F0502020204030204" pitchFamily="34" charset="0"/>
              </a:rPr>
              <a:t> </a:t>
            </a:r>
            <a:endParaRPr lang="en-US" sz="1450" dirty="0"/>
          </a:p>
        </p:txBody>
      </p:sp>
    </p:spTree>
    <p:extLst>
      <p:ext uri="{BB962C8B-B14F-4D97-AF65-F5344CB8AC3E}">
        <p14:creationId xmlns:p14="http://schemas.microsoft.com/office/powerpoint/2010/main" val="245270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09120"/>
            <a:ext cx="6589199" cy="1280890"/>
          </a:xfrm>
        </p:spPr>
        <p:txBody>
          <a:bodyPr/>
          <a:lstStyle/>
          <a:p>
            <a:pPr algn="ctr"/>
            <a:r>
              <a:rPr lang="en-US" dirty="0"/>
              <a:t>PCCD CARES Act Distribution to Students</a:t>
            </a:r>
          </a:p>
        </p:txBody>
      </p:sp>
      <p:graphicFrame>
        <p:nvGraphicFramePr>
          <p:cNvPr id="4" name="Content Placeholder 3">
            <a:extLst>
              <a:ext uri="{FF2B5EF4-FFF2-40B4-BE49-F238E27FC236}">
                <a16:creationId xmlns:a16="http://schemas.microsoft.com/office/drawing/2014/main" id="{3DBD299B-9ECF-4C27-8E3E-C9FEBF060180}"/>
              </a:ext>
            </a:extLst>
          </p:cNvPr>
          <p:cNvGraphicFramePr>
            <a:graphicFrameLocks noGrp="1"/>
          </p:cNvGraphicFramePr>
          <p:nvPr>
            <p:ph idx="1"/>
            <p:extLst>
              <p:ext uri="{D42A27DB-BD31-4B8C-83A1-F6EECF244321}">
                <p14:modId xmlns:p14="http://schemas.microsoft.com/office/powerpoint/2010/main" val="1054882197"/>
              </p:ext>
            </p:extLst>
          </p:nvPr>
        </p:nvGraphicFramePr>
        <p:xfrm>
          <a:off x="1064302" y="2115672"/>
          <a:ext cx="7914805" cy="3007683"/>
        </p:xfrm>
        <a:graphic>
          <a:graphicData uri="http://schemas.openxmlformats.org/drawingml/2006/table">
            <a:tbl>
              <a:tblPr/>
              <a:tblGrid>
                <a:gridCol w="1582961">
                  <a:extLst>
                    <a:ext uri="{9D8B030D-6E8A-4147-A177-3AD203B41FA5}">
                      <a16:colId xmlns:a16="http://schemas.microsoft.com/office/drawing/2014/main" val="428594262"/>
                    </a:ext>
                  </a:extLst>
                </a:gridCol>
                <a:gridCol w="1582961">
                  <a:extLst>
                    <a:ext uri="{9D8B030D-6E8A-4147-A177-3AD203B41FA5}">
                      <a16:colId xmlns:a16="http://schemas.microsoft.com/office/drawing/2014/main" val="2706746106"/>
                    </a:ext>
                  </a:extLst>
                </a:gridCol>
                <a:gridCol w="1582961">
                  <a:extLst>
                    <a:ext uri="{9D8B030D-6E8A-4147-A177-3AD203B41FA5}">
                      <a16:colId xmlns:a16="http://schemas.microsoft.com/office/drawing/2014/main" val="2237115943"/>
                    </a:ext>
                  </a:extLst>
                </a:gridCol>
                <a:gridCol w="1582961">
                  <a:extLst>
                    <a:ext uri="{9D8B030D-6E8A-4147-A177-3AD203B41FA5}">
                      <a16:colId xmlns:a16="http://schemas.microsoft.com/office/drawing/2014/main" val="1302562218"/>
                    </a:ext>
                  </a:extLst>
                </a:gridCol>
                <a:gridCol w="1582961">
                  <a:extLst>
                    <a:ext uri="{9D8B030D-6E8A-4147-A177-3AD203B41FA5}">
                      <a16:colId xmlns:a16="http://schemas.microsoft.com/office/drawing/2014/main" val="2673755518"/>
                    </a:ext>
                  </a:extLst>
                </a:gridCol>
              </a:tblGrid>
              <a:tr h="408768">
                <a:tc>
                  <a:txBody>
                    <a:bodyPr/>
                    <a:lstStyle/>
                    <a:p>
                      <a:pPr algn="l" rtl="0" fontAlgn="base"/>
                      <a:endParaRPr lang="en-US" sz="1600" b="0" i="0" dirty="0">
                        <a:effectLst/>
                        <a:latin typeface="+mn-l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dirty="0">
                          <a:effectLst/>
                          <a:latin typeface="+mn-lt"/>
                        </a:rPr>
                        <a:t>CARES</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a:effectLst/>
                          <a:latin typeface="+mn-lt"/>
                        </a:rPr>
                        <a:t>DHSI*</a:t>
                      </a:r>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a:effectLst/>
                          <a:latin typeface="+mn-lt"/>
                        </a:rPr>
                        <a:t>AANAPISI*</a:t>
                      </a:r>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a:effectLst/>
                          <a:latin typeface="+mn-lt"/>
                        </a:rPr>
                        <a:t>TOTAL</a:t>
                      </a:r>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870637"/>
                  </a:ext>
                </a:extLst>
              </a:tr>
              <a:tr h="673265">
                <a:tc>
                  <a:txBody>
                    <a:bodyPr/>
                    <a:lstStyle/>
                    <a:p>
                      <a:pPr algn="l" rtl="0" fontAlgn="base"/>
                      <a:r>
                        <a:rPr lang="en-US" sz="1600" b="1" i="0" dirty="0">
                          <a:effectLst/>
                          <a:latin typeface="+mn-lt"/>
                        </a:rPr>
                        <a:t>College of Alameda</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$524,585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$71,259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$4,332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a:effectLst/>
                          <a:latin typeface="+mn-lt"/>
                        </a:rPr>
                        <a:t>$600,176</a:t>
                      </a:r>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572937"/>
                  </a:ext>
                </a:extLst>
              </a:tr>
              <a:tr h="673265">
                <a:tc>
                  <a:txBody>
                    <a:bodyPr/>
                    <a:lstStyle/>
                    <a:p>
                      <a:pPr algn="l" rtl="0" fontAlgn="base"/>
                      <a:r>
                        <a:rPr lang="en-US" sz="1600" b="1" i="0" dirty="0">
                          <a:effectLst/>
                          <a:latin typeface="+mn-lt"/>
                        </a:rPr>
                        <a:t>Berkeley City College</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$922,262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mn-lt"/>
                        </a:rPr>
                        <a:t>$124,829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$7,606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dirty="0">
                          <a:effectLst/>
                          <a:latin typeface="+mn-lt"/>
                        </a:rPr>
                        <a:t>$1,054,697</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213338"/>
                  </a:ext>
                </a:extLst>
              </a:tr>
              <a:tr h="408768">
                <a:tc>
                  <a:txBody>
                    <a:bodyPr/>
                    <a:lstStyle/>
                    <a:p>
                      <a:pPr algn="l" rtl="0" fontAlgn="base"/>
                      <a:r>
                        <a:rPr lang="en-US" sz="1600" b="1" i="0">
                          <a:effectLst/>
                          <a:latin typeface="+mn-lt"/>
                        </a:rPr>
                        <a:t>Laney College</a:t>
                      </a:r>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$1,656,735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mn-lt"/>
                        </a:rPr>
                        <a:t>$13,571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dirty="0">
                          <a:effectLst/>
                          <a:latin typeface="+mn-lt"/>
                        </a:rPr>
                        <a:t>$1,670,306</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125798"/>
                  </a:ext>
                </a:extLst>
              </a:tr>
              <a:tr h="673265">
                <a:tc>
                  <a:txBody>
                    <a:bodyPr/>
                    <a:lstStyle/>
                    <a:p>
                      <a:pPr algn="l" rtl="0" fontAlgn="base"/>
                      <a:r>
                        <a:rPr lang="en-US" sz="1600" b="1" i="0" dirty="0">
                          <a:effectLst/>
                          <a:latin typeface="+mn-lt"/>
                        </a:rPr>
                        <a:t>Merritt College</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mn-lt"/>
                        </a:rPr>
                        <a:t>$748,642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dirty="0">
                          <a:effectLst/>
                          <a:latin typeface="+mn-lt"/>
                        </a:rPr>
                        <a:t>$101,856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0" i="0">
                          <a:effectLst/>
                          <a:latin typeface="+mn-lt"/>
                        </a:rPr>
                        <a:t>$6,186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600" b="1" i="0" dirty="0">
                          <a:effectLst/>
                          <a:latin typeface="+mn-lt"/>
                        </a:rPr>
                        <a:t>$856,684</a:t>
                      </a:r>
                      <a:r>
                        <a:rPr lang="en-US" sz="1600" b="0" i="0" dirty="0">
                          <a:effectLst/>
                          <a:latin typeface="+mn-lt"/>
                        </a:rPr>
                        <a:t> </a:t>
                      </a: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635825"/>
                  </a:ext>
                </a:extLst>
              </a:tr>
            </a:tbl>
          </a:graphicData>
        </a:graphic>
      </p:graphicFrame>
      <p:sp>
        <p:nvSpPr>
          <p:cNvPr id="5" name="Rectangle 4">
            <a:extLst>
              <a:ext uri="{FF2B5EF4-FFF2-40B4-BE49-F238E27FC236}">
                <a16:creationId xmlns:a16="http://schemas.microsoft.com/office/drawing/2014/main" id="{1396BE64-B34F-49BD-AAB6-7D6985EE6694}"/>
              </a:ext>
            </a:extLst>
          </p:cNvPr>
          <p:cNvSpPr/>
          <p:nvPr/>
        </p:nvSpPr>
        <p:spPr>
          <a:xfrm>
            <a:off x="1945201" y="5710271"/>
            <a:ext cx="5844986" cy="538609"/>
          </a:xfrm>
          <a:prstGeom prst="rect">
            <a:avLst/>
          </a:prstGeom>
        </p:spPr>
        <p:txBody>
          <a:bodyPr wrap="square">
            <a:spAutoFit/>
          </a:bodyPr>
          <a:lstStyle/>
          <a:p>
            <a:r>
              <a:rPr lang="en-US" sz="1450" dirty="0">
                <a:solidFill>
                  <a:srgbClr val="000000"/>
                </a:solidFill>
                <a:latin typeface="Calibri" panose="020F0502020204030204" pitchFamily="34" charset="0"/>
              </a:rPr>
              <a:t>*CARES ACT Minority Serving Institutions Allocation (Additional funds to be auto packaged based on the above criteria for Latinx and API students):  </a:t>
            </a:r>
            <a:endParaRPr lang="en-US" sz="1450" dirty="0"/>
          </a:p>
        </p:txBody>
      </p:sp>
    </p:spTree>
    <p:extLst>
      <p:ext uri="{BB962C8B-B14F-4D97-AF65-F5344CB8AC3E}">
        <p14:creationId xmlns:p14="http://schemas.microsoft.com/office/powerpoint/2010/main" val="360012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351" y="624110"/>
            <a:ext cx="8154649" cy="1280890"/>
          </a:xfrm>
        </p:spPr>
        <p:txBody>
          <a:bodyPr>
            <a:normAutofit/>
          </a:bodyPr>
          <a:lstStyle/>
          <a:p>
            <a:pPr algn="ctr"/>
            <a:r>
              <a:rPr lang="en-US" sz="3200"/>
              <a:t>CARES Act Eligibility</a:t>
            </a:r>
            <a:endParaRPr lang="en-US" sz="3200" dirty="0"/>
          </a:p>
        </p:txBody>
      </p:sp>
      <p:sp>
        <p:nvSpPr>
          <p:cNvPr id="3" name="Content Placeholder 2"/>
          <p:cNvSpPr>
            <a:spLocks noGrp="1"/>
          </p:cNvSpPr>
          <p:nvPr>
            <p:ph idx="1"/>
          </p:nvPr>
        </p:nvSpPr>
        <p:spPr>
          <a:xfrm>
            <a:off x="359765" y="1341619"/>
            <a:ext cx="8604354" cy="1583961"/>
          </a:xfrm>
        </p:spPr>
        <p:txBody>
          <a:bodyPr>
            <a:normAutofit/>
          </a:bodyPr>
          <a:lstStyle/>
          <a:p>
            <a:pPr marL="0" indent="0">
              <a:buNone/>
            </a:pPr>
            <a:r>
              <a:rPr lang="en-US"/>
              <a:t>Guidance released by the US Department of Education indicates that only students who are or could be eligible for Title IV or Free Application For Federal Student Aid( FAFSA) may receive emergency grants. This definition includes:</a:t>
            </a:r>
          </a:p>
          <a:p>
            <a:pPr marL="0" indent="0">
              <a:buNone/>
            </a:pPr>
            <a:endParaRPr lang="en-US" dirty="0"/>
          </a:p>
        </p:txBody>
      </p:sp>
      <p:graphicFrame>
        <p:nvGraphicFramePr>
          <p:cNvPr id="7" name="Table 6">
            <a:extLst>
              <a:ext uri="{FF2B5EF4-FFF2-40B4-BE49-F238E27FC236}">
                <a16:creationId xmlns:a16="http://schemas.microsoft.com/office/drawing/2014/main" id="{2309D0A4-28DB-40EA-AF92-66215840B2C6}"/>
              </a:ext>
            </a:extLst>
          </p:cNvPr>
          <p:cNvGraphicFramePr>
            <a:graphicFrameLocks noGrp="1"/>
          </p:cNvGraphicFramePr>
          <p:nvPr>
            <p:extLst>
              <p:ext uri="{D42A27DB-BD31-4B8C-83A1-F6EECF244321}">
                <p14:modId xmlns:p14="http://schemas.microsoft.com/office/powerpoint/2010/main" val="615616624"/>
              </p:ext>
            </p:extLst>
          </p:nvPr>
        </p:nvGraphicFramePr>
        <p:xfrm>
          <a:off x="1613942" y="2943508"/>
          <a:ext cx="6096000" cy="2743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810266545"/>
                    </a:ext>
                  </a:extLst>
                </a:gridCol>
              </a:tblGrid>
              <a:tr h="370840">
                <a:tc>
                  <a:txBody>
                    <a:bodyPr/>
                    <a:lstStyle/>
                    <a:p>
                      <a:pPr algn="ctr"/>
                      <a:r>
                        <a:rPr lang="en-US" sz="2400"/>
                        <a:t>Student Eligible for CARES Act Funding </a:t>
                      </a:r>
                      <a:endParaRPr lang="en-US" sz="2400" dirty="0"/>
                    </a:p>
                  </a:txBody>
                  <a:tcPr/>
                </a:tc>
                <a:extLst>
                  <a:ext uri="{0D108BD9-81ED-4DB2-BD59-A6C34878D82A}">
                    <a16:rowId xmlns:a16="http://schemas.microsoft.com/office/drawing/2014/main" val="290939327"/>
                  </a:ext>
                </a:extLst>
              </a:tr>
              <a:tr h="370840">
                <a:tc>
                  <a:txBody>
                    <a:bodyPr/>
                    <a:lstStyle/>
                    <a:p>
                      <a:r>
                        <a:rPr lang="en-US" sz="2000"/>
                        <a:t>US Citizens or Eligible Non-Citizens</a:t>
                      </a:r>
                      <a:endParaRPr lang="en-US" sz="2000" dirty="0"/>
                    </a:p>
                  </a:txBody>
                  <a:tcPr/>
                </a:tc>
                <a:extLst>
                  <a:ext uri="{0D108BD9-81ED-4DB2-BD59-A6C34878D82A}">
                    <a16:rowId xmlns:a16="http://schemas.microsoft.com/office/drawing/2014/main" val="4199483092"/>
                  </a:ext>
                </a:extLst>
              </a:tr>
              <a:tr h="370840">
                <a:tc>
                  <a:txBody>
                    <a:bodyPr/>
                    <a:lstStyle/>
                    <a:p>
                      <a:r>
                        <a:rPr lang="en-US" sz="2000"/>
                        <a:t>Students with a Valid Social Security Number</a:t>
                      </a:r>
                      <a:endParaRPr lang="en-US" sz="2000" dirty="0"/>
                    </a:p>
                  </a:txBody>
                  <a:tcPr/>
                </a:tc>
                <a:extLst>
                  <a:ext uri="{0D108BD9-81ED-4DB2-BD59-A6C34878D82A}">
                    <a16:rowId xmlns:a16="http://schemas.microsoft.com/office/drawing/2014/main" val="3174091650"/>
                  </a:ext>
                </a:extLst>
              </a:tr>
              <a:tr h="370840">
                <a:tc>
                  <a:txBody>
                    <a:bodyPr/>
                    <a:lstStyle/>
                    <a:p>
                      <a:r>
                        <a:rPr lang="en-US" sz="2000"/>
                        <a:t>Students Registered with Selective Service</a:t>
                      </a:r>
                      <a:endParaRPr lang="en-US" sz="2000" dirty="0"/>
                    </a:p>
                  </a:txBody>
                  <a:tcPr/>
                </a:tc>
                <a:extLst>
                  <a:ext uri="{0D108BD9-81ED-4DB2-BD59-A6C34878D82A}">
                    <a16:rowId xmlns:a16="http://schemas.microsoft.com/office/drawing/2014/main" val="3609576407"/>
                  </a:ext>
                </a:extLst>
              </a:tr>
              <a:tr h="370840">
                <a:tc>
                  <a:txBody>
                    <a:bodyPr/>
                    <a:lstStyle/>
                    <a:p>
                      <a:r>
                        <a:rPr lang="en-US" sz="2000"/>
                        <a:t>Students with a High School Diploma or GED</a:t>
                      </a:r>
                      <a:endParaRPr lang="en-US" sz="2000" dirty="0"/>
                    </a:p>
                  </a:txBody>
                  <a:tcPr/>
                </a:tc>
                <a:extLst>
                  <a:ext uri="{0D108BD9-81ED-4DB2-BD59-A6C34878D82A}">
                    <a16:rowId xmlns:a16="http://schemas.microsoft.com/office/drawing/2014/main" val="2543710420"/>
                  </a:ext>
                </a:extLst>
              </a:tr>
              <a:tr h="370840">
                <a:tc>
                  <a:txBody>
                    <a:bodyPr/>
                    <a:lstStyle/>
                    <a:p>
                      <a:r>
                        <a:rPr lang="en-US" sz="2000" dirty="0"/>
                        <a:t>Students in a Program Leading to a Degree or Certificate</a:t>
                      </a:r>
                    </a:p>
                  </a:txBody>
                  <a:tcPr/>
                </a:tc>
                <a:extLst>
                  <a:ext uri="{0D108BD9-81ED-4DB2-BD59-A6C34878D82A}">
                    <a16:rowId xmlns:a16="http://schemas.microsoft.com/office/drawing/2014/main" val="3674238160"/>
                  </a:ext>
                </a:extLst>
              </a:tr>
            </a:tbl>
          </a:graphicData>
        </a:graphic>
      </p:graphicFrame>
    </p:spTree>
    <p:extLst>
      <p:ext uri="{BB962C8B-B14F-4D97-AF65-F5344CB8AC3E}">
        <p14:creationId xmlns:p14="http://schemas.microsoft.com/office/powerpoint/2010/main" val="68876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PCCD Serving Students </a:t>
            </a:r>
          </a:p>
        </p:txBody>
      </p:sp>
      <p:sp>
        <p:nvSpPr>
          <p:cNvPr id="3" name="Content Placeholder 2"/>
          <p:cNvSpPr>
            <a:spLocks noGrp="1"/>
          </p:cNvSpPr>
          <p:nvPr>
            <p:ph idx="1"/>
          </p:nvPr>
        </p:nvSpPr>
        <p:spPr>
          <a:xfrm>
            <a:off x="1038057" y="2133600"/>
            <a:ext cx="7076747" cy="3992563"/>
          </a:xfrm>
        </p:spPr>
        <p:txBody>
          <a:bodyPr>
            <a:normAutofit/>
          </a:bodyPr>
          <a:lstStyle/>
          <a:p>
            <a:pPr marL="0" indent="0">
              <a:buNone/>
            </a:pPr>
            <a:r>
              <a:rPr lang="fi-FI" b="1" dirty="0"/>
              <a:t>Students Eligible and Prioritized for CARES Act Emergency Funds</a:t>
            </a:r>
          </a:p>
          <a:p>
            <a:r>
              <a:rPr lang="en-US" dirty="0"/>
              <a:t>Pell Grant Students  </a:t>
            </a:r>
          </a:p>
          <a:p>
            <a:r>
              <a:rPr lang="en-US" dirty="0"/>
              <a:t>California College Promise Grant (CCPG) A and B</a:t>
            </a:r>
          </a:p>
          <a:p>
            <a:r>
              <a:rPr lang="en-US" dirty="0"/>
              <a:t>High unmet need</a:t>
            </a:r>
          </a:p>
          <a:p>
            <a:r>
              <a:rPr lang="en-US" dirty="0"/>
              <a:t>Homeless*</a:t>
            </a:r>
          </a:p>
          <a:p>
            <a:r>
              <a:rPr lang="en-US" dirty="0"/>
              <a:t>Foster Youth</a:t>
            </a:r>
          </a:p>
          <a:p>
            <a:r>
              <a:rPr lang="en-US" dirty="0"/>
              <a:t>Veterans</a:t>
            </a:r>
          </a:p>
          <a:p>
            <a:pPr fontAlgn="t"/>
            <a:r>
              <a:rPr lang="en-US" dirty="0"/>
              <a:t> DSPS</a:t>
            </a:r>
          </a:p>
          <a:p>
            <a:pPr marL="0" indent="0">
              <a:buNone/>
            </a:pPr>
            <a:endParaRPr lang="fi-FI" dirty="0"/>
          </a:p>
        </p:txBody>
      </p:sp>
    </p:spTree>
    <p:extLst>
      <p:ext uri="{BB962C8B-B14F-4D97-AF65-F5344CB8AC3E}">
        <p14:creationId xmlns:p14="http://schemas.microsoft.com/office/powerpoint/2010/main" val="2396069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Steps</a:t>
            </a:r>
          </a:p>
        </p:txBody>
      </p:sp>
      <p:sp>
        <p:nvSpPr>
          <p:cNvPr id="3" name="Content Placeholder 2"/>
          <p:cNvSpPr>
            <a:spLocks noGrp="1"/>
          </p:cNvSpPr>
          <p:nvPr>
            <p:ph idx="1"/>
          </p:nvPr>
        </p:nvSpPr>
        <p:spPr>
          <a:xfrm>
            <a:off x="1130988" y="1912203"/>
            <a:ext cx="7076747" cy="3539407"/>
          </a:xfrm>
        </p:spPr>
        <p:txBody>
          <a:bodyPr>
            <a:normAutofit fontScale="70000" lnSpcReduction="20000"/>
          </a:bodyPr>
          <a:lstStyle/>
          <a:p>
            <a:pPr marL="0" indent="0">
              <a:buNone/>
            </a:pPr>
            <a:endParaRPr lang="en-US" dirty="0"/>
          </a:p>
          <a:p>
            <a:pPr fontAlgn="base"/>
            <a:r>
              <a:rPr lang="en-US" dirty="0"/>
              <a:t>District IR finish data report and provide to the VPSSs for analysis </a:t>
            </a:r>
          </a:p>
          <a:p>
            <a:pPr fontAlgn="base"/>
            <a:r>
              <a:rPr lang="en-US" dirty="0"/>
              <a:t>District IR- disaggregate data for CARES funding package; Disaggregate against race, ethnicity and the following groups: Foster Youth (</a:t>
            </a:r>
            <a:r>
              <a:rPr lang="en-US" dirty="0" err="1"/>
              <a:t>NextUP</a:t>
            </a:r>
            <a:r>
              <a:rPr lang="en-US" dirty="0"/>
              <a:t>), First Generation, AB540, EOPS/CARE/CalWORKs, and DSPS.  </a:t>
            </a:r>
          </a:p>
          <a:p>
            <a:pPr fontAlgn="base"/>
            <a:r>
              <a:rPr lang="en-US" dirty="0"/>
              <a:t>Acquire CARES ACT funding for direct student support  </a:t>
            </a:r>
          </a:p>
          <a:p>
            <a:pPr fontAlgn="base"/>
            <a:r>
              <a:rPr lang="en-US" dirty="0"/>
              <a:t>District Finance needs to create a project number for these funds.  </a:t>
            </a:r>
          </a:p>
          <a:p>
            <a:pPr fontAlgn="base"/>
            <a:r>
              <a:rPr lang="en-US" dirty="0"/>
              <a:t>Spreadsheet with all data variables </a:t>
            </a:r>
          </a:p>
          <a:p>
            <a:pPr fontAlgn="base"/>
            <a:r>
              <a:rPr lang="en-US" dirty="0"/>
              <a:t>District Finance needs to load the college allocations or authorize the colleges to set up one sided budget journals </a:t>
            </a:r>
          </a:p>
          <a:p>
            <a:pPr fontAlgn="base"/>
            <a:r>
              <a:rPr lang="en-US" dirty="0"/>
              <a:t>The VPSSs will work with the VC of Academic Affairs to create a special “item type” for Peoplesoft/Bank Mobile disbursement </a:t>
            </a:r>
          </a:p>
          <a:p>
            <a:pPr fontAlgn="base"/>
            <a:r>
              <a:rPr lang="en-US" dirty="0"/>
              <a:t>The colleges will auto package students based on criteria </a:t>
            </a:r>
          </a:p>
          <a:p>
            <a:pPr fontAlgn="base"/>
            <a:r>
              <a:rPr lang="en-US" dirty="0"/>
              <a:t>Communicate funding broadly to students and employees </a:t>
            </a:r>
          </a:p>
          <a:p>
            <a:endParaRPr lang="en-US" dirty="0"/>
          </a:p>
        </p:txBody>
      </p:sp>
    </p:spTree>
    <p:extLst>
      <p:ext uri="{BB962C8B-B14F-4D97-AF65-F5344CB8AC3E}">
        <p14:creationId xmlns:p14="http://schemas.microsoft.com/office/powerpoint/2010/main" val="4839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4" name="Content Placeholder 3"/>
          <p:cNvPicPr>
            <a:picLocks noGrp="1" noChangeAspect="1"/>
          </p:cNvPicPr>
          <p:nvPr>
            <p:ph idx="1"/>
          </p:nvPr>
        </p:nvPicPr>
        <p:blipFill>
          <a:blip r:embed="rId2"/>
          <a:stretch>
            <a:fillRect/>
          </a:stretch>
        </p:blipFill>
        <p:spPr>
          <a:xfrm>
            <a:off x="3409950" y="2718181"/>
            <a:ext cx="3657600" cy="2609088"/>
          </a:xfrm>
        </p:spPr>
      </p:pic>
    </p:spTree>
    <p:extLst>
      <p:ext uri="{BB962C8B-B14F-4D97-AF65-F5344CB8AC3E}">
        <p14:creationId xmlns:p14="http://schemas.microsoft.com/office/powerpoint/2010/main" val="3045653379"/>
      </p:ext>
    </p:extLst>
  </p:cSld>
  <p:clrMapOvr>
    <a:masterClrMapping/>
  </p:clrMapOvr>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2876</TotalTime>
  <Words>575</Words>
  <Application>Microsoft Office PowerPoint</Application>
  <PresentationFormat>On-screen Show (4:3)</PresentationFormat>
  <Paragraphs>85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Wisp</vt:lpstr>
      <vt:lpstr>   Coronavirus Aid, Relief and Economic Security Act Update </vt:lpstr>
      <vt:lpstr>US Department of Education CARES Act</vt:lpstr>
      <vt:lpstr>US Department of Education CARES Act</vt:lpstr>
      <vt:lpstr>PCCD CARES Act Funding Allocation</vt:lpstr>
      <vt:lpstr>PCCD CARES Act Distribution to Students</vt:lpstr>
      <vt:lpstr>CARES Act Eligibility</vt:lpstr>
      <vt:lpstr>PCCD Serving Students </vt:lpstr>
      <vt:lpstr>Next Steps</vt:lpstr>
      <vt:lpstr>Questions</vt:lpstr>
    </vt:vector>
  </TitlesOfParts>
  <Company>FHDACCD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dc:title>
  <dc:creator>Michele</dc:creator>
  <cp:lastModifiedBy>stacey shears</cp:lastModifiedBy>
  <cp:revision>125</cp:revision>
  <cp:lastPrinted>2016-12-01T20:36:58Z</cp:lastPrinted>
  <dcterms:created xsi:type="dcterms:W3CDTF">2013-08-15T18:47:36Z</dcterms:created>
  <dcterms:modified xsi:type="dcterms:W3CDTF">2020-05-11T18:28:38Z</dcterms:modified>
</cp:coreProperties>
</file>