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3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76"/>
    <a:srgbClr val="8672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74"/>
  </p:normalViewPr>
  <p:slideViewPr>
    <p:cSldViewPr snapToGrid="0" snapToObjects="1" showGuides="1">
      <p:cViewPr varScale="1">
        <p:scale>
          <a:sx n="122" d="100"/>
          <a:sy n="122" d="100"/>
        </p:scale>
        <p:origin x="114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755AD-9B67-0344-AA4F-B759CC4E8C9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0A4F9-9B44-A840-8328-5AB880E22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81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78BB8-0899-1349-9F0A-4BB8BD5D71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DE8E03-0E4E-464B-BC02-2E490E4A2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408A1-3CFA-6B42-B298-53A31F783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A2E-EB51-7B42-80EE-64B33A4CB66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0AD50-E35C-4B45-989A-803D3B03C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6F6CA-9DBD-2243-BE46-0F9FDF16D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0EDA-3BB2-6B46-B85B-9A66CC6B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2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E5F97-E454-B840-B3A0-2CB1C2C9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BF0D23-527E-7248-994B-B8244E707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AFAE4-8A5F-EB4C-BF7B-727F22459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A2E-EB51-7B42-80EE-64B33A4CB66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F4666-C8D6-7F41-B323-B7A93C545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AC428-81F8-7341-B730-E21642E5A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0EDA-3BB2-6B46-B85B-9A66CC6B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21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85A3B2-0D24-334E-846E-E04763E3A9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0A4BAE-91BB-2945-8D5D-51D01211E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DCCE57-E7E1-2E49-9C4B-1DEC8E97C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A2E-EB51-7B42-80EE-64B33A4CB66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A4E00-955A-C848-A2B9-A844CF212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2D20D-EBBC-B847-95A6-F85714261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0EDA-3BB2-6B46-B85B-9A66CC6B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1AB9D-E2B4-A54F-8DDC-2514968CA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5A224-6056-CB46-928F-1AD685110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C748D-D654-2642-96C1-2C270E5C8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A2E-EB51-7B42-80EE-64B33A4CB66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A3EF2-619B-2646-8FDD-A539E5600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9F55D-933A-EC4A-AD4C-31D1C5549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0EDA-3BB2-6B46-B85B-9A66CC6B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4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2B733-B26D-154F-B4D9-901DAE85E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62648-49AD-A941-84AB-B90B13786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FCF07-158B-4749-86B2-C1BCB4643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A2E-EB51-7B42-80EE-64B33A4CB66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2E3C0-8EDE-CC43-B79A-5A7F0325B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80452-38CB-444F-B9A9-BC93B4265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0EDA-3BB2-6B46-B85B-9A66CC6B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38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14C0F-15C0-064A-8509-09392EE6C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1011F-215B-124D-A39F-F36C2BCB1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E1A8D4-AA36-8A48-A6B0-A8219874D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57E5EB-F1B4-A342-87E6-B1E54BBA1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A2E-EB51-7B42-80EE-64B33A4CB66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86C4E2-3250-A646-97D7-C657ADF6A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D76A8F-818C-6F44-B241-75D4E6073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0EDA-3BB2-6B46-B85B-9A66CC6B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21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3A04B-8760-074A-AC23-8910E919A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C580C1-5791-1F4A-9984-9AD9529FD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D15E45-C8B3-7347-802B-27EE7D91B4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9F36E1-9D8F-F549-9B56-75A8EFA852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1926C8-3C62-8C4D-B8CA-79E7B45C87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23DD6C-D8A9-B742-987E-F3D2501E9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A2E-EB51-7B42-80EE-64B33A4CB66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A01A79-5339-1747-B1B5-4A8A63AB3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887F76-6B70-D846-8F33-C78227867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0EDA-3BB2-6B46-B85B-9A66CC6B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1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1016D-EC01-224A-BD94-EF1A94EE7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D411FB-7369-1347-A397-056964367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A2E-EB51-7B42-80EE-64B33A4CB66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470C6-BF43-DA47-82B7-4B91F79E4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7A15E5-5183-DB49-A429-D23E9F1D8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0EDA-3BB2-6B46-B85B-9A66CC6B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D889BF-A7D2-6243-BB87-638E6E895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A2E-EB51-7B42-80EE-64B33A4CB66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BEE28E-D07E-3645-8F32-C10F23BFC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241E6A-A206-B14C-8D1E-624D4C983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0EDA-3BB2-6B46-B85B-9A66CC6B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79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FE533-6A08-614B-A1A4-0A4692C7D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5CA6A-59D1-C74C-9D67-1139E66DA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B1DD05-3604-464C-B3D8-84B29C0428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447BBD-2BF3-6E4D-9F4E-81FADA713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A2E-EB51-7B42-80EE-64B33A4CB66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FDB18E-FBCC-B645-A14E-47603ECC8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3B8F3-1024-064D-8EDB-337DD538C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0EDA-3BB2-6B46-B85B-9A66CC6B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8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AC12D-CA6C-DC4D-91B2-E0207A2FB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58CD42-4DE6-5E41-A0CD-235045C30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05DDA9-19E3-6D4E-8710-BE4B42BBB1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A974B-868D-614E-B89F-A40C4A90A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A2E-EB51-7B42-80EE-64B33A4CB66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DADD5-AAC8-B04B-82AE-379D13816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6FA64A-54EB-0042-AB07-54599C4D2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0EDA-3BB2-6B46-B85B-9A66CC6B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2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38C561-E8C3-9446-AEBB-09A55168F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DC21D-9125-6449-93A9-022544BA0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46211-79B7-0D41-9A43-DB4362AF04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DDA2E-EB51-7B42-80EE-64B33A4CB66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CF398-C75A-E549-882E-63902138D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1190C-F9D7-BC49-BF88-64F2E033B6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40EDA-3BB2-6B46-B85B-9A66CC6BE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58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C927431-F506-C040-9FD9-CB7D261C9F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Highlights: </a:t>
            </a:r>
            <a:r>
              <a:rPr lang="en-US" sz="3600" dirty="0"/>
              <a:t>the Governor’s Proposed 2020-21 Higher Education Budget</a:t>
            </a:r>
            <a:r>
              <a:rPr lang="en-US" dirty="0"/>
              <a:t/>
            </a:r>
            <a:br>
              <a:rPr lang="en-US" dirty="0"/>
            </a:br>
            <a:endParaRPr lang="en-US" sz="4000" dirty="0"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1205AEB-9486-4C45-8DE7-F44348E1E9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Community Colleges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8D6BCB-DAE9-D24E-93C8-95DA9A77584A}"/>
              </a:ext>
            </a:extLst>
          </p:cNvPr>
          <p:cNvSpPr/>
          <p:nvPr/>
        </p:nvSpPr>
        <p:spPr>
          <a:xfrm>
            <a:off x="0" y="0"/>
            <a:ext cx="5120640" cy="1371600"/>
          </a:xfrm>
          <a:prstGeom prst="rect">
            <a:avLst/>
          </a:prstGeom>
          <a:solidFill>
            <a:srgbClr val="0066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98F50EC-38DF-CE42-AE79-1E65D166488F}"/>
              </a:ext>
            </a:extLst>
          </p:cNvPr>
          <p:cNvCxnSpPr>
            <a:cxnSpLocks/>
          </p:cNvCxnSpPr>
          <p:nvPr/>
        </p:nvCxnSpPr>
        <p:spPr>
          <a:xfrm flipH="1">
            <a:off x="0" y="1371600"/>
            <a:ext cx="12161520" cy="0"/>
          </a:xfrm>
          <a:prstGeom prst="line">
            <a:avLst/>
          </a:prstGeom>
          <a:ln>
            <a:solidFill>
              <a:srgbClr val="867248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BA999BF8-6F4F-CB40-BDFB-DDABC755945B}"/>
              </a:ext>
            </a:extLst>
          </p:cNvPr>
          <p:cNvSpPr/>
          <p:nvPr/>
        </p:nvSpPr>
        <p:spPr>
          <a:xfrm rot="16200000">
            <a:off x="5867401" y="548640"/>
            <a:ext cx="457200" cy="12161520"/>
          </a:xfrm>
          <a:prstGeom prst="rect">
            <a:avLst/>
          </a:prstGeom>
          <a:solidFill>
            <a:srgbClr val="867248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67248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F5FB9C-9751-EE44-90AB-5C45FE2D1589}"/>
              </a:ext>
            </a:extLst>
          </p:cNvPr>
          <p:cNvSpPr/>
          <p:nvPr/>
        </p:nvSpPr>
        <p:spPr>
          <a:xfrm>
            <a:off x="7071360" y="0"/>
            <a:ext cx="5120640" cy="1371600"/>
          </a:xfrm>
          <a:prstGeom prst="rect">
            <a:avLst/>
          </a:prstGeom>
          <a:solidFill>
            <a:srgbClr val="0066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D3AD2E-4F2E-5943-A15D-D087686CE9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6286" y="0"/>
            <a:ext cx="1959429" cy="1371600"/>
          </a:xfrm>
          <a:prstGeom prst="rect">
            <a:avLst/>
          </a:prstGeom>
          <a:ln>
            <a:solidFill>
              <a:srgbClr val="867248"/>
            </a:solidFill>
          </a:ln>
        </p:spPr>
      </p:pic>
    </p:spTree>
    <p:extLst>
      <p:ext uri="{BB962C8B-B14F-4D97-AF65-F5344CB8AC3E}">
        <p14:creationId xmlns:p14="http://schemas.microsoft.com/office/powerpoint/2010/main" val="264218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C8D6BCB-DAE9-D24E-93C8-95DA9A77584A}"/>
              </a:ext>
            </a:extLst>
          </p:cNvPr>
          <p:cNvSpPr/>
          <p:nvPr/>
        </p:nvSpPr>
        <p:spPr>
          <a:xfrm>
            <a:off x="0" y="0"/>
            <a:ext cx="5120640" cy="1371600"/>
          </a:xfrm>
          <a:prstGeom prst="rect">
            <a:avLst/>
          </a:prstGeom>
          <a:solidFill>
            <a:srgbClr val="0066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98F50EC-38DF-CE42-AE79-1E65D166488F}"/>
              </a:ext>
            </a:extLst>
          </p:cNvPr>
          <p:cNvCxnSpPr>
            <a:cxnSpLocks/>
          </p:cNvCxnSpPr>
          <p:nvPr/>
        </p:nvCxnSpPr>
        <p:spPr>
          <a:xfrm flipH="1">
            <a:off x="0" y="1371600"/>
            <a:ext cx="12161520" cy="0"/>
          </a:xfrm>
          <a:prstGeom prst="line">
            <a:avLst/>
          </a:prstGeom>
          <a:ln>
            <a:solidFill>
              <a:srgbClr val="867248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BA999BF8-6F4F-CB40-BDFB-DDABC755945B}"/>
              </a:ext>
            </a:extLst>
          </p:cNvPr>
          <p:cNvSpPr/>
          <p:nvPr/>
        </p:nvSpPr>
        <p:spPr>
          <a:xfrm rot="16200000">
            <a:off x="5867401" y="548640"/>
            <a:ext cx="457200" cy="12161520"/>
          </a:xfrm>
          <a:prstGeom prst="rect">
            <a:avLst/>
          </a:prstGeom>
          <a:solidFill>
            <a:srgbClr val="867248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67248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F5FB9C-9751-EE44-90AB-5C45FE2D1589}"/>
              </a:ext>
            </a:extLst>
          </p:cNvPr>
          <p:cNvSpPr/>
          <p:nvPr/>
        </p:nvSpPr>
        <p:spPr>
          <a:xfrm>
            <a:off x="7071360" y="0"/>
            <a:ext cx="5120640" cy="1371600"/>
          </a:xfrm>
          <a:prstGeom prst="rect">
            <a:avLst/>
          </a:prstGeom>
          <a:solidFill>
            <a:srgbClr val="0066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D3AD2E-4F2E-5943-A15D-D087686CE9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6286" y="0"/>
            <a:ext cx="1959429" cy="1371600"/>
          </a:xfrm>
          <a:prstGeom prst="rect">
            <a:avLst/>
          </a:prstGeom>
          <a:ln>
            <a:solidFill>
              <a:srgbClr val="867248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1D819D8-48C5-DD4F-8E1F-6382A471295E}"/>
              </a:ext>
            </a:extLst>
          </p:cNvPr>
          <p:cNvSpPr/>
          <p:nvPr/>
        </p:nvSpPr>
        <p:spPr>
          <a:xfrm>
            <a:off x="403761" y="1781300"/>
            <a:ext cx="11412187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2"/>
                </a:solidFill>
              </a:rPr>
              <a:t>Apprenticeships and work-based learning models</a:t>
            </a:r>
            <a:r>
              <a:rPr lang="en-US" sz="2200" dirty="0">
                <a:solidFill>
                  <a:schemeClr val="tx2"/>
                </a:solidFill>
              </a:rPr>
              <a:t>:  $83.2 million to promote expansion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2"/>
                </a:solidFill>
              </a:rPr>
              <a:t>Faculty Diversity</a:t>
            </a:r>
            <a:r>
              <a:rPr lang="en-US" sz="2200" dirty="0">
                <a:solidFill>
                  <a:schemeClr val="tx2"/>
                </a:solidFill>
              </a:rPr>
              <a:t>: Allocates one-time funding of $15 million for a pilot fellowship program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2"/>
                </a:solidFill>
              </a:rPr>
              <a:t>Undocumented Student Legal Support</a:t>
            </a:r>
            <a:r>
              <a:rPr lang="en-US" sz="2200" dirty="0">
                <a:solidFill>
                  <a:schemeClr val="tx2"/>
                </a:solidFill>
              </a:rPr>
              <a:t>: $10 million to support legal services for immigrant students, faculty, and staff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2"/>
                </a:solidFill>
              </a:rPr>
              <a:t>Dreamer Resource Liaisons</a:t>
            </a:r>
            <a:r>
              <a:rPr lang="en-US" sz="2200" dirty="0">
                <a:solidFill>
                  <a:schemeClr val="tx2"/>
                </a:solidFill>
              </a:rPr>
              <a:t>: $5.8 million to support positions focused on undocumented student support services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2"/>
                </a:solidFill>
              </a:rPr>
              <a:t>Student-Centered Funding Formula</a:t>
            </a:r>
            <a:r>
              <a:rPr lang="en-US" sz="2200" dirty="0">
                <a:solidFill>
                  <a:schemeClr val="tx2"/>
                </a:solidFill>
              </a:rPr>
              <a:t>: Continues support for full implementation and indicates increased funding support for first-generation students once data is reliably collected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2"/>
                </a:solidFill>
              </a:rPr>
              <a:t>Food Pantries on Campus</a:t>
            </a:r>
            <a:r>
              <a:rPr lang="en-US" sz="2200" dirty="0">
                <a:solidFill>
                  <a:schemeClr val="tx2"/>
                </a:solidFill>
              </a:rPr>
              <a:t>:  $11.4 million 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2"/>
                </a:solidFill>
              </a:rPr>
              <a:t>Zero-Textbook-Cost Degrees </a:t>
            </a:r>
            <a:r>
              <a:rPr lang="en-US" sz="2200" dirty="0">
                <a:solidFill>
                  <a:schemeClr val="tx2"/>
                </a:solidFill>
              </a:rPr>
              <a:t>: $10 million to develop and implement zero-textbook-cost degrees using OER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2"/>
                </a:solidFill>
              </a:rPr>
              <a:t>Instructional Materials for Dual Enrollment Students</a:t>
            </a:r>
            <a:r>
              <a:rPr lang="en-US" sz="2200" dirty="0">
                <a:solidFill>
                  <a:schemeClr val="tx2"/>
                </a:solidFill>
              </a:rPr>
              <a:t>: $5 million 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US" dirty="0">
              <a:solidFill>
                <a:srgbClr val="555555"/>
              </a:solidFill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2295030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C927431-F506-C040-9FD9-CB7D261C9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0684"/>
            <a:ext cx="10515600" cy="9144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What’s missing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8D6BCB-DAE9-D24E-93C8-95DA9A77584A}"/>
              </a:ext>
            </a:extLst>
          </p:cNvPr>
          <p:cNvSpPr/>
          <p:nvPr/>
        </p:nvSpPr>
        <p:spPr>
          <a:xfrm>
            <a:off x="0" y="0"/>
            <a:ext cx="5120640" cy="1371600"/>
          </a:xfrm>
          <a:prstGeom prst="rect">
            <a:avLst/>
          </a:prstGeom>
          <a:solidFill>
            <a:srgbClr val="0066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98F50EC-38DF-CE42-AE79-1E65D166488F}"/>
              </a:ext>
            </a:extLst>
          </p:cNvPr>
          <p:cNvCxnSpPr>
            <a:cxnSpLocks/>
          </p:cNvCxnSpPr>
          <p:nvPr/>
        </p:nvCxnSpPr>
        <p:spPr>
          <a:xfrm flipH="1">
            <a:off x="0" y="1371600"/>
            <a:ext cx="12161520" cy="0"/>
          </a:xfrm>
          <a:prstGeom prst="line">
            <a:avLst/>
          </a:prstGeom>
          <a:ln>
            <a:solidFill>
              <a:srgbClr val="867248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BA999BF8-6F4F-CB40-BDFB-DDABC755945B}"/>
              </a:ext>
            </a:extLst>
          </p:cNvPr>
          <p:cNvSpPr/>
          <p:nvPr/>
        </p:nvSpPr>
        <p:spPr>
          <a:xfrm rot="16200000">
            <a:off x="5867401" y="548640"/>
            <a:ext cx="457200" cy="12161520"/>
          </a:xfrm>
          <a:prstGeom prst="rect">
            <a:avLst/>
          </a:prstGeom>
          <a:solidFill>
            <a:srgbClr val="867248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67248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F5FB9C-9751-EE44-90AB-5C45FE2D1589}"/>
              </a:ext>
            </a:extLst>
          </p:cNvPr>
          <p:cNvSpPr/>
          <p:nvPr/>
        </p:nvSpPr>
        <p:spPr>
          <a:xfrm>
            <a:off x="7071360" y="0"/>
            <a:ext cx="5120640" cy="1371600"/>
          </a:xfrm>
          <a:prstGeom prst="rect">
            <a:avLst/>
          </a:prstGeom>
          <a:solidFill>
            <a:srgbClr val="0066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D3AD2E-4F2E-5943-A15D-D087686CE9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6286" y="0"/>
            <a:ext cx="1959429" cy="1371600"/>
          </a:xfrm>
          <a:prstGeom prst="rect">
            <a:avLst/>
          </a:prstGeom>
          <a:ln>
            <a:solidFill>
              <a:srgbClr val="867248"/>
            </a:solidFill>
          </a:ln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1205AEB-9486-4C45-8DE7-F44348E1E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8958"/>
            <a:ext cx="10515600" cy="36576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3.9 increase in CCC system general fund falls short of 7.5 requested by BOG</a:t>
            </a:r>
          </a:p>
          <a:p>
            <a:r>
              <a:rPr lang="en-US" sz="2400" dirty="0">
                <a:solidFill>
                  <a:schemeClr val="tx2"/>
                </a:solidFill>
              </a:rPr>
              <a:t>$250 million in extra financial aid  requested by BOG to cover non-tuition costs not included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9016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167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inherit</vt:lpstr>
      <vt:lpstr>Office Theme</vt:lpstr>
      <vt:lpstr>Highlights: the Governor’s Proposed 2020-21 Higher Education Budget </vt:lpstr>
      <vt:lpstr>PowerPoint Presentation</vt:lpstr>
      <vt:lpstr>What’s missing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Stefanie Harding</dc:creator>
  <cp:lastModifiedBy>Cynthia Reese</cp:lastModifiedBy>
  <cp:revision>53</cp:revision>
  <dcterms:created xsi:type="dcterms:W3CDTF">2019-04-03T22:46:37Z</dcterms:created>
  <dcterms:modified xsi:type="dcterms:W3CDTF">2020-03-22T00:34:30Z</dcterms:modified>
</cp:coreProperties>
</file>