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2" r:id="rId1"/>
  </p:sldMasterIdLst>
  <p:notesMasterIdLst>
    <p:notesMasterId r:id="rId26"/>
  </p:notesMasterIdLst>
  <p:sldIdLst>
    <p:sldId id="282" r:id="rId2"/>
    <p:sldId id="263" r:id="rId3"/>
    <p:sldId id="265" r:id="rId4"/>
    <p:sldId id="267" r:id="rId5"/>
    <p:sldId id="281" r:id="rId6"/>
    <p:sldId id="257" r:id="rId7"/>
    <p:sldId id="258" r:id="rId8"/>
    <p:sldId id="264" r:id="rId9"/>
    <p:sldId id="268" r:id="rId10"/>
    <p:sldId id="269" r:id="rId11"/>
    <p:sldId id="275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83" r:id="rId20"/>
    <p:sldId id="277" r:id="rId21"/>
    <p:sldId id="279" r:id="rId22"/>
    <p:sldId id="280" r:id="rId23"/>
    <p:sldId id="262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40" autoAdjust="0"/>
  </p:normalViewPr>
  <p:slideViewPr>
    <p:cSldViewPr snapToGrid="0" snapToObjects="1">
      <p:cViewPr>
        <p:scale>
          <a:sx n="72" d="100"/>
          <a:sy n="72" d="100"/>
        </p:scale>
        <p:origin x="-135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289F7-AD7F-0F46-9B06-E06EB8AA7425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1E983-A40D-5248-A5A1-2DFEC7E6F1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6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we started</a:t>
            </a:r>
            <a:r>
              <a:rPr lang="en-US" baseline="0" dirty="0" smtClean="0"/>
              <a:t> off in August with this question. With the responses we got, two key themes emerged.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53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Carlos</a:t>
            </a:r>
            <a:r>
              <a:rPr lang="en-US" baseline="0" dirty="0" smtClean="0"/>
              <a:t> and May – please add top three activities/priorities to highlight from the two plans.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Carlos – can you fill in when the</a:t>
            </a:r>
            <a:r>
              <a:rPr lang="en-US" baseline="0" dirty="0" smtClean="0"/>
              <a:t> scholars task group meets?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4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36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another theme from the fall flex day.  I pulled</a:t>
            </a:r>
            <a:r>
              <a:rPr lang="en-US" baseline="0" dirty="0" smtClean="0"/>
              <a:t> out a quote to represent the theme.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2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guided by our mission vision</a:t>
            </a:r>
            <a:r>
              <a:rPr lang="en-US" baseline="0" dirty="0" smtClean="0"/>
              <a:t> values and learning outcomes and using the RP groups 6 factor of success, we had a series of meetings in October, November and December to vet through our goals, areas of focus, and indicators.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8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following is where we landed on our Ed Master Plan Goal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4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</a:t>
            </a:r>
            <a:r>
              <a:rPr lang="en-US" baseline="0" dirty="0" smtClean="0"/>
              <a:t> the discussions these are the t</a:t>
            </a:r>
            <a:r>
              <a:rPr lang="en-US" dirty="0" smtClean="0"/>
              <a:t>hree areas that emerged– Access is supported by SSSP Plan, Equity supported by Equity Plan, and Exemplar</a:t>
            </a:r>
            <a:r>
              <a:rPr lang="en-US" baseline="0" dirty="0" smtClean="0"/>
              <a:t> programs will be supported by emerging plan that incorporates APU’s and education master plan goal and indicators.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8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7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2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Carlos</a:t>
            </a:r>
            <a:r>
              <a:rPr lang="en-US" baseline="0" dirty="0" smtClean="0"/>
              <a:t> and May – please add top three activities/priorities to highlight from the two plans.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1E983-A40D-5248-A5A1-2DFEC7E6F14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8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057945-9AC3-7140-9B06-35EE9A5607E0}" type="datetimeFigureOut">
              <a:rPr lang="en-US" smtClean="0"/>
              <a:t>2/11/15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353C018-5417-2042-BA0A-585EF53CC5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FLEX DAY 1.15.15</a:t>
            </a:r>
          </a:p>
          <a:p>
            <a:r>
              <a:rPr lang="en-US" dirty="0" smtClean="0"/>
              <a:t>RECAP OF Fall 2014 AND NEXT STEPS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 MASTER PLAN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229834"/>
            <a:ext cx="1308762" cy="13087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36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EXEMPLARy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PROGRAMS</a:t>
            </a:r>
            <a:endParaRPr lang="en-US" dirty="0"/>
          </a:p>
        </p:txBody>
      </p:sp>
      <p:pic>
        <p:nvPicPr>
          <p:cNvPr id="5" name="Content Placeholder 4" descr="iStock_000007291662Mediu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21" b="-31921"/>
          <a:stretch>
            <a:fillRect/>
          </a:stretch>
        </p:blipFill>
        <p:spPr>
          <a:xfrm>
            <a:off x="426129" y="1719071"/>
            <a:ext cx="3948526" cy="447543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533413" y="1712978"/>
            <a:ext cx="4339377" cy="4796609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400"/>
              </a:spcBef>
              <a:buClr>
                <a:schemeClr val="accent1"/>
              </a:buClr>
            </a:pPr>
            <a:r>
              <a:rPr lang="en-US" dirty="0" smtClean="0"/>
              <a:t>Strengthen existing programs to support students to and through</a:t>
            </a:r>
          </a:p>
          <a:p>
            <a:pPr marL="457200" lvl="1" indent="-457200">
              <a:spcBef>
                <a:spcPts val="400"/>
              </a:spcBef>
              <a:buClr>
                <a:schemeClr val="accent1"/>
              </a:buClr>
            </a:pPr>
            <a:r>
              <a:rPr lang="en-US" dirty="0" smtClean="0"/>
              <a:t>Recruit students, responding </a:t>
            </a:r>
            <a:r>
              <a:rPr lang="en-US" dirty="0"/>
              <a:t>directly to the current </a:t>
            </a:r>
            <a:r>
              <a:rPr lang="en-US" dirty="0" smtClean="0"/>
              <a:t>and projected </a:t>
            </a:r>
            <a:r>
              <a:rPr lang="en-US" dirty="0"/>
              <a:t>demographic and </a:t>
            </a:r>
            <a:r>
              <a:rPr lang="en-US" dirty="0" smtClean="0"/>
              <a:t>economic trends</a:t>
            </a:r>
          </a:p>
          <a:p>
            <a:pPr marL="457200" lvl="1" indent="-457200">
              <a:spcBef>
                <a:spcPts val="400"/>
              </a:spcBef>
              <a:buClr>
                <a:schemeClr val="accent1"/>
              </a:buClr>
            </a:pPr>
            <a:r>
              <a:rPr lang="en-US" dirty="0" smtClean="0"/>
              <a:t>Develop new programs to meet current and projected student and community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How would we know </a:t>
            </a:r>
            <a:br>
              <a:rPr lang="en-US" sz="2800" dirty="0"/>
            </a:br>
            <a:r>
              <a:rPr lang="en-US" sz="2800" dirty="0"/>
              <a:t>if we have made A DIFFERENCE</a:t>
            </a:r>
            <a:r>
              <a:rPr lang="en-US" sz="2800" dirty="0" smtClean="0"/>
              <a:t>? </a:t>
            </a:r>
            <a:br>
              <a:rPr lang="en-US" sz="2800" dirty="0" smtClean="0"/>
            </a:br>
            <a:r>
              <a:rPr lang="en-US" sz="2800" dirty="0" smtClean="0"/>
              <a:t>When WE…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Core Indicators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342900">
              <a:buFont typeface="+mj-lt"/>
              <a:buAutoNum type="arabicPeriod"/>
            </a:pPr>
            <a:r>
              <a:rPr lang="en-US" dirty="0"/>
              <a:t>Increase successful course completion to 70% for all students</a:t>
            </a:r>
          </a:p>
          <a:p>
            <a:pPr marL="457200" indent="-342900">
              <a:buFont typeface="+mj-lt"/>
              <a:buAutoNum type="arabicPeriod"/>
            </a:pPr>
            <a:r>
              <a:rPr lang="en-US" dirty="0"/>
              <a:t>Increase the number of students who receive a certificate, degree and/or transfer by </a:t>
            </a:r>
            <a:r>
              <a:rPr lang="en-US" dirty="0" smtClean="0"/>
              <a:t>“x”% with no gaps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Milestone Indicators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263043" cy="4124111"/>
          </a:xfrm>
        </p:spPr>
        <p:txBody>
          <a:bodyPr>
            <a:normAutofit fontScale="92500" lnSpcReduction="20000"/>
          </a:bodyPr>
          <a:lstStyle/>
          <a:p>
            <a:pPr marL="457200" indent="-342900">
              <a:buFont typeface="+mj-lt"/>
              <a:buAutoNum type="arabicPeriod"/>
            </a:pPr>
            <a:r>
              <a:rPr lang="en-US" sz="2000" dirty="0"/>
              <a:t>Increase the number of certificate, degree and transfer seeking students who:</a:t>
            </a:r>
          </a:p>
          <a:p>
            <a:pPr lvl="1"/>
            <a:r>
              <a:rPr lang="en-US" dirty="0"/>
              <a:t>Enter a program of study &amp; complete a comprehensive Student Ed. Plan (SEP) by end of the 2</a:t>
            </a:r>
            <a:r>
              <a:rPr lang="en-US" baseline="30000" dirty="0"/>
              <a:t>nd</a:t>
            </a:r>
            <a:r>
              <a:rPr lang="en-US" dirty="0"/>
              <a:t> semester.</a:t>
            </a:r>
          </a:p>
          <a:p>
            <a:pPr lvl="1"/>
            <a:r>
              <a:rPr lang="en-US" dirty="0"/>
              <a:t>Complete a stackable certificate or 20 transferable units by end of the 1</a:t>
            </a:r>
            <a:r>
              <a:rPr lang="en-US" baseline="30000" dirty="0"/>
              <a:t>st</a:t>
            </a:r>
            <a:r>
              <a:rPr lang="en-US" dirty="0"/>
              <a:t> year, including summer</a:t>
            </a:r>
          </a:p>
          <a:p>
            <a:pPr lvl="1"/>
            <a:r>
              <a:rPr lang="en-US" dirty="0"/>
              <a:t>Complete college-level math by end of 3</a:t>
            </a:r>
            <a:r>
              <a:rPr lang="en-US" baseline="30000" dirty="0"/>
              <a:t>nd</a:t>
            </a:r>
            <a:r>
              <a:rPr lang="en-US" dirty="0"/>
              <a:t> semester</a:t>
            </a:r>
          </a:p>
          <a:p>
            <a:pPr lvl="1"/>
            <a:r>
              <a:rPr lang="en-US" dirty="0"/>
              <a:t>Participate in work-based learning opportunities on and off-campus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5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SUCCESS AND Support PROGRAM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INTER-CONNECTED PLAN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SSSP Core Services</a:t>
            </a:r>
            <a:br>
              <a:rPr lang="en-US" dirty="0" smtClean="0"/>
            </a:br>
            <a:r>
              <a:rPr lang="en-US" sz="1800" dirty="0" smtClean="0"/>
              <a:t>Per </a:t>
            </a:r>
            <a:r>
              <a:rPr lang="en-US" sz="1800" dirty="0"/>
              <a:t>SB 1456 Student Success Act of 2012, Berkeley City College’s SSSP Plan serves all matriculating (degree/certificate/transfer</a:t>
            </a:r>
            <a:r>
              <a:rPr lang="en-US" sz="1800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916233"/>
              </p:ext>
            </p:extLst>
          </p:nvPr>
        </p:nvGraphicFramePr>
        <p:xfrm>
          <a:off x="108615" y="1658271"/>
          <a:ext cx="8905292" cy="5063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0202"/>
                <a:gridCol w="5505090"/>
              </a:tblGrid>
              <a:tr h="519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Core Services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Goals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Orientation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At the point of entry - receive </a:t>
                      </a:r>
                      <a:r>
                        <a:rPr lang="en-US" sz="1400" b="1" dirty="0">
                          <a:effectLst/>
                        </a:rPr>
                        <a:t>college </a:t>
                      </a:r>
                      <a:r>
                        <a:rPr lang="en-US" sz="1400" b="1" dirty="0" smtClean="0">
                          <a:effectLst/>
                        </a:rPr>
                        <a:t>orientation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Assessment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At the point of entry - take </a:t>
                      </a:r>
                      <a:r>
                        <a:rPr lang="en-US" sz="1400" b="1" dirty="0">
                          <a:effectLst/>
                        </a:rPr>
                        <a:t>placement assessment using </a:t>
                      </a:r>
                      <a:r>
                        <a:rPr lang="en-US" sz="1400" b="1" u="sng" dirty="0">
                          <a:effectLst/>
                        </a:rPr>
                        <a:t>multiple measures</a:t>
                      </a:r>
                      <a:endParaRPr lang="en-US" sz="1400" b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Counseling/advising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At the point of entry and throughout</a:t>
                      </a:r>
                      <a:r>
                        <a:rPr lang="en-US" sz="1400" b="1" baseline="0" dirty="0" smtClean="0">
                          <a:effectLst/>
                        </a:rPr>
                        <a:t> college career at BCC - </a:t>
                      </a:r>
                      <a:r>
                        <a:rPr lang="en-US" sz="1400" b="1" dirty="0" smtClean="0">
                          <a:effectLst/>
                        </a:rPr>
                        <a:t>receive counseling/advising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90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Counseling/advising </a:t>
                      </a:r>
                      <a:r>
                        <a:rPr lang="en-US" sz="1400" b="1" dirty="0">
                          <a:effectLst/>
                        </a:rPr>
                        <a:t>-  Student Education Plan (SEP)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All first-time matriculating students receive </a:t>
                      </a:r>
                      <a:r>
                        <a:rPr lang="en-US" sz="1400" b="1" dirty="0" smtClean="0">
                          <a:effectLst/>
                        </a:rPr>
                        <a:t>SEP at the point of entry (1-2 terms) and throughout the college career (comprehensive or update)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All students with undeclared major </a:t>
                      </a:r>
                      <a:r>
                        <a:rPr lang="en-US" sz="1400" b="1" dirty="0" smtClean="0">
                          <a:effectLst/>
                        </a:rPr>
                        <a:t>identify </a:t>
                      </a:r>
                      <a:r>
                        <a:rPr lang="en-US" sz="1400" b="1" dirty="0">
                          <a:effectLst/>
                        </a:rPr>
                        <a:t>an area of study prior to the 3</a:t>
                      </a:r>
                      <a:r>
                        <a:rPr lang="en-US" sz="1400" b="1" baseline="30000" dirty="0">
                          <a:effectLst/>
                        </a:rPr>
                        <a:t>rd</a:t>
                      </a:r>
                      <a:r>
                        <a:rPr lang="en-US" sz="1400" b="1" dirty="0">
                          <a:effectLst/>
                        </a:rPr>
                        <a:t> term or reaching 15 units, whichever comes </a:t>
                      </a:r>
                      <a:r>
                        <a:rPr lang="en-US" sz="1400" b="1" dirty="0" smtClean="0">
                          <a:effectLst/>
                        </a:rPr>
                        <a:t>first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7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Counseling - Follow up of at-risk students (major undeclared, enrolled in basic skills courses, academic/progress probation/dismissal).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At-risk students receive </a:t>
                      </a:r>
                      <a:r>
                        <a:rPr lang="en-US" sz="1400" b="1" dirty="0" smtClean="0">
                          <a:effectLst/>
                        </a:rPr>
                        <a:t>counseling/intervention for success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56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SSSP Funding Formula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391371"/>
              </p:ext>
            </p:extLst>
          </p:nvPr>
        </p:nvGraphicFramePr>
        <p:xfrm>
          <a:off x="192602" y="1669384"/>
          <a:ext cx="8803665" cy="504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1133"/>
                <a:gridCol w="6082532"/>
              </a:tblGrid>
              <a:tr h="4727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40%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Unduplicated Credit Student Headcount + Base Funding $35K or 10%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60%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Initial Orientation  - 10%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Initial Assessment – 10%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Abbreviated SEP – 10%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Counseling/Advising – 15%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Comprehensive SEP – 35%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Follow up of at-risk students – 15% (once per term)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Other follow up – 5% (up to 4 times per year)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2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2014-15 Service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US" dirty="0" smtClean="0"/>
              <a:t>One-stop entry services: orientation, placement assessment, counseling, SEP development and registration</a:t>
            </a:r>
          </a:p>
          <a:p>
            <a:pPr indent="-342900"/>
            <a:r>
              <a:rPr lang="en-US" dirty="0" smtClean="0"/>
              <a:t>Case management counseling</a:t>
            </a:r>
          </a:p>
          <a:p>
            <a:pPr indent="-342900"/>
            <a:r>
              <a:rPr lang="en-US" dirty="0" smtClean="0"/>
              <a:t>Faculty advising</a:t>
            </a:r>
          </a:p>
          <a:p>
            <a:pPr indent="-342900"/>
            <a:r>
              <a:rPr lang="en-US" dirty="0" smtClean="0"/>
              <a:t>Online orientation</a:t>
            </a:r>
          </a:p>
          <a:p>
            <a:pPr indent="-342900"/>
            <a:r>
              <a:rPr lang="en-US" dirty="0" smtClean="0"/>
              <a:t>Student initiated SSSP/SEP events </a:t>
            </a:r>
          </a:p>
          <a:p>
            <a:pPr marL="0" indent="0">
              <a:buNone/>
            </a:pPr>
            <a:endParaRPr lang="en-US" dirty="0" smtClean="0"/>
          </a:p>
          <a:p>
            <a:pPr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00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20620"/>
              </p:ext>
            </p:extLst>
          </p:nvPr>
        </p:nvGraphicFramePr>
        <p:xfrm>
          <a:off x="229317" y="1959393"/>
          <a:ext cx="8643471" cy="4444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1157"/>
                <a:gridCol w="2881157"/>
                <a:gridCol w="2881157"/>
              </a:tblGrid>
              <a:tr h="769758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7/1/13-1/12/14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7/1/14-1/12/15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6585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Orientation/</a:t>
                      </a:r>
                    </a:p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Placement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Assessment Participants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1,385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7692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Unduplicated </a:t>
                      </a:r>
                      <a:r>
                        <a:rPr lang="en-US" sz="2400" u="none" strike="noStrike" dirty="0" smtClean="0">
                          <a:effectLst/>
                        </a:rPr>
                        <a:t>Counseling </a:t>
                      </a:r>
                      <a:r>
                        <a:rPr lang="en-US" sz="2400" u="none" strike="noStrike" dirty="0">
                          <a:effectLst/>
                        </a:rPr>
                        <a:t>Counts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4,668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5,387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93181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Unduplicated SEP Development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1,584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2,339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2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EQUITY PLAN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INTER-CONNECTED PLAN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5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Equity PLAN - SB 860 (2014)</a:t>
            </a:r>
            <a:br>
              <a:rPr lang="en-US" dirty="0" smtClean="0"/>
            </a:br>
            <a:r>
              <a:rPr lang="en-US" dirty="0" smtClean="0"/>
              <a:t>GOAL &amp; Funding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Goal:</a:t>
            </a:r>
          </a:p>
          <a:p>
            <a:pPr marL="114300" indent="0">
              <a:buNone/>
            </a:pPr>
            <a:r>
              <a:rPr lang="en-US" dirty="0" smtClean="0"/>
              <a:t>To ensure equal educational opportunities and to promote student success for all students, regardless of race, gender, age, disability, or economic circumstances.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Funding Formula by District:</a:t>
            </a:r>
          </a:p>
          <a:p>
            <a:r>
              <a:rPr lang="en-US" dirty="0" smtClean="0"/>
              <a:t>Annual FTES (40%)</a:t>
            </a:r>
            <a:endParaRPr lang="en-US" dirty="0"/>
          </a:p>
          <a:p>
            <a:r>
              <a:rPr lang="en-US" dirty="0" smtClean="0"/>
              <a:t>High need students (25%)</a:t>
            </a:r>
          </a:p>
          <a:p>
            <a:r>
              <a:rPr lang="en-US" dirty="0" smtClean="0"/>
              <a:t>Educational attainment in area(10%)</a:t>
            </a:r>
          </a:p>
          <a:p>
            <a:r>
              <a:rPr lang="en-US" dirty="0" smtClean="0"/>
              <a:t>Participation rate (5%)</a:t>
            </a:r>
          </a:p>
          <a:p>
            <a:r>
              <a:rPr lang="en-US" dirty="0" smtClean="0"/>
              <a:t>Poverty rate (18%)</a:t>
            </a:r>
          </a:p>
          <a:p>
            <a:r>
              <a:rPr lang="en-US" dirty="0" smtClean="0"/>
              <a:t>Unemployment rate (2%)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56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Equity PLAN </a:t>
            </a:r>
            <a:br>
              <a:rPr lang="en-US" dirty="0" smtClean="0"/>
            </a:br>
            <a:r>
              <a:rPr lang="en-US" dirty="0" smtClean="0"/>
              <a:t>Opportunity Areas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447858"/>
              </p:ext>
            </p:extLst>
          </p:nvPr>
        </p:nvGraphicFramePr>
        <p:xfrm>
          <a:off x="355567" y="1869962"/>
          <a:ext cx="8464301" cy="480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613"/>
                <a:gridCol w="1360710"/>
                <a:gridCol w="1327827"/>
                <a:gridCol w="1410717"/>
                <a:gridCol w="1410717"/>
                <a:gridCol w="1410717"/>
              </a:tblGrid>
              <a:tr h="8130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African American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Latino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Active</a:t>
                      </a:r>
                      <a:r>
                        <a:rPr lang="en-US" sz="1400" baseline="0" dirty="0" smtClean="0"/>
                        <a:t> Military and Vets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Students</a:t>
                      </a:r>
                      <a:r>
                        <a:rPr lang="en-US" sz="1400" baseline="0" dirty="0" smtClean="0"/>
                        <a:t> with Disabilities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Foster Youth</a:t>
                      </a:r>
                      <a:endParaRPr lang="en-US" sz="1400" dirty="0"/>
                    </a:p>
                  </a:txBody>
                  <a:tcPr/>
                </a:tc>
              </a:tr>
              <a:tr h="50814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Access to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Slight 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Unclear / Limited</a:t>
                      </a:r>
                      <a:r>
                        <a:rPr lang="en-US" sz="1200" baseline="0" dirty="0" smtClean="0"/>
                        <a:t> Data</a:t>
                      </a:r>
                      <a:endParaRPr lang="en-US" sz="1200" dirty="0"/>
                    </a:p>
                  </a:txBody>
                  <a:tcPr/>
                </a:tc>
              </a:tr>
              <a:tr h="105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Pre-Transfer</a:t>
                      </a:r>
                      <a:r>
                        <a:rPr lang="en-US" sz="1400" b="1" baseline="0" dirty="0" smtClean="0"/>
                        <a:t> foundational course completion 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Slight Disadvantage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Advantage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Unclear / Limited</a:t>
                      </a:r>
                      <a:r>
                        <a:rPr lang="en-US" sz="1200" baseline="0" dirty="0" smtClean="0"/>
                        <a:t> Data</a:t>
                      </a:r>
                      <a:endParaRPr lang="en-US" sz="1200" dirty="0"/>
                    </a:p>
                  </a:txBody>
                  <a:tcPr/>
                </a:tc>
              </a:tr>
              <a:tr h="711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Transfer</a:t>
                      </a:r>
                      <a:r>
                        <a:rPr lang="en-US" sz="1400" b="1" baseline="0" dirty="0" smtClean="0"/>
                        <a:t> course completion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Slight</a:t>
                      </a:r>
                      <a:r>
                        <a:rPr lang="en-US" sz="1200" baseline="0" dirty="0" smtClean="0"/>
                        <a:t> Disadvantage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Unclear</a:t>
                      </a:r>
                      <a:r>
                        <a:rPr lang="en-US" sz="1200" baseline="0" smtClean="0"/>
                        <a:t> </a:t>
                      </a:r>
                      <a:r>
                        <a:rPr lang="en-US" sz="1200" smtClean="0"/>
                        <a:t>/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Limited</a:t>
                      </a:r>
                      <a:r>
                        <a:rPr lang="en-US" sz="1200" baseline="0" dirty="0" smtClean="0"/>
                        <a:t> Date</a:t>
                      </a:r>
                      <a:endParaRPr lang="en-US" sz="1200" dirty="0"/>
                    </a:p>
                  </a:txBody>
                  <a:tcPr/>
                </a:tc>
              </a:tr>
              <a:tr h="508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UC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Disadvantage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Slight</a:t>
                      </a:r>
                      <a:r>
                        <a:rPr lang="en-US" sz="1200" baseline="0" dirty="0" smtClean="0"/>
                        <a:t> Disadvantage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Unclear / Limited</a:t>
                      </a:r>
                      <a:r>
                        <a:rPr lang="en-US" sz="1200" baseline="0" smtClean="0"/>
                        <a:t> 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Limited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Unclear / Limited</a:t>
                      </a:r>
                      <a:r>
                        <a:rPr lang="en-US" sz="1200" baseline="0" dirty="0" smtClean="0"/>
                        <a:t> Data</a:t>
                      </a:r>
                      <a:endParaRPr lang="en-US" sz="1200" dirty="0"/>
                    </a:p>
                  </a:txBody>
                  <a:tcPr/>
                </a:tc>
              </a:tr>
              <a:tr h="508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CSU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Advantage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Slight Advantage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Unclear / Limited</a:t>
                      </a:r>
                      <a:r>
                        <a:rPr lang="en-US" sz="1200" baseline="0" smtClean="0"/>
                        <a:t> 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Limited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Unclear / Limited</a:t>
                      </a:r>
                      <a:r>
                        <a:rPr lang="en-US" sz="1200" baseline="0" dirty="0" smtClean="0"/>
                        <a:t> Data</a:t>
                      </a:r>
                      <a:endParaRPr lang="en-US" sz="1200" dirty="0"/>
                    </a:p>
                  </a:txBody>
                  <a:tcPr/>
                </a:tc>
              </a:tr>
              <a:tr h="575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Degree/Certificate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Advantage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Advantage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Unclear / Limited</a:t>
                      </a:r>
                      <a:r>
                        <a:rPr lang="en-US" sz="1200" baseline="0" smtClean="0"/>
                        <a:t> 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Limited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Data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Unclear / Limited</a:t>
                      </a:r>
                      <a:r>
                        <a:rPr lang="en-US" sz="1200" baseline="0" dirty="0" smtClean="0"/>
                        <a:t> Data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11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Will </a:t>
            </a:r>
            <a:r>
              <a:rPr lang="en-US" dirty="0" smtClean="0"/>
              <a:t>WE </a:t>
            </a:r>
            <a:r>
              <a:rPr lang="en-US" dirty="0"/>
              <a:t>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KNOWN FOR in 2024?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6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EQUITY PLAN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881506"/>
              </p:ext>
            </p:extLst>
          </p:nvPr>
        </p:nvGraphicFramePr>
        <p:xfrm>
          <a:off x="457200" y="1752600"/>
          <a:ext cx="8229600" cy="421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Cores Strategies &amp;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Utilize Disaggregated Data</a:t>
                      </a:r>
                      <a:r>
                        <a:rPr lang="en-US" baseline="0" dirty="0" smtClean="0"/>
                        <a:t> to determine opportunities to better support students.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</a:t>
                      </a:r>
                      <a:r>
                        <a:rPr lang="en-US" baseline="0" dirty="0" smtClean="0"/>
                        <a:t> resource allocation and areas of focus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BCC</a:t>
                      </a:r>
                      <a:r>
                        <a:rPr lang="en-US" baseline="0" dirty="0" smtClean="0"/>
                        <a:t> Scholars Program to p</a:t>
                      </a:r>
                      <a:r>
                        <a:rPr lang="en-US" dirty="0" smtClean="0"/>
                        <a:t>rovide an</a:t>
                      </a:r>
                      <a:r>
                        <a:rPr lang="en-US" baseline="0" dirty="0" smtClean="0"/>
                        <a:t> integrated and cohort learning community for students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Increase access and success to and through the college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Partnership with BUSD and the City of</a:t>
                      </a:r>
                      <a:r>
                        <a:rPr lang="en-US" baseline="0" dirty="0" smtClean="0"/>
                        <a:t> Berkeley Vision 2020 project to develop an Academic Support Index (ASI) – a predictive data analytics tool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inform opportunities for preventative</a:t>
                      </a:r>
                      <a:r>
                        <a:rPr lang="en-US" baseline="0" dirty="0" smtClean="0"/>
                        <a:t> approaches to supporting students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96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 convening of the Scholars Program on 1/13 to determine: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How to build on existing learning communities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ecruitment plan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The development of a Summer Bridge Program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Evaluation plan</a:t>
            </a:r>
          </a:p>
          <a:p>
            <a:r>
              <a:rPr lang="en-US" dirty="0" smtClean="0"/>
              <a:t>Formation of inquiry groups to learn more about:</a:t>
            </a:r>
          </a:p>
          <a:p>
            <a:pPr lvl="1"/>
            <a:r>
              <a:rPr lang="en-US" dirty="0" smtClean="0"/>
              <a:t>Active Military and Veterans</a:t>
            </a:r>
            <a:endParaRPr lang="en-US" dirty="0"/>
          </a:p>
          <a:p>
            <a:pPr lvl="1"/>
            <a:r>
              <a:rPr lang="en-US" dirty="0" smtClean="0"/>
              <a:t>Foster </a:t>
            </a:r>
            <a:r>
              <a:rPr lang="en-US" dirty="0"/>
              <a:t>Youth</a:t>
            </a:r>
          </a:p>
          <a:p>
            <a:pPr lvl="1"/>
            <a:r>
              <a:rPr lang="en-US" dirty="0" smtClean="0"/>
              <a:t>Dreamers</a:t>
            </a:r>
          </a:p>
          <a:p>
            <a:pPr lvl="1"/>
            <a:r>
              <a:rPr lang="en-US" dirty="0" smtClean="0"/>
              <a:t>Single Parents</a:t>
            </a:r>
          </a:p>
          <a:p>
            <a:pPr lvl="1"/>
            <a:r>
              <a:rPr lang="en-US" dirty="0" smtClean="0"/>
              <a:t>Students over 40 Years of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7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EXEMPLARy</a:t>
            </a:r>
            <a:r>
              <a:rPr lang="en-US" dirty="0" smtClean="0"/>
              <a:t> PROGRAM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INTER-CONNECTED PLAN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75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Finalize the “exemplary program” plan: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Prioritize needs and areas for growth to move indicators </a:t>
            </a:r>
          </a:p>
          <a:p>
            <a:endParaRPr lang="en-US" dirty="0" smtClean="0"/>
          </a:p>
          <a:p>
            <a:r>
              <a:rPr lang="en-US" dirty="0" smtClean="0"/>
              <a:t>Identify strategies and activities to move indicators and strengthen programs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Determine timeline to actualize the plan in alignment with 3-year program review cycle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755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How can you </a:t>
            </a:r>
            <a:br>
              <a:rPr lang="en-US" sz="2800" dirty="0" smtClean="0"/>
            </a:br>
            <a:r>
              <a:rPr lang="en-US" sz="2800" dirty="0" smtClean="0"/>
              <a:t>contribute TO Planning AND </a:t>
            </a:r>
            <a:br>
              <a:rPr lang="en-US" sz="2800" dirty="0" smtClean="0"/>
            </a:br>
            <a:r>
              <a:rPr lang="en-US" sz="2800" dirty="0" smtClean="0"/>
              <a:t>INFORM IMPLEMENTATION?</a:t>
            </a:r>
            <a:endParaRPr lang="en-US" sz="2800" dirty="0"/>
          </a:p>
        </p:txBody>
      </p:sp>
      <p:pic>
        <p:nvPicPr>
          <p:cNvPr id="8" name="Content Placeholder 7" descr="ParentParticipation-Main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46" b="-26046"/>
          <a:stretch>
            <a:fillRect/>
          </a:stretch>
        </p:blipFill>
        <p:spPr/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Participate on Friday 9-11 Flex Day APU Summary Session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sz="1600" dirty="0" smtClean="0"/>
              <a:t>Participate in governance committees (senates, education, technology and facilities committee)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sz="1600" dirty="0" smtClean="0"/>
              <a:t>Join an emerging task group – </a:t>
            </a:r>
            <a:endParaRPr lang="en-US" sz="1600" dirty="0"/>
          </a:p>
          <a:p>
            <a:pPr lvl="1"/>
            <a:r>
              <a:rPr lang="en-US" sz="1600" dirty="0"/>
              <a:t>F</a:t>
            </a:r>
            <a:r>
              <a:rPr lang="en-US" sz="1600" dirty="0" smtClean="0"/>
              <a:t>aculty </a:t>
            </a:r>
            <a:r>
              <a:rPr lang="en-US" sz="1600" dirty="0"/>
              <a:t>A</a:t>
            </a:r>
            <a:r>
              <a:rPr lang="en-US" sz="1600" dirty="0" smtClean="0"/>
              <a:t>dvising Taskforce on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and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Tuesdays at college hour, room TBA</a:t>
            </a:r>
          </a:p>
          <a:p>
            <a:pPr lvl="1"/>
            <a:r>
              <a:rPr lang="en-US" sz="1600" dirty="0" smtClean="0"/>
              <a:t>Scholars Taskforce on Monday, February 2 at college hour in South Campus, Room 204</a:t>
            </a:r>
          </a:p>
        </p:txBody>
      </p:sp>
    </p:spTree>
    <p:extLst>
      <p:ext uri="{BB962C8B-B14F-4D97-AF65-F5344CB8AC3E}">
        <p14:creationId xmlns:p14="http://schemas.microsoft.com/office/powerpoint/2010/main" val="1771028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srupt-thinking-transform-busines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3" r="25563"/>
          <a:stretch>
            <a:fillRect/>
          </a:stretch>
        </p:blipFill>
        <p:spPr>
          <a:xfrm>
            <a:off x="3886200" y="685800"/>
            <a:ext cx="4572000" cy="5257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“Faculty</a:t>
            </a:r>
            <a:r>
              <a:rPr lang="en-US" dirty="0"/>
              <a:t>, staff, students effectively transform, </a:t>
            </a:r>
            <a:r>
              <a:rPr lang="en-US" dirty="0" smtClean="0"/>
              <a:t>learn </a:t>
            </a:r>
            <a:r>
              <a:rPr lang="en-US" dirty="0"/>
              <a:t>&amp; grow face to </a:t>
            </a:r>
            <a:r>
              <a:rPr lang="en-US" dirty="0" smtClean="0"/>
              <a:t>face so …different </a:t>
            </a:r>
            <a:r>
              <a:rPr lang="en-US" dirty="0"/>
              <a:t>kinds of people are all succeeding at the same place”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Quote from Fall Flex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200" y="1734312"/>
            <a:ext cx="2448333" cy="11916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TRANSFORMING LIVES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6506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“Preparing students to </a:t>
            </a:r>
            <a:r>
              <a:rPr lang="en-US" dirty="0"/>
              <a:t>meet a changing </a:t>
            </a:r>
            <a:r>
              <a:rPr lang="en-US" dirty="0" smtClean="0"/>
              <a:t>world, success in developing skills represented in ILO's, highest achievement for our students”</a:t>
            </a:r>
          </a:p>
          <a:p>
            <a:endParaRPr lang="en-US" dirty="0"/>
          </a:p>
          <a:p>
            <a:r>
              <a:rPr lang="en-US" dirty="0"/>
              <a:t>Quote from Fall Flex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INNOVATION</a:t>
            </a:r>
            <a:br>
              <a:rPr lang="en-US" b="1" dirty="0" smtClean="0"/>
            </a:br>
            <a:r>
              <a:rPr lang="en-US" b="1" dirty="0" smtClean="0"/>
              <a:t>In EDUCATION</a:t>
            </a:r>
            <a:endParaRPr lang="en-US" b="1" dirty="0"/>
          </a:p>
        </p:txBody>
      </p:sp>
      <p:pic>
        <p:nvPicPr>
          <p:cNvPr id="7" name="Content Placeholder 6" descr="forget-your-customers-develop-innovative-business-model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52" b="-30152"/>
          <a:stretch>
            <a:fillRect/>
          </a:stretch>
        </p:blipFill>
        <p:spPr>
          <a:xfrm>
            <a:off x="3572933" y="338666"/>
            <a:ext cx="5290195" cy="5723467"/>
          </a:xfrm>
        </p:spPr>
      </p:pic>
    </p:spTree>
    <p:extLst>
      <p:ext uri="{BB962C8B-B14F-4D97-AF65-F5344CB8AC3E}">
        <p14:creationId xmlns:p14="http://schemas.microsoft.com/office/powerpoint/2010/main" val="102892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BY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Principles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</a:p>
          <a:p>
            <a:r>
              <a:rPr lang="en-US" dirty="0" smtClean="0"/>
              <a:t>Vision</a:t>
            </a:r>
          </a:p>
          <a:p>
            <a:r>
              <a:rPr lang="en-US" dirty="0" smtClean="0"/>
              <a:t>Values</a:t>
            </a:r>
          </a:p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Six Success Factors by the RP Group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Directed</a:t>
            </a:r>
          </a:p>
          <a:p>
            <a:r>
              <a:rPr lang="en-US" dirty="0" smtClean="0"/>
              <a:t>Focused</a:t>
            </a:r>
          </a:p>
          <a:p>
            <a:r>
              <a:rPr lang="en-US" dirty="0" smtClean="0"/>
              <a:t>Nurtured</a:t>
            </a:r>
          </a:p>
          <a:p>
            <a:r>
              <a:rPr lang="en-US" dirty="0" smtClean="0"/>
              <a:t>Engaged</a:t>
            </a:r>
          </a:p>
          <a:p>
            <a:r>
              <a:rPr lang="en-US" dirty="0" smtClean="0"/>
              <a:t>Connected</a:t>
            </a:r>
          </a:p>
          <a:p>
            <a:r>
              <a:rPr lang="en-US" dirty="0" smtClean="0"/>
              <a:t>Valued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04" y="4643221"/>
            <a:ext cx="1658135" cy="1658135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Six-Factors-Graphic-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47" y="4643221"/>
            <a:ext cx="1728253" cy="166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8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200" dirty="0" smtClean="0"/>
              <a:t>Education Master Plan GOAL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Eliminate </a:t>
            </a:r>
            <a:r>
              <a:rPr lang="en-US" dirty="0"/>
              <a:t>the achievement gap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advance </a:t>
            </a:r>
            <a:r>
              <a:rPr lang="en-US" dirty="0"/>
              <a:t>student success with exemplary programs.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equity_student_circle_c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645" y="1042259"/>
            <a:ext cx="4619935" cy="37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Master Plan - </a:t>
            </a:r>
            <a:br>
              <a:rPr lang="en-US" dirty="0" smtClean="0"/>
            </a:br>
            <a:r>
              <a:rPr lang="en-US" dirty="0" smtClean="0"/>
              <a:t> AREAS OF FOCUS</a:t>
            </a:r>
            <a:endParaRPr lang="en-US" dirty="0"/>
          </a:p>
        </p:txBody>
      </p:sp>
      <p:pic>
        <p:nvPicPr>
          <p:cNvPr id="5" name="Picture 4" descr="patrick-wkid-opening-doors594x3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9" y="1888067"/>
            <a:ext cx="3271990" cy="1820333"/>
          </a:xfrm>
          <a:prstGeom prst="rect">
            <a:avLst/>
          </a:prstGeom>
        </p:spPr>
      </p:pic>
      <p:pic>
        <p:nvPicPr>
          <p:cNvPr id="6" name="Picture 5" descr="Screen Shot 2015-01-12 at 5.15.4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84" y="2523126"/>
            <a:ext cx="2178843" cy="3170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128" y="3708400"/>
            <a:ext cx="2835655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ACCESS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TO AND THROUGH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iStock_000007291662Med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81" y="3973044"/>
            <a:ext cx="3304919" cy="2201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1882" y="6188109"/>
            <a:ext cx="3304918" cy="369332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EXEMPLARY PROGRAMS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3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and Through</a:t>
            </a:r>
            <a:endParaRPr lang="en-US" dirty="0"/>
          </a:p>
        </p:txBody>
      </p:sp>
      <p:pic>
        <p:nvPicPr>
          <p:cNvPr id="10" name="Content Placeholder 9" descr="patrick-wkid-opening-doors594x348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5" r="231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Reinvent approaches to assessment and placement at entry</a:t>
            </a:r>
          </a:p>
          <a:p>
            <a:r>
              <a:rPr lang="en-US" sz="2300" dirty="0" smtClean="0"/>
              <a:t>Strengthen opportunities for students to explore and learn about our  programs</a:t>
            </a:r>
          </a:p>
          <a:p>
            <a:r>
              <a:rPr lang="en-US" sz="2300" dirty="0" smtClean="0"/>
              <a:t>Create more intentional opportunities for students to connect with faculty outside of the classroom for advising and mentorship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26035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pic>
        <p:nvPicPr>
          <p:cNvPr id="5" name="Content Placeholder 4" descr="Screen Shot 2015-01-12 at 5.15.43 A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8" b="15619"/>
          <a:stretch/>
        </p:blipFill>
        <p:spPr>
          <a:xfrm>
            <a:off x="426128" y="1719071"/>
            <a:ext cx="4038600" cy="422452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Utilize disaggregated data to determine key areas of focus</a:t>
            </a:r>
          </a:p>
          <a:p>
            <a:r>
              <a:rPr lang="en-US" dirty="0" smtClean="0"/>
              <a:t>Strengthen learning communities and promote integrated, case-managed  academic and student support services</a:t>
            </a:r>
          </a:p>
          <a:p>
            <a:r>
              <a:rPr lang="en-US" dirty="0" smtClean="0"/>
              <a:t>Be proactive with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9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7474</TotalTime>
  <Words>1203</Words>
  <Application>Microsoft Macintosh PowerPoint</Application>
  <PresentationFormat>On-screen Show (4:3)</PresentationFormat>
  <Paragraphs>222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EDUCATION MASTER PLAN</vt:lpstr>
      <vt:lpstr>What Will WE BE  KNOWN FOR in 2024? </vt:lpstr>
      <vt:lpstr>TRANSFORMING LIVES</vt:lpstr>
      <vt:lpstr>INNOVATION In EDUCATION</vt:lpstr>
      <vt:lpstr>Guided BY</vt:lpstr>
      <vt:lpstr>Eliminate the achievement gap and  advance student success with exemplary programs. </vt:lpstr>
      <vt:lpstr>Education Master Plan -   AREAS OF FOCUS</vt:lpstr>
      <vt:lpstr>ACCESS To and Through</vt:lpstr>
      <vt:lpstr>EQUITY</vt:lpstr>
      <vt:lpstr>EXEMPLARy  PROGRAMS</vt:lpstr>
      <vt:lpstr>How would we know  if we have made A DIFFERENCE?  When WE…</vt:lpstr>
      <vt:lpstr>STUDENT SUCCESS AND Support PROGRAM </vt:lpstr>
      <vt:lpstr>SSSP Core Services Per SB 1456 Student Success Act of 2012, Berkeley City College’s SSSP Plan serves all matriculating (degree/certificate/transfer)</vt:lpstr>
      <vt:lpstr>SSSP Funding Formula</vt:lpstr>
      <vt:lpstr>2014-15 Service Status</vt:lpstr>
      <vt:lpstr>Progress to date</vt:lpstr>
      <vt:lpstr>EQUITY PLAN</vt:lpstr>
      <vt:lpstr>Equity PLAN - SB 860 (2014) GOAL &amp; Funding Formula</vt:lpstr>
      <vt:lpstr>Equity PLAN  Opportunity Areas</vt:lpstr>
      <vt:lpstr>EQUITY PLAN </vt:lpstr>
      <vt:lpstr>Progress to Date</vt:lpstr>
      <vt:lpstr>EXEMPLARy PROGRAM PLAN</vt:lpstr>
      <vt:lpstr>NEXT STEPS</vt:lpstr>
      <vt:lpstr>How can you  contribute TO Planning AND  INFORM IMPLEMENTATION?</vt:lpstr>
    </vt:vector>
  </TitlesOfParts>
  <Company>Berkeley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2024: BCC Education Master Plan </dc:title>
  <dc:creator>Tram Vo-Kumamoto</dc:creator>
  <cp:lastModifiedBy>Tram Vo-Kumamoto</cp:lastModifiedBy>
  <cp:revision>70</cp:revision>
  <dcterms:created xsi:type="dcterms:W3CDTF">2015-01-07T14:14:05Z</dcterms:created>
  <dcterms:modified xsi:type="dcterms:W3CDTF">2015-02-11T14:58:49Z</dcterms:modified>
</cp:coreProperties>
</file>