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256" r:id="rId2"/>
    <p:sldId id="257" r:id="rId3"/>
    <p:sldId id="302" r:id="rId4"/>
    <p:sldId id="303" r:id="rId5"/>
    <p:sldId id="304" r:id="rId6"/>
    <p:sldId id="296" r:id="rId7"/>
    <p:sldId id="300" r:id="rId8"/>
    <p:sldId id="281" r:id="rId9"/>
    <p:sldId id="291" r:id="rId10"/>
    <p:sldId id="301" r:id="rId11"/>
    <p:sldId id="283" r:id="rId12"/>
    <p:sldId id="266" r:id="rId13"/>
    <p:sldId id="299" r:id="rId14"/>
  </p:sldIdLst>
  <p:sldSz cx="9144000" cy="5143500" type="screen16x9"/>
  <p:notesSz cx="7010400" cy="92964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0206" autoAdjust="0"/>
  </p:normalViewPr>
  <p:slideViewPr>
    <p:cSldViewPr snapToGrid="0" snapToObjects="1">
      <p:cViewPr>
        <p:scale>
          <a:sx n="115" d="100"/>
          <a:sy n="115" d="100"/>
        </p:scale>
        <p:origin x="-470" y="-1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5E9C7D2-DF9A-470B-B593-1DDDFD317DFE}" type="datetimeFigureOut">
              <a:rPr lang="en-US" smtClean="0"/>
              <a:t>9/16/2019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20A13-1555-4D78-BD86-8D395D5F0C1D}" type="slidenum">
              <a:rPr lang="en-US" smtClean="0"/>
              <a:t>‹#›</a:t>
            </a:fld>
            <a:endParaRPr lang="en-US" dirty="0"/>
          </a:p>
        </p:txBody>
      </p:sp>
    </p:spTree>
    <p:extLst>
      <p:ext uri="{BB962C8B-B14F-4D97-AF65-F5344CB8AC3E}">
        <p14:creationId xmlns:p14="http://schemas.microsoft.com/office/powerpoint/2010/main" val="118005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A27B717-104E-4BCF-9FA7-86B77FF5735F}" type="datetimeFigureOut">
              <a:rPr lang="en-US" smtClean="0"/>
              <a:t>9/16/2019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506E352-FC09-42A0-8D3D-3BE439AD7FD6}" type="slidenum">
              <a:rPr lang="en-US" smtClean="0"/>
              <a:t>‹#›</a:t>
            </a:fld>
            <a:endParaRPr lang="en-US" dirty="0"/>
          </a:p>
        </p:txBody>
      </p:sp>
    </p:spTree>
    <p:extLst>
      <p:ext uri="{BB962C8B-B14F-4D97-AF65-F5344CB8AC3E}">
        <p14:creationId xmlns:p14="http://schemas.microsoft.com/office/powerpoint/2010/main" val="10180979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a:t>
            </a:fld>
            <a:endParaRPr lang="en-US" dirty="0"/>
          </a:p>
        </p:txBody>
      </p:sp>
    </p:spTree>
    <p:extLst>
      <p:ext uri="{BB962C8B-B14F-4D97-AF65-F5344CB8AC3E}">
        <p14:creationId xmlns:p14="http://schemas.microsoft.com/office/powerpoint/2010/main" val="363686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13</a:t>
            </a:fld>
            <a:endParaRPr lang="en-US" dirty="0"/>
          </a:p>
        </p:txBody>
      </p:sp>
    </p:spTree>
    <p:extLst>
      <p:ext uri="{BB962C8B-B14F-4D97-AF65-F5344CB8AC3E}">
        <p14:creationId xmlns:p14="http://schemas.microsoft.com/office/powerpoint/2010/main" val="349649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Steph</a:t>
            </a: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a:t>
            </a:fld>
            <a:endParaRPr lang="en-US" dirty="0"/>
          </a:p>
        </p:txBody>
      </p:sp>
    </p:spTree>
    <p:extLst>
      <p:ext uri="{BB962C8B-B14F-4D97-AF65-F5344CB8AC3E}">
        <p14:creationId xmlns:p14="http://schemas.microsoft.com/office/powerpoint/2010/main" val="37459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Steph</a:t>
            </a: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6</a:t>
            </a:fld>
            <a:endParaRPr lang="en-US" dirty="0"/>
          </a:p>
        </p:txBody>
      </p:sp>
    </p:spTree>
    <p:extLst>
      <p:ext uri="{BB962C8B-B14F-4D97-AF65-F5344CB8AC3E}">
        <p14:creationId xmlns:p14="http://schemas.microsoft.com/office/powerpoint/2010/main" val="44501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Steph</a:t>
            </a: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7</a:t>
            </a:fld>
            <a:endParaRPr lang="en-US" dirty="0"/>
          </a:p>
        </p:txBody>
      </p:sp>
    </p:spTree>
    <p:extLst>
      <p:ext uri="{BB962C8B-B14F-4D97-AF65-F5344CB8AC3E}">
        <p14:creationId xmlns:p14="http://schemas.microsoft.com/office/powerpoint/2010/main" val="216814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Kevin</a:t>
            </a:r>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8</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9</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10</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Steph</a:t>
            </a:r>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11</a:t>
            </a:fld>
            <a:endParaRPr lang="en-US" dirty="0"/>
          </a:p>
        </p:txBody>
      </p:sp>
    </p:spTree>
    <p:extLst>
      <p:ext uri="{BB962C8B-B14F-4D97-AF65-F5344CB8AC3E}">
        <p14:creationId xmlns:p14="http://schemas.microsoft.com/office/powerpoint/2010/main" val="301170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12</a:t>
            </a:fld>
            <a:endParaRPr lang="en-US" dirty="0"/>
          </a:p>
        </p:txBody>
      </p:sp>
    </p:spTree>
    <p:extLst>
      <p:ext uri="{BB962C8B-B14F-4D97-AF65-F5344CB8AC3E}">
        <p14:creationId xmlns:p14="http://schemas.microsoft.com/office/powerpoint/2010/main" val="32995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83226"/>
            <a:ext cx="1971675" cy="37494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883227"/>
            <a:ext cx="5800725" cy="37494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069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0492"/>
            <a:ext cx="7886700" cy="45752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C764DE79-268F-4C1A-8933-263129D2AF90}" type="datetimeFigureOut">
              <a:rPr lang="en-US" smtClean="0"/>
              <a:t>9/16/2019</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48F63A3B-78C7-47BE-AE5E-E10140E04643}"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0341"/>
            <a:ext cx="7886700" cy="447675"/>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7276173" y="4767263"/>
            <a:ext cx="1239179" cy="171450"/>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smtClean="0">
                <a:latin typeface="Arial" charset="0"/>
                <a:ea typeface="Arial" charset="0"/>
                <a:cs typeface="Arial" charset="0"/>
              </a:rPr>
              <a:t>ACCJC.ORG</a:t>
            </a:r>
            <a:endParaRPr lang="en-US" sz="700" dirty="0">
              <a:latin typeface="Arial" charset="0"/>
              <a:ea typeface="Arial" charset="0"/>
              <a:cs typeface="Arial"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8651" y="4767263"/>
            <a:ext cx="2141444" cy="171450"/>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ccj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Institutional Self-Evaluation Report (ISER)</a:t>
            </a:r>
            <a:br>
              <a:rPr lang="en-US" b="1" dirty="0" smtClean="0"/>
            </a:br>
            <a:r>
              <a:rPr lang="en-US" b="1" dirty="0" smtClean="0"/>
              <a:t>Training</a:t>
            </a:r>
            <a:endParaRPr lang="en-US" b="1" dirty="0"/>
          </a:p>
        </p:txBody>
      </p:sp>
      <p:sp>
        <p:nvSpPr>
          <p:cNvPr id="3" name="Subtitle 2"/>
          <p:cNvSpPr>
            <a:spLocks noGrp="1"/>
          </p:cNvSpPr>
          <p:nvPr>
            <p:ph type="subTitle" idx="1"/>
          </p:nvPr>
        </p:nvSpPr>
        <p:spPr>
          <a:xfrm>
            <a:off x="224327" y="2701527"/>
            <a:ext cx="8671845" cy="1446523"/>
          </a:xfrm>
        </p:spPr>
        <p:txBody>
          <a:bodyPr>
            <a:normAutofit/>
          </a:bodyPr>
          <a:lstStyle/>
          <a:p>
            <a:endParaRPr lang="en-US" b="1" dirty="0" smtClean="0"/>
          </a:p>
          <a:p>
            <a:r>
              <a:rPr lang="en-US" b="1" dirty="0" smtClean="0"/>
              <a:t>A Workshop </a:t>
            </a:r>
            <a:r>
              <a:rPr lang="en-US" b="1" smtClean="0"/>
              <a:t>for Berkeley City </a:t>
            </a:r>
            <a:r>
              <a:rPr lang="en-US" b="1" smtClean="0"/>
              <a:t>College</a:t>
            </a:r>
            <a:endParaRPr lang="en-US" b="1" dirty="0" smtClean="0"/>
          </a:p>
          <a:p>
            <a:r>
              <a:rPr lang="en-US" b="1" dirty="0" smtClean="0"/>
              <a:t>Dr. Stephanie Droker, Senior Vice </a:t>
            </a:r>
            <a:r>
              <a:rPr lang="en-US" b="1" dirty="0"/>
              <a:t>President, </a:t>
            </a:r>
            <a:r>
              <a:rPr lang="en-US" b="1" dirty="0" smtClean="0"/>
              <a:t>ACCJC</a:t>
            </a:r>
          </a:p>
          <a:p>
            <a:r>
              <a:rPr lang="en-US" b="1" dirty="0" smtClean="0"/>
              <a:t>September 26, 2019</a:t>
            </a:r>
            <a:endParaRPr lang="en-US" b="1" dirty="0"/>
          </a:p>
        </p:txBody>
      </p:sp>
    </p:spTree>
    <p:extLst>
      <p:ext uri="{BB962C8B-B14F-4D97-AF65-F5344CB8AC3E}">
        <p14:creationId xmlns:p14="http://schemas.microsoft.com/office/powerpoint/2010/main" val="127410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Activity 3: Let’s Discuss</a:t>
            </a:r>
            <a:endParaRPr lang="en-US" b="1" dirty="0"/>
          </a:p>
        </p:txBody>
      </p:sp>
      <p:sp>
        <p:nvSpPr>
          <p:cNvPr id="3" name="Content Placeholder 2"/>
          <p:cNvSpPr>
            <a:spLocks noGrp="1"/>
          </p:cNvSpPr>
          <p:nvPr>
            <p:ph idx="1"/>
          </p:nvPr>
        </p:nvSpPr>
        <p:spPr/>
        <p:txBody>
          <a:bodyPr>
            <a:normAutofit/>
          </a:bodyPr>
          <a:lstStyle/>
          <a:p>
            <a:pPr marL="1588" lvl="1" indent="0">
              <a:buNone/>
            </a:pPr>
            <a:r>
              <a:rPr lang="en-US" b="1" dirty="0"/>
              <a:t>II.A.3</a:t>
            </a:r>
            <a:r>
              <a:rPr lang="en-US" dirty="0"/>
              <a:t> (Instructional Programs): The institution identifies and regularly assesses learning outcomes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1588" lvl="1" indent="0">
              <a:buNone/>
            </a:pPr>
            <a:endParaRPr lang="en-US" dirty="0"/>
          </a:p>
          <a:p>
            <a:pPr marL="1588" lvl="1" indent="0">
              <a:buNone/>
            </a:pPr>
            <a:r>
              <a:rPr lang="en-US" b="1" dirty="0" smtClean="0"/>
              <a:t>II.C.2</a:t>
            </a:r>
            <a:r>
              <a:rPr lang="en-US" dirty="0" smtClean="0"/>
              <a:t> </a:t>
            </a:r>
            <a:r>
              <a:rPr lang="en-US" dirty="0"/>
              <a:t>(Student Support Services): The institution identifies and assesses learning support outcomes for its student population and provides appropriate student support services and programs to achieve those outcomes.  The institution uses assessment data to continuously improve student support programs and services.</a:t>
            </a:r>
          </a:p>
          <a:p>
            <a:pPr marL="1588" lvl="1" indent="0">
              <a:buNone/>
            </a:pPr>
            <a:endParaRPr lang="en-US" dirty="0"/>
          </a:p>
          <a:p>
            <a:pPr marL="1588" lvl="1" indent="0">
              <a:buNone/>
            </a:pPr>
            <a:endParaRPr lang="en-US" dirty="0"/>
          </a:p>
        </p:txBody>
      </p:sp>
    </p:spTree>
    <p:extLst>
      <p:ext uri="{BB962C8B-B14F-4D97-AF65-F5344CB8AC3E}">
        <p14:creationId xmlns:p14="http://schemas.microsoft.com/office/powerpoint/2010/main" val="404414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Challenging Standards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What Standards do you have questions about?</a:t>
            </a:r>
            <a:endParaRPr lang="en-US" dirty="0"/>
          </a:p>
          <a:p>
            <a:pPr marL="0" indent="0" algn="ctr">
              <a:buNone/>
            </a:pPr>
            <a:endParaRPr lang="en-US" dirty="0" smtClean="0"/>
          </a:p>
          <a:p>
            <a:pPr marL="0" indent="0" algn="ctr">
              <a:buNone/>
            </a:pPr>
            <a:endParaRPr lang="en-US" dirty="0" smtClean="0"/>
          </a:p>
        </p:txBody>
      </p:sp>
      <p:pic>
        <p:nvPicPr>
          <p:cNvPr id="1026" name="Picture 2" descr="C:\Users\Stephanie Droker\AppData\Local\Microsoft\Windows\INetCache\IE\W0LIOOF3\question-mark-2-1409684289t9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362" y="2657061"/>
            <a:ext cx="1629603" cy="162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Improvement Plans and the QFE</a:t>
            </a:r>
            <a:endParaRPr lang="en-US" b="1" dirty="0"/>
          </a:p>
        </p:txBody>
      </p:sp>
      <p:sp>
        <p:nvSpPr>
          <p:cNvPr id="3" name="Content Placeholder 2"/>
          <p:cNvSpPr>
            <a:spLocks noGrp="1"/>
          </p:cNvSpPr>
          <p:nvPr>
            <p:ph idx="1"/>
          </p:nvPr>
        </p:nvSpPr>
        <p:spPr/>
        <p:txBody>
          <a:bodyPr>
            <a:normAutofit/>
          </a:bodyPr>
          <a:lstStyle/>
          <a:p>
            <a:r>
              <a:rPr lang="en-US" dirty="0" smtClean="0"/>
              <a:t>Self-Identified Improvement plans (a.k.a. planning agenda) </a:t>
            </a:r>
            <a:br>
              <a:rPr lang="en-US" dirty="0" smtClean="0"/>
            </a:br>
            <a:r>
              <a:rPr lang="en-US" dirty="0" smtClean="0"/>
              <a:t>vs. quality focus projects</a:t>
            </a:r>
          </a:p>
          <a:p>
            <a:r>
              <a:rPr lang="en-US" dirty="0" smtClean="0"/>
              <a:t>Quality Focus Essay (QFE)</a:t>
            </a:r>
          </a:p>
          <a:p>
            <a:pPr lvl="1"/>
            <a:r>
              <a:rPr lang="en-US" dirty="0"/>
              <a:t>Should be long term plans to </a:t>
            </a:r>
            <a:r>
              <a:rPr lang="en-US" i="1" dirty="0"/>
              <a:t>improve student learning and/or achievement</a:t>
            </a:r>
          </a:p>
          <a:p>
            <a:pPr lvl="1"/>
            <a:r>
              <a:rPr lang="en-US" dirty="0"/>
              <a:t>Should </a:t>
            </a:r>
            <a:r>
              <a:rPr lang="en-US" dirty="0" smtClean="0"/>
              <a:t>identify </a:t>
            </a:r>
            <a:r>
              <a:rPr lang="en-US" dirty="0"/>
              <a:t>outcomes, which are </a:t>
            </a:r>
            <a:r>
              <a:rPr lang="en-US" dirty="0" smtClean="0"/>
              <a:t>measurable </a:t>
            </a:r>
            <a:r>
              <a:rPr lang="en-US" dirty="0"/>
              <a:t>and achievable</a:t>
            </a:r>
          </a:p>
          <a:p>
            <a:pPr lvl="1"/>
            <a:r>
              <a:rPr lang="en-US" dirty="0"/>
              <a:t>Should </a:t>
            </a:r>
            <a:r>
              <a:rPr lang="en-US" dirty="0" smtClean="0"/>
              <a:t>identify </a:t>
            </a:r>
            <a:r>
              <a:rPr lang="en-US" dirty="0"/>
              <a:t>responsible parties/groups</a:t>
            </a:r>
          </a:p>
          <a:p>
            <a:pPr lvl="1"/>
            <a:r>
              <a:rPr lang="en-US" dirty="0"/>
              <a:t>Should </a:t>
            </a:r>
            <a:r>
              <a:rPr lang="en-US" dirty="0" smtClean="0"/>
              <a:t>have </a:t>
            </a:r>
            <a:r>
              <a:rPr lang="en-US" dirty="0"/>
              <a:t>a </a:t>
            </a:r>
            <a:r>
              <a:rPr lang="en-US" dirty="0" smtClean="0"/>
              <a:t>timeline</a:t>
            </a:r>
            <a:endParaRPr lang="en-US" dirty="0"/>
          </a:p>
          <a:p>
            <a:r>
              <a:rPr lang="en-US" dirty="0"/>
              <a:t>Teams will provide feedback in the team report</a:t>
            </a:r>
          </a:p>
          <a:p>
            <a:endParaRPr lang="en-US" dirty="0" smtClean="0"/>
          </a:p>
          <a:p>
            <a:pPr lvl="1"/>
            <a:endParaRPr lang="en-US" dirty="0"/>
          </a:p>
        </p:txBody>
      </p:sp>
    </p:spTree>
    <p:extLst>
      <p:ext uri="{BB962C8B-B14F-4D97-AF65-F5344CB8AC3E}">
        <p14:creationId xmlns:p14="http://schemas.microsoft.com/office/powerpoint/2010/main" val="400804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Questions and Comments </a:t>
            </a:r>
            <a:endParaRPr lang="en-US" dirty="0"/>
          </a:p>
        </p:txBody>
      </p:sp>
      <p:sp>
        <p:nvSpPr>
          <p:cNvPr id="3" name="Content Placeholder 2"/>
          <p:cNvSpPr>
            <a:spLocks noGrp="1"/>
          </p:cNvSpPr>
          <p:nvPr>
            <p:ph idx="1"/>
          </p:nvPr>
        </p:nvSpPr>
        <p:spPr/>
        <p:txBody>
          <a:bodyPr/>
          <a:lstStyle/>
          <a:p>
            <a:r>
              <a:rPr lang="en-US" dirty="0" smtClean="0"/>
              <a:t>Have we addressed your questions and concerns?</a:t>
            </a:r>
          </a:p>
          <a:p>
            <a:r>
              <a:rPr lang="en-US" dirty="0" smtClean="0"/>
              <a:t>Any new questions or concerns?</a:t>
            </a:r>
            <a:endParaRPr lang="en-US" dirty="0"/>
          </a:p>
        </p:txBody>
      </p:sp>
      <p:pic>
        <p:nvPicPr>
          <p:cNvPr id="3076" name="Picture 4" descr="C:\Users\Stephanie Droker\AppData\Local\Microsoft\Windows\INetCache\IE\EHUXVPZP\blog-commen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 y="2415882"/>
            <a:ext cx="3131406" cy="224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3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Welcome and Introductions</a:t>
            </a:r>
            <a:endParaRPr lang="en-US" b="1" dirty="0"/>
          </a:p>
        </p:txBody>
      </p:sp>
      <p:sp>
        <p:nvSpPr>
          <p:cNvPr id="3" name="Content Placeholder 2"/>
          <p:cNvSpPr>
            <a:spLocks noGrp="1"/>
          </p:cNvSpPr>
          <p:nvPr>
            <p:ph idx="1"/>
          </p:nvPr>
        </p:nvSpPr>
        <p:spPr/>
        <p:txBody>
          <a:bodyPr/>
          <a:lstStyle/>
          <a:p>
            <a:r>
              <a:rPr lang="en-US" dirty="0" smtClean="0"/>
              <a:t>Welcome!</a:t>
            </a:r>
          </a:p>
          <a:p>
            <a:r>
              <a:rPr lang="en-US" dirty="0" smtClean="0"/>
              <a:t>Introductions</a:t>
            </a:r>
          </a:p>
          <a:p>
            <a:r>
              <a:rPr lang="en-US" dirty="0" smtClean="0"/>
              <a:t>Resources/</a:t>
            </a:r>
            <a:r>
              <a:rPr lang="en-US" dirty="0" smtClean="0">
                <a:hlinkClick r:id="rId3"/>
              </a:rPr>
              <a:t>ACCJC Website</a:t>
            </a:r>
            <a:endParaRPr lang="en-US" dirty="0" smtClean="0"/>
          </a:p>
        </p:txBody>
      </p:sp>
      <p:pic>
        <p:nvPicPr>
          <p:cNvPr id="4098" name="Picture 2" descr="C:\Users\Stephanie Droker\AppData\Local\Microsoft\Windows\INetCache\IE\6OYZ1SFJ\welcome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144" y="2732637"/>
            <a:ext cx="3138281" cy="19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40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Accreditation 101</a:t>
            </a:r>
            <a:endParaRPr lang="en-US" b="1" dirty="0"/>
          </a:p>
        </p:txBody>
      </p:sp>
      <p:sp>
        <p:nvSpPr>
          <p:cNvPr id="3" name="Content Placeholder 2"/>
          <p:cNvSpPr>
            <a:spLocks noGrp="1"/>
          </p:cNvSpPr>
          <p:nvPr>
            <p:ph idx="1"/>
          </p:nvPr>
        </p:nvSpPr>
        <p:spPr/>
        <p:txBody>
          <a:bodyPr/>
          <a:lstStyle/>
          <a:p>
            <a:r>
              <a:rPr lang="en-US" dirty="0"/>
              <a:t>Regional Accreditor</a:t>
            </a:r>
          </a:p>
          <a:p>
            <a:pPr lvl="1"/>
            <a:r>
              <a:rPr lang="en-US" dirty="0"/>
              <a:t>6 Regions, 7 Accreditors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07" y="1606550"/>
            <a:ext cx="52736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43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946" y="1433790"/>
            <a:ext cx="7488306" cy="313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89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is the Purpose of Accreditation?</a:t>
            </a:r>
            <a:endParaRPr lang="en-US" b="1" dirty="0"/>
          </a:p>
        </p:txBody>
      </p:sp>
      <p:sp>
        <p:nvSpPr>
          <p:cNvPr id="3" name="Content Placeholder 2"/>
          <p:cNvSpPr>
            <a:spLocks noGrp="1"/>
          </p:cNvSpPr>
          <p:nvPr>
            <p:ph idx="1"/>
          </p:nvPr>
        </p:nvSpPr>
        <p:spPr/>
        <p:txBody>
          <a:bodyPr>
            <a:normAutofit lnSpcReduction="10000"/>
          </a:bodyPr>
          <a:lstStyle/>
          <a:p>
            <a:r>
              <a:rPr lang="en-US" dirty="0"/>
              <a:t>Why Go Through This????</a:t>
            </a:r>
          </a:p>
          <a:p>
            <a:pPr lvl="1"/>
            <a:r>
              <a:rPr lang="en-US" dirty="0"/>
              <a:t>Gatekeepers of federal financial aid</a:t>
            </a:r>
          </a:p>
          <a:p>
            <a:pPr lvl="1"/>
            <a:r>
              <a:rPr lang="en-US" dirty="0"/>
              <a:t>Assure quality to the public and students</a:t>
            </a:r>
          </a:p>
          <a:p>
            <a:pPr lvl="1"/>
            <a:r>
              <a:rPr lang="en-US" dirty="0"/>
              <a:t>Ensure institutions can meet their missions</a:t>
            </a:r>
          </a:p>
          <a:p>
            <a:pPr lvl="2"/>
            <a:r>
              <a:rPr lang="en-US" dirty="0"/>
              <a:t>Student Outcomes</a:t>
            </a:r>
          </a:p>
          <a:p>
            <a:r>
              <a:rPr lang="en-US" dirty="0"/>
              <a:t>U.S. Higher Education – Commitment to Peer Review</a:t>
            </a:r>
          </a:p>
          <a:p>
            <a:pPr lvl="1"/>
            <a:r>
              <a:rPr lang="en-US" dirty="0"/>
              <a:t>Unique to U.S.</a:t>
            </a:r>
          </a:p>
          <a:p>
            <a:pPr lvl="1"/>
            <a:r>
              <a:rPr lang="en-US" dirty="0"/>
              <a:t>Uses academic inquiry to inform effective practices for improvement</a:t>
            </a:r>
          </a:p>
          <a:p>
            <a:pPr lvl="1"/>
            <a:r>
              <a:rPr lang="en-US" dirty="0"/>
              <a:t>Criticisms</a:t>
            </a:r>
          </a:p>
          <a:p>
            <a:pPr lvl="2"/>
            <a:r>
              <a:rPr lang="en-US" dirty="0" smtClean="0"/>
              <a:t>“Fox </a:t>
            </a:r>
            <a:r>
              <a:rPr lang="en-US" dirty="0"/>
              <a:t>guarding the henhouse”</a:t>
            </a:r>
          </a:p>
          <a:p>
            <a:pPr lvl="2"/>
            <a:r>
              <a:rPr lang="en-US" dirty="0"/>
              <a:t>“Watchdog without any bite”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79" y="1449664"/>
            <a:ext cx="15668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2" y="3309040"/>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6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ACCJC Philosophy on Peer Review</a:t>
            </a:r>
            <a:endParaRPr lang="en-US" b="1" dirty="0"/>
          </a:p>
        </p:txBody>
      </p:sp>
      <p:sp>
        <p:nvSpPr>
          <p:cNvPr id="3" name="Content Placeholder 2"/>
          <p:cNvSpPr>
            <a:spLocks noGrp="1"/>
          </p:cNvSpPr>
          <p:nvPr>
            <p:ph idx="1"/>
          </p:nvPr>
        </p:nvSpPr>
        <p:spPr/>
        <p:txBody>
          <a:bodyPr/>
          <a:lstStyle/>
          <a:p>
            <a:r>
              <a:rPr lang="en-US" dirty="0" smtClean="0"/>
              <a:t>ACCJC’s Philosophy on Peer Review</a:t>
            </a:r>
          </a:p>
          <a:p>
            <a:pPr lvl="1"/>
            <a:r>
              <a:rPr lang="en-US" dirty="0" smtClean="0"/>
              <a:t>Meeting/not meeting Standards vs. alignment with Standards</a:t>
            </a:r>
          </a:p>
          <a:p>
            <a:pPr lvl="1"/>
            <a:r>
              <a:rPr lang="en-US" dirty="0" smtClean="0"/>
              <a:t>Peer reviewer vs. peer </a:t>
            </a:r>
            <a:r>
              <a:rPr lang="en-US" dirty="0"/>
              <a:t>e</a:t>
            </a:r>
            <a:r>
              <a:rPr lang="en-US" dirty="0" smtClean="0"/>
              <a:t>valuator</a:t>
            </a:r>
          </a:p>
          <a:p>
            <a:pPr lvl="1"/>
            <a:r>
              <a:rPr lang="en-US" dirty="0" smtClean="0"/>
              <a:t>Support and celebrate the College</a:t>
            </a:r>
          </a:p>
          <a:p>
            <a:pPr lvl="1"/>
            <a:r>
              <a:rPr lang="en-US" dirty="0" smtClean="0"/>
              <a:t>Balanced approach to compliance and improvement</a:t>
            </a:r>
          </a:p>
          <a:p>
            <a:pPr marL="0" indent="0">
              <a:buNone/>
            </a:pPr>
            <a:endParaRPr lang="en-US" dirty="0" smtClean="0"/>
          </a:p>
          <a:p>
            <a:pPr marL="0" indent="0">
              <a:buNone/>
            </a:pPr>
            <a:endParaRPr lang="en-US" dirty="0"/>
          </a:p>
        </p:txBody>
      </p:sp>
      <p:pic>
        <p:nvPicPr>
          <p:cNvPr id="1028" name="Picture 4" descr="C:\Users\Stephanie Droker\Pictures\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739" y="2592993"/>
            <a:ext cx="1885812" cy="169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smtClean="0"/>
              <a:t>How Does One Interpret a Standard?</a:t>
            </a:r>
            <a:endParaRPr lang="en-US" sz="3000"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Standard II.A.2</a:t>
            </a:r>
            <a:r>
              <a:rPr lang="en-US" dirty="0" smtClean="0"/>
              <a:t>: Faculty</a:t>
            </a:r>
            <a:r>
              <a:rPr lang="en-US" dirty="0"/>
              <a:t>, including full time, part time, and adjunct faculty</a:t>
            </a:r>
            <a:r>
              <a:rPr lang="en-US" dirty="0" smtClean="0"/>
              <a:t>, </a:t>
            </a:r>
            <a:endParaRPr lang="en-US" dirty="0"/>
          </a:p>
          <a:p>
            <a:pPr marL="0" indent="0">
              <a:buNone/>
            </a:pPr>
            <a:r>
              <a:rPr lang="en-US" dirty="0"/>
              <a:t>regularly engage in ensuring that the content and methods of instruction </a:t>
            </a:r>
            <a:r>
              <a:rPr lang="en-US" dirty="0" smtClean="0"/>
              <a:t>meet</a:t>
            </a:r>
          </a:p>
          <a:p>
            <a:pPr marL="0" indent="0">
              <a:buNone/>
            </a:pPr>
            <a:r>
              <a:rPr lang="en-US" dirty="0" smtClean="0"/>
              <a:t>generally accepted academic and professional standards and expectations. </a:t>
            </a:r>
          </a:p>
          <a:p>
            <a:pPr marL="0" indent="0">
              <a:buNone/>
            </a:pPr>
            <a:r>
              <a:rPr lang="en-US" dirty="0" smtClean="0"/>
              <a:t>In </a:t>
            </a:r>
            <a:r>
              <a:rPr lang="en-US" dirty="0"/>
              <a:t>exercising </a:t>
            </a:r>
            <a:r>
              <a:rPr lang="en-US" dirty="0" smtClean="0"/>
              <a:t>collective ownership over the design and improvement of the</a:t>
            </a:r>
          </a:p>
          <a:p>
            <a:pPr marL="0" indent="0">
              <a:buNone/>
            </a:pPr>
            <a:r>
              <a:rPr lang="en-US" dirty="0" smtClean="0"/>
              <a:t>learning </a:t>
            </a:r>
            <a:r>
              <a:rPr lang="en-US" dirty="0"/>
              <a:t>experience, faculty conduct systematic and inclusive program review,</a:t>
            </a:r>
          </a:p>
          <a:p>
            <a:pPr marL="0" indent="0">
              <a:buNone/>
            </a:pPr>
            <a:r>
              <a:rPr lang="en-US" dirty="0"/>
              <a:t>using student achievement data, in order to continuously improve instructional</a:t>
            </a:r>
          </a:p>
          <a:p>
            <a:pPr marL="0" indent="0">
              <a:buNone/>
            </a:pPr>
            <a:r>
              <a:rPr lang="en-US" dirty="0"/>
              <a:t>courses and programs, thereby ensuring program currency, improving teaching</a:t>
            </a:r>
          </a:p>
          <a:p>
            <a:pPr marL="0" indent="0">
              <a:buNone/>
            </a:pPr>
            <a:r>
              <a:rPr lang="en-US" dirty="0"/>
              <a:t>and learning strategies, and promoting student success.</a:t>
            </a:r>
            <a:endParaRPr lang="en-US" dirty="0" smtClean="0"/>
          </a:p>
        </p:txBody>
      </p:sp>
    </p:spTree>
    <p:extLst>
      <p:ext uri="{BB962C8B-B14F-4D97-AF65-F5344CB8AC3E}">
        <p14:creationId xmlns:p14="http://schemas.microsoft.com/office/powerpoint/2010/main" val="139761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Interpreting the Standards - Continued</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dirty="0" smtClean="0"/>
          </a:p>
          <a:p>
            <a:pPr marL="685800" lvl="1" indent="-342900">
              <a:buFont typeface="+mj-lt"/>
              <a:buAutoNum type="arabicPeriod"/>
            </a:pPr>
            <a:r>
              <a:rPr lang="en-US" b="1" dirty="0" smtClean="0"/>
              <a:t>Read the Standard that has been assigned to you.</a:t>
            </a:r>
          </a:p>
          <a:p>
            <a:pPr marL="685800" lvl="1" indent="-342900">
              <a:buFont typeface="+mj-lt"/>
              <a:buAutoNum type="arabicPeriod"/>
            </a:pPr>
            <a:r>
              <a:rPr lang="en-US" b="1" dirty="0" smtClean="0"/>
              <a:t>Interpret the Standard and determine possible sources of evidence.</a:t>
            </a:r>
          </a:p>
          <a:p>
            <a:pPr marL="342900" lvl="1" indent="0">
              <a:buNone/>
            </a:pPr>
            <a:endParaRPr lang="en-US" b="1" dirty="0"/>
          </a:p>
        </p:txBody>
      </p:sp>
      <p:pic>
        <p:nvPicPr>
          <p:cNvPr id="7172" name="Picture 4" descr="C:\Users\Stephanie Droker\AppData\Local\Microsoft\Windows\INetCache\IE\W0LIOOF3\clipart_board_mee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635" y="1369219"/>
            <a:ext cx="1896061" cy="141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Activity 3: Let’s Discuss</a:t>
            </a:r>
            <a:endParaRPr lang="en-US" b="1" dirty="0"/>
          </a:p>
        </p:txBody>
      </p:sp>
      <p:sp>
        <p:nvSpPr>
          <p:cNvPr id="3" name="Content Placeholder 2"/>
          <p:cNvSpPr>
            <a:spLocks noGrp="1"/>
          </p:cNvSpPr>
          <p:nvPr>
            <p:ph idx="1"/>
          </p:nvPr>
        </p:nvSpPr>
        <p:spPr/>
        <p:txBody>
          <a:bodyPr>
            <a:normAutofit/>
          </a:bodyPr>
          <a:lstStyle/>
          <a:p>
            <a:pPr marL="1588" lvl="1" indent="0">
              <a:buNone/>
            </a:pPr>
            <a:r>
              <a:rPr lang="en-US" b="1" dirty="0" smtClean="0"/>
              <a:t>I.B.6</a:t>
            </a:r>
            <a:r>
              <a:rPr lang="en-US" dirty="0" smtClean="0"/>
              <a:t> </a:t>
            </a:r>
            <a:r>
              <a:rPr lang="en-US" dirty="0"/>
              <a:t>(Assuring Academic Quality and Institutional Effectiveness/Institutional Effectiveness): The institution disaggregates and analyzes learning outcomes and achievement for subpopulations of students.  When the institution identifies performance gaps, it implements strategies, which may include allocation or reallocation of human, fiscal and other resources, to mitigate those gaps and evaluates the efficacy of those strategies</a:t>
            </a:r>
            <a:r>
              <a:rPr lang="en-US" dirty="0" smtClean="0"/>
              <a:t>.</a:t>
            </a:r>
          </a:p>
          <a:p>
            <a:pPr marL="1588" lvl="1" indent="0">
              <a:buNone/>
            </a:pPr>
            <a:endParaRPr lang="en-US" dirty="0"/>
          </a:p>
          <a:p>
            <a:pPr marL="1588" lvl="1" indent="0">
              <a:buNone/>
            </a:pPr>
            <a:r>
              <a:rPr lang="en-US" b="1" dirty="0"/>
              <a:t>I.C.8</a:t>
            </a:r>
            <a:r>
              <a:rPr lang="en-US" dirty="0"/>
              <a:t> (Institutional Integrity): The institution establishes and publishes clear policies and procedures that promote honesty, responsibility and academic integrity. These policies apply to all constituencies and include specifics relative to each, including student behavior, academic honesty and the consequences for dishonesty.</a:t>
            </a:r>
          </a:p>
          <a:p>
            <a:pPr marL="1588" lvl="1" indent="0">
              <a:buNone/>
            </a:pPr>
            <a:endParaRPr lang="en-US" dirty="0"/>
          </a:p>
          <a:p>
            <a:pPr marL="1588" lvl="1" indent="0">
              <a:buNone/>
            </a:pPr>
            <a:endParaRPr lang="en-US" dirty="0"/>
          </a:p>
        </p:txBody>
      </p:sp>
    </p:spTree>
    <p:extLst>
      <p:ext uri="{BB962C8B-B14F-4D97-AF65-F5344CB8AC3E}">
        <p14:creationId xmlns:p14="http://schemas.microsoft.com/office/powerpoint/2010/main" val="2729114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2276</TotalTime>
  <Words>549</Words>
  <Application>Microsoft Office PowerPoint</Application>
  <PresentationFormat>On-screen Show (16:9)</PresentationFormat>
  <Paragraphs>84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Institutional Self-Evaluation Report (ISER) Training</vt:lpstr>
      <vt:lpstr>Welcome and Introductions</vt:lpstr>
      <vt:lpstr>Accreditation 101</vt:lpstr>
      <vt:lpstr>PowerPoint Presentation</vt:lpstr>
      <vt:lpstr>What is the Purpose of Accreditation?</vt:lpstr>
      <vt:lpstr>ACCJC Philosophy on Peer Review</vt:lpstr>
      <vt:lpstr>How Does One Interpret a Standard?</vt:lpstr>
      <vt:lpstr>Interpreting the Standards - Continued</vt:lpstr>
      <vt:lpstr>Activity 3: Let’s Discuss</vt:lpstr>
      <vt:lpstr>Activity 3: Let’s Discuss</vt:lpstr>
      <vt:lpstr>Challenging Standards</vt:lpstr>
      <vt:lpstr>Improvement Plans and the QFE</vt:lpstr>
      <vt:lpstr>Questions and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Stephanie Droker</cp:lastModifiedBy>
  <cp:revision>159</cp:revision>
  <cp:lastPrinted>2018-05-04T23:41:52Z</cp:lastPrinted>
  <dcterms:created xsi:type="dcterms:W3CDTF">2017-05-09T17:24:10Z</dcterms:created>
  <dcterms:modified xsi:type="dcterms:W3CDTF">2019-09-16T20:13:50Z</dcterms:modified>
</cp:coreProperties>
</file>