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301" r:id="rId2"/>
    <p:sldId id="325" r:id="rId3"/>
    <p:sldId id="321" r:id="rId4"/>
    <p:sldId id="324" r:id="rId5"/>
    <p:sldId id="320" r:id="rId6"/>
    <p:sldId id="322" r:id="rId7"/>
    <p:sldId id="292" r:id="rId8"/>
    <p:sldId id="329" r:id="rId9"/>
    <p:sldId id="327" r:id="rId10"/>
    <p:sldId id="331" r:id="rId11"/>
    <p:sldId id="334" r:id="rId12"/>
    <p:sldId id="332" r:id="rId13"/>
    <p:sldId id="317" r:id="rId14"/>
    <p:sldId id="333" r:id="rId15"/>
    <p:sldId id="309" r:id="rId16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00FF"/>
    <a:srgbClr val="66CCFF"/>
    <a:srgbClr val="FF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86898" autoAdjust="0"/>
  </p:normalViewPr>
  <p:slideViewPr>
    <p:cSldViewPr>
      <p:cViewPr varScale="1">
        <p:scale>
          <a:sx n="106" d="100"/>
          <a:sy n="106" d="100"/>
        </p:scale>
        <p:origin x="-11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92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00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3" tIns="45709" rIns="91423" bIns="45709" numCol="1" anchor="t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8750" y="0"/>
            <a:ext cx="30400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3" tIns="45709" rIns="91423" bIns="45709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4006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3" tIns="45709" rIns="91423" bIns="45709" numCol="1" anchor="b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8750" y="8829675"/>
            <a:ext cx="304006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3" tIns="45709" rIns="91423" bIns="45709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pPr>
              <a:defRPr/>
            </a:pPr>
            <a:fld id="{6690AB7E-D3C7-4EBF-A340-302E060C8C1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B43552C-F566-4077-AD7C-F1AA19693481}" type="datetimeFigureOut">
              <a:rPr lang="en-US"/>
              <a:pPr>
                <a:defRPr/>
              </a:pPr>
              <a:t>4/30/2012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F9B5D5C-51F8-4FC1-9E0F-7C514679F61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9B5D5C-51F8-4FC1-9E0F-7C514679F61C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C36BFD6-11D8-4F64-915F-D00B1FD59D78}" type="slidenum">
              <a:rPr lang="en-US" smtClean="0"/>
              <a:pPr/>
              <a:t>7</a:t>
            </a:fld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D593AE-E322-4AC4-9D96-881A666C58F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advClick="0" advTm="45000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3C28A1-B8E1-4A07-BE4E-7F2E4C41CBC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advClick="0" advTm="45000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7F33F1-D083-49EB-A450-76F3A71AF08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advClick="0" advTm="45000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E6F094-336D-4C8D-B22A-1E2488300B9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advClick="0" advTm="45000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DE694E-0B76-4D61-B11A-4E8EAAA2B4F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advClick="0" advTm="45000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C464BF-B3FC-4697-B352-96305C427AF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advClick="0" advTm="45000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DE2E17-4BBA-47FB-A731-28C7DAAF5DA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advClick="0" advTm="45000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F9E61D-801E-45B1-AB42-5B6A83FF767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advClick="0" advTm="45000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74544F-2CF8-4D6B-9DE8-73AB1B7CDB9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advClick="0" advTm="45000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047B8C-8B58-46A5-A5BB-A9BFC55113F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advClick="0" advTm="45000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710BA9-0AE2-4DB6-9A99-135833A1515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advClick="0" advTm="45000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CD39DA-5F77-4118-8367-75B9EACFB17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advClick="0" advTm="45000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26D28A-0FF4-4DF2-BC5D-9C89CF5E809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advClick="0" advTm="45000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1765D6B-4CE3-4A71-A1BC-DAF4B54599C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 advClick="0" advTm="45000">
    <p:fade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457200" y="1828800"/>
            <a:ext cx="8229600" cy="1771650"/>
          </a:xfrm>
        </p:spPr>
        <p:txBody>
          <a:bodyPr/>
          <a:lstStyle/>
          <a:p>
            <a:pPr algn="r"/>
            <a:r>
              <a:rPr lang="en-US" sz="4800" b="1" dirty="0" smtClean="0">
                <a:solidFill>
                  <a:srgbClr val="0070C0"/>
                </a:solidFill>
              </a:rPr>
              <a:t>Student Equity Report</a:t>
            </a:r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000" dirty="0" smtClean="0"/>
              <a:t>Prepared by</a:t>
            </a:r>
          </a:p>
          <a:p>
            <a:r>
              <a:rPr lang="en-US" sz="2000" dirty="0" smtClean="0"/>
              <a:t>Berkeley City College, Faculty, Administrators, and Staff</a:t>
            </a:r>
          </a:p>
          <a:p>
            <a:r>
              <a:rPr lang="en-US" sz="2000" dirty="0" smtClean="0"/>
              <a:t>May, </a:t>
            </a:r>
            <a:r>
              <a:rPr lang="en-US" sz="2000" dirty="0" smtClean="0"/>
              <a:t>2012</a:t>
            </a:r>
          </a:p>
          <a:p>
            <a:endParaRPr lang="en-US" sz="2000" dirty="0" smtClean="0"/>
          </a:p>
          <a:p>
            <a:pPr algn="l"/>
            <a:r>
              <a:rPr lang="en-US" sz="1600" dirty="0" smtClean="0"/>
              <a:t>Data Sources: 	PCCD Institutional Research, CCCCO Data 		Mart, CPEC, Census 2010 </a:t>
            </a:r>
            <a:endParaRPr lang="en-US" sz="1600" dirty="0" smtClean="0"/>
          </a:p>
        </p:txBody>
      </p:sp>
      <p:pic>
        <p:nvPicPr>
          <p:cNvPr id="3076" name="Picture 3" descr="Berkeley_Logo_v11_CMYK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981200"/>
            <a:ext cx="15240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D593AE-E322-4AC4-9D96-881A666C58FB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  <p:transition advClick="0" advTm="45000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381000" y="838200"/>
            <a:ext cx="8229600" cy="838200"/>
          </a:xfrm>
        </p:spPr>
        <p:txBody>
          <a:bodyPr/>
          <a:lstStyle/>
          <a:p>
            <a:pPr algn="l"/>
            <a:r>
              <a:rPr lang="en-US" sz="3600" dirty="0" smtClean="0">
                <a:solidFill>
                  <a:srgbClr val="0070C0"/>
                </a:solidFill>
              </a:rPr>
              <a:t/>
            </a:r>
            <a:br>
              <a:rPr lang="en-US" sz="3600" dirty="0" smtClean="0">
                <a:solidFill>
                  <a:srgbClr val="0070C0"/>
                </a:solidFill>
              </a:rPr>
            </a:br>
            <a:r>
              <a:rPr lang="en-US" sz="3600" dirty="0" smtClean="0">
                <a:solidFill>
                  <a:srgbClr val="0070C0"/>
                </a:solidFill>
              </a:rPr>
              <a:t/>
            </a:r>
            <a:br>
              <a:rPr lang="en-US" sz="3600" dirty="0" smtClean="0">
                <a:solidFill>
                  <a:srgbClr val="0070C0"/>
                </a:solidFill>
              </a:rPr>
            </a:br>
            <a:r>
              <a:rPr lang="en-US" sz="3600" dirty="0" smtClean="0">
                <a:solidFill>
                  <a:srgbClr val="0070C0"/>
                </a:solidFill>
              </a:rPr>
              <a:t/>
            </a:r>
            <a:br>
              <a:rPr lang="en-US" sz="3600" dirty="0" smtClean="0">
                <a:solidFill>
                  <a:srgbClr val="0070C0"/>
                </a:solidFill>
              </a:rPr>
            </a:br>
            <a:r>
              <a:rPr lang="en-US" sz="3600" dirty="0" smtClean="0">
                <a:solidFill>
                  <a:srgbClr val="0070C0"/>
                </a:solidFill>
              </a:rPr>
              <a:t/>
            </a:r>
            <a:br>
              <a:rPr lang="en-US" sz="3600" dirty="0" smtClean="0">
                <a:solidFill>
                  <a:srgbClr val="0070C0"/>
                </a:solidFill>
              </a:rPr>
            </a:br>
            <a:r>
              <a:rPr lang="en-US" sz="3600" dirty="0" smtClean="0">
                <a:solidFill>
                  <a:srgbClr val="0070C0"/>
                </a:solidFill>
              </a:rPr>
              <a:t/>
            </a:r>
            <a:br>
              <a:rPr lang="en-US" sz="3600" dirty="0" smtClean="0">
                <a:solidFill>
                  <a:srgbClr val="0070C0"/>
                </a:solidFill>
              </a:rPr>
            </a:br>
            <a:r>
              <a:rPr lang="en-US" sz="2400" b="1" dirty="0" smtClean="0">
                <a:solidFill>
                  <a:srgbClr val="0070C0"/>
                </a:solidFill>
              </a:rPr>
              <a:t>Goal 4 </a:t>
            </a:r>
            <a:r>
              <a:rPr lang="en-US" sz="2400" b="1" dirty="0" smtClean="0">
                <a:solidFill>
                  <a:srgbClr val="0070C0"/>
                </a:solidFill>
              </a:rPr>
              <a:t>Degree </a:t>
            </a:r>
            <a:r>
              <a:rPr lang="en-US" sz="2400" b="1" dirty="0" smtClean="0">
                <a:solidFill>
                  <a:srgbClr val="0070C0"/>
                </a:solidFill>
              </a:rPr>
              <a:t>and Certificate by Ethnicity, 2009-10</a:t>
            </a:r>
            <a:r>
              <a:rPr lang="en-US" sz="2800" b="1" dirty="0" smtClean="0">
                <a:solidFill>
                  <a:srgbClr val="0070C0"/>
                </a:solidFill>
              </a:rPr>
              <a:t/>
            </a:r>
            <a:br>
              <a:rPr lang="en-US" sz="2800" b="1" dirty="0" smtClean="0">
                <a:solidFill>
                  <a:srgbClr val="0070C0"/>
                </a:solidFill>
              </a:rPr>
            </a:br>
            <a:r>
              <a:rPr lang="en-US" sz="2800" b="1" dirty="0" smtClean="0">
                <a:solidFill>
                  <a:srgbClr val="0070C0"/>
                </a:solidFill>
              </a:rPr>
              <a:t/>
            </a:r>
            <a:br>
              <a:rPr lang="en-US" sz="2800" b="1" dirty="0" smtClean="0">
                <a:solidFill>
                  <a:srgbClr val="0070C0"/>
                </a:solidFill>
              </a:rPr>
            </a:br>
            <a:r>
              <a:rPr lang="en-US" sz="3600" dirty="0" smtClean="0">
                <a:solidFill>
                  <a:srgbClr val="0070C0"/>
                </a:solidFill>
              </a:rPr>
              <a:t/>
            </a:r>
            <a:br>
              <a:rPr lang="en-US" sz="3600" dirty="0" smtClean="0">
                <a:solidFill>
                  <a:srgbClr val="0070C0"/>
                </a:solidFill>
              </a:rPr>
            </a:br>
            <a:r>
              <a:rPr lang="en-US" sz="3600" dirty="0" smtClean="0">
                <a:cs typeface="Times New Roman" pitchFamily="18" charset="0"/>
              </a:rPr>
              <a:t> </a:t>
            </a:r>
            <a:r>
              <a:rPr lang="en-US" sz="3600" dirty="0" smtClean="0">
                <a:solidFill>
                  <a:srgbClr val="0070C0"/>
                </a:solidFill>
              </a:rPr>
              <a:t/>
            </a:r>
            <a:br>
              <a:rPr lang="en-US" sz="3600" dirty="0" smtClean="0">
                <a:solidFill>
                  <a:srgbClr val="0070C0"/>
                </a:solidFill>
              </a:rPr>
            </a:b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 smtClean="0"/>
          </a:p>
        </p:txBody>
      </p:sp>
      <p:sp>
        <p:nvSpPr>
          <p:cNvPr id="1024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2362200"/>
            <a:ext cx="4038600" cy="40386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 smtClean="0"/>
              <a:t>Associate Degree – 96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African-American: </a:t>
            </a:r>
          </a:p>
          <a:p>
            <a:pPr>
              <a:buNone/>
            </a:pPr>
            <a:r>
              <a:rPr lang="en-US" sz="2400" dirty="0" smtClean="0"/>
              <a:t>			27 or 28%</a:t>
            </a:r>
          </a:p>
          <a:p>
            <a:r>
              <a:rPr lang="en-US" sz="2400" dirty="0" smtClean="0"/>
              <a:t>White: 	24 or 25%</a:t>
            </a:r>
          </a:p>
          <a:p>
            <a:r>
              <a:rPr lang="en-US" sz="2400" dirty="0" smtClean="0"/>
              <a:t>Asian/Pl: 	11 or 11%</a:t>
            </a:r>
          </a:p>
          <a:p>
            <a:r>
              <a:rPr lang="en-US" sz="2400" dirty="0" smtClean="0"/>
              <a:t>Hispanic: 	14 or 15%</a:t>
            </a:r>
          </a:p>
          <a:p>
            <a:r>
              <a:rPr lang="en-US" sz="2400" dirty="0" smtClean="0"/>
              <a:t>Native American: 2 or 2%</a:t>
            </a:r>
          </a:p>
          <a:p>
            <a:endParaRPr lang="en-US" dirty="0" smtClean="0"/>
          </a:p>
        </p:txBody>
      </p:sp>
      <p:sp>
        <p:nvSpPr>
          <p:cNvPr id="1024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2438400"/>
            <a:ext cx="4038600" cy="35814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 smtClean="0"/>
              <a:t>Certificate - </a:t>
            </a:r>
            <a:r>
              <a:rPr lang="en-US" sz="2400" dirty="0" smtClean="0"/>
              <a:t>24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African-American: </a:t>
            </a:r>
          </a:p>
          <a:p>
            <a:pPr lvl="4">
              <a:buNone/>
            </a:pPr>
            <a:r>
              <a:rPr lang="en-US" sz="2400" dirty="0" smtClean="0"/>
              <a:t> 4  or 17%</a:t>
            </a:r>
          </a:p>
          <a:p>
            <a:r>
              <a:rPr lang="en-US" sz="2400" dirty="0" smtClean="0"/>
              <a:t>White: 	11 or 46%</a:t>
            </a:r>
          </a:p>
          <a:p>
            <a:r>
              <a:rPr lang="en-US" sz="2400" dirty="0" smtClean="0"/>
              <a:t>Hispanic: 	 2  or 8%</a:t>
            </a:r>
          </a:p>
          <a:p>
            <a:r>
              <a:rPr lang="en-US" sz="2400" dirty="0" smtClean="0"/>
              <a:t>Asian: 	4 or 17%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F9E61D-801E-45B1-AB42-5B6A83FF7677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  <p:transition advClick="0" advTm="45000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>
                <a:solidFill>
                  <a:srgbClr val="0070C0"/>
                </a:solidFill>
              </a:rPr>
              <a:t>Goal </a:t>
            </a:r>
            <a:r>
              <a:rPr lang="en-US" sz="2800" b="1" dirty="0" smtClean="0">
                <a:solidFill>
                  <a:srgbClr val="0070C0"/>
                </a:solidFill>
              </a:rPr>
              <a:t>4 Degree </a:t>
            </a:r>
            <a:r>
              <a:rPr lang="en-US" sz="2800" b="1" dirty="0" smtClean="0">
                <a:solidFill>
                  <a:srgbClr val="0070C0"/>
                </a:solidFill>
              </a:rPr>
              <a:t>and </a:t>
            </a:r>
            <a:r>
              <a:rPr lang="en-US" sz="2800" b="1" dirty="0" smtClean="0">
                <a:solidFill>
                  <a:srgbClr val="0070C0"/>
                </a:solidFill>
              </a:rPr>
              <a:t>Certificate – Plan</a:t>
            </a:r>
            <a:endParaRPr lang="en-US" sz="28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i="1" dirty="0" smtClean="0"/>
              <a:t>Encourage </a:t>
            </a:r>
            <a:r>
              <a:rPr lang="en-US" sz="2400" i="1" dirty="0" smtClean="0"/>
              <a:t>and facilitate all students, especially those who plan to transfer without </a:t>
            </a:r>
            <a:r>
              <a:rPr lang="en-US" sz="2400" i="1" dirty="0" smtClean="0"/>
              <a:t>a community </a:t>
            </a:r>
            <a:r>
              <a:rPr lang="en-US" sz="2400" i="1" dirty="0" smtClean="0"/>
              <a:t>college degree, to receive a degree/certificates from </a:t>
            </a:r>
            <a:r>
              <a:rPr lang="en-US" sz="2400" i="1" dirty="0" smtClean="0"/>
              <a:t>PCCD</a:t>
            </a:r>
          </a:p>
          <a:p>
            <a:pPr>
              <a:buNone/>
            </a:pPr>
            <a:endParaRPr lang="en-US" sz="2400" i="1" dirty="0" smtClean="0"/>
          </a:p>
          <a:p>
            <a:r>
              <a:rPr lang="en-US" sz="2400" i="1" dirty="0" smtClean="0"/>
              <a:t>Encourage or facilitate Asian/Pacific Islanders and Filipinos to receive an associate degree prior to transfer</a:t>
            </a:r>
          </a:p>
          <a:p>
            <a:endParaRPr lang="en-US" sz="2400" i="1" dirty="0" smtClean="0"/>
          </a:p>
          <a:p>
            <a:r>
              <a:rPr lang="en-US" sz="2400" i="1" dirty="0" smtClean="0"/>
              <a:t>Acquire transfer information for other under-represented student population groups</a:t>
            </a:r>
            <a:endParaRPr lang="en-US" sz="2400" i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F9E61D-801E-45B1-AB42-5B6A83FF7677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  <p:transition advClick="0" advTm="45000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/>
          <a:lstStyle/>
          <a:p>
            <a:pPr algn="l"/>
            <a:r>
              <a:rPr lang="en-US" sz="2400" b="1" dirty="0" smtClean="0">
                <a:solidFill>
                  <a:srgbClr val="0070C0"/>
                </a:solidFill>
              </a:rPr>
              <a:t>Goal 5 Transfer  </a:t>
            </a:r>
            <a:r>
              <a:rPr lang="en-US" sz="2400" b="1" dirty="0" smtClean="0">
                <a:solidFill>
                  <a:srgbClr val="0070C0"/>
                </a:solidFill>
              </a:rPr>
              <a:t>- Goal </a:t>
            </a:r>
            <a:r>
              <a:rPr lang="en-US" sz="2400" b="1" i="1" dirty="0" smtClean="0">
                <a:solidFill>
                  <a:srgbClr val="0070C0"/>
                </a:solidFill>
              </a:rPr>
              <a:t> </a:t>
            </a:r>
            <a:br>
              <a:rPr lang="en-US" sz="2400" b="1" i="1" dirty="0" smtClean="0">
                <a:solidFill>
                  <a:srgbClr val="0070C0"/>
                </a:solidFill>
              </a:rPr>
            </a:br>
            <a:r>
              <a:rPr lang="en-US" sz="2400" b="1" i="1" dirty="0" smtClean="0">
                <a:solidFill>
                  <a:srgbClr val="0070C0"/>
                </a:solidFill>
              </a:rPr>
              <a:t/>
            </a:r>
            <a:br>
              <a:rPr lang="en-US" sz="2400" b="1" i="1" dirty="0" smtClean="0">
                <a:solidFill>
                  <a:srgbClr val="0070C0"/>
                </a:solidFill>
              </a:rPr>
            </a:br>
            <a:r>
              <a:rPr lang="en-US" sz="2400" i="1" dirty="0" smtClean="0"/>
              <a:t>Increase </a:t>
            </a:r>
            <a:r>
              <a:rPr lang="en-US" sz="2400" i="1" dirty="0" smtClean="0"/>
              <a:t>the number and ratio of </a:t>
            </a:r>
            <a:r>
              <a:rPr lang="en-US" sz="2400" i="1" dirty="0" smtClean="0"/>
              <a:t>transfers, </a:t>
            </a:r>
            <a:r>
              <a:rPr lang="en-US" sz="2400" i="1" dirty="0" smtClean="0"/>
              <a:t>especially African American, Latino, and disabled  students to transfer after one or more (up to six) years. </a:t>
            </a:r>
            <a:endParaRPr lang="en-US" sz="2400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86000"/>
            <a:ext cx="7924800" cy="3840163"/>
          </a:xfrm>
        </p:spPr>
        <p:txBody>
          <a:bodyPr/>
          <a:lstStyle/>
          <a:p>
            <a:pPr>
              <a:buNone/>
            </a:pPr>
            <a:r>
              <a:rPr lang="en-US" sz="2000" dirty="0" smtClean="0"/>
              <a:t>Comparative Data</a:t>
            </a:r>
          </a:p>
          <a:p>
            <a:pPr>
              <a:buNone/>
            </a:pPr>
            <a:endParaRPr lang="en-US" sz="2000" dirty="0" smtClean="0"/>
          </a:p>
          <a:p>
            <a:r>
              <a:rPr lang="en-US" sz="2000" dirty="0" smtClean="0"/>
              <a:t>Total </a:t>
            </a:r>
            <a:r>
              <a:rPr lang="en-US" sz="2000" dirty="0" smtClean="0"/>
              <a:t>number of transfer increased from 170 in </a:t>
            </a:r>
            <a:r>
              <a:rPr lang="en-US" sz="2000" dirty="0" smtClean="0"/>
              <a:t>2007 </a:t>
            </a:r>
            <a:r>
              <a:rPr lang="en-US" sz="2000" dirty="0" smtClean="0"/>
              <a:t>to 196 in </a:t>
            </a:r>
            <a:r>
              <a:rPr lang="en-US" sz="2000" dirty="0" smtClean="0"/>
              <a:t>2010</a:t>
            </a:r>
          </a:p>
          <a:p>
            <a:endParaRPr lang="en-US" sz="2000" dirty="0" smtClean="0"/>
          </a:p>
          <a:p>
            <a:r>
              <a:rPr lang="en-US" sz="2000" dirty="0" smtClean="0"/>
              <a:t>CSU transfer decreased from 90 to 75</a:t>
            </a:r>
          </a:p>
          <a:p>
            <a:endParaRPr lang="en-US" sz="2000" dirty="0" smtClean="0"/>
          </a:p>
          <a:p>
            <a:r>
              <a:rPr lang="en-US" sz="2000" dirty="0" smtClean="0"/>
              <a:t>UC transfer increased from 80 to </a:t>
            </a:r>
            <a:r>
              <a:rPr lang="en-US" sz="2000" dirty="0" smtClean="0"/>
              <a:t>121</a:t>
            </a:r>
          </a:p>
          <a:p>
            <a:endParaRPr lang="en-US" sz="2000" dirty="0" smtClean="0"/>
          </a:p>
          <a:p>
            <a:r>
              <a:rPr lang="en-US" sz="2000" dirty="0" smtClean="0"/>
              <a:t>The 6-year transfer rate for 2005-06 cohort is 42% for both BCC students in general and DSPS students.</a:t>
            </a:r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F9E61D-801E-45B1-AB42-5B6A83FF7677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  <p:transition advClick="0" advTm="45000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/>
          <a:lstStyle/>
          <a:p>
            <a:pPr algn="l"/>
            <a:r>
              <a:rPr lang="en-US" sz="2400" b="1" dirty="0" smtClean="0">
                <a:solidFill>
                  <a:srgbClr val="0070C0"/>
                </a:solidFill>
              </a:rPr>
              <a:t>Goal 5 Transfer</a:t>
            </a:r>
            <a:r>
              <a:rPr lang="en-US" sz="2400" b="1" dirty="0" smtClean="0">
                <a:solidFill>
                  <a:srgbClr val="0070C0"/>
                </a:solidFill>
              </a:rPr>
              <a:t>, 2010 Transfer by Ethnicity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221163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2400" dirty="0" smtClean="0"/>
              <a:t>2010 UC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BCC Total: 	121</a:t>
            </a:r>
          </a:p>
          <a:p>
            <a:pPr eaLnBrk="1" hangingPunct="1">
              <a:lnSpc>
                <a:spcPct val="90000"/>
              </a:lnSpc>
            </a:pPr>
            <a:endParaRPr lang="en-US" sz="2400" b="1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White: 		42%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Hispanics: 	14%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Asian/Filipino: 	22%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African-American: 				10%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11268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44963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2400" dirty="0" smtClean="0"/>
              <a:t>2010 CSU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BCC Total: 	75 </a:t>
            </a:r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White: 		27%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Hispanic: 		11%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Asian/Filipino: 	14%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African-American: 				21%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F9E61D-801E-45B1-AB42-5B6A83FF7677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  <p:transition advClick="0" advTm="45000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Goal 5 Transfer </a:t>
            </a:r>
            <a:r>
              <a:rPr lang="en-US" sz="2400" b="1" dirty="0" smtClean="0">
                <a:solidFill>
                  <a:srgbClr val="0070C0"/>
                </a:solidFill>
              </a:rPr>
              <a:t>- Plan</a:t>
            </a:r>
            <a:endParaRPr lang="en-US" sz="24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000" i="1" dirty="0" smtClean="0"/>
              <a:t>Acquire information on number of transfers from BCC to in- and out-of state, public and independent institutions of higher education annually </a:t>
            </a:r>
          </a:p>
          <a:p>
            <a:pPr>
              <a:buNone/>
            </a:pPr>
            <a:endParaRPr lang="en-US" sz="2000" i="1" dirty="0" smtClean="0"/>
          </a:p>
          <a:p>
            <a:pPr>
              <a:buNone/>
            </a:pPr>
            <a:r>
              <a:rPr lang="en-US" sz="2000" i="1" dirty="0" smtClean="0"/>
              <a:t>Offer intensive transfer counseling and information, and assist in transfer preparation for:</a:t>
            </a:r>
          </a:p>
          <a:p>
            <a:endParaRPr lang="en-US" sz="2000" i="1" dirty="0" smtClean="0"/>
          </a:p>
          <a:p>
            <a:r>
              <a:rPr lang="en-US" sz="2000" i="1" dirty="0" smtClean="0"/>
              <a:t> All BCC students with a </a:t>
            </a:r>
            <a:r>
              <a:rPr lang="en-US" sz="2000" i="1" dirty="0" smtClean="0"/>
              <a:t>degree/transfer goal</a:t>
            </a:r>
          </a:p>
          <a:p>
            <a:endParaRPr lang="en-US" sz="2000" i="1" dirty="0" smtClean="0"/>
          </a:p>
          <a:p>
            <a:r>
              <a:rPr lang="en-US" sz="2000" i="1" dirty="0" smtClean="0"/>
              <a:t>African-American students transferring to UC</a:t>
            </a:r>
          </a:p>
          <a:p>
            <a:pPr>
              <a:buNone/>
            </a:pPr>
            <a:endParaRPr lang="en-US" sz="2000" i="1" dirty="0" smtClean="0"/>
          </a:p>
          <a:p>
            <a:r>
              <a:rPr lang="en-US" sz="2000" i="1" dirty="0" smtClean="0"/>
              <a:t>Asian/Filipino students transferring to CSU</a:t>
            </a:r>
            <a:endParaRPr lang="en-US" sz="2000" i="1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F9E61D-801E-45B1-AB42-5B6A83FF7677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  <p:transition advClick="0" advTm="45000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US" sz="2800" b="1" dirty="0" smtClean="0">
                <a:solidFill>
                  <a:srgbClr val="0070C0"/>
                </a:solidFill>
              </a:rPr>
              <a:t>Innovative and Proactive Student Equity Programs and Strategies </a:t>
            </a:r>
          </a:p>
          <a:p>
            <a:endParaRPr lang="en-US" sz="1600" dirty="0" smtClean="0"/>
          </a:p>
          <a:p>
            <a:endParaRPr lang="en-US" sz="1800" dirty="0" smtClean="0"/>
          </a:p>
          <a:p>
            <a:pPr marL="1146175" indent="-804863" eaLnBrk="1" hangingPunct="1">
              <a:lnSpc>
                <a:spcPct val="90000"/>
              </a:lnSpc>
              <a:buNone/>
              <a:tabLst>
                <a:tab pos="682625" algn="l"/>
              </a:tabLst>
            </a:pPr>
            <a:r>
              <a:rPr lang="en-US" sz="1800" dirty="0" smtClean="0"/>
              <a:t>Mandatory new student orientation</a:t>
            </a:r>
          </a:p>
          <a:p>
            <a:pPr marL="1146175" indent="-804863" eaLnBrk="1" hangingPunct="1">
              <a:lnSpc>
                <a:spcPct val="90000"/>
              </a:lnSpc>
              <a:buNone/>
              <a:tabLst>
                <a:tab pos="682625" algn="l"/>
              </a:tabLst>
            </a:pPr>
            <a:r>
              <a:rPr lang="en-US" sz="1800" dirty="0" smtClean="0"/>
              <a:t>First Year Experience</a:t>
            </a:r>
            <a:endParaRPr lang="en-US" sz="1800" dirty="0" smtClean="0"/>
          </a:p>
          <a:p>
            <a:pPr marL="1146175" indent="-804863" eaLnBrk="1" hangingPunct="1">
              <a:lnSpc>
                <a:spcPct val="90000"/>
              </a:lnSpc>
              <a:buNone/>
              <a:tabLst>
                <a:tab pos="682625" algn="l"/>
              </a:tabLst>
            </a:pPr>
            <a:r>
              <a:rPr lang="en-US" sz="1800" dirty="0" smtClean="0"/>
              <a:t>Basic </a:t>
            </a:r>
            <a:r>
              <a:rPr lang="en-US" sz="1800" dirty="0" smtClean="0"/>
              <a:t>Skills Initiative, Title 3, TRiO</a:t>
            </a:r>
          </a:p>
          <a:p>
            <a:pPr marL="1146175" indent="-804863" eaLnBrk="1" hangingPunct="1">
              <a:lnSpc>
                <a:spcPct val="90000"/>
              </a:lnSpc>
              <a:buNone/>
              <a:tabLst>
                <a:tab pos="682625" algn="l"/>
              </a:tabLst>
            </a:pPr>
            <a:r>
              <a:rPr lang="en-US" sz="1800" dirty="0" smtClean="0"/>
              <a:t>Program review and Student Learning Outcome (SLOs)</a:t>
            </a:r>
          </a:p>
          <a:p>
            <a:pPr marL="1146175" indent="-804863" eaLnBrk="1" hangingPunct="1">
              <a:lnSpc>
                <a:spcPct val="90000"/>
              </a:lnSpc>
              <a:buNone/>
              <a:tabLst>
                <a:tab pos="682625" algn="l"/>
              </a:tabLst>
            </a:pPr>
            <a:r>
              <a:rPr lang="en-US" sz="1800" dirty="0" smtClean="0"/>
              <a:t>Faculty support and development initiatives</a:t>
            </a:r>
          </a:p>
          <a:p>
            <a:pPr marL="1146175" indent="-804863" eaLnBrk="1" hangingPunct="1">
              <a:lnSpc>
                <a:spcPct val="90000"/>
              </a:lnSpc>
              <a:buNone/>
              <a:tabLst>
                <a:tab pos="682625" algn="l"/>
              </a:tabLst>
            </a:pPr>
            <a:r>
              <a:rPr lang="en-US" sz="1800" dirty="0" smtClean="0"/>
              <a:t>Faculty engagement in state-wide learning groups</a:t>
            </a:r>
          </a:p>
          <a:p>
            <a:pPr marL="1146175" indent="-804863" eaLnBrk="1" hangingPunct="1">
              <a:lnSpc>
                <a:spcPct val="90000"/>
              </a:lnSpc>
              <a:buNone/>
              <a:tabLst>
                <a:tab pos="682625" algn="l"/>
              </a:tabLst>
            </a:pPr>
            <a:r>
              <a:rPr lang="en-US" sz="1800" dirty="0" smtClean="0"/>
              <a:t>Cohort learning</a:t>
            </a:r>
          </a:p>
          <a:p>
            <a:pPr marL="1146175" indent="-804863" eaLnBrk="1" hangingPunct="1">
              <a:lnSpc>
                <a:spcPct val="90000"/>
              </a:lnSpc>
              <a:buNone/>
              <a:tabLst>
                <a:tab pos="682625" algn="l"/>
              </a:tabLst>
            </a:pPr>
            <a:r>
              <a:rPr lang="en-US" sz="1800" dirty="0" smtClean="0"/>
              <a:t>Team teaching</a:t>
            </a:r>
          </a:p>
          <a:p>
            <a:pPr marL="1146175" indent="-804863" eaLnBrk="1" hangingPunct="1">
              <a:lnSpc>
                <a:spcPct val="90000"/>
              </a:lnSpc>
              <a:buNone/>
              <a:tabLst>
                <a:tab pos="682625" algn="l"/>
              </a:tabLst>
            </a:pPr>
            <a:r>
              <a:rPr lang="en-US" sz="1800" dirty="0" smtClean="0"/>
              <a:t>Interdisciplinary programs, e.g., PACE, Global Studies, </a:t>
            </a:r>
            <a:r>
              <a:rPr lang="en-US" sz="1800" dirty="0" smtClean="0"/>
              <a:t>Persist </a:t>
            </a: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	Outreach/In-reach and Student Ambassador Program</a:t>
            </a:r>
            <a:r>
              <a:rPr lang="en-US" sz="1800" dirty="0" smtClean="0"/>
              <a:t>. </a:t>
            </a: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	Triage/eCounseling.  The number of student served by counseling increased significantly over a three-year period, from 2,234 to 7,992</a:t>
            </a:r>
          </a:p>
          <a:p>
            <a:pPr>
              <a:buNone/>
            </a:pPr>
            <a:r>
              <a:rPr lang="en-US" sz="1800" dirty="0" smtClean="0"/>
              <a:t>	Articulation and Transfer</a:t>
            </a:r>
          </a:p>
          <a:p>
            <a:pPr>
              <a:buNone/>
            </a:pPr>
            <a:r>
              <a:rPr lang="en-US" sz="1800" dirty="0" smtClean="0"/>
              <a:t>	Active Student Activities and Clubs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E6F094-336D-4C8D-B22A-1E2488300B95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  <p:transition advClick="0" advTm="45000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2743200"/>
          </a:xfrm>
        </p:spPr>
        <p:txBody>
          <a:bodyPr/>
          <a:lstStyle/>
          <a:p>
            <a:pPr algn="l"/>
            <a:r>
              <a:rPr lang="en-US" sz="3200" b="1" dirty="0" smtClean="0">
                <a:solidFill>
                  <a:srgbClr val="0070C0"/>
                </a:solidFill>
              </a:rPr>
              <a:t/>
            </a:r>
            <a:br>
              <a:rPr lang="en-US" sz="3200" b="1" dirty="0" smtClean="0">
                <a:solidFill>
                  <a:srgbClr val="0070C0"/>
                </a:solidFill>
              </a:rPr>
            </a:br>
            <a:r>
              <a:rPr lang="en-US" sz="3200" b="1" dirty="0" smtClean="0">
                <a:solidFill>
                  <a:srgbClr val="0070C0"/>
                </a:solidFill>
              </a:rPr>
              <a:t>Goal 1 </a:t>
            </a:r>
            <a:r>
              <a:rPr lang="en-US" sz="2800" b="1" dirty="0" smtClean="0">
                <a:solidFill>
                  <a:srgbClr val="0070C0"/>
                </a:solidFill>
              </a:rPr>
              <a:t>Student Access </a:t>
            </a:r>
            <a:r>
              <a:rPr lang="en-US" sz="2800" b="1" dirty="0" smtClean="0">
                <a:solidFill>
                  <a:srgbClr val="0070C0"/>
                </a:solidFill>
              </a:rPr>
              <a:t>– GOAL </a:t>
            </a:r>
            <a:br>
              <a:rPr lang="en-US" sz="2800" b="1" dirty="0" smtClean="0">
                <a:solidFill>
                  <a:srgbClr val="0070C0"/>
                </a:solidFill>
              </a:rPr>
            </a:br>
            <a:r>
              <a:rPr lang="en-US" sz="2800" b="1" dirty="0" smtClean="0">
                <a:solidFill>
                  <a:srgbClr val="0070C0"/>
                </a:solidFill>
              </a:rPr>
              <a:t/>
            </a:r>
            <a:br>
              <a:rPr lang="en-US" sz="2800" b="1" dirty="0" smtClean="0">
                <a:solidFill>
                  <a:srgbClr val="0070C0"/>
                </a:solidFill>
              </a:rPr>
            </a:br>
            <a:r>
              <a:rPr lang="en-US" sz="2800" i="1" dirty="0" smtClean="0"/>
              <a:t>Increase enrollment of diverse ethnic students and disabled students from local high schools, community-based organizations, and other community-based groups.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 </a:t>
            </a:r>
            <a:br>
              <a:rPr lang="en-US" sz="2800" dirty="0" smtClean="0"/>
            </a:br>
            <a:r>
              <a:rPr lang="en-US" sz="2800" b="1" dirty="0" smtClean="0">
                <a:solidFill>
                  <a:srgbClr val="0070C0"/>
                </a:solidFill>
              </a:rPr>
              <a:t>  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457200" y="3124200"/>
            <a:ext cx="8229600" cy="2773363"/>
          </a:xfrm>
        </p:spPr>
        <p:txBody>
          <a:bodyPr/>
          <a:lstStyle/>
          <a:p>
            <a:pPr>
              <a:buNone/>
            </a:pPr>
            <a:r>
              <a:rPr lang="en-US" sz="2400" dirty="0" smtClean="0"/>
              <a:t>Comparative data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Between 2007 and 2010, BCC </a:t>
            </a:r>
            <a:r>
              <a:rPr lang="en-US" sz="2400" dirty="0" smtClean="0"/>
              <a:t>annual enrollment headcount </a:t>
            </a:r>
            <a:r>
              <a:rPr lang="en-US" sz="2400" dirty="0" smtClean="0"/>
              <a:t>increased by 25.7% from 9,808 to 12,326.  </a:t>
            </a:r>
          </a:p>
          <a:p>
            <a:pPr>
              <a:buNone/>
            </a:pPr>
            <a:endParaRPr lang="en-US" sz="2400" i="1" dirty="0" smtClean="0"/>
          </a:p>
          <a:p>
            <a:pPr>
              <a:buNone/>
            </a:pPr>
            <a:r>
              <a:rPr lang="en-US" sz="2400" dirty="0" smtClean="0"/>
              <a:t>DSPS enrollment decreased from 417 (4.3%) to 409 (3.3%).  </a:t>
            </a:r>
            <a:endParaRPr lang="en-US" sz="2400" i="1" dirty="0" smtClean="0"/>
          </a:p>
          <a:p>
            <a:endParaRPr lang="en-US" sz="2400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C464BF-B3FC-4697-B352-96305C427AF2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ransition advClick="0" advTm="45000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382000" cy="2286000"/>
          </a:xfrm>
        </p:spPr>
        <p:txBody>
          <a:bodyPr/>
          <a:lstStyle/>
          <a:p>
            <a:pPr algn="l"/>
            <a:r>
              <a:rPr lang="en-US" sz="2400" b="1" dirty="0" smtClean="0">
                <a:solidFill>
                  <a:srgbClr val="0070C0"/>
                </a:solidFill>
              </a:rPr>
              <a:t>Goal 1 Student Access </a:t>
            </a:r>
            <a:r>
              <a:rPr lang="en-US" sz="2400" b="1" dirty="0" smtClean="0">
                <a:solidFill>
                  <a:srgbClr val="0070C0"/>
                </a:solidFill>
              </a:rPr>
              <a:t>– Plan</a:t>
            </a:r>
            <a:br>
              <a:rPr lang="en-US" sz="2400" b="1" dirty="0" smtClean="0">
                <a:solidFill>
                  <a:srgbClr val="0070C0"/>
                </a:solidFill>
              </a:rPr>
            </a:br>
            <a:r>
              <a:rPr lang="en-US" sz="2400" b="1" dirty="0" smtClean="0">
                <a:solidFill>
                  <a:srgbClr val="0070C0"/>
                </a:solidFill>
              </a:rPr>
              <a:t/>
            </a:r>
            <a:br>
              <a:rPr lang="en-US" sz="2400" b="1" dirty="0" smtClean="0">
                <a:solidFill>
                  <a:srgbClr val="0070C0"/>
                </a:solidFill>
              </a:rPr>
            </a:br>
            <a:r>
              <a:rPr lang="en-US" sz="2400" i="1" dirty="0" smtClean="0">
                <a:solidFill>
                  <a:schemeClr val="tx1"/>
                </a:solidFill>
              </a:rPr>
              <a:t>Implement major </a:t>
            </a:r>
            <a:r>
              <a:rPr lang="en-US" sz="2400" i="1" dirty="0" smtClean="0">
                <a:solidFill>
                  <a:schemeClr val="tx1"/>
                </a:solidFill>
              </a:rPr>
              <a:t>outreach and retention initiatives to increase enrollments of Hispanics, students with disabilities, and other under-represented student populations.</a:t>
            </a:r>
            <a:br>
              <a:rPr lang="en-US" sz="2400" i="1" dirty="0" smtClean="0">
                <a:solidFill>
                  <a:schemeClr val="tx1"/>
                </a:solidFill>
              </a:rPr>
            </a:br>
            <a:endParaRPr lang="en-US" sz="2400" i="1" dirty="0" smtClean="0">
              <a:solidFill>
                <a:schemeClr val="tx1"/>
              </a:solidFill>
            </a:endParaRPr>
          </a:p>
        </p:txBody>
      </p:sp>
      <p:sp>
        <p:nvSpPr>
          <p:cNvPr id="11267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895600"/>
            <a:ext cx="4038600" cy="32305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None/>
            </a:pPr>
            <a:r>
              <a:rPr lang="en-US" sz="2000" b="1" dirty="0" smtClean="0"/>
              <a:t>Comparative data: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sz="2000" b="1" dirty="0" smtClean="0"/>
              <a:t>PCCD </a:t>
            </a:r>
            <a:r>
              <a:rPr lang="en-US" sz="2000" b="1" dirty="0" smtClean="0"/>
              <a:t>Service Area 2010 Census</a:t>
            </a:r>
          </a:p>
          <a:p>
            <a:pPr eaLnBrk="1" hangingPunct="1">
              <a:lnSpc>
                <a:spcPct val="90000"/>
              </a:lnSpc>
              <a:buNone/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African-American: 	20%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Hispanics: 		20%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Native American 	0.3%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Asian: 		20%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White: 		35%</a:t>
            </a:r>
          </a:p>
        </p:txBody>
      </p:sp>
      <p:sp>
        <p:nvSpPr>
          <p:cNvPr id="11268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3200400"/>
            <a:ext cx="4038600" cy="29257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None/>
            </a:pPr>
            <a:r>
              <a:rPr lang="en-US" sz="2000" b="1" dirty="0" smtClean="0"/>
              <a:t>BCC FY2010-11</a:t>
            </a: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 smtClean="0"/>
          </a:p>
          <a:p>
            <a:pPr eaLnBrk="1" hangingPunct="1">
              <a:lnSpc>
                <a:spcPct val="90000"/>
              </a:lnSpc>
              <a:buNone/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African-American: 	20%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Hispanic: 		12%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Native American: 	0.5%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Asian/PI: 		19%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White: 		25%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F9E61D-801E-45B1-AB42-5B6A83FF7677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ransition advClick="0" advTm="45000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2286000"/>
          </a:xfrm>
        </p:spPr>
        <p:txBody>
          <a:bodyPr/>
          <a:lstStyle/>
          <a:p>
            <a:pPr algn="l"/>
            <a:r>
              <a:rPr lang="en-US" sz="2400" b="1" dirty="0" smtClean="0">
                <a:solidFill>
                  <a:srgbClr val="0070C0"/>
                </a:solidFill>
              </a:rPr>
              <a:t>Goal 2 Course Completion - Goal </a:t>
            </a:r>
            <a:br>
              <a:rPr lang="en-US" sz="2400" b="1" dirty="0" smtClean="0">
                <a:solidFill>
                  <a:srgbClr val="0070C0"/>
                </a:solidFill>
              </a:rPr>
            </a:br>
            <a:r>
              <a:rPr lang="en-US" sz="2400" b="1" dirty="0" smtClean="0">
                <a:solidFill>
                  <a:srgbClr val="0070C0"/>
                </a:solidFill>
              </a:rPr>
              <a:t/>
            </a:r>
            <a:br>
              <a:rPr lang="en-US" sz="2400" b="1" dirty="0" smtClean="0">
                <a:solidFill>
                  <a:srgbClr val="0070C0"/>
                </a:solidFill>
              </a:rPr>
            </a:br>
            <a:r>
              <a:rPr lang="en-US" sz="2400" i="1" dirty="0" smtClean="0"/>
              <a:t>Increase </a:t>
            </a:r>
            <a:r>
              <a:rPr lang="en-US" sz="2400" i="1" dirty="0" smtClean="0"/>
              <a:t>the course completion rate of diverse student populations by initiating specific interventions that promote the completion – measured by </a:t>
            </a:r>
            <a:r>
              <a:rPr lang="en-US" sz="2400" i="1" dirty="0" smtClean="0">
                <a:solidFill>
                  <a:srgbClr val="0070C0"/>
                </a:solidFill>
              </a:rPr>
              <a:t>course success </a:t>
            </a:r>
            <a:r>
              <a:rPr lang="en-US" sz="2400" i="1" dirty="0" smtClean="0"/>
              <a:t>rate.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306763"/>
          </a:xfrm>
        </p:spPr>
        <p:txBody>
          <a:bodyPr/>
          <a:lstStyle/>
          <a:p>
            <a:r>
              <a:rPr lang="en-US" sz="2400" dirty="0" smtClean="0"/>
              <a:t>Between 2007 and 2010, course </a:t>
            </a:r>
            <a:r>
              <a:rPr lang="en-US" sz="2400" dirty="0" smtClean="0"/>
              <a:t>success rates increased among all ethnic </a:t>
            </a:r>
            <a:r>
              <a:rPr lang="en-US" sz="2400" dirty="0" smtClean="0"/>
              <a:t>groups </a:t>
            </a:r>
            <a:r>
              <a:rPr lang="en-US" sz="2400" dirty="0" smtClean="0"/>
              <a:t>and for both male and female </a:t>
            </a:r>
            <a:r>
              <a:rPr lang="en-US" sz="2400" dirty="0" smtClean="0"/>
              <a:t>student groups</a:t>
            </a:r>
            <a:endParaRPr lang="en-US" sz="2400" dirty="0" smtClean="0"/>
          </a:p>
          <a:p>
            <a:endParaRPr lang="en-US" sz="2000" dirty="0" smtClean="0"/>
          </a:p>
          <a:p>
            <a:r>
              <a:rPr lang="en-US" sz="2400" dirty="0" smtClean="0"/>
              <a:t>DSPS success rates increased slightly from 61% </a:t>
            </a:r>
            <a:r>
              <a:rPr lang="en-US" sz="2400" dirty="0" smtClean="0"/>
              <a:t>to </a:t>
            </a:r>
            <a:r>
              <a:rPr lang="en-US" sz="2400" dirty="0" smtClean="0"/>
              <a:t>63</a:t>
            </a:r>
            <a:r>
              <a:rPr lang="en-US" sz="2400" dirty="0" smtClean="0"/>
              <a:t>%</a:t>
            </a:r>
            <a:endParaRPr lang="en-US" sz="2400" dirty="0" smtClean="0"/>
          </a:p>
          <a:p>
            <a:endParaRPr lang="en-US" sz="2000" dirty="0" smtClean="0"/>
          </a:p>
          <a:p>
            <a:r>
              <a:rPr lang="en-US" sz="2400" dirty="0" smtClean="0"/>
              <a:t>However, gaps exist among the groups; the biggest gap for 2010 rates existed between white’s 76% and African-American’s 52%.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C464BF-B3FC-4697-B352-96305C427AF2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ransition advClick="0" advTm="45000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11362"/>
          </a:xfrm>
        </p:spPr>
        <p:txBody>
          <a:bodyPr/>
          <a:lstStyle/>
          <a:p>
            <a:pPr algn="l"/>
            <a:r>
              <a:rPr lang="en-US" sz="2400" b="1" dirty="0" smtClean="0">
                <a:solidFill>
                  <a:srgbClr val="0070C0"/>
                </a:solidFill>
              </a:rPr>
              <a:t/>
            </a:r>
            <a:br>
              <a:rPr lang="en-US" sz="2400" b="1" dirty="0" smtClean="0">
                <a:solidFill>
                  <a:srgbClr val="0070C0"/>
                </a:solidFill>
              </a:rPr>
            </a:br>
            <a:r>
              <a:rPr lang="en-US" sz="2400" b="1" dirty="0" smtClean="0">
                <a:solidFill>
                  <a:srgbClr val="0070C0"/>
                </a:solidFill>
              </a:rPr>
              <a:t/>
            </a:r>
            <a:br>
              <a:rPr lang="en-US" sz="2400" b="1" dirty="0" smtClean="0">
                <a:solidFill>
                  <a:srgbClr val="0070C0"/>
                </a:solidFill>
              </a:rPr>
            </a:br>
            <a:r>
              <a:rPr lang="en-US" sz="2400" b="1" dirty="0" smtClean="0">
                <a:solidFill>
                  <a:srgbClr val="0070C0"/>
                </a:solidFill>
              </a:rPr>
              <a:t>Goal 2 Course </a:t>
            </a:r>
            <a:r>
              <a:rPr lang="en-US" sz="2400" b="1" dirty="0" smtClean="0">
                <a:solidFill>
                  <a:srgbClr val="0070C0"/>
                </a:solidFill>
              </a:rPr>
              <a:t>Completion/Success – Plan</a:t>
            </a:r>
            <a:br>
              <a:rPr lang="en-US" sz="2400" b="1" dirty="0" smtClean="0">
                <a:solidFill>
                  <a:srgbClr val="0070C0"/>
                </a:solidFill>
              </a:rPr>
            </a:br>
            <a:r>
              <a:rPr lang="en-US" sz="2400" b="1" dirty="0" smtClean="0">
                <a:solidFill>
                  <a:srgbClr val="0070C0"/>
                </a:solidFill>
              </a:rPr>
              <a:t/>
            </a:r>
            <a:br>
              <a:rPr lang="en-US" sz="2400" b="1" dirty="0" smtClean="0">
                <a:solidFill>
                  <a:srgbClr val="0070C0"/>
                </a:solidFill>
              </a:rPr>
            </a:br>
            <a:r>
              <a:rPr lang="en-US" sz="2400" i="1" dirty="0" smtClean="0">
                <a:solidFill>
                  <a:schemeClr val="tx1"/>
                </a:solidFill>
              </a:rPr>
              <a:t>Offer intensive supplementary teaching and learning support to African-American</a:t>
            </a:r>
            <a:r>
              <a:rPr lang="en-US" sz="2400" i="1" dirty="0" smtClean="0">
                <a:solidFill>
                  <a:schemeClr val="tx1"/>
                </a:solidFill>
              </a:rPr>
              <a:t>, Native American, male, and students with disabilities.</a:t>
            </a:r>
            <a:r>
              <a:rPr lang="en-US" sz="2400" dirty="0" smtClean="0">
                <a:solidFill>
                  <a:schemeClr val="tx1"/>
                </a:solidFill>
              </a:rPr>
              <a:t/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/>
            </a:r>
            <a:br>
              <a:rPr lang="en-US" sz="2400" dirty="0" smtClean="0">
                <a:solidFill>
                  <a:schemeClr val="tx1"/>
                </a:solidFill>
              </a:rPr>
            </a:br>
            <a:endParaRPr lang="en-US" sz="2400" dirty="0" smtClean="0">
              <a:solidFill>
                <a:schemeClr val="tx1"/>
              </a:solidFill>
            </a:endParaRPr>
          </a:p>
        </p:txBody>
      </p:sp>
      <p:sp>
        <p:nvSpPr>
          <p:cNvPr id="8195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362200"/>
            <a:ext cx="4876800" cy="3505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None/>
            </a:pPr>
            <a:r>
              <a:rPr lang="en-US" sz="2400" dirty="0" smtClean="0"/>
              <a:t>Course Success Rate, </a:t>
            </a:r>
            <a:r>
              <a:rPr lang="en-US" sz="1800" dirty="0" smtClean="0"/>
              <a:t>Fall </a:t>
            </a:r>
            <a:r>
              <a:rPr lang="en-US" sz="1800" dirty="0" smtClean="0"/>
              <a:t>2007 – Fall 2010</a:t>
            </a:r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BCC:  		64% - 67%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sz="2400" i="1" dirty="0" smtClean="0"/>
              <a:t>	</a:t>
            </a: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Asian:  		70% - 73%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White:  		70% - 76% </a:t>
            </a:r>
            <a:endParaRPr lang="en-US" sz="2400" i="1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Hispanic:  		62% - 68%</a:t>
            </a:r>
            <a:endParaRPr lang="en-US" sz="2400" i="1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African-American:50% - 52%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Native American: 49% - 62% </a:t>
            </a:r>
          </a:p>
          <a:p>
            <a:endParaRPr lang="en-US" dirty="0" smtClean="0"/>
          </a:p>
        </p:txBody>
      </p:sp>
      <p:sp>
        <p:nvSpPr>
          <p:cNvPr id="8196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3200400"/>
            <a:ext cx="3276600" cy="2849563"/>
          </a:xfrm>
        </p:spPr>
        <p:txBody>
          <a:bodyPr/>
          <a:lstStyle/>
          <a:p>
            <a:r>
              <a:rPr lang="en-US" sz="2400" dirty="0" smtClean="0"/>
              <a:t>Female: 66% - 69%</a:t>
            </a:r>
          </a:p>
          <a:p>
            <a:r>
              <a:rPr lang="en-US" sz="2400" dirty="0" smtClean="0"/>
              <a:t>Male:     60% - 65</a:t>
            </a:r>
            <a:r>
              <a:rPr lang="en-US" sz="2400" dirty="0" smtClean="0"/>
              <a:t>%</a:t>
            </a:r>
          </a:p>
          <a:p>
            <a:endParaRPr lang="en-US" sz="2400" dirty="0" smtClean="0"/>
          </a:p>
          <a:p>
            <a:r>
              <a:rPr lang="en-US" sz="2400" dirty="0" smtClean="0"/>
              <a:t>DSPS:   61% - 63%</a:t>
            </a:r>
            <a:endParaRPr lang="en-US" sz="24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F9E61D-801E-45B1-AB42-5B6A83FF7677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  <p:transition advClick="0" advTm="45000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11362"/>
          </a:xfrm>
        </p:spPr>
        <p:txBody>
          <a:bodyPr/>
          <a:lstStyle/>
          <a:p>
            <a:pPr algn="l"/>
            <a:r>
              <a:rPr lang="en-US" sz="2400" b="1" dirty="0" smtClean="0">
                <a:solidFill>
                  <a:srgbClr val="0070C0"/>
                </a:solidFill>
              </a:rPr>
              <a:t>Goal 3 Basic </a:t>
            </a:r>
            <a:r>
              <a:rPr lang="en-US" sz="2400" b="1" dirty="0" smtClean="0">
                <a:solidFill>
                  <a:srgbClr val="0070C0"/>
                </a:solidFill>
              </a:rPr>
              <a:t>Skill </a:t>
            </a:r>
            <a:r>
              <a:rPr lang="en-US" sz="2400" b="1" dirty="0" smtClean="0">
                <a:solidFill>
                  <a:srgbClr val="0070C0"/>
                </a:solidFill>
              </a:rPr>
              <a:t>Success - Goal </a:t>
            </a:r>
            <a:br>
              <a:rPr lang="en-US" sz="2400" b="1" dirty="0" smtClean="0">
                <a:solidFill>
                  <a:srgbClr val="0070C0"/>
                </a:solidFill>
              </a:rPr>
            </a:br>
            <a:r>
              <a:rPr lang="en-US" sz="2400" b="1" dirty="0" smtClean="0">
                <a:solidFill>
                  <a:srgbClr val="0070C0"/>
                </a:solidFill>
              </a:rPr>
              <a:t/>
            </a:r>
            <a:br>
              <a:rPr lang="en-US" sz="2400" b="1" dirty="0" smtClean="0">
                <a:solidFill>
                  <a:srgbClr val="0070C0"/>
                </a:solidFill>
              </a:rPr>
            </a:br>
            <a:r>
              <a:rPr lang="en-US" sz="2400" i="1" dirty="0" smtClean="0"/>
              <a:t>Increase </a:t>
            </a:r>
            <a:r>
              <a:rPr lang="en-US" sz="2400" i="1" dirty="0" smtClean="0"/>
              <a:t>the number and rate of basic skill course completion/success for students from diverse population groups 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4267200"/>
          </a:xfrm>
        </p:spPr>
        <p:txBody>
          <a:bodyPr/>
          <a:lstStyle/>
          <a:p>
            <a:pPr>
              <a:buNone/>
            </a:pPr>
            <a:r>
              <a:rPr lang="en-US" sz="2400" dirty="0" smtClean="0"/>
              <a:t>							</a:t>
            </a:r>
            <a:r>
              <a:rPr lang="en-US" sz="2400" dirty="0" smtClean="0"/>
              <a:t>F </a:t>
            </a:r>
            <a:r>
              <a:rPr lang="en-US" sz="2400" dirty="0" smtClean="0"/>
              <a:t>2007    </a:t>
            </a:r>
            <a:r>
              <a:rPr lang="en-US" sz="2400" dirty="0" smtClean="0"/>
              <a:t>  F2010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English:	Successful Grades – 	110 	- 	174	 	Success Rates - 		49% 	-          62%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ESL:		Successful Grades - 	40 	- 	23 </a:t>
            </a:r>
          </a:p>
          <a:p>
            <a:pPr>
              <a:buNone/>
            </a:pPr>
            <a:r>
              <a:rPr lang="en-US" sz="2400" dirty="0" smtClean="0"/>
              <a:t>			Success Rates - 		78%    - 	82%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Math:		Successful Grades - 	87	 - 	197 </a:t>
            </a:r>
          </a:p>
          <a:p>
            <a:pPr>
              <a:buNone/>
            </a:pPr>
            <a:r>
              <a:rPr lang="en-US" sz="2400" dirty="0" smtClean="0"/>
              <a:t>			Success Rates - 		39% 	- 	55%</a:t>
            </a:r>
          </a:p>
          <a:p>
            <a:pPr>
              <a:buNone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	</a:t>
            </a:r>
            <a:fld id="{22C464BF-B3FC-4697-B352-96305C427AF2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  <p:transition advClick="0" advTm="45000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6"/>
          <p:cNvSpPr txBox="1">
            <a:spLocks noChangeArrowheads="1"/>
          </p:cNvSpPr>
          <p:nvPr/>
        </p:nvSpPr>
        <p:spPr bwMode="auto">
          <a:xfrm>
            <a:off x="533400" y="685800"/>
            <a:ext cx="8077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Goal </a:t>
            </a:r>
            <a:r>
              <a:rPr lang="en-US" sz="2400" b="1" dirty="0" smtClean="0">
                <a:solidFill>
                  <a:srgbClr val="0070C0"/>
                </a:solidFill>
              </a:rPr>
              <a:t>3 Basic Skills Course Success Rates, Fall 2010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447800" y="1524000"/>
          <a:ext cx="6400799" cy="4800105"/>
        </p:xfrm>
        <a:graphic>
          <a:graphicData uri="http://schemas.openxmlformats.org/drawingml/2006/table">
            <a:tbl>
              <a:tblPr/>
              <a:tblGrid>
                <a:gridCol w="1807718"/>
                <a:gridCol w="1531027"/>
                <a:gridCol w="1531027"/>
                <a:gridCol w="1531027"/>
              </a:tblGrid>
              <a:tr h="4892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2000" dirty="0" smtClean="0">
                          <a:latin typeface="+mn-lt"/>
                          <a:ea typeface="Times New Roman"/>
                        </a:rPr>
                        <a:t>Comparative data</a:t>
                      </a:r>
                      <a:endParaRPr lang="en-US" sz="20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Math </a:t>
                      </a:r>
                      <a:endParaRPr lang="en-US" sz="24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English</a:t>
                      </a:r>
                      <a:endParaRPr lang="en-US" sz="24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ESL</a:t>
                      </a:r>
                      <a:endParaRPr lang="en-US" sz="24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8927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White</a:t>
                      </a:r>
                      <a:endParaRPr lang="en-US" sz="24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68%</a:t>
                      </a:r>
                      <a:endParaRPr lang="en-US" sz="24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59%</a:t>
                      </a:r>
                      <a:endParaRPr lang="en-US" sz="24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100%</a:t>
                      </a:r>
                      <a:endParaRPr lang="en-US" sz="24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8927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Hispanic</a:t>
                      </a:r>
                      <a:endParaRPr lang="en-US" sz="24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74%</a:t>
                      </a:r>
                      <a:endParaRPr lang="en-US" sz="24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62%</a:t>
                      </a:r>
                      <a:endParaRPr lang="en-US" sz="24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70%</a:t>
                      </a:r>
                      <a:endParaRPr lang="en-US" sz="24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8927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Asian/PI/F</a:t>
                      </a:r>
                      <a:endParaRPr lang="en-US" sz="24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75%</a:t>
                      </a:r>
                      <a:endParaRPr lang="en-US" sz="24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48%</a:t>
                      </a:r>
                      <a:endParaRPr lang="en-US" sz="24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80%</a:t>
                      </a:r>
                      <a:endParaRPr lang="en-US" sz="24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7458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+mn-lt"/>
                          <a:ea typeface="Times New Roman"/>
                        </a:rPr>
                        <a:t>African-American</a:t>
                      </a:r>
                      <a:endParaRPr lang="en-US" sz="24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+mn-lt"/>
                          <a:ea typeface="Times New Roman"/>
                        </a:rPr>
                        <a:t>45%</a:t>
                      </a:r>
                      <a:endParaRPr lang="en-US" sz="24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59%</a:t>
                      </a:r>
                      <a:endParaRPr lang="en-US" sz="24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n/a</a:t>
                      </a:r>
                      <a:endParaRPr lang="en-US" sz="24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7458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Native American</a:t>
                      </a:r>
                      <a:endParaRPr lang="en-US" sz="24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n/a</a:t>
                      </a:r>
                      <a:endParaRPr lang="en-US" sz="24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100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%</a:t>
                      </a:r>
                      <a:endParaRPr lang="en-US" sz="24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n/a</a:t>
                      </a:r>
                      <a:endParaRPr lang="en-US" sz="24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785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TOTAL</a:t>
                      </a:r>
                      <a:endParaRPr lang="en-US" sz="24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55%</a:t>
                      </a:r>
                      <a:endParaRPr lang="en-US" sz="24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62%</a:t>
                      </a:r>
                      <a:endParaRPr lang="en-US" sz="24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82%</a:t>
                      </a:r>
                      <a:endParaRPr lang="en-US" sz="24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C464BF-B3FC-4697-B352-96305C427AF2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  <p:transition advClick="0" advTm="45000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000" dirty="0" smtClean="0">
                <a:solidFill>
                  <a:srgbClr val="0070C0"/>
                </a:solidFill>
              </a:rPr>
              <a:t>Goal 3 Basic </a:t>
            </a:r>
            <a:r>
              <a:rPr lang="en-US" sz="3000" dirty="0" smtClean="0">
                <a:solidFill>
                  <a:srgbClr val="0070C0"/>
                </a:solidFill>
              </a:rPr>
              <a:t>Skills Course Completion and Success - Plan</a:t>
            </a:r>
            <a:endParaRPr lang="en-US" sz="30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i="1" dirty="0" smtClean="0"/>
              <a:t>Offer intensive supplementary teaching and learning support to </a:t>
            </a:r>
            <a:r>
              <a:rPr lang="en-US" sz="2400" i="1" dirty="0" smtClean="0"/>
              <a:t>basic </a:t>
            </a:r>
            <a:r>
              <a:rPr lang="en-US" sz="2400" i="1" dirty="0" smtClean="0"/>
              <a:t>skills English </a:t>
            </a:r>
            <a:r>
              <a:rPr lang="en-US" sz="2400" i="1" dirty="0" smtClean="0"/>
              <a:t>students, </a:t>
            </a:r>
            <a:r>
              <a:rPr lang="en-US" sz="2400" i="1" dirty="0" smtClean="0"/>
              <a:t>regardless of ethnicity</a:t>
            </a:r>
          </a:p>
          <a:p>
            <a:endParaRPr lang="en-US" sz="2400" i="1" dirty="0" smtClean="0"/>
          </a:p>
          <a:p>
            <a:r>
              <a:rPr lang="en-US" sz="2400" i="1" dirty="0" smtClean="0"/>
              <a:t>Offer intensive supplementary teaching and learning support to </a:t>
            </a:r>
            <a:r>
              <a:rPr lang="en-US" sz="2400" i="1" dirty="0" smtClean="0"/>
              <a:t>African-American students enrolled in basic skills math classes</a:t>
            </a:r>
          </a:p>
          <a:p>
            <a:endParaRPr lang="en-US" sz="2400" i="1" dirty="0" smtClean="0"/>
          </a:p>
          <a:p>
            <a:r>
              <a:rPr lang="en-US" sz="2400" i="1" dirty="0" smtClean="0"/>
              <a:t>Acquire completion and success rates for other under-represented student groups, e.g., DSPS </a:t>
            </a:r>
            <a:endParaRPr lang="en-US" sz="24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C464BF-B3FC-4697-B352-96305C427AF2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  <p:transition advClick="0" advTm="45000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229600" cy="1676400"/>
          </a:xfrm>
        </p:spPr>
        <p:txBody>
          <a:bodyPr/>
          <a:lstStyle/>
          <a:p>
            <a:pPr algn="l"/>
            <a:r>
              <a:rPr lang="en-US" sz="3600" dirty="0" smtClean="0">
                <a:solidFill>
                  <a:srgbClr val="0070C0"/>
                </a:solidFill>
              </a:rPr>
              <a:t/>
            </a:r>
            <a:br>
              <a:rPr lang="en-US" sz="3600" dirty="0" smtClean="0">
                <a:solidFill>
                  <a:srgbClr val="0070C0"/>
                </a:solidFill>
              </a:rPr>
            </a:br>
            <a:r>
              <a:rPr lang="en-US" sz="2400" b="1" dirty="0" smtClean="0">
                <a:solidFill>
                  <a:srgbClr val="0070C0"/>
                </a:solidFill>
              </a:rPr>
              <a:t>Goal 4 Degree </a:t>
            </a:r>
            <a:r>
              <a:rPr lang="en-US" sz="2400" b="1" dirty="0" smtClean="0">
                <a:solidFill>
                  <a:srgbClr val="0070C0"/>
                </a:solidFill>
              </a:rPr>
              <a:t>and </a:t>
            </a:r>
            <a:r>
              <a:rPr lang="en-US" sz="2400" b="1" dirty="0" smtClean="0">
                <a:solidFill>
                  <a:srgbClr val="0070C0"/>
                </a:solidFill>
              </a:rPr>
              <a:t>Certificate - Goal </a:t>
            </a:r>
            <a:br>
              <a:rPr lang="en-US" sz="2400" b="1" dirty="0" smtClean="0">
                <a:solidFill>
                  <a:srgbClr val="0070C0"/>
                </a:solidFill>
              </a:rPr>
            </a:br>
            <a:r>
              <a:rPr lang="en-US" sz="2400" b="1" dirty="0" smtClean="0">
                <a:solidFill>
                  <a:srgbClr val="0070C0"/>
                </a:solidFill>
              </a:rPr>
              <a:t/>
            </a:r>
            <a:br>
              <a:rPr lang="en-US" sz="2400" b="1" dirty="0" smtClean="0">
                <a:solidFill>
                  <a:srgbClr val="0070C0"/>
                </a:solidFill>
              </a:rPr>
            </a:br>
            <a:r>
              <a:rPr lang="en-US" sz="2400" i="1" dirty="0" smtClean="0"/>
              <a:t>Increase </a:t>
            </a:r>
            <a:r>
              <a:rPr lang="en-US" sz="2400" i="1" dirty="0" smtClean="0"/>
              <a:t>the number of students by population group who receive a degree or </a:t>
            </a:r>
            <a:r>
              <a:rPr lang="en-US" sz="2400" i="1" dirty="0" smtClean="0"/>
              <a:t>certificate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0070C0"/>
                </a:solidFill>
              </a:rPr>
              <a:t/>
            </a:r>
            <a:br>
              <a:rPr lang="en-US" sz="2400" dirty="0" smtClean="0">
                <a:solidFill>
                  <a:srgbClr val="0070C0"/>
                </a:solidFill>
              </a:rPr>
            </a:b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 smtClean="0"/>
          </a:p>
        </p:txBody>
      </p:sp>
      <p:sp>
        <p:nvSpPr>
          <p:cNvPr id="1024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2362200"/>
            <a:ext cx="7772400" cy="3429000"/>
          </a:xfrm>
        </p:spPr>
        <p:txBody>
          <a:bodyPr/>
          <a:lstStyle/>
          <a:p>
            <a:r>
              <a:rPr lang="en-US" sz="2400" dirty="0" smtClean="0"/>
              <a:t>Berkeley City College awarded </a:t>
            </a:r>
            <a:r>
              <a:rPr lang="en-US" sz="2400" dirty="0" smtClean="0"/>
              <a:t>146 students in both 2007-2008 </a:t>
            </a:r>
            <a:r>
              <a:rPr lang="en-US" sz="2400" dirty="0" smtClean="0"/>
              <a:t>and </a:t>
            </a:r>
            <a:r>
              <a:rPr lang="en-US" sz="2400" dirty="0" smtClean="0"/>
              <a:t>2010-11 with an association degree and/or a certificate.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Total number of associate degree awards increased from 93 to 113.</a:t>
            </a:r>
          </a:p>
          <a:p>
            <a:endParaRPr lang="en-US" sz="2400" dirty="0" smtClean="0"/>
          </a:p>
          <a:p>
            <a:r>
              <a:rPr lang="en-US" sz="2400" dirty="0" smtClean="0"/>
              <a:t>The number of certificate awards decreased from 53 to 33.</a:t>
            </a:r>
          </a:p>
          <a:p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F9E61D-801E-45B1-AB42-5B6A83FF7677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  <p:transition advClick="0" advTm="45000">
    <p:fade/>
  </p:transition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4059</TotalTime>
  <Words>603</Words>
  <Application>Microsoft Office PowerPoint</Application>
  <PresentationFormat>On-screen Show (4:3)</PresentationFormat>
  <Paragraphs>189</Paragraphs>
  <Slides>15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Default Design</vt:lpstr>
      <vt:lpstr>Student Equity Report</vt:lpstr>
      <vt:lpstr> Goal 1 Student Access – GOAL   Increase enrollment of diverse ethnic students and disabled students from local high schools, community-based organizations, and other community-based groups.     </vt:lpstr>
      <vt:lpstr>Goal 1 Student Access – Plan  Implement major outreach and retention initiatives to increase enrollments of Hispanics, students with disabilities, and other under-represented student populations. </vt:lpstr>
      <vt:lpstr>Goal 2 Course Completion - Goal   Increase the course completion rate of diverse student populations by initiating specific interventions that promote the completion – measured by course success rate. </vt:lpstr>
      <vt:lpstr>  Goal 2 Course Completion/Success – Plan  Offer intensive supplementary teaching and learning support to African-American, Native American, male, and students with disabilities.  </vt:lpstr>
      <vt:lpstr>Goal 3 Basic Skill Success - Goal   Increase the number and rate of basic skill course completion/success for students from diverse population groups </vt:lpstr>
      <vt:lpstr>Slide 7</vt:lpstr>
      <vt:lpstr>Goal 3 Basic Skills Course Completion and Success - Plan</vt:lpstr>
      <vt:lpstr> Goal 4 Degree and Certificate - Goal   Increase the number of students by population group who receive a degree or certificate   </vt:lpstr>
      <vt:lpstr>     Goal 4 Degree and Certificate by Ethnicity, 2009-10      </vt:lpstr>
      <vt:lpstr>Goal 4 Degree and Certificate – Plan</vt:lpstr>
      <vt:lpstr>Goal 5 Transfer  - Goal    Increase the number and ratio of transfers, especially African American, Latino, and disabled  students to transfer after one or more (up to six) years. </vt:lpstr>
      <vt:lpstr>Goal 5 Transfer, 2010 Transfer by Ethnicity</vt:lpstr>
      <vt:lpstr>Goal 5 Transfer - Plan</vt:lpstr>
      <vt:lpstr>Slide 15</vt:lpstr>
    </vt:vector>
  </TitlesOfParts>
  <Company>PCCD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Student Progress and Achievement Rate</dc:title>
  <dc:creator>Marilyn Sargent</dc:creator>
  <cp:lastModifiedBy>May Chen</cp:lastModifiedBy>
  <cp:revision>174</cp:revision>
  <dcterms:created xsi:type="dcterms:W3CDTF">2007-11-07T22:49:00Z</dcterms:created>
  <dcterms:modified xsi:type="dcterms:W3CDTF">2012-04-30T19:15:48Z</dcterms:modified>
</cp:coreProperties>
</file>