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261" r:id="rId3"/>
    <p:sldId id="268" r:id="rId4"/>
    <p:sldId id="264" r:id="rId5"/>
    <p:sldId id="265" r:id="rId6"/>
    <p:sldId id="267" r:id="rId7"/>
    <p:sldId id="270" r:id="rId8"/>
    <p:sldId id="259" r:id="rId9"/>
    <p:sldId id="263" r:id="rId10"/>
    <p:sldId id="262" r:id="rId11"/>
    <p:sldId id="269" r:id="rId12"/>
    <p:sldId id="260" r:id="rId13"/>
    <p:sldId id="258" r:id="rId1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11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E05F4D-C53D-BC4F-B880-5F48426B5A19}" type="doc">
      <dgm:prSet loTypeId="urn:microsoft.com/office/officeart/2009/3/layout/IncreasingArrowsProcess" loCatId="" qsTypeId="urn:microsoft.com/office/officeart/2005/8/quickstyle/simple4" qsCatId="simple" csTypeId="urn:microsoft.com/office/officeart/2005/8/colors/colorful3" csCatId="colorful" phldr="1"/>
      <dgm:spPr/>
      <dgm:t>
        <a:bodyPr/>
        <a:lstStyle/>
        <a:p>
          <a:endParaRPr lang="en-US"/>
        </a:p>
      </dgm:t>
    </dgm:pt>
    <dgm:pt modelId="{055F368C-0EF0-7D4B-9410-04D1102C75A4}">
      <dgm:prSet phldrT="[Text]"/>
      <dgm:spPr/>
      <dgm:t>
        <a:bodyPr/>
        <a:lstStyle/>
        <a:p>
          <a:r>
            <a:rPr lang="en-US" dirty="0" smtClean="0">
              <a:latin typeface="+mj-lt"/>
            </a:rPr>
            <a:t>ALL Students</a:t>
          </a:r>
          <a:endParaRPr lang="en-US" dirty="0">
            <a:latin typeface="+mj-lt"/>
          </a:endParaRPr>
        </a:p>
      </dgm:t>
    </dgm:pt>
    <dgm:pt modelId="{A09B7A62-3194-594D-BBA2-AC940A4639BB}" type="parTrans" cxnId="{31AB5DDB-EC6D-194B-B577-8CD00106D9BF}">
      <dgm:prSet/>
      <dgm:spPr/>
      <dgm:t>
        <a:bodyPr/>
        <a:lstStyle/>
        <a:p>
          <a:endParaRPr lang="en-US">
            <a:latin typeface="+mj-lt"/>
          </a:endParaRPr>
        </a:p>
      </dgm:t>
    </dgm:pt>
    <dgm:pt modelId="{84DA0DDF-341F-CC42-89A9-25AB119EE40A}" type="sibTrans" cxnId="{31AB5DDB-EC6D-194B-B577-8CD00106D9BF}">
      <dgm:prSet/>
      <dgm:spPr/>
      <dgm:t>
        <a:bodyPr/>
        <a:lstStyle/>
        <a:p>
          <a:endParaRPr lang="en-US">
            <a:latin typeface="+mj-lt"/>
          </a:endParaRPr>
        </a:p>
      </dgm:t>
    </dgm:pt>
    <dgm:pt modelId="{FFE28908-BC1A-8549-8DDE-A05E3FB00463}">
      <dgm:prSet phldrT="[Text]"/>
      <dgm:spPr/>
      <dgm:t>
        <a:bodyPr/>
        <a:lstStyle/>
        <a:p>
          <a:pPr algn="l"/>
          <a:r>
            <a:rPr lang="en-US" dirty="0" smtClean="0">
              <a:latin typeface="+mj-lt"/>
            </a:rPr>
            <a:t>-</a:t>
          </a:r>
          <a:r>
            <a:rPr lang="en-US" i="1" dirty="0" smtClean="0">
              <a:latin typeface="+mj-lt"/>
            </a:rPr>
            <a:t>Completion Honor Roll </a:t>
          </a:r>
        </a:p>
        <a:p>
          <a:pPr algn="l"/>
          <a:r>
            <a:rPr lang="en-US" dirty="0" smtClean="0">
              <a:latin typeface="+mj-lt"/>
            </a:rPr>
            <a:t>-Progress Probation</a:t>
          </a:r>
        </a:p>
        <a:p>
          <a:pPr algn="l"/>
          <a:r>
            <a:rPr lang="en-US" dirty="0" smtClean="0">
              <a:latin typeface="+mj-lt"/>
            </a:rPr>
            <a:t>-Academic Probation</a:t>
          </a:r>
          <a:endParaRPr lang="en-US" dirty="0">
            <a:latin typeface="+mj-lt"/>
          </a:endParaRPr>
        </a:p>
      </dgm:t>
    </dgm:pt>
    <dgm:pt modelId="{76D69C24-1336-7649-88DF-EEB3F5349A48}" type="parTrans" cxnId="{EE518510-8D96-4744-86C0-6A38501BDFC6}">
      <dgm:prSet/>
      <dgm:spPr/>
      <dgm:t>
        <a:bodyPr/>
        <a:lstStyle/>
        <a:p>
          <a:endParaRPr lang="en-US">
            <a:latin typeface="+mj-lt"/>
          </a:endParaRPr>
        </a:p>
      </dgm:t>
    </dgm:pt>
    <dgm:pt modelId="{90231162-4C48-E341-A9F9-AE128463CF6C}" type="sibTrans" cxnId="{EE518510-8D96-4744-86C0-6A38501BDFC6}">
      <dgm:prSet/>
      <dgm:spPr/>
      <dgm:t>
        <a:bodyPr/>
        <a:lstStyle/>
        <a:p>
          <a:endParaRPr lang="en-US">
            <a:latin typeface="+mj-lt"/>
          </a:endParaRPr>
        </a:p>
      </dgm:t>
    </dgm:pt>
    <dgm:pt modelId="{E97EC82F-BC5A-F549-9785-320A86D44A7A}">
      <dgm:prSet phldrT="[Text]"/>
      <dgm:spPr/>
      <dgm:t>
        <a:bodyPr/>
        <a:lstStyle/>
        <a:p>
          <a:r>
            <a:rPr lang="en-US" dirty="0" smtClean="0">
              <a:latin typeface="+mj-lt"/>
            </a:rPr>
            <a:t>New, 1</a:t>
          </a:r>
          <a:r>
            <a:rPr lang="en-US" baseline="30000" dirty="0" smtClean="0">
              <a:latin typeface="+mj-lt"/>
            </a:rPr>
            <a:t>st</a:t>
          </a:r>
          <a:r>
            <a:rPr lang="en-US" dirty="0" smtClean="0">
              <a:latin typeface="+mj-lt"/>
            </a:rPr>
            <a:t> time cert/degree/transfer - SSSP Focus </a:t>
          </a:r>
          <a:endParaRPr lang="en-US" dirty="0">
            <a:latin typeface="+mj-lt"/>
          </a:endParaRPr>
        </a:p>
      </dgm:t>
    </dgm:pt>
    <dgm:pt modelId="{698613DA-6CAA-6849-96E5-B899A3860080}" type="parTrans" cxnId="{377B6B0F-93B8-2E42-85DF-38446AE98069}">
      <dgm:prSet/>
      <dgm:spPr/>
      <dgm:t>
        <a:bodyPr/>
        <a:lstStyle/>
        <a:p>
          <a:endParaRPr lang="en-US">
            <a:latin typeface="+mj-lt"/>
          </a:endParaRPr>
        </a:p>
      </dgm:t>
    </dgm:pt>
    <dgm:pt modelId="{347E55C3-D949-B445-89A1-883A7BD86D4B}" type="sibTrans" cxnId="{377B6B0F-93B8-2E42-85DF-38446AE98069}">
      <dgm:prSet/>
      <dgm:spPr/>
      <dgm:t>
        <a:bodyPr/>
        <a:lstStyle/>
        <a:p>
          <a:endParaRPr lang="en-US">
            <a:latin typeface="+mj-lt"/>
          </a:endParaRPr>
        </a:p>
      </dgm:t>
    </dgm:pt>
    <dgm:pt modelId="{F7A3D51B-BF62-0B43-9331-8461DE19C30E}">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mj-lt"/>
            </a:rPr>
            <a:t>-% Major declaration</a:t>
          </a:r>
        </a:p>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mj-lt"/>
            </a:rPr>
            <a:t> </a:t>
          </a:r>
        </a:p>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mj-lt"/>
            </a:rPr>
            <a:t>-% Undeclared major</a:t>
          </a:r>
        </a:p>
        <a:p>
          <a:pPr defTabSz="1022350">
            <a:lnSpc>
              <a:spcPct val="90000"/>
            </a:lnSpc>
            <a:spcBef>
              <a:spcPct val="0"/>
            </a:spcBef>
            <a:spcAft>
              <a:spcPct val="35000"/>
            </a:spcAft>
          </a:pPr>
          <a:r>
            <a:rPr lang="en-US" dirty="0" smtClean="0">
              <a:latin typeface="+mj-lt"/>
            </a:rPr>
            <a:t>-FT/PT </a:t>
          </a:r>
        </a:p>
        <a:p>
          <a:pPr defTabSz="1022350">
            <a:lnSpc>
              <a:spcPct val="90000"/>
            </a:lnSpc>
            <a:spcBef>
              <a:spcPct val="0"/>
            </a:spcBef>
            <a:spcAft>
              <a:spcPct val="35000"/>
            </a:spcAft>
          </a:pPr>
          <a:r>
            <a:rPr lang="en-US" dirty="0" smtClean="0">
              <a:latin typeface="+mj-lt"/>
            </a:rPr>
            <a:t>-complete 20 transferable units or stackable degree </a:t>
          </a:r>
        </a:p>
        <a:p>
          <a:pPr defTabSz="1022350">
            <a:lnSpc>
              <a:spcPct val="90000"/>
            </a:lnSpc>
            <a:spcBef>
              <a:spcPct val="0"/>
            </a:spcBef>
            <a:spcAft>
              <a:spcPct val="35000"/>
            </a:spcAft>
          </a:pPr>
          <a:r>
            <a:rPr lang="en-US" dirty="0" smtClean="0">
              <a:latin typeface="+mj-lt"/>
            </a:rPr>
            <a:t>-</a:t>
          </a:r>
          <a:r>
            <a:rPr lang="en-US" i="1" dirty="0" smtClean="0">
              <a:latin typeface="+mj-lt"/>
            </a:rPr>
            <a:t>Participation outside classroom in campus services &amp; activities </a:t>
          </a:r>
          <a:endParaRPr lang="en-US" i="1" dirty="0">
            <a:latin typeface="+mj-lt"/>
          </a:endParaRPr>
        </a:p>
      </dgm:t>
    </dgm:pt>
    <dgm:pt modelId="{8B5A4AB7-DE55-E34C-AC4C-8C555E5F7C54}" type="parTrans" cxnId="{BDD6CA9E-CF48-A744-9BDB-C2E17CA79073}">
      <dgm:prSet/>
      <dgm:spPr/>
      <dgm:t>
        <a:bodyPr/>
        <a:lstStyle/>
        <a:p>
          <a:endParaRPr lang="en-US">
            <a:latin typeface="+mj-lt"/>
          </a:endParaRPr>
        </a:p>
      </dgm:t>
    </dgm:pt>
    <dgm:pt modelId="{79B12B8E-D8A0-0440-A8ED-5817C97FF5B2}" type="sibTrans" cxnId="{BDD6CA9E-CF48-A744-9BDB-C2E17CA79073}">
      <dgm:prSet/>
      <dgm:spPr/>
      <dgm:t>
        <a:bodyPr/>
        <a:lstStyle/>
        <a:p>
          <a:endParaRPr lang="en-US">
            <a:latin typeface="+mj-lt"/>
          </a:endParaRPr>
        </a:p>
      </dgm:t>
    </dgm:pt>
    <dgm:pt modelId="{5DD77E26-9030-174E-89A9-A0B7F7B01CC3}">
      <dgm:prSet phldrT="[Text]"/>
      <dgm:spPr/>
      <dgm:t>
        <a:bodyPr/>
        <a:lstStyle/>
        <a:p>
          <a:r>
            <a:rPr lang="en-US" dirty="0" smtClean="0">
              <a:latin typeface="+mj-lt"/>
            </a:rPr>
            <a:t>Equity Focus</a:t>
          </a:r>
          <a:endParaRPr lang="en-US" dirty="0">
            <a:latin typeface="+mj-lt"/>
          </a:endParaRPr>
        </a:p>
      </dgm:t>
    </dgm:pt>
    <dgm:pt modelId="{D7A2736D-6F4B-B44F-B7CB-BB92D4A968CC}" type="parTrans" cxnId="{284F63CE-337D-EC48-BABD-F0AA15FDD7E6}">
      <dgm:prSet/>
      <dgm:spPr/>
      <dgm:t>
        <a:bodyPr/>
        <a:lstStyle/>
        <a:p>
          <a:endParaRPr lang="en-US">
            <a:latin typeface="+mj-lt"/>
          </a:endParaRPr>
        </a:p>
      </dgm:t>
    </dgm:pt>
    <dgm:pt modelId="{1641FCBF-6A61-B44C-8882-8D9934CD56C9}" type="sibTrans" cxnId="{284F63CE-337D-EC48-BABD-F0AA15FDD7E6}">
      <dgm:prSet/>
      <dgm:spPr/>
      <dgm:t>
        <a:bodyPr/>
        <a:lstStyle/>
        <a:p>
          <a:endParaRPr lang="en-US">
            <a:latin typeface="+mj-lt"/>
          </a:endParaRPr>
        </a:p>
      </dgm:t>
    </dgm:pt>
    <dgm:pt modelId="{168A2CF0-5511-B543-B931-24FB287F19D8}">
      <dgm:prSet phldrT="[Text]"/>
      <dgm:spPr/>
      <dgm:t>
        <a:bodyPr/>
        <a:lstStyle/>
        <a:p>
          <a:r>
            <a:rPr lang="en-US" dirty="0" smtClean="0">
              <a:latin typeface="+mj-lt"/>
            </a:rPr>
            <a:t>-</a:t>
          </a:r>
          <a:r>
            <a:rPr lang="en-US" i="1" dirty="0" smtClean="0">
              <a:latin typeface="+mj-lt"/>
            </a:rPr>
            <a:t>Participation in campus services &amp; activities</a:t>
          </a:r>
        </a:p>
        <a:p>
          <a:r>
            <a:rPr lang="en-US" dirty="0" smtClean="0">
              <a:latin typeface="+mj-lt"/>
            </a:rPr>
            <a:t>-</a:t>
          </a:r>
          <a:r>
            <a:rPr lang="en-US" i="1" dirty="0" smtClean="0">
              <a:latin typeface="+mj-lt"/>
            </a:rPr>
            <a:t>Course completion in gatekeeper GE &amp; program courses</a:t>
          </a:r>
          <a:endParaRPr lang="en-US" dirty="0">
            <a:latin typeface="+mj-lt"/>
          </a:endParaRPr>
        </a:p>
      </dgm:t>
    </dgm:pt>
    <dgm:pt modelId="{ADA319B3-449A-E449-BCB5-893A49A4FE70}" type="parTrans" cxnId="{25C616C4-3F09-AB4D-A83E-B3FDA1FA2575}">
      <dgm:prSet/>
      <dgm:spPr/>
      <dgm:t>
        <a:bodyPr/>
        <a:lstStyle/>
        <a:p>
          <a:endParaRPr lang="en-US">
            <a:latin typeface="+mj-lt"/>
          </a:endParaRPr>
        </a:p>
      </dgm:t>
    </dgm:pt>
    <dgm:pt modelId="{07D09C3C-3FA4-B142-8125-307511796BB8}" type="sibTrans" cxnId="{25C616C4-3F09-AB4D-A83E-B3FDA1FA2575}">
      <dgm:prSet/>
      <dgm:spPr/>
      <dgm:t>
        <a:bodyPr/>
        <a:lstStyle/>
        <a:p>
          <a:endParaRPr lang="en-US">
            <a:latin typeface="+mj-lt"/>
          </a:endParaRPr>
        </a:p>
      </dgm:t>
    </dgm:pt>
    <dgm:pt modelId="{42A1C32F-52C1-3446-AAF0-4FD07353A6FF}">
      <dgm:prSet phldrT="[Text]"/>
      <dgm:spPr/>
      <dgm:t>
        <a:bodyPr/>
        <a:lstStyle/>
        <a:p>
          <a:r>
            <a:rPr lang="en-US" dirty="0" smtClean="0">
              <a:latin typeface="+mj-lt"/>
            </a:rPr>
            <a:t>At least 70% course completion w/ "c" or better" towards a program of study</a:t>
          </a:r>
          <a:endParaRPr lang="en-US" dirty="0">
            <a:latin typeface="+mj-lt"/>
          </a:endParaRPr>
        </a:p>
      </dgm:t>
    </dgm:pt>
    <dgm:pt modelId="{1E504709-2455-6A40-BC71-CF90B4052A2D}" type="parTrans" cxnId="{5F1DA103-BADE-9D44-B7B3-1C6234FB5AA5}">
      <dgm:prSet/>
      <dgm:spPr/>
      <dgm:t>
        <a:bodyPr/>
        <a:lstStyle/>
        <a:p>
          <a:endParaRPr lang="en-US"/>
        </a:p>
      </dgm:t>
    </dgm:pt>
    <dgm:pt modelId="{7BD58A20-3694-C841-A6E4-89CB38D88CE7}" type="sibTrans" cxnId="{5F1DA103-BADE-9D44-B7B3-1C6234FB5AA5}">
      <dgm:prSet/>
      <dgm:spPr/>
      <dgm:t>
        <a:bodyPr/>
        <a:lstStyle/>
        <a:p>
          <a:endParaRPr lang="en-US"/>
        </a:p>
      </dgm:t>
    </dgm:pt>
    <dgm:pt modelId="{259C0E42-13AC-480D-AF1B-A88C64E27D0E}">
      <dgm:prSet phldrT="[Text]"/>
      <dgm:spPr/>
      <dgm:t>
        <a:bodyPr/>
        <a:lstStyle/>
        <a:p>
          <a:r>
            <a:rPr lang="en-US" i="0" dirty="0" smtClean="0">
              <a:latin typeface="+mj-lt"/>
            </a:rPr>
            <a:t>BSI Focus</a:t>
          </a:r>
          <a:endParaRPr lang="en-US" i="0" dirty="0">
            <a:latin typeface="+mj-lt"/>
          </a:endParaRPr>
        </a:p>
      </dgm:t>
    </dgm:pt>
    <dgm:pt modelId="{5BCBEA5D-B454-495D-8911-CC9FD738A614}" type="parTrans" cxnId="{7A638953-0191-47EB-BFBB-85A878E95034}">
      <dgm:prSet/>
      <dgm:spPr/>
      <dgm:t>
        <a:bodyPr/>
        <a:lstStyle/>
        <a:p>
          <a:endParaRPr lang="en-US"/>
        </a:p>
      </dgm:t>
    </dgm:pt>
    <dgm:pt modelId="{B00329BE-8093-4D8A-A2CB-5C6435083A3B}" type="sibTrans" cxnId="{7A638953-0191-47EB-BFBB-85A878E95034}">
      <dgm:prSet/>
      <dgm:spPr/>
      <dgm:t>
        <a:bodyPr/>
        <a:lstStyle/>
        <a:p>
          <a:endParaRPr lang="en-US"/>
        </a:p>
      </dgm:t>
    </dgm:pt>
    <dgm:pt modelId="{90A07A71-6716-428F-9518-F49DBDD52187}">
      <dgm:prSet phldrT="[Text]"/>
      <dgm:spPr/>
      <dgm:t>
        <a:bodyPr/>
        <a:lstStyle/>
        <a:p>
          <a:r>
            <a:rPr lang="en-US" dirty="0" smtClean="0">
              <a:latin typeface="+mj-lt"/>
            </a:rPr>
            <a:t>-ESL/Math Completion</a:t>
          </a:r>
        </a:p>
        <a:p>
          <a:r>
            <a:rPr lang="en-US" dirty="0" smtClean="0">
              <a:latin typeface="+mj-lt"/>
            </a:rPr>
            <a:t>-Support new accelerated English</a:t>
          </a:r>
        </a:p>
        <a:p>
          <a:endParaRPr lang="en-US" dirty="0">
            <a:latin typeface="+mj-lt"/>
          </a:endParaRPr>
        </a:p>
      </dgm:t>
    </dgm:pt>
    <dgm:pt modelId="{7CA335B0-C72B-4F27-A39D-D0A0943C8C88}" type="parTrans" cxnId="{1CD73211-805D-49CD-9754-0C31E0E9F411}">
      <dgm:prSet/>
      <dgm:spPr/>
      <dgm:t>
        <a:bodyPr/>
        <a:lstStyle/>
        <a:p>
          <a:endParaRPr lang="en-US"/>
        </a:p>
      </dgm:t>
    </dgm:pt>
    <dgm:pt modelId="{FF8D2168-3332-497D-AE76-53803B40B39D}" type="sibTrans" cxnId="{1CD73211-805D-49CD-9754-0C31E0E9F411}">
      <dgm:prSet/>
      <dgm:spPr/>
      <dgm:t>
        <a:bodyPr/>
        <a:lstStyle/>
        <a:p>
          <a:endParaRPr lang="en-US"/>
        </a:p>
      </dgm:t>
    </dgm:pt>
    <dgm:pt modelId="{42379DC9-9C87-874C-BEF5-4062000EB14C}" type="pres">
      <dgm:prSet presAssocID="{7BE05F4D-C53D-BC4F-B880-5F48426B5A19}" presName="Name0" presStyleCnt="0">
        <dgm:presLayoutVars>
          <dgm:chMax val="5"/>
          <dgm:chPref val="5"/>
          <dgm:dir/>
          <dgm:animLvl val="lvl"/>
        </dgm:presLayoutVars>
      </dgm:prSet>
      <dgm:spPr/>
      <dgm:t>
        <a:bodyPr/>
        <a:lstStyle/>
        <a:p>
          <a:endParaRPr lang="en-US"/>
        </a:p>
      </dgm:t>
    </dgm:pt>
    <dgm:pt modelId="{7E3430A4-A57B-074C-8C77-D6C076BC8D5A}" type="pres">
      <dgm:prSet presAssocID="{055F368C-0EF0-7D4B-9410-04D1102C75A4}" presName="parentText1" presStyleLbl="node1" presStyleIdx="0" presStyleCnt="4" custScaleX="102209" custLinFactNeighborX="-564" custLinFactNeighborY="8694">
        <dgm:presLayoutVars>
          <dgm:chMax/>
          <dgm:chPref val="3"/>
          <dgm:bulletEnabled val="1"/>
        </dgm:presLayoutVars>
      </dgm:prSet>
      <dgm:spPr/>
      <dgm:t>
        <a:bodyPr/>
        <a:lstStyle/>
        <a:p>
          <a:endParaRPr lang="en-US"/>
        </a:p>
      </dgm:t>
    </dgm:pt>
    <dgm:pt modelId="{B29FBD46-16D8-3E46-8645-FD9286A35EE1}" type="pres">
      <dgm:prSet presAssocID="{055F368C-0EF0-7D4B-9410-04D1102C75A4}" presName="childText1" presStyleLbl="solidAlignAcc1" presStyleIdx="0" presStyleCnt="4">
        <dgm:presLayoutVars>
          <dgm:chMax val="0"/>
          <dgm:chPref val="0"/>
          <dgm:bulletEnabled val="1"/>
        </dgm:presLayoutVars>
      </dgm:prSet>
      <dgm:spPr/>
      <dgm:t>
        <a:bodyPr/>
        <a:lstStyle/>
        <a:p>
          <a:endParaRPr lang="en-US"/>
        </a:p>
      </dgm:t>
    </dgm:pt>
    <dgm:pt modelId="{C1455668-796C-AF48-A66F-CB5E32590111}" type="pres">
      <dgm:prSet presAssocID="{E97EC82F-BC5A-F549-9785-320A86D44A7A}" presName="parentText2" presStyleLbl="node1" presStyleIdx="1" presStyleCnt="4" custLinFactNeighborX="0" custLinFactNeighborY="5970">
        <dgm:presLayoutVars>
          <dgm:chMax/>
          <dgm:chPref val="3"/>
          <dgm:bulletEnabled val="1"/>
        </dgm:presLayoutVars>
      </dgm:prSet>
      <dgm:spPr/>
      <dgm:t>
        <a:bodyPr/>
        <a:lstStyle/>
        <a:p>
          <a:endParaRPr lang="en-US"/>
        </a:p>
      </dgm:t>
    </dgm:pt>
    <dgm:pt modelId="{F1A99873-AC18-6C4B-8007-F8A2D9E8DD49}" type="pres">
      <dgm:prSet presAssocID="{E97EC82F-BC5A-F549-9785-320A86D44A7A}" presName="childText2" presStyleLbl="solidAlignAcc1" presStyleIdx="1" presStyleCnt="4">
        <dgm:presLayoutVars>
          <dgm:chMax val="0"/>
          <dgm:chPref val="0"/>
          <dgm:bulletEnabled val="1"/>
        </dgm:presLayoutVars>
      </dgm:prSet>
      <dgm:spPr/>
      <dgm:t>
        <a:bodyPr/>
        <a:lstStyle/>
        <a:p>
          <a:endParaRPr lang="en-US"/>
        </a:p>
      </dgm:t>
    </dgm:pt>
    <dgm:pt modelId="{CF5C3931-EDA2-A345-8DE3-4B67EBED9604}" type="pres">
      <dgm:prSet presAssocID="{5DD77E26-9030-174E-89A9-A0B7F7B01CC3}" presName="parentText3" presStyleLbl="node1" presStyleIdx="2" presStyleCnt="4" custLinFactNeighborX="0" custLinFactNeighborY="10448">
        <dgm:presLayoutVars>
          <dgm:chMax/>
          <dgm:chPref val="3"/>
          <dgm:bulletEnabled val="1"/>
        </dgm:presLayoutVars>
      </dgm:prSet>
      <dgm:spPr/>
      <dgm:t>
        <a:bodyPr/>
        <a:lstStyle/>
        <a:p>
          <a:endParaRPr lang="en-US"/>
        </a:p>
      </dgm:t>
    </dgm:pt>
    <dgm:pt modelId="{51362013-A38E-6646-9DF5-341B23BF2EA5}" type="pres">
      <dgm:prSet presAssocID="{5DD77E26-9030-174E-89A9-A0B7F7B01CC3}" presName="childText3" presStyleLbl="solidAlignAcc1" presStyleIdx="2" presStyleCnt="4">
        <dgm:presLayoutVars>
          <dgm:chMax val="0"/>
          <dgm:chPref val="0"/>
          <dgm:bulletEnabled val="1"/>
        </dgm:presLayoutVars>
      </dgm:prSet>
      <dgm:spPr/>
      <dgm:t>
        <a:bodyPr/>
        <a:lstStyle/>
        <a:p>
          <a:endParaRPr lang="en-US"/>
        </a:p>
      </dgm:t>
    </dgm:pt>
    <dgm:pt modelId="{D0D709DD-2B08-4C7B-9833-083C5CFA3888}" type="pres">
      <dgm:prSet presAssocID="{259C0E42-13AC-480D-AF1B-A88C64E27D0E}" presName="parentText4" presStyleLbl="node1" presStyleIdx="3" presStyleCnt="4" custLinFactNeighborX="1119" custLinFactNeighborY="5926">
        <dgm:presLayoutVars>
          <dgm:chMax/>
          <dgm:chPref val="3"/>
          <dgm:bulletEnabled val="1"/>
        </dgm:presLayoutVars>
      </dgm:prSet>
      <dgm:spPr/>
      <dgm:t>
        <a:bodyPr/>
        <a:lstStyle/>
        <a:p>
          <a:endParaRPr lang="en-US"/>
        </a:p>
      </dgm:t>
    </dgm:pt>
    <dgm:pt modelId="{75379096-F341-48E8-9DE7-92E97C1ACECC}" type="pres">
      <dgm:prSet presAssocID="{259C0E42-13AC-480D-AF1B-A88C64E27D0E}" presName="childText4" presStyleLbl="solidAlignAcc1" presStyleIdx="3" presStyleCnt="4">
        <dgm:presLayoutVars>
          <dgm:chMax val="0"/>
          <dgm:chPref val="0"/>
          <dgm:bulletEnabled val="1"/>
        </dgm:presLayoutVars>
      </dgm:prSet>
      <dgm:spPr/>
      <dgm:t>
        <a:bodyPr/>
        <a:lstStyle/>
        <a:p>
          <a:endParaRPr lang="en-US"/>
        </a:p>
      </dgm:t>
    </dgm:pt>
  </dgm:ptLst>
  <dgm:cxnLst>
    <dgm:cxn modelId="{BDD6CA9E-CF48-A744-9BDB-C2E17CA79073}" srcId="{E97EC82F-BC5A-F549-9785-320A86D44A7A}" destId="{F7A3D51B-BF62-0B43-9331-8461DE19C30E}" srcOrd="0" destOrd="0" parTransId="{8B5A4AB7-DE55-E34C-AC4C-8C555E5F7C54}" sibTransId="{79B12B8E-D8A0-0440-A8ED-5817C97FF5B2}"/>
    <dgm:cxn modelId="{56E1F34F-A81A-430A-8DF7-6442605D0D04}" type="presOf" srcId="{90A07A71-6716-428F-9518-F49DBDD52187}" destId="{75379096-F341-48E8-9DE7-92E97C1ACECC}" srcOrd="0" destOrd="0" presId="urn:microsoft.com/office/officeart/2009/3/layout/IncreasingArrowsProcess"/>
    <dgm:cxn modelId="{1999F427-E763-4E10-A184-E3C078431FC2}" type="presOf" srcId="{F7A3D51B-BF62-0B43-9331-8461DE19C30E}" destId="{F1A99873-AC18-6C4B-8007-F8A2D9E8DD49}" srcOrd="0" destOrd="0" presId="urn:microsoft.com/office/officeart/2009/3/layout/IncreasingArrowsProcess"/>
    <dgm:cxn modelId="{1CD73211-805D-49CD-9754-0C31E0E9F411}" srcId="{259C0E42-13AC-480D-AF1B-A88C64E27D0E}" destId="{90A07A71-6716-428F-9518-F49DBDD52187}" srcOrd="0" destOrd="0" parTransId="{7CA335B0-C72B-4F27-A39D-D0A0943C8C88}" sibTransId="{FF8D2168-3332-497D-AE76-53803B40B39D}"/>
    <dgm:cxn modelId="{5F1DA103-BADE-9D44-B7B3-1C6234FB5AA5}" srcId="{055F368C-0EF0-7D4B-9410-04D1102C75A4}" destId="{42A1C32F-52C1-3446-AAF0-4FD07353A6FF}" srcOrd="0" destOrd="0" parTransId="{1E504709-2455-6A40-BC71-CF90B4052A2D}" sibTransId="{7BD58A20-3694-C841-A6E4-89CB38D88CE7}"/>
    <dgm:cxn modelId="{F5E1725E-5C48-4025-A41C-FAC7C3B0C803}" type="presOf" srcId="{FFE28908-BC1A-8549-8DDE-A05E3FB00463}" destId="{B29FBD46-16D8-3E46-8645-FD9286A35EE1}" srcOrd="0" destOrd="1" presId="urn:microsoft.com/office/officeart/2009/3/layout/IncreasingArrowsProcess"/>
    <dgm:cxn modelId="{7A638953-0191-47EB-BFBB-85A878E95034}" srcId="{7BE05F4D-C53D-BC4F-B880-5F48426B5A19}" destId="{259C0E42-13AC-480D-AF1B-A88C64E27D0E}" srcOrd="3" destOrd="0" parTransId="{5BCBEA5D-B454-495D-8911-CC9FD738A614}" sibTransId="{B00329BE-8093-4D8A-A2CB-5C6435083A3B}"/>
    <dgm:cxn modelId="{F0128E0F-67B8-4D07-8958-82572C862270}" type="presOf" srcId="{42A1C32F-52C1-3446-AAF0-4FD07353A6FF}" destId="{B29FBD46-16D8-3E46-8645-FD9286A35EE1}" srcOrd="0" destOrd="0" presId="urn:microsoft.com/office/officeart/2009/3/layout/IncreasingArrowsProcess"/>
    <dgm:cxn modelId="{377B6B0F-93B8-2E42-85DF-38446AE98069}" srcId="{7BE05F4D-C53D-BC4F-B880-5F48426B5A19}" destId="{E97EC82F-BC5A-F549-9785-320A86D44A7A}" srcOrd="1" destOrd="0" parTransId="{698613DA-6CAA-6849-96E5-B899A3860080}" sibTransId="{347E55C3-D949-B445-89A1-883A7BD86D4B}"/>
    <dgm:cxn modelId="{5F795847-A445-4A62-A458-66D605354250}" type="presOf" srcId="{7BE05F4D-C53D-BC4F-B880-5F48426B5A19}" destId="{42379DC9-9C87-874C-BEF5-4062000EB14C}" srcOrd="0" destOrd="0" presId="urn:microsoft.com/office/officeart/2009/3/layout/IncreasingArrowsProcess"/>
    <dgm:cxn modelId="{284F63CE-337D-EC48-BABD-F0AA15FDD7E6}" srcId="{7BE05F4D-C53D-BC4F-B880-5F48426B5A19}" destId="{5DD77E26-9030-174E-89A9-A0B7F7B01CC3}" srcOrd="2" destOrd="0" parTransId="{D7A2736D-6F4B-B44F-B7CB-BB92D4A968CC}" sibTransId="{1641FCBF-6A61-B44C-8882-8D9934CD56C9}"/>
    <dgm:cxn modelId="{25C616C4-3F09-AB4D-A83E-B3FDA1FA2575}" srcId="{5DD77E26-9030-174E-89A9-A0B7F7B01CC3}" destId="{168A2CF0-5511-B543-B931-24FB287F19D8}" srcOrd="0" destOrd="0" parTransId="{ADA319B3-449A-E449-BCB5-893A49A4FE70}" sibTransId="{07D09C3C-3FA4-B142-8125-307511796BB8}"/>
    <dgm:cxn modelId="{782A4FB8-5746-4A22-80E2-6FCD221ACC38}" type="presOf" srcId="{055F368C-0EF0-7D4B-9410-04D1102C75A4}" destId="{7E3430A4-A57B-074C-8C77-D6C076BC8D5A}" srcOrd="0" destOrd="0" presId="urn:microsoft.com/office/officeart/2009/3/layout/IncreasingArrowsProcess"/>
    <dgm:cxn modelId="{31AB5DDB-EC6D-194B-B577-8CD00106D9BF}" srcId="{7BE05F4D-C53D-BC4F-B880-5F48426B5A19}" destId="{055F368C-0EF0-7D4B-9410-04D1102C75A4}" srcOrd="0" destOrd="0" parTransId="{A09B7A62-3194-594D-BBA2-AC940A4639BB}" sibTransId="{84DA0DDF-341F-CC42-89A9-25AB119EE40A}"/>
    <dgm:cxn modelId="{C4177E9F-24FC-4C0B-95FD-5F1969E19883}" type="presOf" srcId="{5DD77E26-9030-174E-89A9-A0B7F7B01CC3}" destId="{CF5C3931-EDA2-A345-8DE3-4B67EBED9604}" srcOrd="0" destOrd="0" presId="urn:microsoft.com/office/officeart/2009/3/layout/IncreasingArrowsProcess"/>
    <dgm:cxn modelId="{CD9800AF-68C1-4D4B-BE31-11565B705AB2}" type="presOf" srcId="{259C0E42-13AC-480D-AF1B-A88C64E27D0E}" destId="{D0D709DD-2B08-4C7B-9833-083C5CFA3888}" srcOrd="0" destOrd="0" presId="urn:microsoft.com/office/officeart/2009/3/layout/IncreasingArrowsProcess"/>
    <dgm:cxn modelId="{EE518510-8D96-4744-86C0-6A38501BDFC6}" srcId="{055F368C-0EF0-7D4B-9410-04D1102C75A4}" destId="{FFE28908-BC1A-8549-8DDE-A05E3FB00463}" srcOrd="1" destOrd="0" parTransId="{76D69C24-1336-7649-88DF-EEB3F5349A48}" sibTransId="{90231162-4C48-E341-A9F9-AE128463CF6C}"/>
    <dgm:cxn modelId="{0D7E756D-DAB0-49D6-92A6-0B07E3B05EFA}" type="presOf" srcId="{E97EC82F-BC5A-F549-9785-320A86D44A7A}" destId="{C1455668-796C-AF48-A66F-CB5E32590111}" srcOrd="0" destOrd="0" presId="urn:microsoft.com/office/officeart/2009/3/layout/IncreasingArrowsProcess"/>
    <dgm:cxn modelId="{3F14B41A-02F3-48B5-9CA2-D2BD19CA5D22}" type="presOf" srcId="{168A2CF0-5511-B543-B931-24FB287F19D8}" destId="{51362013-A38E-6646-9DF5-341B23BF2EA5}" srcOrd="0" destOrd="0" presId="urn:microsoft.com/office/officeart/2009/3/layout/IncreasingArrowsProcess"/>
    <dgm:cxn modelId="{8EA7DA31-BE6E-47BF-940C-2AC42F84269D}" type="presParOf" srcId="{42379DC9-9C87-874C-BEF5-4062000EB14C}" destId="{7E3430A4-A57B-074C-8C77-D6C076BC8D5A}" srcOrd="0" destOrd="0" presId="urn:microsoft.com/office/officeart/2009/3/layout/IncreasingArrowsProcess"/>
    <dgm:cxn modelId="{81299B9F-9028-4FF6-A602-D563171498A2}" type="presParOf" srcId="{42379DC9-9C87-874C-BEF5-4062000EB14C}" destId="{B29FBD46-16D8-3E46-8645-FD9286A35EE1}" srcOrd="1" destOrd="0" presId="urn:microsoft.com/office/officeart/2009/3/layout/IncreasingArrowsProcess"/>
    <dgm:cxn modelId="{85A00392-54AB-48F7-A80C-30C4708DB078}" type="presParOf" srcId="{42379DC9-9C87-874C-BEF5-4062000EB14C}" destId="{C1455668-796C-AF48-A66F-CB5E32590111}" srcOrd="2" destOrd="0" presId="urn:microsoft.com/office/officeart/2009/3/layout/IncreasingArrowsProcess"/>
    <dgm:cxn modelId="{3DD280F1-1555-4DA2-96EB-B8BA79D67D1C}" type="presParOf" srcId="{42379DC9-9C87-874C-BEF5-4062000EB14C}" destId="{F1A99873-AC18-6C4B-8007-F8A2D9E8DD49}" srcOrd="3" destOrd="0" presId="urn:microsoft.com/office/officeart/2009/3/layout/IncreasingArrowsProcess"/>
    <dgm:cxn modelId="{56CDF031-84B5-473F-9E1B-552F4AB45544}" type="presParOf" srcId="{42379DC9-9C87-874C-BEF5-4062000EB14C}" destId="{CF5C3931-EDA2-A345-8DE3-4B67EBED9604}" srcOrd="4" destOrd="0" presId="urn:microsoft.com/office/officeart/2009/3/layout/IncreasingArrowsProcess"/>
    <dgm:cxn modelId="{75C170EE-4AE7-4847-9847-055530A80CC8}" type="presParOf" srcId="{42379DC9-9C87-874C-BEF5-4062000EB14C}" destId="{51362013-A38E-6646-9DF5-341B23BF2EA5}" srcOrd="5" destOrd="0" presId="urn:microsoft.com/office/officeart/2009/3/layout/IncreasingArrowsProcess"/>
    <dgm:cxn modelId="{3DE0B3D6-8355-472A-8E0B-68A3A6156A3C}" type="presParOf" srcId="{42379DC9-9C87-874C-BEF5-4062000EB14C}" destId="{D0D709DD-2B08-4C7B-9833-083C5CFA3888}" srcOrd="6" destOrd="0" presId="urn:microsoft.com/office/officeart/2009/3/layout/IncreasingArrowsProcess"/>
    <dgm:cxn modelId="{F7371350-CA5E-492F-A48B-F06091FD3DED}" type="presParOf" srcId="{42379DC9-9C87-874C-BEF5-4062000EB14C}" destId="{75379096-F341-48E8-9DE7-92E97C1ACECC}" srcOrd="7"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430A4-A57B-074C-8C77-D6C076BC8D5A}">
      <dsp:nvSpPr>
        <dsp:cNvPr id="0" name=""/>
        <dsp:cNvSpPr/>
      </dsp:nvSpPr>
      <dsp:spPr>
        <a:xfrm>
          <a:off x="-64805" y="666752"/>
          <a:ext cx="5997010" cy="854205"/>
        </a:xfrm>
        <a:prstGeom prst="rightArrow">
          <a:avLst>
            <a:gd name="adj1" fmla="val 50000"/>
            <a:gd name="adj2" fmla="val 50000"/>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3">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254000" bIns="135605" numCol="1" spcCol="1270" anchor="ctr" anchorCtr="0">
          <a:noAutofit/>
        </a:bodyPr>
        <a:lstStyle/>
        <a:p>
          <a:pPr lvl="0" algn="l" defTabSz="622300">
            <a:lnSpc>
              <a:spcPct val="90000"/>
            </a:lnSpc>
            <a:spcBef>
              <a:spcPct val="0"/>
            </a:spcBef>
            <a:spcAft>
              <a:spcPct val="35000"/>
            </a:spcAft>
          </a:pPr>
          <a:r>
            <a:rPr lang="en-US" sz="1400" kern="1200" dirty="0" smtClean="0">
              <a:latin typeface="+mj-lt"/>
            </a:rPr>
            <a:t>ALL Students</a:t>
          </a:r>
          <a:endParaRPr lang="en-US" sz="1400" kern="1200" dirty="0">
            <a:latin typeface="+mj-lt"/>
          </a:endParaRPr>
        </a:p>
      </dsp:txBody>
      <dsp:txXfrm>
        <a:off x="-64805" y="880303"/>
        <a:ext cx="5783459" cy="427103"/>
      </dsp:txXfrm>
    </dsp:sp>
    <dsp:sp modelId="{B29FBD46-16D8-3E46-8645-FD9286A35EE1}">
      <dsp:nvSpPr>
        <dsp:cNvPr id="0" name=""/>
        <dsp:cNvSpPr/>
      </dsp:nvSpPr>
      <dsp:spPr>
        <a:xfrm>
          <a:off x="0" y="1252596"/>
          <a:ext cx="1352435" cy="1580022"/>
        </a:xfrm>
        <a:prstGeom prst="rect">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t" anchorCtr="0">
          <a:noAutofit/>
        </a:bodyPr>
        <a:lstStyle/>
        <a:p>
          <a:pPr lvl="0" algn="l" defTabSz="444500">
            <a:lnSpc>
              <a:spcPct val="90000"/>
            </a:lnSpc>
            <a:spcBef>
              <a:spcPct val="0"/>
            </a:spcBef>
            <a:spcAft>
              <a:spcPct val="35000"/>
            </a:spcAft>
          </a:pPr>
          <a:r>
            <a:rPr lang="en-US" sz="1000" kern="1200" dirty="0" smtClean="0">
              <a:latin typeface="+mj-lt"/>
            </a:rPr>
            <a:t>At least 70% course completion w/ "c" or better" towards a program of study</a:t>
          </a:r>
          <a:endParaRPr lang="en-US" sz="1000" kern="1200" dirty="0">
            <a:latin typeface="+mj-lt"/>
          </a:endParaRPr>
        </a:p>
        <a:p>
          <a:pPr lvl="0" algn="l" defTabSz="444500">
            <a:lnSpc>
              <a:spcPct val="90000"/>
            </a:lnSpc>
            <a:spcBef>
              <a:spcPct val="0"/>
            </a:spcBef>
            <a:spcAft>
              <a:spcPct val="35000"/>
            </a:spcAft>
          </a:pPr>
          <a:r>
            <a:rPr lang="en-US" sz="1000" kern="1200" dirty="0" smtClean="0">
              <a:latin typeface="+mj-lt"/>
            </a:rPr>
            <a:t>-</a:t>
          </a:r>
          <a:r>
            <a:rPr lang="en-US" sz="1000" i="1" kern="1200" dirty="0" smtClean="0">
              <a:latin typeface="+mj-lt"/>
            </a:rPr>
            <a:t>Completion Honor Roll </a:t>
          </a:r>
        </a:p>
        <a:p>
          <a:pPr lvl="0" algn="l" defTabSz="444500">
            <a:lnSpc>
              <a:spcPct val="90000"/>
            </a:lnSpc>
            <a:spcBef>
              <a:spcPct val="0"/>
            </a:spcBef>
            <a:spcAft>
              <a:spcPct val="35000"/>
            </a:spcAft>
          </a:pPr>
          <a:r>
            <a:rPr lang="en-US" sz="1000" kern="1200" dirty="0" smtClean="0">
              <a:latin typeface="+mj-lt"/>
            </a:rPr>
            <a:t>-Progress Probation</a:t>
          </a:r>
        </a:p>
        <a:p>
          <a:pPr lvl="0" algn="l" defTabSz="444500">
            <a:lnSpc>
              <a:spcPct val="90000"/>
            </a:lnSpc>
            <a:spcBef>
              <a:spcPct val="0"/>
            </a:spcBef>
            <a:spcAft>
              <a:spcPct val="35000"/>
            </a:spcAft>
          </a:pPr>
          <a:r>
            <a:rPr lang="en-US" sz="1000" kern="1200" dirty="0" smtClean="0">
              <a:latin typeface="+mj-lt"/>
            </a:rPr>
            <a:t>-Academic Probation</a:t>
          </a:r>
          <a:endParaRPr lang="en-US" sz="1000" kern="1200" dirty="0">
            <a:latin typeface="+mj-lt"/>
          </a:endParaRPr>
        </a:p>
      </dsp:txBody>
      <dsp:txXfrm>
        <a:off x="0" y="1252596"/>
        <a:ext cx="1352435" cy="1580022"/>
      </dsp:txXfrm>
    </dsp:sp>
    <dsp:sp modelId="{C1455668-796C-AF48-A66F-CB5E32590111}">
      <dsp:nvSpPr>
        <dsp:cNvPr id="0" name=""/>
        <dsp:cNvSpPr/>
      </dsp:nvSpPr>
      <dsp:spPr>
        <a:xfrm>
          <a:off x="1352435" y="928117"/>
          <a:ext cx="4514964" cy="854205"/>
        </a:xfrm>
        <a:prstGeom prst="rightArrow">
          <a:avLst>
            <a:gd name="adj1" fmla="val 50000"/>
            <a:gd name="adj2" fmla="val 50000"/>
          </a:avLst>
        </a:prstGeom>
        <a:solidFill>
          <a:schemeClr val="accent3">
            <a:hueOff val="-3163842"/>
            <a:satOff val="-2079"/>
            <a:lumOff val="-4052"/>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3">
              <a:hueOff val="-3163842"/>
              <a:satOff val="-2079"/>
              <a:lumOff val="-4052"/>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254000" bIns="135605" numCol="1" spcCol="1270" anchor="ctr" anchorCtr="0">
          <a:noAutofit/>
        </a:bodyPr>
        <a:lstStyle/>
        <a:p>
          <a:pPr lvl="0" algn="l" defTabSz="622300">
            <a:lnSpc>
              <a:spcPct val="90000"/>
            </a:lnSpc>
            <a:spcBef>
              <a:spcPct val="0"/>
            </a:spcBef>
            <a:spcAft>
              <a:spcPct val="35000"/>
            </a:spcAft>
          </a:pPr>
          <a:r>
            <a:rPr lang="en-US" sz="1400" kern="1200" dirty="0" smtClean="0">
              <a:latin typeface="+mj-lt"/>
            </a:rPr>
            <a:t>New, 1</a:t>
          </a:r>
          <a:r>
            <a:rPr lang="en-US" sz="1400" kern="1200" baseline="30000" dirty="0" smtClean="0">
              <a:latin typeface="+mj-lt"/>
            </a:rPr>
            <a:t>st</a:t>
          </a:r>
          <a:r>
            <a:rPr lang="en-US" sz="1400" kern="1200" dirty="0" smtClean="0">
              <a:latin typeface="+mj-lt"/>
            </a:rPr>
            <a:t> time cert/degree/transfer - SSSP Focus </a:t>
          </a:r>
          <a:endParaRPr lang="en-US" sz="1400" kern="1200" dirty="0">
            <a:latin typeface="+mj-lt"/>
          </a:endParaRPr>
        </a:p>
      </dsp:txBody>
      <dsp:txXfrm>
        <a:off x="1352435" y="1141668"/>
        <a:ext cx="4301413" cy="427103"/>
      </dsp:txXfrm>
    </dsp:sp>
    <dsp:sp modelId="{F1A99873-AC18-6C4B-8007-F8A2D9E8DD49}">
      <dsp:nvSpPr>
        <dsp:cNvPr id="0" name=""/>
        <dsp:cNvSpPr/>
      </dsp:nvSpPr>
      <dsp:spPr>
        <a:xfrm>
          <a:off x="1352435" y="1537230"/>
          <a:ext cx="1352435" cy="1539749"/>
        </a:xfrm>
        <a:prstGeom prst="rect">
          <a:avLst/>
        </a:prstGeom>
        <a:solidFill>
          <a:schemeClr val="lt1">
            <a:hueOff val="0"/>
            <a:satOff val="0"/>
            <a:lumOff val="0"/>
            <a:alphaOff val="0"/>
          </a:schemeClr>
        </a:solidFill>
        <a:ln w="9525" cap="flat" cmpd="sng" algn="ctr">
          <a:solidFill>
            <a:schemeClr val="accent3">
              <a:hueOff val="-3163842"/>
              <a:satOff val="-2079"/>
              <a:lumOff val="-405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000" kern="1200" dirty="0" smtClean="0">
              <a:latin typeface="+mj-lt"/>
            </a:rPr>
            <a:t>-% Major declaration</a:t>
          </a:r>
        </a:p>
        <a:p>
          <a:pPr marL="0" marR="0" lvl="0" indent="0" algn="l" defTabSz="914400" eaLnBrk="1" fontAlgn="auto" latinLnBrk="0" hangingPunct="1">
            <a:lnSpc>
              <a:spcPct val="100000"/>
            </a:lnSpc>
            <a:spcBef>
              <a:spcPct val="0"/>
            </a:spcBef>
            <a:spcAft>
              <a:spcPts val="0"/>
            </a:spcAft>
            <a:buClrTx/>
            <a:buSzTx/>
            <a:buFontTx/>
            <a:buNone/>
            <a:tabLst/>
            <a:defRPr/>
          </a:pPr>
          <a:r>
            <a:rPr lang="en-US" sz="1000" kern="1200" dirty="0" smtClean="0">
              <a:latin typeface="+mj-lt"/>
            </a:rPr>
            <a:t> </a:t>
          </a:r>
        </a:p>
        <a:p>
          <a:pPr marL="0" marR="0" lvl="0" indent="0" algn="l" defTabSz="914400" eaLnBrk="1" fontAlgn="auto" latinLnBrk="0" hangingPunct="1">
            <a:lnSpc>
              <a:spcPct val="100000"/>
            </a:lnSpc>
            <a:spcBef>
              <a:spcPct val="0"/>
            </a:spcBef>
            <a:spcAft>
              <a:spcPts val="0"/>
            </a:spcAft>
            <a:buClrTx/>
            <a:buSzTx/>
            <a:buFontTx/>
            <a:buNone/>
            <a:tabLst/>
            <a:defRPr/>
          </a:pPr>
          <a:r>
            <a:rPr lang="en-US" sz="1000" kern="1200" dirty="0" smtClean="0">
              <a:latin typeface="+mj-lt"/>
            </a:rPr>
            <a:t>-% Undeclared major</a:t>
          </a:r>
        </a:p>
        <a:p>
          <a:pPr lvl="0" algn="l" defTabSz="1022350">
            <a:lnSpc>
              <a:spcPct val="90000"/>
            </a:lnSpc>
            <a:spcBef>
              <a:spcPct val="0"/>
            </a:spcBef>
            <a:spcAft>
              <a:spcPct val="35000"/>
            </a:spcAft>
          </a:pPr>
          <a:r>
            <a:rPr lang="en-US" sz="1000" kern="1200" dirty="0" smtClean="0">
              <a:latin typeface="+mj-lt"/>
            </a:rPr>
            <a:t>-FT/PT </a:t>
          </a:r>
        </a:p>
        <a:p>
          <a:pPr lvl="0" algn="l" defTabSz="1022350">
            <a:lnSpc>
              <a:spcPct val="90000"/>
            </a:lnSpc>
            <a:spcBef>
              <a:spcPct val="0"/>
            </a:spcBef>
            <a:spcAft>
              <a:spcPct val="35000"/>
            </a:spcAft>
          </a:pPr>
          <a:r>
            <a:rPr lang="en-US" sz="1000" kern="1200" dirty="0" smtClean="0">
              <a:latin typeface="+mj-lt"/>
            </a:rPr>
            <a:t>-complete 20 transferable units or stackable degree </a:t>
          </a:r>
        </a:p>
        <a:p>
          <a:pPr lvl="0" algn="l" defTabSz="1022350">
            <a:lnSpc>
              <a:spcPct val="90000"/>
            </a:lnSpc>
            <a:spcBef>
              <a:spcPct val="0"/>
            </a:spcBef>
            <a:spcAft>
              <a:spcPct val="35000"/>
            </a:spcAft>
          </a:pPr>
          <a:r>
            <a:rPr lang="en-US" sz="1000" kern="1200" dirty="0" smtClean="0">
              <a:latin typeface="+mj-lt"/>
            </a:rPr>
            <a:t>-</a:t>
          </a:r>
          <a:r>
            <a:rPr lang="en-US" sz="1000" i="1" kern="1200" dirty="0" smtClean="0">
              <a:latin typeface="+mj-lt"/>
            </a:rPr>
            <a:t>Participation outside classroom in campus services &amp; activities </a:t>
          </a:r>
          <a:endParaRPr lang="en-US" sz="1000" i="1" kern="1200" dirty="0">
            <a:latin typeface="+mj-lt"/>
          </a:endParaRPr>
        </a:p>
      </dsp:txBody>
      <dsp:txXfrm>
        <a:off x="1352435" y="1537230"/>
        <a:ext cx="1352435" cy="1539749"/>
      </dsp:txXfrm>
    </dsp:sp>
    <dsp:sp modelId="{CF5C3931-EDA2-A345-8DE3-4B67EBED9604}">
      <dsp:nvSpPr>
        <dsp:cNvPr id="0" name=""/>
        <dsp:cNvSpPr/>
      </dsp:nvSpPr>
      <dsp:spPr>
        <a:xfrm>
          <a:off x="2704871" y="1251003"/>
          <a:ext cx="3162528" cy="854205"/>
        </a:xfrm>
        <a:prstGeom prst="rightArrow">
          <a:avLst>
            <a:gd name="adj1" fmla="val 50000"/>
            <a:gd name="adj2" fmla="val 50000"/>
          </a:avLst>
        </a:prstGeom>
        <a:solidFill>
          <a:schemeClr val="accent3">
            <a:hueOff val="-6327683"/>
            <a:satOff val="-4157"/>
            <a:lumOff val="-8105"/>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3">
              <a:hueOff val="-6327683"/>
              <a:satOff val="-4157"/>
              <a:lumOff val="-8105"/>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254000" bIns="135605" numCol="1" spcCol="1270" anchor="ctr" anchorCtr="0">
          <a:noAutofit/>
        </a:bodyPr>
        <a:lstStyle/>
        <a:p>
          <a:pPr lvl="0" algn="l" defTabSz="622300">
            <a:lnSpc>
              <a:spcPct val="90000"/>
            </a:lnSpc>
            <a:spcBef>
              <a:spcPct val="0"/>
            </a:spcBef>
            <a:spcAft>
              <a:spcPct val="35000"/>
            </a:spcAft>
          </a:pPr>
          <a:r>
            <a:rPr lang="en-US" sz="1400" kern="1200" dirty="0" smtClean="0">
              <a:latin typeface="+mj-lt"/>
            </a:rPr>
            <a:t>Equity Focus</a:t>
          </a:r>
          <a:endParaRPr lang="en-US" sz="1400" kern="1200" dirty="0">
            <a:latin typeface="+mj-lt"/>
          </a:endParaRPr>
        </a:p>
      </dsp:txBody>
      <dsp:txXfrm>
        <a:off x="2704871" y="1464554"/>
        <a:ext cx="2948977" cy="427103"/>
      </dsp:txXfrm>
    </dsp:sp>
    <dsp:sp modelId="{51362013-A38E-6646-9DF5-341B23BF2EA5}">
      <dsp:nvSpPr>
        <dsp:cNvPr id="0" name=""/>
        <dsp:cNvSpPr/>
      </dsp:nvSpPr>
      <dsp:spPr>
        <a:xfrm>
          <a:off x="2704871" y="1821865"/>
          <a:ext cx="1352435" cy="1550044"/>
        </a:xfrm>
        <a:prstGeom prst="rect">
          <a:avLst/>
        </a:prstGeom>
        <a:solidFill>
          <a:schemeClr val="lt1">
            <a:hueOff val="0"/>
            <a:satOff val="0"/>
            <a:lumOff val="0"/>
            <a:alphaOff val="0"/>
          </a:schemeClr>
        </a:solidFill>
        <a:ln w="9525" cap="flat" cmpd="sng" algn="ctr">
          <a:solidFill>
            <a:schemeClr val="accent3">
              <a:hueOff val="-6327683"/>
              <a:satOff val="-4157"/>
              <a:lumOff val="-810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t" anchorCtr="0">
          <a:noAutofit/>
        </a:bodyPr>
        <a:lstStyle/>
        <a:p>
          <a:pPr lvl="0" algn="l" defTabSz="444500">
            <a:lnSpc>
              <a:spcPct val="90000"/>
            </a:lnSpc>
            <a:spcBef>
              <a:spcPct val="0"/>
            </a:spcBef>
            <a:spcAft>
              <a:spcPct val="35000"/>
            </a:spcAft>
          </a:pPr>
          <a:r>
            <a:rPr lang="en-US" sz="1000" kern="1200" dirty="0" smtClean="0">
              <a:latin typeface="+mj-lt"/>
            </a:rPr>
            <a:t>-</a:t>
          </a:r>
          <a:r>
            <a:rPr lang="en-US" sz="1000" i="1" kern="1200" dirty="0" smtClean="0">
              <a:latin typeface="+mj-lt"/>
            </a:rPr>
            <a:t>Participation in campus services &amp; activities</a:t>
          </a:r>
        </a:p>
        <a:p>
          <a:pPr lvl="0" algn="l" defTabSz="444500">
            <a:lnSpc>
              <a:spcPct val="90000"/>
            </a:lnSpc>
            <a:spcBef>
              <a:spcPct val="0"/>
            </a:spcBef>
            <a:spcAft>
              <a:spcPct val="35000"/>
            </a:spcAft>
          </a:pPr>
          <a:r>
            <a:rPr lang="en-US" sz="1000" kern="1200" dirty="0" smtClean="0">
              <a:latin typeface="+mj-lt"/>
            </a:rPr>
            <a:t>-</a:t>
          </a:r>
          <a:r>
            <a:rPr lang="en-US" sz="1000" i="1" kern="1200" dirty="0" smtClean="0">
              <a:latin typeface="+mj-lt"/>
            </a:rPr>
            <a:t>Course completion in gatekeeper GE &amp; program courses</a:t>
          </a:r>
          <a:endParaRPr lang="en-US" sz="1000" kern="1200" dirty="0">
            <a:latin typeface="+mj-lt"/>
          </a:endParaRPr>
        </a:p>
      </dsp:txBody>
      <dsp:txXfrm>
        <a:off x="2704871" y="1821865"/>
        <a:ext cx="1352435" cy="1550044"/>
      </dsp:txXfrm>
    </dsp:sp>
    <dsp:sp modelId="{D0D709DD-2B08-4C7B-9833-083C5CFA3888}">
      <dsp:nvSpPr>
        <dsp:cNvPr id="0" name=""/>
        <dsp:cNvSpPr/>
      </dsp:nvSpPr>
      <dsp:spPr>
        <a:xfrm>
          <a:off x="4057307" y="1497010"/>
          <a:ext cx="1810092" cy="854205"/>
        </a:xfrm>
        <a:prstGeom prst="rightArrow">
          <a:avLst>
            <a:gd name="adj1" fmla="val 50000"/>
            <a:gd name="adj2" fmla="val 50000"/>
          </a:avLst>
        </a:prstGeom>
        <a:solidFill>
          <a:schemeClr val="accent3">
            <a:hueOff val="-9491525"/>
            <a:satOff val="-6236"/>
            <a:lumOff val="-12157"/>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3">
              <a:hueOff val="-9491525"/>
              <a:satOff val="-6236"/>
              <a:lumOff val="-12157"/>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254000" bIns="135605" numCol="1" spcCol="1270" anchor="ctr" anchorCtr="0">
          <a:noAutofit/>
        </a:bodyPr>
        <a:lstStyle/>
        <a:p>
          <a:pPr lvl="0" algn="l" defTabSz="622300">
            <a:lnSpc>
              <a:spcPct val="90000"/>
            </a:lnSpc>
            <a:spcBef>
              <a:spcPct val="0"/>
            </a:spcBef>
            <a:spcAft>
              <a:spcPct val="35000"/>
            </a:spcAft>
          </a:pPr>
          <a:r>
            <a:rPr lang="en-US" sz="1400" i="0" kern="1200" dirty="0" smtClean="0">
              <a:latin typeface="+mj-lt"/>
            </a:rPr>
            <a:t>BSI Focus</a:t>
          </a:r>
          <a:endParaRPr lang="en-US" sz="1400" i="0" kern="1200" dirty="0">
            <a:latin typeface="+mj-lt"/>
          </a:endParaRPr>
        </a:p>
      </dsp:txBody>
      <dsp:txXfrm>
        <a:off x="4057307" y="1710561"/>
        <a:ext cx="1596541" cy="427103"/>
      </dsp:txXfrm>
    </dsp:sp>
    <dsp:sp modelId="{75379096-F341-48E8-9DE7-92E97C1ACECC}">
      <dsp:nvSpPr>
        <dsp:cNvPr id="0" name=""/>
        <dsp:cNvSpPr/>
      </dsp:nvSpPr>
      <dsp:spPr>
        <a:xfrm>
          <a:off x="4057307" y="2106499"/>
          <a:ext cx="1364757" cy="1568213"/>
        </a:xfrm>
        <a:prstGeom prst="rect">
          <a:avLst/>
        </a:prstGeom>
        <a:solidFill>
          <a:schemeClr val="lt1">
            <a:hueOff val="0"/>
            <a:satOff val="0"/>
            <a:lumOff val="0"/>
            <a:alphaOff val="0"/>
          </a:schemeClr>
        </a:solidFill>
        <a:ln w="9525" cap="flat" cmpd="sng" algn="ctr">
          <a:solidFill>
            <a:schemeClr val="accent3">
              <a:hueOff val="-9491525"/>
              <a:satOff val="-6236"/>
              <a:lumOff val="-1215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t" anchorCtr="0">
          <a:noAutofit/>
        </a:bodyPr>
        <a:lstStyle/>
        <a:p>
          <a:pPr lvl="0" algn="l" defTabSz="444500">
            <a:lnSpc>
              <a:spcPct val="90000"/>
            </a:lnSpc>
            <a:spcBef>
              <a:spcPct val="0"/>
            </a:spcBef>
            <a:spcAft>
              <a:spcPct val="35000"/>
            </a:spcAft>
          </a:pPr>
          <a:r>
            <a:rPr lang="en-US" sz="1000" kern="1200" dirty="0" smtClean="0">
              <a:latin typeface="+mj-lt"/>
            </a:rPr>
            <a:t>-ESL/Math Completion</a:t>
          </a:r>
        </a:p>
        <a:p>
          <a:pPr lvl="0" algn="l" defTabSz="444500">
            <a:lnSpc>
              <a:spcPct val="90000"/>
            </a:lnSpc>
            <a:spcBef>
              <a:spcPct val="0"/>
            </a:spcBef>
            <a:spcAft>
              <a:spcPct val="35000"/>
            </a:spcAft>
          </a:pPr>
          <a:r>
            <a:rPr lang="en-US" sz="1000" kern="1200" dirty="0" smtClean="0">
              <a:latin typeface="+mj-lt"/>
            </a:rPr>
            <a:t>-Support new accelerated English</a:t>
          </a:r>
        </a:p>
        <a:p>
          <a:pPr lvl="0" algn="l" defTabSz="444500">
            <a:lnSpc>
              <a:spcPct val="90000"/>
            </a:lnSpc>
            <a:spcBef>
              <a:spcPct val="0"/>
            </a:spcBef>
            <a:spcAft>
              <a:spcPct val="35000"/>
            </a:spcAft>
          </a:pPr>
          <a:endParaRPr lang="en-US" sz="1000" kern="1200" dirty="0">
            <a:latin typeface="+mj-lt"/>
          </a:endParaRPr>
        </a:p>
      </dsp:txBody>
      <dsp:txXfrm>
        <a:off x="4057307" y="2106499"/>
        <a:ext cx="1364757" cy="1568213"/>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ECC99B5D-E945-46FE-BFBC-FDBAEFA34155}" type="datetimeFigureOut">
              <a:rPr lang="en-US" smtClean="0"/>
              <a:t>10/23/2014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A764BCB2-86A9-462D-BE33-9E3C8630D377}" type="slidenum">
              <a:rPr lang="en-US" smtClean="0"/>
              <a:t>‹#›</a:t>
            </a:fld>
            <a:endParaRPr lang="en-US"/>
          </a:p>
        </p:txBody>
      </p:sp>
    </p:spTree>
    <p:extLst>
      <p:ext uri="{BB962C8B-B14F-4D97-AF65-F5344CB8AC3E}">
        <p14:creationId xmlns:p14="http://schemas.microsoft.com/office/powerpoint/2010/main" val="3150049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CCCCCO</a:t>
            </a:r>
            <a:r>
              <a:rPr lang="en-US" baseline="0" dirty="0" smtClean="0"/>
              <a:t> e</a:t>
            </a:r>
            <a:r>
              <a:rPr lang="en-US" dirty="0" smtClean="0"/>
              <a:t>xample of Budget Allocation</a:t>
            </a:r>
            <a:r>
              <a:rPr lang="en-US" baseline="0" dirty="0" smtClean="0"/>
              <a:t>, Plan, and Outcome Questions on next slide</a:t>
            </a:r>
            <a:endParaRPr lang="en-US" dirty="0"/>
          </a:p>
        </p:txBody>
      </p:sp>
      <p:sp>
        <p:nvSpPr>
          <p:cNvPr id="4" name="Slide Number Placeholder 3"/>
          <p:cNvSpPr>
            <a:spLocks noGrp="1"/>
          </p:cNvSpPr>
          <p:nvPr>
            <p:ph type="sldNum" sz="quarter" idx="10"/>
          </p:nvPr>
        </p:nvSpPr>
        <p:spPr/>
        <p:txBody>
          <a:bodyPr/>
          <a:lstStyle/>
          <a:p>
            <a:fld id="{A764BCB2-86A9-462D-BE33-9E3C8630D377}" type="slidenum">
              <a:rPr lang="en-US" smtClean="0"/>
              <a:t>2</a:t>
            </a:fld>
            <a:endParaRPr lang="en-US"/>
          </a:p>
        </p:txBody>
      </p:sp>
    </p:spTree>
    <p:extLst>
      <p:ext uri="{BB962C8B-B14F-4D97-AF65-F5344CB8AC3E}">
        <p14:creationId xmlns:p14="http://schemas.microsoft.com/office/powerpoint/2010/main" val="2044465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Key documents include: BSI</a:t>
            </a:r>
            <a:r>
              <a:rPr lang="en-US" baseline="0" dirty="0" smtClean="0"/>
              <a:t> goals (page 12),</a:t>
            </a:r>
            <a:r>
              <a:rPr lang="en-US" dirty="0" smtClean="0"/>
              <a:t> 3 year BSI funding summary handout, and report and plan</a:t>
            </a:r>
            <a:endParaRPr lang="en-US" dirty="0"/>
          </a:p>
        </p:txBody>
      </p:sp>
      <p:sp>
        <p:nvSpPr>
          <p:cNvPr id="4" name="Slide Number Placeholder 3"/>
          <p:cNvSpPr>
            <a:spLocks noGrp="1"/>
          </p:cNvSpPr>
          <p:nvPr>
            <p:ph type="sldNum" sz="quarter" idx="10"/>
          </p:nvPr>
        </p:nvSpPr>
        <p:spPr/>
        <p:txBody>
          <a:bodyPr/>
          <a:lstStyle/>
          <a:p>
            <a:fld id="{A764BCB2-86A9-462D-BE33-9E3C8630D377}" type="slidenum">
              <a:rPr lang="en-US" smtClean="0"/>
              <a:t>12</a:t>
            </a:fld>
            <a:endParaRPr lang="en-US"/>
          </a:p>
        </p:txBody>
      </p:sp>
    </p:spTree>
    <p:extLst>
      <p:ext uri="{BB962C8B-B14F-4D97-AF65-F5344CB8AC3E}">
        <p14:creationId xmlns:p14="http://schemas.microsoft.com/office/powerpoint/2010/main" val="3763416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CCCCO’s example of a colleges goals</a:t>
            </a:r>
            <a:r>
              <a:rPr lang="en-US" baseline="0" dirty="0" smtClean="0"/>
              <a:t> and action plan activities, including responsible persons/departments, measurable outcomes, and allocations.</a:t>
            </a:r>
            <a:endParaRPr lang="en-US" dirty="0"/>
          </a:p>
        </p:txBody>
      </p:sp>
      <p:sp>
        <p:nvSpPr>
          <p:cNvPr id="4" name="Slide Number Placeholder 3"/>
          <p:cNvSpPr>
            <a:spLocks noGrp="1"/>
          </p:cNvSpPr>
          <p:nvPr>
            <p:ph type="sldNum" sz="quarter" idx="10"/>
          </p:nvPr>
        </p:nvSpPr>
        <p:spPr/>
        <p:txBody>
          <a:bodyPr/>
          <a:lstStyle/>
          <a:p>
            <a:fld id="{A764BCB2-86A9-462D-BE33-9E3C8630D377}" type="slidenum">
              <a:rPr lang="en-US" smtClean="0"/>
              <a:t>3</a:t>
            </a:fld>
            <a:endParaRPr lang="en-US"/>
          </a:p>
        </p:txBody>
      </p:sp>
    </p:spTree>
    <p:extLst>
      <p:ext uri="{BB962C8B-B14F-4D97-AF65-F5344CB8AC3E}">
        <p14:creationId xmlns:p14="http://schemas.microsoft.com/office/powerpoint/2010/main" val="4057818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Obstacles: How to institutionalize English</a:t>
            </a:r>
            <a:r>
              <a:rPr lang="en-US" baseline="0" dirty="0" smtClean="0"/>
              <a:t> and ESL Supplemental instruction as well as Classified Professional Development?</a:t>
            </a:r>
            <a:endParaRPr lang="en-US" dirty="0"/>
          </a:p>
        </p:txBody>
      </p:sp>
      <p:sp>
        <p:nvSpPr>
          <p:cNvPr id="4" name="Slide Number Placeholder 3"/>
          <p:cNvSpPr>
            <a:spLocks noGrp="1"/>
          </p:cNvSpPr>
          <p:nvPr>
            <p:ph type="sldNum" sz="quarter" idx="10"/>
          </p:nvPr>
        </p:nvSpPr>
        <p:spPr/>
        <p:txBody>
          <a:bodyPr/>
          <a:lstStyle/>
          <a:p>
            <a:fld id="{A764BCB2-86A9-462D-BE33-9E3C8630D377}" type="slidenum">
              <a:rPr lang="en-US" smtClean="0"/>
              <a:t>4</a:t>
            </a:fld>
            <a:endParaRPr lang="en-US"/>
          </a:p>
        </p:txBody>
      </p:sp>
    </p:spTree>
    <p:extLst>
      <p:ext uri="{BB962C8B-B14F-4D97-AF65-F5344CB8AC3E}">
        <p14:creationId xmlns:p14="http://schemas.microsoft.com/office/powerpoint/2010/main" val="3459004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r>
              <a:rPr lang="en-US" sz="1300" dirty="0"/>
              <a:t>BCC has successfully scaled basic skills funded programs and projects across the college, particularly via our Learning Communities, an integration of student services and instruction to provide success for students facing multiple barriers. Perhaps the best examples include those of the basic skill student serving PERSIST Learning Community. Basic Skills Initiative funded best practices which have now been scaled to a larger number of students with via the accelerated English curriculum, First Year Experience, and SSSP include:</a:t>
            </a:r>
          </a:p>
        </p:txBody>
      </p:sp>
      <p:sp>
        <p:nvSpPr>
          <p:cNvPr id="4" name="Slide Number Placeholder 3"/>
          <p:cNvSpPr>
            <a:spLocks noGrp="1"/>
          </p:cNvSpPr>
          <p:nvPr>
            <p:ph type="sldNum" sz="quarter" idx="10"/>
          </p:nvPr>
        </p:nvSpPr>
        <p:spPr/>
        <p:txBody>
          <a:bodyPr/>
          <a:lstStyle/>
          <a:p>
            <a:fld id="{A764BCB2-86A9-462D-BE33-9E3C8630D377}" type="slidenum">
              <a:rPr lang="en-US" smtClean="0"/>
              <a:t>5</a:t>
            </a:fld>
            <a:endParaRPr lang="en-US"/>
          </a:p>
        </p:txBody>
      </p:sp>
    </p:spTree>
    <p:extLst>
      <p:ext uri="{BB962C8B-B14F-4D97-AF65-F5344CB8AC3E}">
        <p14:creationId xmlns:p14="http://schemas.microsoft.com/office/powerpoint/2010/main" val="1131411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Exciting,</a:t>
            </a:r>
            <a:r>
              <a:rPr lang="en-US" baseline="0" dirty="0" smtClean="0"/>
              <a:t> exciting potential for integration!</a:t>
            </a:r>
            <a:endParaRPr lang="en-US" dirty="0"/>
          </a:p>
        </p:txBody>
      </p:sp>
      <p:sp>
        <p:nvSpPr>
          <p:cNvPr id="4" name="Slide Number Placeholder 3"/>
          <p:cNvSpPr>
            <a:spLocks noGrp="1"/>
          </p:cNvSpPr>
          <p:nvPr>
            <p:ph type="sldNum" sz="quarter" idx="10"/>
          </p:nvPr>
        </p:nvSpPr>
        <p:spPr/>
        <p:txBody>
          <a:bodyPr/>
          <a:lstStyle/>
          <a:p>
            <a:fld id="{A764BCB2-86A9-462D-BE33-9E3C8630D377}" type="slidenum">
              <a:rPr lang="en-US" smtClean="0"/>
              <a:t>6</a:t>
            </a:fld>
            <a:endParaRPr lang="en-US"/>
          </a:p>
        </p:txBody>
      </p:sp>
    </p:spTree>
    <p:extLst>
      <p:ext uri="{BB962C8B-B14F-4D97-AF65-F5344CB8AC3E}">
        <p14:creationId xmlns:p14="http://schemas.microsoft.com/office/powerpoint/2010/main" val="2390262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EAGERLY</a:t>
            </a:r>
            <a:r>
              <a:rPr lang="en-US" baseline="0" dirty="0" smtClean="0"/>
              <a:t> await equity team’s disaggregation of BSI student success by race, gender, FT/PT, SES, etc….</a:t>
            </a:r>
            <a:endParaRPr lang="en-US" dirty="0"/>
          </a:p>
        </p:txBody>
      </p:sp>
      <p:sp>
        <p:nvSpPr>
          <p:cNvPr id="4" name="Slide Number Placeholder 3"/>
          <p:cNvSpPr>
            <a:spLocks noGrp="1"/>
          </p:cNvSpPr>
          <p:nvPr>
            <p:ph type="sldNum" sz="quarter" idx="10"/>
          </p:nvPr>
        </p:nvSpPr>
        <p:spPr/>
        <p:txBody>
          <a:bodyPr/>
          <a:lstStyle/>
          <a:p>
            <a:fld id="{A764BCB2-86A9-462D-BE33-9E3C8630D377}" type="slidenum">
              <a:rPr lang="en-US" smtClean="0"/>
              <a:t>7</a:t>
            </a:fld>
            <a:endParaRPr lang="en-US"/>
          </a:p>
        </p:txBody>
      </p:sp>
    </p:spTree>
    <p:extLst>
      <p:ext uri="{BB962C8B-B14F-4D97-AF65-F5344CB8AC3E}">
        <p14:creationId xmlns:p14="http://schemas.microsoft.com/office/powerpoint/2010/main" val="12729412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Key Notes: Prior year</a:t>
            </a:r>
            <a:r>
              <a:rPr lang="en-US" baseline="0" dirty="0" smtClean="0"/>
              <a:t> funding was reserved for coordination and admin support. Excitedly, BCC secured ½ million in Career Pathways Trust resources which increased resources for other interventions. Additionally, 12-13 funding will also be available for ESL Assessment and Orientation now, but SSSP will cover next year!  </a:t>
            </a:r>
            <a:endParaRPr lang="en-US" dirty="0"/>
          </a:p>
        </p:txBody>
      </p:sp>
      <p:sp>
        <p:nvSpPr>
          <p:cNvPr id="4" name="Slide Number Placeholder 3"/>
          <p:cNvSpPr>
            <a:spLocks noGrp="1"/>
          </p:cNvSpPr>
          <p:nvPr>
            <p:ph type="sldNum" sz="quarter" idx="10"/>
          </p:nvPr>
        </p:nvSpPr>
        <p:spPr/>
        <p:txBody>
          <a:bodyPr/>
          <a:lstStyle/>
          <a:p>
            <a:fld id="{A764BCB2-86A9-462D-BE33-9E3C8630D377}" type="slidenum">
              <a:rPr lang="en-US" smtClean="0"/>
              <a:t>9</a:t>
            </a:fld>
            <a:endParaRPr lang="en-US"/>
          </a:p>
        </p:txBody>
      </p:sp>
    </p:spTree>
    <p:extLst>
      <p:ext uri="{BB962C8B-B14F-4D97-AF65-F5344CB8AC3E}">
        <p14:creationId xmlns:p14="http://schemas.microsoft.com/office/powerpoint/2010/main" val="4215438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funding expires in June 2017</a:t>
            </a:r>
            <a:r>
              <a:rPr lang="en-US" baseline="0" dirty="0" smtClean="0"/>
              <a:t> and will be likely expended beginning summer and fall 2015. Note increase in BSI Counselor and Outreach Specialist (Christina </a:t>
            </a:r>
            <a:r>
              <a:rPr lang="en-US" baseline="0" dirty="0" err="1" smtClean="0"/>
              <a:t>Taing</a:t>
            </a:r>
            <a:r>
              <a:rPr lang="en-US" baseline="0" dirty="0" smtClean="0"/>
              <a:t>) as this is no longer also funded by Title III and TAA. Monitoring and Reporting increases as well as Director of Special Projects funding from Title III and TAA have ended.  </a:t>
            </a:r>
            <a:endParaRPr lang="en-US" dirty="0"/>
          </a:p>
        </p:txBody>
      </p:sp>
      <p:sp>
        <p:nvSpPr>
          <p:cNvPr id="4" name="Slide Number Placeholder 3"/>
          <p:cNvSpPr>
            <a:spLocks noGrp="1"/>
          </p:cNvSpPr>
          <p:nvPr>
            <p:ph type="sldNum" sz="quarter" idx="10"/>
          </p:nvPr>
        </p:nvSpPr>
        <p:spPr/>
        <p:txBody>
          <a:bodyPr/>
          <a:lstStyle/>
          <a:p>
            <a:fld id="{A764BCB2-86A9-462D-BE33-9E3C8630D377}" type="slidenum">
              <a:rPr lang="en-US" smtClean="0"/>
              <a:t>10</a:t>
            </a:fld>
            <a:endParaRPr lang="en-US"/>
          </a:p>
        </p:txBody>
      </p:sp>
    </p:spTree>
    <p:extLst>
      <p:ext uri="{BB962C8B-B14F-4D97-AF65-F5344CB8AC3E}">
        <p14:creationId xmlns:p14="http://schemas.microsoft.com/office/powerpoint/2010/main" val="2094552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Key notes: ESL A&amp;O</a:t>
            </a:r>
            <a:r>
              <a:rPr lang="en-US" baseline="0" dirty="0" smtClean="0"/>
              <a:t> does NOT end, but</a:t>
            </a:r>
            <a:r>
              <a:rPr lang="en-US" dirty="0" smtClean="0"/>
              <a:t> transitions to SSSP, Counseling</a:t>
            </a:r>
            <a:r>
              <a:rPr lang="en-US" baseline="0" dirty="0" smtClean="0"/>
              <a:t> and Coordination increase b/c Title III and TAA end. PD for faculty AND staff </a:t>
            </a:r>
            <a:endParaRPr lang="en-US" dirty="0"/>
          </a:p>
        </p:txBody>
      </p:sp>
      <p:sp>
        <p:nvSpPr>
          <p:cNvPr id="4" name="Slide Number Placeholder 3"/>
          <p:cNvSpPr>
            <a:spLocks noGrp="1"/>
          </p:cNvSpPr>
          <p:nvPr>
            <p:ph type="sldNum" sz="quarter" idx="10"/>
          </p:nvPr>
        </p:nvSpPr>
        <p:spPr/>
        <p:txBody>
          <a:bodyPr/>
          <a:lstStyle/>
          <a:p>
            <a:fld id="{A764BCB2-86A9-462D-BE33-9E3C8630D377}" type="slidenum">
              <a:rPr lang="en-US" smtClean="0"/>
              <a:t>11</a:t>
            </a:fld>
            <a:endParaRPr lang="en-US"/>
          </a:p>
        </p:txBody>
      </p:sp>
    </p:spTree>
    <p:extLst>
      <p:ext uri="{BB962C8B-B14F-4D97-AF65-F5344CB8AC3E}">
        <p14:creationId xmlns:p14="http://schemas.microsoft.com/office/powerpoint/2010/main" val="2881974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31F0A8C-4E11-44E7-8D76-86AB0EB76BC0}" type="datetimeFigureOut">
              <a:rPr lang="en-US" smtClean="0"/>
              <a:t>10/23/2014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2CF048-FB15-4E45-8054-75C4C7BB9BEC}"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1F0A8C-4E11-44E7-8D76-86AB0EB76BC0}" type="datetimeFigureOut">
              <a:rPr lang="en-US" smtClean="0"/>
              <a:t>10/23/2014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2CF048-FB15-4E45-8054-75C4C7BB9B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12CF048-FB15-4E45-8054-75C4C7BB9BEC}"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1F0A8C-4E11-44E7-8D76-86AB0EB76BC0}" type="datetimeFigureOut">
              <a:rPr lang="en-US" smtClean="0"/>
              <a:t>10/23/2014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31F0A8C-4E11-44E7-8D76-86AB0EB76BC0}" type="datetimeFigureOut">
              <a:rPr lang="en-US" smtClean="0"/>
              <a:t>10/23/2014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12CF048-FB15-4E45-8054-75C4C7BB9BEC}"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31F0A8C-4E11-44E7-8D76-86AB0EB76BC0}" type="datetimeFigureOut">
              <a:rPr lang="en-US" smtClean="0"/>
              <a:t>10/23/2014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2CF048-FB15-4E45-8054-75C4C7BB9BEC}"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31F0A8C-4E11-44E7-8D76-86AB0EB76BC0}" type="datetimeFigureOut">
              <a:rPr lang="en-US" smtClean="0"/>
              <a:t>10/23/2014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2CF048-FB15-4E45-8054-75C4C7BB9BEC}"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31F0A8C-4E11-44E7-8D76-86AB0EB76BC0}" type="datetimeFigureOut">
              <a:rPr lang="en-US" smtClean="0"/>
              <a:t>10/23/2014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12CF048-FB15-4E45-8054-75C4C7BB9BEC}"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31F0A8C-4E11-44E7-8D76-86AB0EB76BC0}" type="datetimeFigureOut">
              <a:rPr lang="en-US" smtClean="0"/>
              <a:t>10/23/2014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12CF048-FB15-4E45-8054-75C4C7BB9B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31F0A8C-4E11-44E7-8D76-86AB0EB76BC0}" type="datetimeFigureOut">
              <a:rPr lang="en-US" smtClean="0"/>
              <a:t>10/23/2014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12CF048-FB15-4E45-8054-75C4C7BB9B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12CF048-FB15-4E45-8054-75C4C7BB9BEC}"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31F0A8C-4E11-44E7-8D76-86AB0EB76BC0}" type="datetimeFigureOut">
              <a:rPr lang="en-US" smtClean="0"/>
              <a:t>10/23/2014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12CF048-FB15-4E45-8054-75C4C7BB9BEC}"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31F0A8C-4E11-44E7-8D76-86AB0EB76BC0}" type="datetimeFigureOut">
              <a:rPr lang="en-US" smtClean="0"/>
              <a:t>10/23/2014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31F0A8C-4E11-44E7-8D76-86AB0EB76BC0}" type="datetimeFigureOut">
              <a:rPr lang="en-US" smtClean="0"/>
              <a:t>10/23/2014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12CF048-FB15-4E45-8054-75C4C7BB9BEC}"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Education Committee </a:t>
            </a:r>
          </a:p>
          <a:p>
            <a:r>
              <a:rPr lang="en-US" dirty="0" smtClean="0"/>
              <a:t>23 OCTOBER 2014</a:t>
            </a:r>
          </a:p>
          <a:p>
            <a:r>
              <a:rPr lang="en-US" dirty="0" smtClean="0"/>
              <a:t>Teaching and Learning Center</a:t>
            </a:r>
          </a:p>
          <a:p>
            <a:endParaRPr lang="en-US" dirty="0"/>
          </a:p>
        </p:txBody>
      </p:sp>
      <p:sp>
        <p:nvSpPr>
          <p:cNvPr id="2" name="Title 1"/>
          <p:cNvSpPr>
            <a:spLocks noGrp="1"/>
          </p:cNvSpPr>
          <p:nvPr>
            <p:ph type="ctrTitle"/>
          </p:nvPr>
        </p:nvSpPr>
        <p:spPr/>
        <p:txBody>
          <a:bodyPr/>
          <a:lstStyle/>
          <a:p>
            <a:r>
              <a:rPr lang="en-US" dirty="0" smtClean="0"/>
              <a:t>Basic Skills Initiative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42645" y="257400"/>
            <a:ext cx="1138956" cy="1146600"/>
          </a:xfrm>
          <a:prstGeom prst="rect">
            <a:avLst/>
          </a:prstGeom>
        </p:spPr>
      </p:pic>
    </p:spTree>
    <p:extLst>
      <p:ext uri="{BB962C8B-B14F-4D97-AF65-F5344CB8AC3E}">
        <p14:creationId xmlns:p14="http://schemas.microsoft.com/office/powerpoint/2010/main" val="3423725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2362200" cy="990600"/>
          </a:xfrm>
        </p:spPr>
        <p:txBody>
          <a:bodyPr/>
          <a:lstStyle/>
          <a:p>
            <a:r>
              <a:rPr lang="en-US" dirty="0"/>
              <a:t>BSI Funding Structure </a:t>
            </a:r>
          </a:p>
        </p:txBody>
      </p:sp>
      <p:sp>
        <p:nvSpPr>
          <p:cNvPr id="3" name="Text Placeholder 2"/>
          <p:cNvSpPr>
            <a:spLocks noGrp="1"/>
          </p:cNvSpPr>
          <p:nvPr>
            <p:ph type="body" idx="2"/>
          </p:nvPr>
        </p:nvSpPr>
        <p:spPr/>
        <p:txBody>
          <a:bodyPr/>
          <a:lstStyle/>
          <a:p>
            <a:r>
              <a:rPr lang="en-US" dirty="0" smtClean="0"/>
              <a:t>Current Year Funding Plan </a:t>
            </a:r>
            <a:endParaRPr lang="en-US" dirty="0"/>
          </a:p>
        </p:txBody>
      </p:sp>
      <p:sp>
        <p:nvSpPr>
          <p:cNvPr id="4" name="Content Placeholder 3"/>
          <p:cNvSpPr>
            <a:spLocks noGrp="1"/>
          </p:cNvSpPr>
          <p:nvPr>
            <p:ph sz="quarter" idx="1"/>
          </p:nvPr>
        </p:nvSpPr>
        <p:spPr/>
        <p:txBody>
          <a:bodyPr/>
          <a:lstStyle/>
          <a:p>
            <a:r>
              <a:rPr lang="en-US" sz="1600" dirty="0" smtClean="0"/>
              <a:t>Example and Explanation Two: </a:t>
            </a:r>
            <a:r>
              <a:rPr lang="en-US" sz="1600" b="1" dirty="0"/>
              <a:t> [4b] 2014-2015 ESL/Basic Skills Action </a:t>
            </a:r>
            <a:r>
              <a:rPr lang="en-US" sz="1600" b="1" dirty="0" smtClean="0"/>
              <a:t>Plan (expires June 2017)</a:t>
            </a:r>
            <a:endParaRPr lang="en-US" sz="1600" dirty="0"/>
          </a:p>
          <a:p>
            <a:pPr marL="0" indent="0">
              <a:buNone/>
            </a:pPr>
            <a:endParaRPr lang="en-US" dirty="0" smtClean="0"/>
          </a:p>
          <a:p>
            <a:pPr marL="0" indent="0">
              <a:buNone/>
            </a:pPr>
            <a:endParaRPr lang="en-US" dirty="0"/>
          </a:p>
        </p:txBody>
      </p:sp>
      <p:graphicFrame>
        <p:nvGraphicFramePr>
          <p:cNvPr id="8" name="Table 7"/>
          <p:cNvGraphicFramePr>
            <a:graphicFrameLocks noGrp="1"/>
          </p:cNvGraphicFramePr>
          <p:nvPr/>
        </p:nvGraphicFramePr>
        <p:xfrm>
          <a:off x="335915" y="1896904"/>
          <a:ext cx="8465820" cy="4554220"/>
        </p:xfrm>
        <a:graphic>
          <a:graphicData uri="http://schemas.openxmlformats.org/drawingml/2006/table">
            <a:tbl>
              <a:tblPr firstRow="1" firstCol="1" lastRow="1" lastCol="1" bandRow="1" bandCol="1">
                <a:tableStyleId>{5C22544A-7EE6-4342-B048-85BDC9FD1C3A}</a:tableStyleId>
              </a:tblPr>
              <a:tblGrid>
                <a:gridCol w="2180734"/>
                <a:gridCol w="681202"/>
                <a:gridCol w="742783"/>
                <a:gridCol w="1314154"/>
                <a:gridCol w="2747027"/>
                <a:gridCol w="799920"/>
              </a:tblGrid>
              <a:tr h="0">
                <a:tc>
                  <a:txBody>
                    <a:bodyPr/>
                    <a:lstStyle/>
                    <a:p>
                      <a:pPr marL="0" marR="0" algn="ctr">
                        <a:lnSpc>
                          <a:spcPct val="115000"/>
                        </a:lnSpc>
                        <a:spcBef>
                          <a:spcPts val="300"/>
                        </a:spcBef>
                        <a:spcAft>
                          <a:spcPts val="300"/>
                        </a:spcAft>
                      </a:pPr>
                      <a:r>
                        <a:rPr lang="en-US" sz="1000">
                          <a:effectLst/>
                        </a:rPr>
                        <a:t>Activity</a:t>
                      </a:r>
                      <a:endParaRPr lang="en-US" sz="1100">
                        <a:effectLst/>
                        <a:latin typeface="Calibri"/>
                        <a:ea typeface="Times New Roman"/>
                        <a:cs typeface="Times New Roman"/>
                      </a:endParaRPr>
                    </a:p>
                  </a:txBody>
                  <a:tcPr marL="0" marR="0" marT="0" marB="0" anchor="ctr"/>
                </a:tc>
                <a:tc>
                  <a:txBody>
                    <a:bodyPr/>
                    <a:lstStyle/>
                    <a:p>
                      <a:pPr marL="0" marR="0" algn="ctr">
                        <a:lnSpc>
                          <a:spcPct val="115000"/>
                        </a:lnSpc>
                        <a:spcBef>
                          <a:spcPts val="300"/>
                        </a:spcBef>
                        <a:spcAft>
                          <a:spcPts val="300"/>
                        </a:spcAft>
                      </a:pPr>
                      <a:r>
                        <a:rPr lang="en-US" sz="1000">
                          <a:effectLst/>
                        </a:rPr>
                        <a:t>Associated Long-Term Goal ID</a:t>
                      </a:r>
                      <a:endParaRPr lang="en-US" sz="1100">
                        <a:effectLst/>
                        <a:latin typeface="Calibri"/>
                        <a:ea typeface="Times New Roman"/>
                        <a:cs typeface="Times New Roman"/>
                      </a:endParaRPr>
                    </a:p>
                  </a:txBody>
                  <a:tcPr marL="0" marR="0" marT="0" marB="0" anchor="ctr"/>
                </a:tc>
                <a:tc>
                  <a:txBody>
                    <a:bodyPr/>
                    <a:lstStyle/>
                    <a:p>
                      <a:pPr marL="0" marR="0" algn="ctr">
                        <a:lnSpc>
                          <a:spcPct val="115000"/>
                        </a:lnSpc>
                        <a:spcBef>
                          <a:spcPts val="300"/>
                        </a:spcBef>
                        <a:spcAft>
                          <a:spcPts val="300"/>
                        </a:spcAft>
                      </a:pPr>
                      <a:r>
                        <a:rPr lang="en-US" sz="1000">
                          <a:effectLst/>
                        </a:rPr>
                        <a:t>Target Date for Completion</a:t>
                      </a:r>
                      <a:endParaRPr lang="en-US" sz="1100">
                        <a:effectLst/>
                        <a:latin typeface="Calibri"/>
                        <a:ea typeface="Times New Roman"/>
                        <a:cs typeface="Times New Roman"/>
                      </a:endParaRPr>
                    </a:p>
                  </a:txBody>
                  <a:tcPr marL="0" marR="0" marT="0" marB="0" anchor="ctr"/>
                </a:tc>
                <a:tc>
                  <a:txBody>
                    <a:bodyPr/>
                    <a:lstStyle/>
                    <a:p>
                      <a:pPr marL="0" marR="0" algn="ctr">
                        <a:lnSpc>
                          <a:spcPct val="115000"/>
                        </a:lnSpc>
                        <a:spcBef>
                          <a:spcPts val="300"/>
                        </a:spcBef>
                        <a:spcAft>
                          <a:spcPts val="300"/>
                        </a:spcAft>
                      </a:pPr>
                      <a:r>
                        <a:rPr lang="en-US" sz="1000">
                          <a:effectLst/>
                        </a:rPr>
                        <a:t>Responsible Person(s)/</a:t>
                      </a:r>
                      <a:br>
                        <a:rPr lang="en-US" sz="1000">
                          <a:effectLst/>
                        </a:rPr>
                      </a:br>
                      <a:r>
                        <a:rPr lang="en-US" sz="1000">
                          <a:effectLst/>
                        </a:rPr>
                        <a:t>Department(s)</a:t>
                      </a:r>
                      <a:endParaRPr lang="en-US" sz="1100">
                        <a:effectLst/>
                        <a:latin typeface="Calibri"/>
                        <a:ea typeface="Times New Roman"/>
                        <a:cs typeface="Times New Roman"/>
                      </a:endParaRPr>
                    </a:p>
                  </a:txBody>
                  <a:tcPr marL="0" marR="0" marT="0" marB="0" anchor="ctr"/>
                </a:tc>
                <a:tc>
                  <a:txBody>
                    <a:bodyPr/>
                    <a:lstStyle/>
                    <a:p>
                      <a:pPr marL="0" marR="0" algn="ctr">
                        <a:lnSpc>
                          <a:spcPct val="115000"/>
                        </a:lnSpc>
                        <a:spcBef>
                          <a:spcPts val="300"/>
                        </a:spcBef>
                        <a:spcAft>
                          <a:spcPts val="300"/>
                        </a:spcAft>
                      </a:pPr>
                      <a:r>
                        <a:rPr lang="en-US" sz="1000">
                          <a:effectLst/>
                        </a:rPr>
                        <a:t>Measurable Outcome(s)</a:t>
                      </a:r>
                      <a:endParaRPr lang="en-US" sz="1100">
                        <a:effectLst/>
                        <a:latin typeface="Calibri"/>
                        <a:ea typeface="Times New Roman"/>
                        <a:cs typeface="Times New Roman"/>
                      </a:endParaRPr>
                    </a:p>
                  </a:txBody>
                  <a:tcPr marL="0" marR="0" marT="0" marB="0" anchor="ctr"/>
                </a:tc>
                <a:tc>
                  <a:txBody>
                    <a:bodyPr/>
                    <a:lstStyle/>
                    <a:p>
                      <a:pPr marL="0" marR="0" algn="ctr">
                        <a:lnSpc>
                          <a:spcPct val="115000"/>
                        </a:lnSpc>
                        <a:spcBef>
                          <a:spcPts val="300"/>
                        </a:spcBef>
                        <a:spcAft>
                          <a:spcPts val="300"/>
                        </a:spcAft>
                      </a:pPr>
                      <a:r>
                        <a:rPr lang="en-US" sz="1000">
                          <a:effectLst/>
                        </a:rPr>
                        <a:t>2014-2015 Funds Allocated to this Activity</a:t>
                      </a:r>
                      <a:endParaRPr lang="en-US" sz="1100">
                        <a:effectLst/>
                        <a:latin typeface="Calibri"/>
                        <a:ea typeface="Times New Roman"/>
                        <a:cs typeface="Times New Roman"/>
                      </a:endParaRPr>
                    </a:p>
                  </a:txBody>
                  <a:tcPr marL="0" marR="0" marT="0" marB="0"/>
                </a:tc>
              </a:tr>
              <a:tr h="457200">
                <a:tc>
                  <a:txBody>
                    <a:bodyPr/>
                    <a:lstStyle/>
                    <a:p>
                      <a:pPr marL="73025" marR="73025">
                        <a:lnSpc>
                          <a:spcPct val="115000"/>
                        </a:lnSpc>
                        <a:spcBef>
                          <a:spcPts val="0"/>
                        </a:spcBef>
                        <a:spcAft>
                          <a:spcPts val="0"/>
                        </a:spcAft>
                      </a:pPr>
                      <a:r>
                        <a:rPr lang="en-US" sz="1000">
                          <a:effectLst/>
                        </a:rPr>
                        <a:t>English, ESL, and Math Supplemental Instruction and Tutoring, including for CTE and STEM students </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A, B, C</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30 June 2015</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English, ESL, and Math Department Chairs and Deans</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Increased student completion, success, and retention of courses, including transfer level courses </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$30,000</a:t>
                      </a:r>
                      <a:endParaRPr lang="en-US" sz="1100">
                        <a:effectLst/>
                        <a:latin typeface="Calibri"/>
                        <a:ea typeface="Times New Roman"/>
                        <a:cs typeface="Times New Roman"/>
                      </a:endParaRPr>
                    </a:p>
                  </a:txBody>
                  <a:tcPr marL="0" marR="0" marT="0" marB="0"/>
                </a:tc>
              </a:tr>
              <a:tr h="457200">
                <a:tc>
                  <a:txBody>
                    <a:bodyPr/>
                    <a:lstStyle/>
                    <a:p>
                      <a:pPr marL="73025" marR="73025">
                        <a:lnSpc>
                          <a:spcPct val="115000"/>
                        </a:lnSpc>
                        <a:spcBef>
                          <a:spcPts val="0"/>
                        </a:spcBef>
                        <a:spcAft>
                          <a:spcPts val="0"/>
                        </a:spcAft>
                      </a:pPr>
                      <a:r>
                        <a:rPr lang="en-US" sz="1000">
                          <a:effectLst/>
                        </a:rPr>
                        <a:t>Extra Service for Accelerated Math Curriculum and Program Development and Online Resource Database </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C</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30 June 2015</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Math Department Chair and Deans</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Increased student completion, success, and retention of courses, including transfer level statistics courses</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$4,000</a:t>
                      </a:r>
                      <a:endParaRPr lang="en-US" sz="1100">
                        <a:effectLst/>
                        <a:latin typeface="Calibri"/>
                        <a:ea typeface="Times New Roman"/>
                        <a:cs typeface="Times New Roman"/>
                      </a:endParaRPr>
                    </a:p>
                  </a:txBody>
                  <a:tcPr marL="0" marR="0" marT="0" marB="0"/>
                </a:tc>
              </a:tr>
              <a:tr h="457200">
                <a:tc>
                  <a:txBody>
                    <a:bodyPr/>
                    <a:lstStyle/>
                    <a:p>
                      <a:pPr marL="73025" marR="73025">
                        <a:lnSpc>
                          <a:spcPct val="115000"/>
                        </a:lnSpc>
                        <a:spcBef>
                          <a:spcPts val="0"/>
                        </a:spcBef>
                        <a:spcAft>
                          <a:spcPts val="0"/>
                        </a:spcAft>
                      </a:pPr>
                      <a:r>
                        <a:rPr lang="en-US" sz="1000">
                          <a:effectLst/>
                        </a:rPr>
                        <a:t>Basic Skills and ESL Counselor and Outreach Specialist </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A, B, C</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30 June 2015</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Counseling Department Chairs and Deans</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Increased number of students assessed and registered , as well as community partner referrals</a:t>
                      </a:r>
                      <a:endParaRPr lang="en-US" sz="1100">
                        <a:effectLst/>
                      </a:endParaRPr>
                    </a:p>
                    <a:p>
                      <a:pPr marL="73025" marR="73025">
                        <a:lnSpc>
                          <a:spcPct val="115000"/>
                        </a:lnSpc>
                        <a:spcBef>
                          <a:spcPts val="0"/>
                        </a:spcBef>
                        <a:spcAft>
                          <a:spcPts val="0"/>
                        </a:spcAft>
                      </a:pPr>
                      <a:r>
                        <a:rPr lang="en-US" sz="1000">
                          <a:effectLst/>
                        </a:rPr>
                        <a:t>Increased initial SEP, retention, and early alert</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$38,326</a:t>
                      </a:r>
                      <a:endParaRPr lang="en-US" sz="1100">
                        <a:effectLst/>
                        <a:latin typeface="Calibri"/>
                        <a:ea typeface="Times New Roman"/>
                        <a:cs typeface="Times New Roman"/>
                      </a:endParaRPr>
                    </a:p>
                  </a:txBody>
                  <a:tcPr marL="0" marR="0" marT="0" marB="0"/>
                </a:tc>
              </a:tr>
              <a:tr h="457200">
                <a:tc>
                  <a:txBody>
                    <a:bodyPr/>
                    <a:lstStyle/>
                    <a:p>
                      <a:pPr marL="73025" marR="73025">
                        <a:lnSpc>
                          <a:spcPct val="115000"/>
                        </a:lnSpc>
                        <a:spcBef>
                          <a:spcPts val="0"/>
                        </a:spcBef>
                        <a:spcAft>
                          <a:spcPts val="0"/>
                        </a:spcAft>
                      </a:pPr>
                      <a:r>
                        <a:rPr lang="en-US" sz="1000">
                          <a:effectLst/>
                        </a:rPr>
                        <a:t>Professional Development Resources for Faculty and Staff</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A, B, C</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30 June 2015</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Vice President of Instruction and Vice President of Student Services </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Increased student completion, success, and retention of courses, including transfer level statistics courses</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$5,400</a:t>
                      </a:r>
                      <a:endParaRPr lang="en-US" sz="1100">
                        <a:effectLst/>
                        <a:latin typeface="Calibri"/>
                        <a:ea typeface="Times New Roman"/>
                        <a:cs typeface="Times New Roman"/>
                      </a:endParaRPr>
                    </a:p>
                  </a:txBody>
                  <a:tcPr marL="0" marR="0" marT="0" marB="0"/>
                </a:tc>
              </a:tr>
              <a:tr h="457200">
                <a:tc>
                  <a:txBody>
                    <a:bodyPr/>
                    <a:lstStyle/>
                    <a:p>
                      <a:pPr marL="73025" marR="73025">
                        <a:lnSpc>
                          <a:spcPct val="115000"/>
                        </a:lnSpc>
                        <a:spcBef>
                          <a:spcPts val="0"/>
                        </a:spcBef>
                        <a:spcAft>
                          <a:spcPts val="0"/>
                        </a:spcAft>
                      </a:pPr>
                      <a:r>
                        <a:rPr lang="en-US" sz="1000">
                          <a:effectLst/>
                        </a:rPr>
                        <a:t>Convening, monitoring, and reporting </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A, B, C</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30 June 2015</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Director of Special Projects and CTE </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Increased student completion, success, and retention of courses, including transfer level statistics courses</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$12,274</a:t>
                      </a:r>
                      <a:endParaRPr lang="en-US" sz="1100">
                        <a:effectLst/>
                        <a:latin typeface="Calibri"/>
                        <a:ea typeface="Times New Roman"/>
                        <a:cs typeface="Times New Roman"/>
                      </a:endParaRPr>
                    </a:p>
                  </a:txBody>
                  <a:tcPr marL="0" marR="0" marT="0" marB="0"/>
                </a:tc>
              </a:tr>
              <a:tr h="347980">
                <a:tc>
                  <a:txBody>
                    <a:bodyPr/>
                    <a:lstStyle/>
                    <a:p>
                      <a:pPr marL="73025" marR="73025">
                        <a:lnSpc>
                          <a:spcPct val="115000"/>
                        </a:lnSpc>
                        <a:spcBef>
                          <a:spcPts val="0"/>
                        </a:spcBef>
                        <a:spcAft>
                          <a:spcPts val="0"/>
                        </a:spcAft>
                      </a:pPr>
                      <a:r>
                        <a:rPr lang="en-US" sz="1000">
                          <a:effectLst/>
                        </a:rPr>
                        <a:t> </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 </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 </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a:effectLst/>
                        </a:rPr>
                        <a:t> </a:t>
                      </a:r>
                      <a:endParaRPr lang="en-US" sz="1100">
                        <a:effectLst/>
                        <a:latin typeface="Calibri"/>
                        <a:ea typeface="Times New Roman"/>
                        <a:cs typeface="Times New Roman"/>
                      </a:endParaRPr>
                    </a:p>
                  </a:txBody>
                  <a:tcPr marL="0" marR="0" marT="0" marB="0"/>
                </a:tc>
                <a:tc>
                  <a:txBody>
                    <a:bodyPr/>
                    <a:lstStyle/>
                    <a:p>
                      <a:pPr marL="73025" marR="73025" algn="r">
                        <a:lnSpc>
                          <a:spcPct val="115000"/>
                        </a:lnSpc>
                        <a:spcBef>
                          <a:spcPts val="600"/>
                        </a:spcBef>
                        <a:spcAft>
                          <a:spcPts val="600"/>
                        </a:spcAft>
                      </a:pPr>
                      <a:r>
                        <a:rPr lang="en-US" sz="1000">
                          <a:effectLst/>
                        </a:rPr>
                        <a:t>TOTAL ALLOCATION:</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1000" dirty="0">
                          <a:effectLst/>
                        </a:rPr>
                        <a:t>$90,000</a:t>
                      </a:r>
                      <a:endParaRPr lang="en-US" sz="1100" dirty="0">
                        <a:effectLst/>
                        <a:latin typeface="Calibri"/>
                        <a:ea typeface="Times New Roman"/>
                        <a:cs typeface="Times New Roman"/>
                      </a:endParaRPr>
                    </a:p>
                  </a:txBody>
                  <a:tcPr marL="0" marR="0" marT="0" marB="0"/>
                </a:tc>
              </a:tr>
            </a:tbl>
          </a:graphicData>
        </a:graphic>
      </p:graphicFrame>
    </p:spTree>
    <p:extLst>
      <p:ext uri="{BB962C8B-B14F-4D97-AF65-F5344CB8AC3E}">
        <p14:creationId xmlns:p14="http://schemas.microsoft.com/office/powerpoint/2010/main" val="41468912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BSI Funding Structure</a:t>
            </a:r>
            <a:endParaRPr lang="en-US" dirty="0"/>
          </a:p>
        </p:txBody>
      </p:sp>
      <p:sp>
        <p:nvSpPr>
          <p:cNvPr id="3" name="Text Placeholder 2"/>
          <p:cNvSpPr>
            <a:spLocks noGrp="1"/>
          </p:cNvSpPr>
          <p:nvPr>
            <p:ph type="body" idx="2"/>
          </p:nvPr>
        </p:nvSpPr>
        <p:spPr/>
        <p:txBody>
          <a:bodyPr/>
          <a:lstStyle/>
          <a:p>
            <a:r>
              <a:rPr lang="en-US" dirty="0" smtClean="0"/>
              <a:t>3 year totals  summary</a:t>
            </a:r>
            <a:endParaRPr lang="en-US" dirty="0"/>
          </a:p>
        </p:txBody>
      </p:sp>
      <p:sp>
        <p:nvSpPr>
          <p:cNvPr id="4" name="Content Placeholder 3"/>
          <p:cNvSpPr>
            <a:spLocks noGrp="1"/>
          </p:cNvSpPr>
          <p:nvPr>
            <p:ph sz="quarter" idx="1"/>
          </p:nvPr>
        </p:nvSpPr>
        <p:spPr/>
        <p:txBody>
          <a:bodyPr/>
          <a:lstStyle/>
          <a:p>
            <a:r>
              <a:rPr lang="en-US" dirty="0"/>
              <a:t>3</a:t>
            </a:r>
            <a:r>
              <a:rPr lang="en-US" dirty="0" smtClean="0"/>
              <a:t> Year BSI Fund Summary</a:t>
            </a:r>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480762764"/>
              </p:ext>
            </p:extLst>
          </p:nvPr>
        </p:nvGraphicFramePr>
        <p:xfrm>
          <a:off x="2971800" y="1371600"/>
          <a:ext cx="5791201" cy="4821056"/>
        </p:xfrm>
        <a:graphic>
          <a:graphicData uri="http://schemas.openxmlformats.org/drawingml/2006/table">
            <a:tbl>
              <a:tblPr firstRow="1" firstCol="1" bandRow="1">
                <a:tableStyleId>{5C22544A-7EE6-4342-B048-85BDC9FD1C3A}</a:tableStyleId>
              </a:tblPr>
              <a:tblGrid>
                <a:gridCol w="1348636"/>
                <a:gridCol w="1242164"/>
                <a:gridCol w="1217113"/>
                <a:gridCol w="916487"/>
                <a:gridCol w="1066801"/>
              </a:tblGrid>
              <a:tr h="914400">
                <a:tc>
                  <a:txBody>
                    <a:bodyPr/>
                    <a:lstStyle/>
                    <a:p>
                      <a:pPr marL="0" marR="0">
                        <a:lnSpc>
                          <a:spcPct val="115000"/>
                        </a:lnSpc>
                        <a:spcBef>
                          <a:spcPts val="0"/>
                        </a:spcBef>
                        <a:spcAft>
                          <a:spcPts val="0"/>
                        </a:spcAft>
                      </a:pPr>
                      <a:r>
                        <a:rPr lang="en-US" sz="900" dirty="0">
                          <a:effectLst/>
                        </a:rPr>
                        <a:t>Category</a:t>
                      </a:r>
                      <a:endParaRPr lang="en-US" sz="1100" dirty="0">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900" dirty="0" smtClean="0">
                          <a:effectLst/>
                        </a:rPr>
                        <a:t>Current Year Allocation Planned </a:t>
                      </a:r>
                      <a:r>
                        <a:rPr lang="en-US" sz="900" dirty="0">
                          <a:effectLst/>
                        </a:rPr>
                        <a:t>Expenditure by Category</a:t>
                      </a:r>
                      <a:endParaRPr lang="en-US" sz="1100" dirty="0">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100" dirty="0" smtClean="0">
                          <a:effectLst/>
                          <a:latin typeface="Calibri"/>
                          <a:ea typeface="Times New Roman"/>
                          <a:cs typeface="Times New Roman"/>
                        </a:rPr>
                        <a:t>13-14 Roll</a:t>
                      </a:r>
                      <a:endParaRPr lang="en-US" sz="1100" dirty="0">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100" dirty="0" smtClean="0">
                          <a:effectLst/>
                          <a:latin typeface="Calibri"/>
                          <a:ea typeface="Times New Roman"/>
                          <a:cs typeface="Times New Roman"/>
                        </a:rPr>
                        <a:t>12-13 Roll</a:t>
                      </a:r>
                      <a:endParaRPr lang="en-US" sz="1100" dirty="0">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100" dirty="0" smtClean="0">
                          <a:effectLst/>
                          <a:latin typeface="Calibri"/>
                          <a:ea typeface="Times New Roman"/>
                          <a:cs typeface="Times New Roman"/>
                        </a:rPr>
                        <a:t>Totals </a:t>
                      </a:r>
                      <a:endParaRPr lang="en-US" sz="1100" dirty="0">
                        <a:effectLst/>
                        <a:latin typeface="Calibri"/>
                        <a:ea typeface="Times New Roman"/>
                        <a:cs typeface="Times New Roman"/>
                      </a:endParaRPr>
                    </a:p>
                  </a:txBody>
                  <a:tcPr marL="68580" marR="68580" marT="0" marB="0" anchor="ctr"/>
                </a:tc>
              </a:tr>
              <a:tr h="1027085">
                <a:tc>
                  <a:txBody>
                    <a:bodyPr/>
                    <a:lstStyle/>
                    <a:p>
                      <a:pPr marL="228600" marR="0">
                        <a:lnSpc>
                          <a:spcPct val="115000"/>
                        </a:lnSpc>
                        <a:spcBef>
                          <a:spcPts val="0"/>
                        </a:spcBef>
                        <a:spcAft>
                          <a:spcPts val="0"/>
                        </a:spcAft>
                      </a:pPr>
                      <a:r>
                        <a:rPr lang="en-US" sz="900">
                          <a:effectLst/>
                        </a:rPr>
                        <a:t>Program and Curriculum Planning and Development</a:t>
                      </a:r>
                      <a:endParaRPr lang="en-US" sz="1100">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200" dirty="0">
                          <a:effectLst/>
                          <a:latin typeface="Arial" panose="020B0604020202020204" pitchFamily="34" charset="0"/>
                          <a:cs typeface="Arial" panose="020B0604020202020204" pitchFamily="34" charset="0"/>
                        </a:rPr>
                        <a:t>$4000</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$3000</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$9000</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$16,000</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r>
              <a:tr h="324658">
                <a:tc>
                  <a:txBody>
                    <a:bodyPr/>
                    <a:lstStyle/>
                    <a:p>
                      <a:pPr marL="228600" marR="0">
                        <a:lnSpc>
                          <a:spcPct val="115000"/>
                        </a:lnSpc>
                        <a:spcBef>
                          <a:spcPts val="0"/>
                        </a:spcBef>
                        <a:spcAft>
                          <a:spcPts val="0"/>
                        </a:spcAft>
                      </a:pPr>
                      <a:r>
                        <a:rPr lang="en-US" sz="900">
                          <a:effectLst/>
                        </a:rPr>
                        <a:t>Student Assessment</a:t>
                      </a:r>
                      <a:endParaRPr lang="en-US" sz="1100">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200" dirty="0">
                          <a:effectLst/>
                          <a:latin typeface="Arial" panose="020B0604020202020204" pitchFamily="34" charset="0"/>
                          <a:cs typeface="Arial" panose="020B0604020202020204" pitchFamily="34" charset="0"/>
                        </a:rPr>
                        <a:t>$0</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$0</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$5000</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$5000</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r>
              <a:tr h="649315">
                <a:tc>
                  <a:txBody>
                    <a:bodyPr/>
                    <a:lstStyle/>
                    <a:p>
                      <a:pPr marL="228600" marR="0">
                        <a:lnSpc>
                          <a:spcPct val="115000"/>
                        </a:lnSpc>
                        <a:spcBef>
                          <a:spcPts val="0"/>
                        </a:spcBef>
                        <a:spcAft>
                          <a:spcPts val="0"/>
                        </a:spcAft>
                      </a:pPr>
                      <a:r>
                        <a:rPr lang="en-US" sz="900">
                          <a:effectLst/>
                        </a:rPr>
                        <a:t>Advisement and Counseling Services</a:t>
                      </a:r>
                      <a:endParaRPr lang="en-US" sz="1100">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200">
                          <a:effectLst/>
                          <a:latin typeface="Arial" panose="020B0604020202020204" pitchFamily="34" charset="0"/>
                          <a:cs typeface="Arial" panose="020B0604020202020204" pitchFamily="34" charset="0"/>
                        </a:rPr>
                        <a:t>$38,326</a:t>
                      </a:r>
                      <a:endParaRPr lang="en-US" sz="12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kumimoji="0" lang="en-US" sz="1200" b="0" kern="1200" dirty="0" smtClean="0">
                          <a:solidFill>
                            <a:schemeClr val="dk1"/>
                          </a:solidFill>
                          <a:effectLst/>
                          <a:latin typeface="Arial" panose="020B0604020202020204" pitchFamily="34" charset="0"/>
                          <a:ea typeface="+mn-ea"/>
                          <a:cs typeface="Arial" panose="020B0604020202020204" pitchFamily="34" charset="0"/>
                        </a:rPr>
                        <a:t>$9,872.86</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$0</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$48,198.86</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r>
              <a:tr h="649315">
                <a:tc>
                  <a:txBody>
                    <a:bodyPr/>
                    <a:lstStyle/>
                    <a:p>
                      <a:pPr marL="228600" marR="0">
                        <a:lnSpc>
                          <a:spcPct val="115000"/>
                        </a:lnSpc>
                        <a:spcBef>
                          <a:spcPts val="0"/>
                        </a:spcBef>
                        <a:spcAft>
                          <a:spcPts val="0"/>
                        </a:spcAft>
                      </a:pPr>
                      <a:r>
                        <a:rPr lang="en-US" sz="900">
                          <a:effectLst/>
                        </a:rPr>
                        <a:t>Supplemental Instruction and Tutoring</a:t>
                      </a:r>
                      <a:endParaRPr lang="en-US" sz="1100">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200">
                          <a:effectLst/>
                          <a:latin typeface="Arial" panose="020B0604020202020204" pitchFamily="34" charset="0"/>
                          <a:cs typeface="Arial" panose="020B0604020202020204" pitchFamily="34" charset="0"/>
                        </a:rPr>
                        <a:t>$30,000</a:t>
                      </a:r>
                      <a:endParaRPr lang="en-US" sz="12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kumimoji="0" lang="en-US" sz="1200" b="0" kern="1200" dirty="0" smtClean="0">
                          <a:solidFill>
                            <a:schemeClr val="dk1"/>
                          </a:solidFill>
                          <a:effectLst/>
                          <a:latin typeface="Arial" panose="020B0604020202020204" pitchFamily="34" charset="0"/>
                          <a:ea typeface="+mn-ea"/>
                          <a:cs typeface="Arial" panose="020B0604020202020204" pitchFamily="34" charset="0"/>
                        </a:rPr>
                        <a:t>$43,466.98</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$13,091.94</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$86,558.92</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r>
              <a:tr h="486986">
                <a:tc>
                  <a:txBody>
                    <a:bodyPr/>
                    <a:lstStyle/>
                    <a:p>
                      <a:pPr marL="228600" marR="0">
                        <a:lnSpc>
                          <a:spcPct val="115000"/>
                        </a:lnSpc>
                        <a:spcBef>
                          <a:spcPts val="0"/>
                        </a:spcBef>
                        <a:spcAft>
                          <a:spcPts val="0"/>
                        </a:spcAft>
                      </a:pPr>
                      <a:r>
                        <a:rPr lang="en-US" sz="900">
                          <a:effectLst/>
                        </a:rPr>
                        <a:t>Coordination &amp; Research</a:t>
                      </a:r>
                      <a:endParaRPr lang="en-US" sz="1100">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200">
                          <a:effectLst/>
                          <a:latin typeface="Arial" panose="020B0604020202020204" pitchFamily="34" charset="0"/>
                          <a:cs typeface="Arial" panose="020B0604020202020204" pitchFamily="34" charset="0"/>
                        </a:rPr>
                        <a:t>$12,274</a:t>
                      </a:r>
                      <a:endParaRPr lang="en-US" sz="12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$6835.75</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$11,835.75</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$30,945.50</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r>
              <a:tr h="486986">
                <a:tc>
                  <a:txBody>
                    <a:bodyPr/>
                    <a:lstStyle/>
                    <a:p>
                      <a:pPr marL="228600" marR="0">
                        <a:lnSpc>
                          <a:spcPct val="115000"/>
                        </a:lnSpc>
                        <a:spcBef>
                          <a:spcPts val="0"/>
                        </a:spcBef>
                        <a:spcAft>
                          <a:spcPts val="0"/>
                        </a:spcAft>
                      </a:pPr>
                      <a:r>
                        <a:rPr lang="en-US" sz="900">
                          <a:effectLst/>
                        </a:rPr>
                        <a:t>Professional Development</a:t>
                      </a:r>
                      <a:endParaRPr lang="en-US" sz="1100">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200">
                          <a:effectLst/>
                          <a:latin typeface="Arial" panose="020B0604020202020204" pitchFamily="34" charset="0"/>
                          <a:cs typeface="Arial" panose="020B0604020202020204" pitchFamily="34" charset="0"/>
                        </a:rPr>
                        <a:t>$5400</a:t>
                      </a:r>
                      <a:endParaRPr lang="en-US" sz="12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$4500</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$5000</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$14,900</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r>
              <a:tr h="282311">
                <a:tc>
                  <a:txBody>
                    <a:bodyPr/>
                    <a:lstStyle/>
                    <a:p>
                      <a:pPr marL="0" marR="0">
                        <a:lnSpc>
                          <a:spcPct val="115000"/>
                        </a:lnSpc>
                        <a:spcBef>
                          <a:spcPts val="0"/>
                        </a:spcBef>
                        <a:spcAft>
                          <a:spcPts val="0"/>
                        </a:spcAft>
                      </a:pPr>
                      <a:r>
                        <a:rPr lang="en-US" sz="900">
                          <a:effectLst/>
                        </a:rPr>
                        <a:t>TOTAL:</a:t>
                      </a:r>
                      <a:endParaRPr lang="en-US" sz="1100">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200" dirty="0">
                          <a:effectLst/>
                          <a:latin typeface="Arial" panose="020B0604020202020204" pitchFamily="34" charset="0"/>
                          <a:cs typeface="Arial" panose="020B0604020202020204" pitchFamily="34" charset="0"/>
                        </a:rPr>
                        <a:t>$90,000</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$67,675.59</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$43,927.69</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$201,603.28</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r>
            </a:tbl>
          </a:graphicData>
        </a:graphic>
      </p:graphicFrame>
    </p:spTree>
    <p:extLst>
      <p:ext uri="{BB962C8B-B14F-4D97-AF65-F5344CB8AC3E}">
        <p14:creationId xmlns:p14="http://schemas.microsoft.com/office/powerpoint/2010/main" val="25803313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BSI Draft Report and Plan Review</a:t>
            </a:r>
            <a:endParaRPr lang="en-US" dirty="0"/>
          </a:p>
        </p:txBody>
      </p:sp>
      <p:sp>
        <p:nvSpPr>
          <p:cNvPr id="9" name="Text Placeholder 8"/>
          <p:cNvSpPr>
            <a:spLocks noGrp="1"/>
          </p:cNvSpPr>
          <p:nvPr>
            <p:ph type="body" idx="2"/>
          </p:nvPr>
        </p:nvSpPr>
        <p:spPr/>
        <p:txBody>
          <a:bodyPr/>
          <a:lstStyle/>
          <a:p>
            <a:endParaRPr lang="en-US" dirty="0"/>
          </a:p>
        </p:txBody>
      </p:sp>
      <p:sp>
        <p:nvSpPr>
          <p:cNvPr id="8" name="Content Placeholder 7"/>
          <p:cNvSpPr>
            <a:spLocks noGrp="1"/>
          </p:cNvSpPr>
          <p:nvPr>
            <p:ph sz="quarter" idx="1"/>
          </p:nvPr>
        </p:nvSpPr>
        <p:spPr>
          <a:xfrm>
            <a:off x="2971800" y="685800"/>
            <a:ext cx="6019800" cy="5638800"/>
          </a:xfrm>
        </p:spPr>
        <p:txBody>
          <a:bodyPr>
            <a:normAutofit lnSpcReduction="10000"/>
          </a:bodyPr>
          <a:lstStyle/>
          <a:p>
            <a:r>
              <a:rPr lang="en-US" dirty="0" smtClean="0"/>
              <a:t>However…feedback needed!</a:t>
            </a:r>
          </a:p>
          <a:p>
            <a:pPr lvl="1"/>
            <a:r>
              <a:rPr lang="en-US" dirty="0" smtClean="0"/>
              <a:t>Please split into equal review groups representing the past and current BSI resources provided to students at their:</a:t>
            </a:r>
          </a:p>
          <a:p>
            <a:pPr lvl="2"/>
            <a:r>
              <a:rPr lang="en-US" dirty="0" smtClean="0"/>
              <a:t>Connection to BCC</a:t>
            </a:r>
          </a:p>
          <a:p>
            <a:pPr lvl="2"/>
            <a:r>
              <a:rPr lang="en-US" dirty="0" smtClean="0"/>
              <a:t>Entry to BCC</a:t>
            </a:r>
          </a:p>
          <a:p>
            <a:pPr lvl="2"/>
            <a:r>
              <a:rPr lang="en-US" dirty="0" smtClean="0"/>
              <a:t>Progress at BCC</a:t>
            </a:r>
          </a:p>
          <a:p>
            <a:pPr lvl="2"/>
            <a:r>
              <a:rPr lang="en-US" dirty="0" smtClean="0"/>
              <a:t>Transfer and Completion at BCC </a:t>
            </a:r>
          </a:p>
          <a:p>
            <a:pPr lvl="1"/>
            <a:r>
              <a:rPr lang="en-US" dirty="0" smtClean="0"/>
              <a:t>As a group, review the draft report and plan to ensure BSI resources have been, and will be harnessed and braided to:</a:t>
            </a:r>
          </a:p>
          <a:p>
            <a:pPr lvl="2"/>
            <a:r>
              <a:rPr lang="en-US" dirty="0" smtClean="0"/>
              <a:t>Meet our BSI goal promises at EACH point our students, and potential students, travel at BCC </a:t>
            </a:r>
          </a:p>
          <a:p>
            <a:pPr lvl="1"/>
            <a:r>
              <a:rPr lang="en-US" dirty="0" smtClean="0"/>
              <a:t>Document on your copy, AND, if time permits share out, your feedback and recommendations</a:t>
            </a:r>
          </a:p>
          <a:p>
            <a:pPr lvl="1"/>
            <a:endParaRPr lang="en-US"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2057400"/>
            <a:ext cx="1574800" cy="1587500"/>
          </a:xfrm>
          <a:prstGeom prst="rect">
            <a:avLst/>
          </a:prstGeom>
        </p:spPr>
      </p:pic>
    </p:spTree>
    <p:extLst>
      <p:ext uri="{BB962C8B-B14F-4D97-AF65-F5344CB8AC3E}">
        <p14:creationId xmlns:p14="http://schemas.microsoft.com/office/powerpoint/2010/main" val="34498439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Additional OPPORTUNITIES for FEEDBACK: </a:t>
            </a:r>
          </a:p>
          <a:p>
            <a:endParaRPr lang="en-US" dirty="0"/>
          </a:p>
          <a:p>
            <a:r>
              <a:rPr lang="en-US" dirty="0" smtClean="0"/>
              <a:t>Roundtable, EQUITY, Senate, email</a:t>
            </a:r>
          </a:p>
          <a:p>
            <a:endParaRPr lang="en-US" dirty="0"/>
          </a:p>
          <a:p>
            <a:r>
              <a:rPr lang="en-US" dirty="0" smtClean="0"/>
              <a:t>THANK YOU!</a:t>
            </a:r>
          </a:p>
          <a:p>
            <a:endParaRPr lang="en-US" dirty="0" smtClean="0"/>
          </a:p>
        </p:txBody>
      </p:sp>
      <p:sp>
        <p:nvSpPr>
          <p:cNvPr id="2" name="Title 1"/>
          <p:cNvSpPr>
            <a:spLocks noGrp="1"/>
          </p:cNvSpPr>
          <p:nvPr>
            <p:ph type="ctrTitle"/>
          </p:nvPr>
        </p:nvSpPr>
        <p:spPr/>
        <p:txBody>
          <a:bodyPr/>
          <a:lstStyle/>
          <a:p>
            <a:r>
              <a:rPr lang="en-US" dirty="0" smtClean="0"/>
              <a:t>Basic Skills Initiative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42645" y="257400"/>
            <a:ext cx="1138956" cy="1146600"/>
          </a:xfrm>
          <a:prstGeom prst="rect">
            <a:avLst/>
          </a:prstGeom>
        </p:spPr>
      </p:pic>
    </p:spTree>
    <p:extLst>
      <p:ext uri="{BB962C8B-B14F-4D97-AF65-F5344CB8AC3E}">
        <p14:creationId xmlns:p14="http://schemas.microsoft.com/office/powerpoint/2010/main" val="2788899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Highlights: BSI Report and Plan Format</a:t>
            </a:r>
            <a:endParaRPr lang="en-US" dirty="0"/>
          </a:p>
        </p:txBody>
      </p:sp>
      <p:sp>
        <p:nvSpPr>
          <p:cNvPr id="6" name="Content Placeholder 5"/>
          <p:cNvSpPr>
            <a:spLocks noGrp="1"/>
          </p:cNvSpPr>
          <p:nvPr>
            <p:ph sz="quarter" idx="1"/>
          </p:nvPr>
        </p:nvSpPr>
        <p:spPr>
          <a:xfrm>
            <a:off x="301752" y="1527048"/>
            <a:ext cx="8613648" cy="5102352"/>
          </a:xfrm>
        </p:spPr>
        <p:txBody>
          <a:bodyPr>
            <a:normAutofit lnSpcReduction="10000"/>
          </a:bodyPr>
          <a:lstStyle/>
          <a:p>
            <a:r>
              <a:rPr lang="en-US" dirty="0" smtClean="0"/>
              <a:t>BSI Report Format and Questions to Answer:</a:t>
            </a:r>
          </a:p>
          <a:p>
            <a:pPr lvl="1"/>
            <a:r>
              <a:rPr lang="en-US" dirty="0" smtClean="0"/>
              <a:t>Narrative Questions</a:t>
            </a:r>
          </a:p>
          <a:p>
            <a:pPr lvl="2"/>
            <a:r>
              <a:rPr lang="en-US" dirty="0"/>
              <a:t>How is your college progressing about institutionalizing your basic skills funded programs and projects? What are the obstacles to doing so? </a:t>
            </a:r>
            <a:endParaRPr lang="en-US" dirty="0" smtClean="0"/>
          </a:p>
          <a:p>
            <a:pPr lvl="2"/>
            <a:r>
              <a:rPr lang="en-US" dirty="0"/>
              <a:t>How are you scaling up successful projects and programs?</a:t>
            </a:r>
          </a:p>
          <a:p>
            <a:pPr lvl="2"/>
            <a:r>
              <a:rPr lang="en-US" dirty="0"/>
              <a:t>How does your basic skills fund support the goals of SSSP plans and Student Equity plans</a:t>
            </a:r>
            <a:r>
              <a:rPr lang="en-US" dirty="0" smtClean="0"/>
              <a:t>?</a:t>
            </a:r>
          </a:p>
          <a:p>
            <a:pPr lvl="1"/>
            <a:r>
              <a:rPr lang="en-US" dirty="0" smtClean="0"/>
              <a:t>Data Review Questions </a:t>
            </a:r>
          </a:p>
          <a:p>
            <a:pPr lvl="2"/>
            <a:r>
              <a:rPr lang="en-US" dirty="0"/>
              <a:t>Was your college’s basic skills program more successful in 2011-2013 than it was in 2009-2011? </a:t>
            </a:r>
            <a:endParaRPr lang="en-US" dirty="0" smtClean="0"/>
          </a:p>
          <a:p>
            <a:pPr lvl="1"/>
            <a:r>
              <a:rPr lang="en-US" dirty="0" smtClean="0"/>
              <a:t>Budget Allocation, Plan, and Outcome Questions </a:t>
            </a:r>
          </a:p>
          <a:p>
            <a:pPr lvl="2"/>
            <a:r>
              <a:rPr lang="en-US" dirty="0" smtClean="0"/>
              <a:t>What has the college done to meet the BSI goals, and at what cost?</a:t>
            </a:r>
          </a:p>
          <a:p>
            <a:pPr lvl="2"/>
            <a:r>
              <a:rPr lang="en-US" dirty="0" smtClean="0"/>
              <a:t>What will the college do to meet the BSI goals and how much will it cost?</a:t>
            </a:r>
          </a:p>
        </p:txBody>
      </p:sp>
    </p:spTree>
    <p:extLst>
      <p:ext uri="{BB962C8B-B14F-4D97-AF65-F5344CB8AC3E}">
        <p14:creationId xmlns:p14="http://schemas.microsoft.com/office/powerpoint/2010/main" val="1102103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09600" y="304800"/>
            <a:ext cx="8153400" cy="369332"/>
          </a:xfrm>
          <a:prstGeom prst="rect">
            <a:avLst/>
          </a:prstGeom>
        </p:spPr>
        <p:txBody>
          <a:bodyPr wrap="square">
            <a:spAutoFit/>
          </a:bodyPr>
          <a:lstStyle/>
          <a:p>
            <a:r>
              <a:rPr lang="en-US" b="1" dirty="0" smtClean="0"/>
              <a:t>CCCCCO EXAMPLE </a:t>
            </a:r>
            <a:r>
              <a:rPr lang="en-US" b="1" dirty="0"/>
              <a:t>GOALS and ACTION PLAN ACTIVITIES</a:t>
            </a:r>
            <a:endParaRPr lang="en-US" dirty="0"/>
          </a:p>
        </p:txBody>
      </p:sp>
      <p:sp>
        <p:nvSpPr>
          <p:cNvPr id="6" name="TextBox 5"/>
          <p:cNvSpPr txBox="1"/>
          <p:nvPr/>
        </p:nvSpPr>
        <p:spPr>
          <a:xfrm>
            <a:off x="1333500" y="661958"/>
            <a:ext cx="7010400" cy="646331"/>
          </a:xfrm>
          <a:prstGeom prst="rect">
            <a:avLst/>
          </a:prstGeom>
          <a:noFill/>
        </p:spPr>
        <p:txBody>
          <a:bodyPr wrap="square" rtlCol="0">
            <a:spAutoFit/>
          </a:bodyPr>
          <a:lstStyle/>
          <a:p>
            <a:r>
              <a:rPr lang="en-US" b="1" dirty="0"/>
              <a:t>[4a] Long-Term Goals (5 yrs.) for ESL/Basic Skills</a:t>
            </a:r>
            <a:endParaRPr lang="en-US" dirty="0"/>
          </a:p>
          <a:p>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578825587"/>
              </p:ext>
            </p:extLst>
          </p:nvPr>
        </p:nvGraphicFramePr>
        <p:xfrm>
          <a:off x="301625" y="1164101"/>
          <a:ext cx="8534400" cy="1173812"/>
        </p:xfrm>
        <a:graphic>
          <a:graphicData uri="http://schemas.openxmlformats.org/drawingml/2006/table">
            <a:tbl>
              <a:tblPr firstRow="1" firstCol="1" lastRow="1" lastCol="1" bandRow="1" bandCol="1">
                <a:tableStyleId>{5C22544A-7EE6-4342-B048-85BDC9FD1C3A}</a:tableStyleId>
              </a:tblPr>
              <a:tblGrid>
                <a:gridCol w="626292"/>
                <a:gridCol w="6562047"/>
                <a:gridCol w="1346061"/>
              </a:tblGrid>
              <a:tr h="344069">
                <a:tc>
                  <a:txBody>
                    <a:bodyPr/>
                    <a:lstStyle/>
                    <a:p>
                      <a:pPr marL="0" marR="0" algn="ctr">
                        <a:lnSpc>
                          <a:spcPct val="115000"/>
                        </a:lnSpc>
                        <a:spcBef>
                          <a:spcPts val="300"/>
                        </a:spcBef>
                        <a:spcAft>
                          <a:spcPts val="300"/>
                        </a:spcAft>
                      </a:pPr>
                      <a:r>
                        <a:rPr lang="en-US" sz="1000" dirty="0">
                          <a:effectLst/>
                        </a:rPr>
                        <a:t>Goal ID</a:t>
                      </a:r>
                      <a:endParaRPr lang="en-US" sz="1100" dirty="0">
                        <a:effectLst/>
                        <a:latin typeface="Calibri"/>
                        <a:ea typeface="Times New Roman"/>
                        <a:cs typeface="Times New Roman"/>
                      </a:endParaRPr>
                    </a:p>
                  </a:txBody>
                  <a:tcPr marL="0" marR="0" marT="0" marB="0" anchor="b"/>
                </a:tc>
                <a:tc>
                  <a:txBody>
                    <a:bodyPr/>
                    <a:lstStyle/>
                    <a:p>
                      <a:pPr marL="0" marR="0" algn="ctr">
                        <a:lnSpc>
                          <a:spcPct val="115000"/>
                        </a:lnSpc>
                        <a:spcBef>
                          <a:spcPts val="300"/>
                        </a:spcBef>
                        <a:spcAft>
                          <a:spcPts val="300"/>
                        </a:spcAft>
                      </a:pPr>
                      <a:r>
                        <a:rPr lang="en-US" sz="1000" dirty="0">
                          <a:effectLst/>
                        </a:rPr>
                        <a:t>Long-Term Goal</a:t>
                      </a:r>
                      <a:endParaRPr lang="en-US" sz="1100" dirty="0">
                        <a:effectLst/>
                        <a:latin typeface="Calibri"/>
                        <a:ea typeface="Times New Roman"/>
                        <a:cs typeface="Times New Roman"/>
                      </a:endParaRPr>
                    </a:p>
                  </a:txBody>
                  <a:tcPr marL="0" marR="0" marT="0" marB="0" anchor="b"/>
                </a:tc>
                <a:tc>
                  <a:txBody>
                    <a:bodyPr/>
                    <a:lstStyle/>
                    <a:p>
                      <a:pPr marL="0" marR="0" algn="ctr">
                        <a:lnSpc>
                          <a:spcPct val="115000"/>
                        </a:lnSpc>
                        <a:spcBef>
                          <a:spcPts val="300"/>
                        </a:spcBef>
                        <a:spcAft>
                          <a:spcPts val="300"/>
                        </a:spcAft>
                      </a:pPr>
                      <a:r>
                        <a:rPr lang="en-US" sz="1000">
                          <a:effectLst/>
                        </a:rPr>
                        <a:t>2014-2015 Funds Allocated to this Goal</a:t>
                      </a:r>
                      <a:endParaRPr lang="en-US" sz="1100">
                        <a:effectLst/>
                        <a:latin typeface="Calibri"/>
                        <a:ea typeface="Times New Roman"/>
                        <a:cs typeface="Times New Roman"/>
                      </a:endParaRPr>
                    </a:p>
                  </a:txBody>
                  <a:tcPr marL="0" marR="0" marT="0" marB="0"/>
                </a:tc>
              </a:tr>
              <a:tr h="326865">
                <a:tc>
                  <a:txBody>
                    <a:bodyPr/>
                    <a:lstStyle/>
                    <a:p>
                      <a:pPr marL="73025" marR="73025" algn="ctr">
                        <a:lnSpc>
                          <a:spcPct val="115000"/>
                        </a:lnSpc>
                        <a:spcBef>
                          <a:spcPts val="0"/>
                        </a:spcBef>
                        <a:spcAft>
                          <a:spcPts val="0"/>
                        </a:spcAft>
                      </a:pPr>
                      <a:r>
                        <a:rPr lang="en-US" sz="900">
                          <a:effectLst/>
                        </a:rPr>
                        <a:t>A</a:t>
                      </a:r>
                      <a:endParaRPr lang="en-US" sz="1100">
                        <a:effectLst/>
                        <a:latin typeface="Calibri"/>
                        <a:ea typeface="Times New Roman"/>
                        <a:cs typeface="Times New Roman"/>
                      </a:endParaRPr>
                    </a:p>
                  </a:txBody>
                  <a:tcPr marL="0" marR="0" marT="0" marB="0"/>
                </a:tc>
                <a:tc>
                  <a:txBody>
                    <a:bodyPr/>
                    <a:lstStyle/>
                    <a:p>
                      <a:pPr marL="114300" marR="0">
                        <a:lnSpc>
                          <a:spcPct val="115000"/>
                        </a:lnSpc>
                        <a:spcBef>
                          <a:spcPts val="0"/>
                        </a:spcBef>
                        <a:spcAft>
                          <a:spcPts val="0"/>
                        </a:spcAft>
                      </a:pPr>
                      <a:r>
                        <a:rPr lang="en-US" sz="900">
                          <a:effectLst/>
                        </a:rPr>
                        <a:t>The percentage of students who begin at two levels below Freshman composition and successfully complete Freshman composition within four years will increase by 2% annually in 2014-2015, 2015-2016, and 2016-2017 over 2009-2010.</a:t>
                      </a:r>
                      <a:endParaRPr lang="en-US" sz="1100">
                        <a:effectLst/>
                        <a:latin typeface="Calibri"/>
                        <a:ea typeface="Times New Roman"/>
                        <a:cs typeface="Times New Roman"/>
                      </a:endParaRPr>
                    </a:p>
                  </a:txBody>
                  <a:tcPr marL="0" marR="0" marT="0" marB="0"/>
                </a:tc>
                <a:tc>
                  <a:txBody>
                    <a:bodyPr/>
                    <a:lstStyle/>
                    <a:p>
                      <a:pPr marL="114300" marR="0" algn="ctr">
                        <a:lnSpc>
                          <a:spcPct val="115000"/>
                        </a:lnSpc>
                        <a:spcBef>
                          <a:spcPts val="0"/>
                        </a:spcBef>
                        <a:spcAft>
                          <a:spcPts val="0"/>
                        </a:spcAft>
                      </a:pPr>
                      <a:r>
                        <a:rPr lang="en-US" sz="900">
                          <a:effectLst/>
                        </a:rPr>
                        <a:t>$40,000</a:t>
                      </a:r>
                      <a:endParaRPr lang="en-US" sz="1100">
                        <a:effectLst/>
                        <a:latin typeface="Calibri"/>
                        <a:ea typeface="Times New Roman"/>
                        <a:cs typeface="Times New Roman"/>
                      </a:endParaRPr>
                    </a:p>
                  </a:txBody>
                  <a:tcPr marL="0" marR="0" marT="0" marB="0"/>
                </a:tc>
              </a:tr>
              <a:tr h="51830">
                <a:tc>
                  <a:txBody>
                    <a:bodyPr/>
                    <a:lstStyle/>
                    <a:p>
                      <a:pPr marL="73025" marR="73025" algn="ctr">
                        <a:lnSpc>
                          <a:spcPct val="115000"/>
                        </a:lnSpc>
                        <a:spcBef>
                          <a:spcPts val="0"/>
                        </a:spcBef>
                        <a:spcAft>
                          <a:spcPts val="0"/>
                        </a:spcAft>
                      </a:pPr>
                      <a:r>
                        <a:rPr lang="en-US" sz="900">
                          <a:effectLst/>
                        </a:rPr>
                        <a:t>B</a:t>
                      </a:r>
                      <a:endParaRPr lang="en-US" sz="1100">
                        <a:effectLst/>
                        <a:latin typeface="Calibri"/>
                        <a:ea typeface="Times New Roman"/>
                        <a:cs typeface="Times New Roman"/>
                      </a:endParaRPr>
                    </a:p>
                  </a:txBody>
                  <a:tcPr marL="0" marR="0" marT="0" marB="0"/>
                </a:tc>
                <a:tc>
                  <a:txBody>
                    <a:bodyPr/>
                    <a:lstStyle/>
                    <a:p>
                      <a:pPr marL="114300" marR="0">
                        <a:lnSpc>
                          <a:spcPct val="115000"/>
                        </a:lnSpc>
                        <a:spcBef>
                          <a:spcPts val="0"/>
                        </a:spcBef>
                        <a:spcAft>
                          <a:spcPts val="0"/>
                        </a:spcAft>
                      </a:pPr>
                      <a:r>
                        <a:rPr lang="en-US" sz="900" dirty="0">
                          <a:effectLst/>
                        </a:rPr>
                        <a:t>The successful progression rate of students from beginning algebra to intermediate algebra will increase 5% by </a:t>
                      </a:r>
                      <a:r>
                        <a:rPr lang="en-US" sz="900" dirty="0" smtClean="0">
                          <a:effectLst/>
                        </a:rPr>
                        <a:t>2016-2017.</a:t>
                      </a:r>
                      <a:endParaRPr lang="en-US" sz="1100" dirty="0">
                        <a:effectLst/>
                        <a:latin typeface="Calibri"/>
                        <a:ea typeface="Times New Roman"/>
                        <a:cs typeface="Times New Roman"/>
                      </a:endParaRPr>
                    </a:p>
                  </a:txBody>
                  <a:tcPr marL="0" marR="0" marT="0" marB="0"/>
                </a:tc>
                <a:tc>
                  <a:txBody>
                    <a:bodyPr/>
                    <a:lstStyle/>
                    <a:p>
                      <a:pPr marL="114300" marR="0" algn="ctr">
                        <a:lnSpc>
                          <a:spcPct val="115000"/>
                        </a:lnSpc>
                        <a:spcBef>
                          <a:spcPts val="0"/>
                        </a:spcBef>
                        <a:spcAft>
                          <a:spcPts val="0"/>
                        </a:spcAft>
                      </a:pPr>
                      <a:r>
                        <a:rPr lang="en-US" sz="900">
                          <a:effectLst/>
                        </a:rPr>
                        <a:t>$50,000</a:t>
                      </a:r>
                      <a:endParaRPr lang="en-US" sz="1100">
                        <a:effectLst/>
                        <a:latin typeface="Calibri"/>
                        <a:ea typeface="Times New Roman"/>
                        <a:cs typeface="Times New Roman"/>
                      </a:endParaRPr>
                    </a:p>
                  </a:txBody>
                  <a:tcPr marL="0" marR="0" marT="0" marB="0"/>
                </a:tc>
              </a:tr>
              <a:tr h="163433">
                <a:tc>
                  <a:txBody>
                    <a:bodyPr/>
                    <a:lstStyle/>
                    <a:p>
                      <a:pPr marL="73025" marR="73025" algn="ctr">
                        <a:lnSpc>
                          <a:spcPct val="115000"/>
                        </a:lnSpc>
                        <a:spcBef>
                          <a:spcPts val="300"/>
                        </a:spcBef>
                        <a:spcAft>
                          <a:spcPts val="300"/>
                        </a:spcAft>
                      </a:pPr>
                      <a:r>
                        <a:rPr lang="en-US" sz="900">
                          <a:effectLst/>
                        </a:rPr>
                        <a:t> </a:t>
                      </a:r>
                      <a:endParaRPr lang="en-US" sz="1100">
                        <a:effectLst/>
                        <a:latin typeface="Calibri"/>
                        <a:ea typeface="Times New Roman"/>
                        <a:cs typeface="Times New Roman"/>
                      </a:endParaRPr>
                    </a:p>
                  </a:txBody>
                  <a:tcPr marL="0" marR="0" marT="0" marB="0"/>
                </a:tc>
                <a:tc>
                  <a:txBody>
                    <a:bodyPr/>
                    <a:lstStyle/>
                    <a:p>
                      <a:pPr marL="73025" marR="73025" algn="r">
                        <a:lnSpc>
                          <a:spcPct val="115000"/>
                        </a:lnSpc>
                        <a:spcBef>
                          <a:spcPts val="300"/>
                        </a:spcBef>
                        <a:spcAft>
                          <a:spcPts val="300"/>
                        </a:spcAft>
                      </a:pPr>
                      <a:r>
                        <a:rPr lang="en-US" sz="900" dirty="0">
                          <a:effectLst/>
                        </a:rPr>
                        <a:t>TOTAL ALLOCATION:</a:t>
                      </a:r>
                      <a:endParaRPr lang="en-US" sz="1100" dirty="0">
                        <a:effectLst/>
                        <a:latin typeface="Calibri"/>
                        <a:ea typeface="Times New Roman"/>
                        <a:cs typeface="Times New Roman"/>
                      </a:endParaRPr>
                    </a:p>
                  </a:txBody>
                  <a:tcPr marL="0" marR="0" marT="0" marB="0"/>
                </a:tc>
                <a:tc>
                  <a:txBody>
                    <a:bodyPr/>
                    <a:lstStyle/>
                    <a:p>
                      <a:pPr marL="73025" marR="73025" algn="ctr">
                        <a:lnSpc>
                          <a:spcPct val="115000"/>
                        </a:lnSpc>
                        <a:spcBef>
                          <a:spcPts val="300"/>
                        </a:spcBef>
                        <a:spcAft>
                          <a:spcPts val="300"/>
                        </a:spcAft>
                      </a:pPr>
                      <a:r>
                        <a:rPr lang="en-US" sz="900" dirty="0">
                          <a:effectLst/>
                        </a:rPr>
                        <a:t>$90,000</a:t>
                      </a:r>
                      <a:endParaRPr lang="en-US" sz="1100" dirty="0">
                        <a:effectLst/>
                        <a:latin typeface="Calibri"/>
                        <a:ea typeface="Times New Roman"/>
                        <a:cs typeface="Times New Roman"/>
                      </a:endParaRPr>
                    </a:p>
                  </a:txBody>
                  <a:tcPr marL="0" marR="0" marT="0" marB="0"/>
                </a:tc>
              </a:tr>
            </a:tbl>
          </a:graphicData>
        </a:graphic>
      </p:graphicFrame>
      <p:sp>
        <p:nvSpPr>
          <p:cNvPr id="8" name="TextBox 7"/>
          <p:cNvSpPr txBox="1"/>
          <p:nvPr/>
        </p:nvSpPr>
        <p:spPr>
          <a:xfrm>
            <a:off x="1676400" y="2346570"/>
            <a:ext cx="5638800" cy="646331"/>
          </a:xfrm>
          <a:prstGeom prst="rect">
            <a:avLst/>
          </a:prstGeom>
          <a:noFill/>
        </p:spPr>
        <p:txBody>
          <a:bodyPr wrap="square" rtlCol="0">
            <a:spAutoFit/>
          </a:bodyPr>
          <a:lstStyle/>
          <a:p>
            <a:r>
              <a:rPr lang="en-US" b="1" dirty="0"/>
              <a:t>[4b] 2014-2015 ESL/Basic Skills Action Plan</a:t>
            </a:r>
            <a:endParaRPr lang="en-US" dirty="0"/>
          </a:p>
          <a:p>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682263278"/>
              </p:ext>
            </p:extLst>
          </p:nvPr>
        </p:nvGraphicFramePr>
        <p:xfrm>
          <a:off x="152399" y="2819400"/>
          <a:ext cx="8686801" cy="3739992"/>
        </p:xfrm>
        <a:graphic>
          <a:graphicData uri="http://schemas.openxmlformats.org/drawingml/2006/table">
            <a:tbl>
              <a:tblPr firstRow="1" firstCol="1" lastRow="1" lastCol="1" bandRow="1" bandCol="1">
                <a:tableStyleId>{5C22544A-7EE6-4342-B048-85BDC9FD1C3A}</a:tableStyleId>
              </a:tblPr>
              <a:tblGrid>
                <a:gridCol w="1693190"/>
                <a:gridCol w="542733"/>
                <a:gridCol w="856311"/>
                <a:gridCol w="1472017"/>
                <a:gridCol w="3165529"/>
                <a:gridCol w="957021"/>
              </a:tblGrid>
              <a:tr h="714640">
                <a:tc>
                  <a:txBody>
                    <a:bodyPr/>
                    <a:lstStyle/>
                    <a:p>
                      <a:pPr marL="0" marR="0" algn="ctr">
                        <a:lnSpc>
                          <a:spcPct val="115000"/>
                        </a:lnSpc>
                        <a:spcBef>
                          <a:spcPts val="300"/>
                        </a:spcBef>
                        <a:spcAft>
                          <a:spcPts val="300"/>
                        </a:spcAft>
                      </a:pPr>
                      <a:r>
                        <a:rPr lang="en-US" sz="1000" dirty="0">
                          <a:effectLst/>
                        </a:rPr>
                        <a:t>Activity</a:t>
                      </a:r>
                      <a:endParaRPr lang="en-US" sz="1100" dirty="0">
                        <a:effectLst/>
                        <a:latin typeface="Calibri"/>
                        <a:ea typeface="Times New Roman"/>
                        <a:cs typeface="Times New Roman"/>
                      </a:endParaRPr>
                    </a:p>
                  </a:txBody>
                  <a:tcPr marL="0" marR="0" marT="0" marB="0" anchor="ctr"/>
                </a:tc>
                <a:tc>
                  <a:txBody>
                    <a:bodyPr/>
                    <a:lstStyle/>
                    <a:p>
                      <a:pPr marL="0" marR="0" algn="ctr">
                        <a:lnSpc>
                          <a:spcPct val="115000"/>
                        </a:lnSpc>
                        <a:spcBef>
                          <a:spcPts val="300"/>
                        </a:spcBef>
                        <a:spcAft>
                          <a:spcPts val="300"/>
                        </a:spcAft>
                      </a:pPr>
                      <a:r>
                        <a:rPr lang="en-US" sz="1000">
                          <a:effectLst/>
                        </a:rPr>
                        <a:t>Associated Long-Term Goal ID</a:t>
                      </a:r>
                      <a:endParaRPr lang="en-US" sz="1100">
                        <a:effectLst/>
                        <a:latin typeface="Calibri"/>
                        <a:ea typeface="Times New Roman"/>
                        <a:cs typeface="Times New Roman"/>
                      </a:endParaRPr>
                    </a:p>
                  </a:txBody>
                  <a:tcPr marL="0" marR="0" marT="0" marB="0" anchor="ctr"/>
                </a:tc>
                <a:tc>
                  <a:txBody>
                    <a:bodyPr/>
                    <a:lstStyle/>
                    <a:p>
                      <a:pPr marL="0" marR="0" algn="ctr">
                        <a:lnSpc>
                          <a:spcPct val="115000"/>
                        </a:lnSpc>
                        <a:spcBef>
                          <a:spcPts val="300"/>
                        </a:spcBef>
                        <a:spcAft>
                          <a:spcPts val="300"/>
                        </a:spcAft>
                      </a:pPr>
                      <a:r>
                        <a:rPr lang="en-US" sz="1000">
                          <a:effectLst/>
                        </a:rPr>
                        <a:t>Target Date for Completion</a:t>
                      </a:r>
                      <a:endParaRPr lang="en-US" sz="1100">
                        <a:effectLst/>
                        <a:latin typeface="Calibri"/>
                        <a:ea typeface="Times New Roman"/>
                        <a:cs typeface="Times New Roman"/>
                      </a:endParaRPr>
                    </a:p>
                  </a:txBody>
                  <a:tcPr marL="0" marR="0" marT="0" marB="0" anchor="ctr"/>
                </a:tc>
                <a:tc>
                  <a:txBody>
                    <a:bodyPr/>
                    <a:lstStyle/>
                    <a:p>
                      <a:pPr marL="0" marR="0" algn="ctr">
                        <a:lnSpc>
                          <a:spcPct val="115000"/>
                        </a:lnSpc>
                        <a:spcBef>
                          <a:spcPts val="300"/>
                        </a:spcBef>
                        <a:spcAft>
                          <a:spcPts val="300"/>
                        </a:spcAft>
                      </a:pPr>
                      <a:r>
                        <a:rPr lang="en-US" sz="1000" dirty="0">
                          <a:effectLst/>
                        </a:rPr>
                        <a:t>Responsible Person(s)/</a:t>
                      </a:r>
                      <a:br>
                        <a:rPr lang="en-US" sz="1000" dirty="0">
                          <a:effectLst/>
                        </a:rPr>
                      </a:br>
                      <a:r>
                        <a:rPr lang="en-US" sz="1000" dirty="0">
                          <a:effectLst/>
                        </a:rPr>
                        <a:t>Department(s)</a:t>
                      </a:r>
                      <a:endParaRPr lang="en-US" sz="1100" dirty="0">
                        <a:effectLst/>
                        <a:latin typeface="Calibri"/>
                        <a:ea typeface="Times New Roman"/>
                        <a:cs typeface="Times New Roman"/>
                      </a:endParaRPr>
                    </a:p>
                  </a:txBody>
                  <a:tcPr marL="0" marR="0" marT="0" marB="0" anchor="ctr"/>
                </a:tc>
                <a:tc>
                  <a:txBody>
                    <a:bodyPr/>
                    <a:lstStyle/>
                    <a:p>
                      <a:pPr marL="0" marR="0" algn="ctr">
                        <a:lnSpc>
                          <a:spcPct val="115000"/>
                        </a:lnSpc>
                        <a:spcBef>
                          <a:spcPts val="300"/>
                        </a:spcBef>
                        <a:spcAft>
                          <a:spcPts val="300"/>
                        </a:spcAft>
                      </a:pPr>
                      <a:r>
                        <a:rPr lang="en-US" sz="1000">
                          <a:effectLst/>
                        </a:rPr>
                        <a:t>Measurable Outcome(s)</a:t>
                      </a:r>
                      <a:endParaRPr lang="en-US" sz="1100">
                        <a:effectLst/>
                        <a:latin typeface="Calibri"/>
                        <a:ea typeface="Times New Roman"/>
                        <a:cs typeface="Times New Roman"/>
                      </a:endParaRPr>
                    </a:p>
                  </a:txBody>
                  <a:tcPr marL="0" marR="0" marT="0" marB="0" anchor="ctr"/>
                </a:tc>
                <a:tc>
                  <a:txBody>
                    <a:bodyPr/>
                    <a:lstStyle/>
                    <a:p>
                      <a:pPr marL="0" marR="0" algn="ctr">
                        <a:lnSpc>
                          <a:spcPct val="115000"/>
                        </a:lnSpc>
                        <a:spcBef>
                          <a:spcPts val="300"/>
                        </a:spcBef>
                        <a:spcAft>
                          <a:spcPts val="300"/>
                        </a:spcAft>
                      </a:pPr>
                      <a:r>
                        <a:rPr lang="en-US" sz="1000">
                          <a:effectLst/>
                        </a:rPr>
                        <a:t>2014-2015 Funds Allocated to this Activity</a:t>
                      </a:r>
                      <a:endParaRPr lang="en-US" sz="1100">
                        <a:effectLst/>
                        <a:latin typeface="Calibri"/>
                        <a:ea typeface="Times New Roman"/>
                        <a:cs typeface="Times New Roman"/>
                      </a:endParaRPr>
                    </a:p>
                  </a:txBody>
                  <a:tcPr marL="0" marR="0" marT="0" marB="0"/>
                </a:tc>
              </a:tr>
              <a:tr h="514541">
                <a:tc>
                  <a:txBody>
                    <a:bodyPr/>
                    <a:lstStyle/>
                    <a:p>
                      <a:pPr marL="73025" marR="73025">
                        <a:lnSpc>
                          <a:spcPct val="115000"/>
                        </a:lnSpc>
                        <a:spcBef>
                          <a:spcPts val="0"/>
                        </a:spcBef>
                        <a:spcAft>
                          <a:spcPts val="0"/>
                        </a:spcAft>
                      </a:pPr>
                      <a:r>
                        <a:rPr lang="en-US" sz="900" dirty="0">
                          <a:effectLst/>
                        </a:rPr>
                        <a:t>Continue support for the third year of the college’s </a:t>
                      </a:r>
                      <a:r>
                        <a:rPr lang="en-US" sz="900" dirty="0" smtClean="0">
                          <a:effectLst/>
                        </a:rPr>
                        <a:t>Puente program and related activities.</a:t>
                      </a:r>
                      <a:endParaRPr lang="en-US" sz="1100" dirty="0">
                        <a:effectLst/>
                        <a:latin typeface="Calibri"/>
                        <a:ea typeface="Times New Roman"/>
                        <a:cs typeface="Times New Roman"/>
                      </a:endParaRPr>
                    </a:p>
                  </a:txBody>
                  <a:tcPr marL="0" marR="0" marT="0" marB="0"/>
                </a:tc>
                <a:tc>
                  <a:txBody>
                    <a:bodyPr/>
                    <a:lstStyle/>
                    <a:p>
                      <a:pPr marL="73025" marR="73025" algn="ctr">
                        <a:lnSpc>
                          <a:spcPct val="115000"/>
                        </a:lnSpc>
                        <a:spcBef>
                          <a:spcPts val="0"/>
                        </a:spcBef>
                        <a:spcAft>
                          <a:spcPts val="0"/>
                        </a:spcAft>
                      </a:pPr>
                      <a:r>
                        <a:rPr lang="en-US" sz="900">
                          <a:effectLst/>
                        </a:rPr>
                        <a:t>A</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900">
                          <a:effectLst/>
                        </a:rPr>
                        <a:t>May 2015</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900">
                          <a:effectLst/>
                        </a:rPr>
                        <a:t>Puente Coordinator</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900">
                          <a:effectLst/>
                        </a:rPr>
                        <a:t>Percentage of Chicano students in Puente cohort who successfully complete Freshman composition will be 5% higher than the successful completion rate for Chicano students in 2010-2011.</a:t>
                      </a:r>
                      <a:endParaRPr lang="en-US" sz="1100">
                        <a:effectLst/>
                        <a:latin typeface="Calibri"/>
                        <a:ea typeface="Times New Roman"/>
                        <a:cs typeface="Times New Roman"/>
                      </a:endParaRPr>
                    </a:p>
                  </a:txBody>
                  <a:tcPr marL="0" marR="0" marT="0" marB="0"/>
                </a:tc>
                <a:tc>
                  <a:txBody>
                    <a:bodyPr/>
                    <a:lstStyle/>
                    <a:p>
                      <a:pPr marL="73025" marR="73025" algn="ctr">
                        <a:lnSpc>
                          <a:spcPct val="115000"/>
                        </a:lnSpc>
                        <a:spcBef>
                          <a:spcPts val="0"/>
                        </a:spcBef>
                        <a:spcAft>
                          <a:spcPts val="0"/>
                        </a:spcAft>
                      </a:pPr>
                      <a:r>
                        <a:rPr lang="en-US" sz="900">
                          <a:effectLst/>
                        </a:rPr>
                        <a:t>$40,000</a:t>
                      </a:r>
                      <a:endParaRPr lang="en-US" sz="1100">
                        <a:effectLst/>
                        <a:latin typeface="Calibri"/>
                        <a:ea typeface="Times New Roman"/>
                        <a:cs typeface="Times New Roman"/>
                      </a:endParaRPr>
                    </a:p>
                  </a:txBody>
                  <a:tcPr marL="0" marR="0" marT="0" marB="0"/>
                </a:tc>
              </a:tr>
              <a:tr h="643176">
                <a:tc>
                  <a:txBody>
                    <a:bodyPr/>
                    <a:lstStyle/>
                    <a:p>
                      <a:pPr marL="73025" marR="73025">
                        <a:lnSpc>
                          <a:spcPct val="115000"/>
                        </a:lnSpc>
                        <a:spcBef>
                          <a:spcPts val="0"/>
                        </a:spcBef>
                        <a:spcAft>
                          <a:spcPts val="0"/>
                        </a:spcAft>
                      </a:pPr>
                      <a:r>
                        <a:rPr lang="en-US" sz="900">
                          <a:effectLst/>
                        </a:rPr>
                        <a:t>Explore combining the two-semesters before Freshman composition into a single-semester course.</a:t>
                      </a:r>
                      <a:endParaRPr lang="en-US" sz="1100">
                        <a:effectLst/>
                        <a:latin typeface="Calibri"/>
                        <a:ea typeface="Times New Roman"/>
                        <a:cs typeface="Times New Roman"/>
                      </a:endParaRPr>
                    </a:p>
                  </a:txBody>
                  <a:tcPr marL="0" marR="0" marT="0" marB="0"/>
                </a:tc>
                <a:tc>
                  <a:txBody>
                    <a:bodyPr/>
                    <a:lstStyle/>
                    <a:p>
                      <a:pPr marL="73025" marR="73025" algn="ctr">
                        <a:lnSpc>
                          <a:spcPct val="115000"/>
                        </a:lnSpc>
                        <a:spcBef>
                          <a:spcPts val="0"/>
                        </a:spcBef>
                        <a:spcAft>
                          <a:spcPts val="0"/>
                        </a:spcAft>
                      </a:pPr>
                      <a:r>
                        <a:rPr lang="en-US" sz="900">
                          <a:effectLst/>
                        </a:rPr>
                        <a:t>A</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900">
                          <a:effectLst/>
                        </a:rPr>
                        <a:t>March 2015</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900">
                          <a:effectLst/>
                        </a:rPr>
                        <a:t>English Department Chair</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900">
                          <a:effectLst/>
                        </a:rPr>
                        <a:t>English department will make a decision regarding whether or not to develop new course combining the two levels of English prior to English 100</a:t>
                      </a:r>
                      <a:endParaRPr lang="en-US" sz="1100">
                        <a:effectLst/>
                        <a:latin typeface="Calibri"/>
                        <a:ea typeface="Times New Roman"/>
                        <a:cs typeface="Times New Roman"/>
                      </a:endParaRPr>
                    </a:p>
                  </a:txBody>
                  <a:tcPr marL="0" marR="0" marT="0" marB="0"/>
                </a:tc>
                <a:tc>
                  <a:txBody>
                    <a:bodyPr/>
                    <a:lstStyle/>
                    <a:p>
                      <a:pPr marL="73025" marR="73025" algn="ctr">
                        <a:lnSpc>
                          <a:spcPct val="115000"/>
                        </a:lnSpc>
                        <a:spcBef>
                          <a:spcPts val="0"/>
                        </a:spcBef>
                        <a:spcAft>
                          <a:spcPts val="0"/>
                        </a:spcAft>
                      </a:pPr>
                      <a:r>
                        <a:rPr lang="en-US" sz="900">
                          <a:effectLst/>
                        </a:rPr>
                        <a:t>$0</a:t>
                      </a:r>
                      <a:endParaRPr lang="en-US" sz="1100">
                        <a:effectLst/>
                        <a:latin typeface="Calibri"/>
                        <a:ea typeface="Times New Roman"/>
                        <a:cs typeface="Times New Roman"/>
                      </a:endParaRPr>
                    </a:p>
                  </a:txBody>
                  <a:tcPr marL="0" marR="0" marT="0" marB="0"/>
                </a:tc>
              </a:tr>
              <a:tr h="1286352">
                <a:tc>
                  <a:txBody>
                    <a:bodyPr/>
                    <a:lstStyle/>
                    <a:p>
                      <a:pPr marL="73025" marR="73025">
                        <a:lnSpc>
                          <a:spcPct val="115000"/>
                        </a:lnSpc>
                        <a:spcBef>
                          <a:spcPts val="0"/>
                        </a:spcBef>
                        <a:spcAft>
                          <a:spcPts val="0"/>
                        </a:spcAft>
                      </a:pPr>
                      <a:r>
                        <a:rPr lang="en-US" sz="900">
                          <a:effectLst/>
                        </a:rPr>
                        <a:t>Implement Supplemental Instruction for Beginning and Intermediate Algebra (developed in 2011-2012) using contextualized curriculum.</a:t>
                      </a:r>
                      <a:endParaRPr lang="en-US" sz="1100">
                        <a:effectLst/>
                        <a:latin typeface="Calibri"/>
                        <a:ea typeface="Times New Roman"/>
                        <a:cs typeface="Times New Roman"/>
                      </a:endParaRPr>
                    </a:p>
                  </a:txBody>
                  <a:tcPr marL="0" marR="0" marT="0" marB="0"/>
                </a:tc>
                <a:tc>
                  <a:txBody>
                    <a:bodyPr/>
                    <a:lstStyle/>
                    <a:p>
                      <a:pPr marL="73025" marR="73025" algn="ctr">
                        <a:lnSpc>
                          <a:spcPct val="115000"/>
                        </a:lnSpc>
                        <a:spcBef>
                          <a:spcPts val="0"/>
                        </a:spcBef>
                        <a:spcAft>
                          <a:spcPts val="0"/>
                        </a:spcAft>
                      </a:pPr>
                      <a:r>
                        <a:rPr lang="en-US" sz="900">
                          <a:effectLst/>
                        </a:rPr>
                        <a:t>B</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900" dirty="0">
                          <a:effectLst/>
                        </a:rPr>
                        <a:t>May 2015</a:t>
                      </a:r>
                      <a:endParaRPr lang="en-US" sz="1100" dirty="0">
                        <a:effectLst/>
                      </a:endParaRPr>
                    </a:p>
                    <a:p>
                      <a:pPr marL="73025" marR="73025">
                        <a:lnSpc>
                          <a:spcPct val="115000"/>
                        </a:lnSpc>
                        <a:spcBef>
                          <a:spcPts val="0"/>
                        </a:spcBef>
                        <a:spcAft>
                          <a:spcPts val="0"/>
                        </a:spcAft>
                      </a:pPr>
                      <a:r>
                        <a:rPr lang="en-US" sz="900" dirty="0">
                          <a:effectLst/>
                        </a:rPr>
                        <a:t> </a:t>
                      </a:r>
                      <a:endParaRPr lang="en-US" sz="1100" dirty="0">
                        <a:effectLst/>
                      </a:endParaRPr>
                    </a:p>
                    <a:p>
                      <a:pPr marL="73025" marR="73025">
                        <a:lnSpc>
                          <a:spcPct val="115000"/>
                        </a:lnSpc>
                        <a:spcBef>
                          <a:spcPts val="0"/>
                        </a:spcBef>
                        <a:spcAft>
                          <a:spcPts val="0"/>
                        </a:spcAft>
                      </a:pPr>
                      <a:r>
                        <a:rPr lang="en-US" sz="900" dirty="0">
                          <a:effectLst/>
                        </a:rPr>
                        <a:t> </a:t>
                      </a:r>
                      <a:endParaRPr lang="en-US" sz="1100" dirty="0">
                        <a:effectLst/>
                      </a:endParaRPr>
                    </a:p>
                    <a:p>
                      <a:pPr marL="73025" marR="73025">
                        <a:lnSpc>
                          <a:spcPct val="115000"/>
                        </a:lnSpc>
                        <a:spcBef>
                          <a:spcPts val="0"/>
                        </a:spcBef>
                        <a:spcAft>
                          <a:spcPts val="0"/>
                        </a:spcAft>
                      </a:pPr>
                      <a:r>
                        <a:rPr lang="en-US" sz="900" dirty="0">
                          <a:effectLst/>
                        </a:rPr>
                        <a:t>May 2015</a:t>
                      </a:r>
                      <a:endParaRPr lang="en-US" sz="1100" dirty="0">
                        <a:effectLst/>
                      </a:endParaRPr>
                    </a:p>
                    <a:p>
                      <a:pPr marL="73025" marR="73025">
                        <a:lnSpc>
                          <a:spcPct val="115000"/>
                        </a:lnSpc>
                        <a:spcBef>
                          <a:spcPts val="0"/>
                        </a:spcBef>
                        <a:spcAft>
                          <a:spcPts val="0"/>
                        </a:spcAft>
                      </a:pPr>
                      <a:r>
                        <a:rPr lang="en-US" sz="900" dirty="0">
                          <a:effectLst/>
                        </a:rPr>
                        <a:t> </a:t>
                      </a:r>
                      <a:endParaRPr lang="en-US" sz="1100" dirty="0">
                        <a:effectLst/>
                      </a:endParaRPr>
                    </a:p>
                    <a:p>
                      <a:pPr marL="73025" marR="73025">
                        <a:lnSpc>
                          <a:spcPct val="115000"/>
                        </a:lnSpc>
                        <a:spcBef>
                          <a:spcPts val="0"/>
                        </a:spcBef>
                        <a:spcAft>
                          <a:spcPts val="0"/>
                        </a:spcAft>
                      </a:pPr>
                      <a:endParaRPr lang="en-US" sz="1100" dirty="0">
                        <a:effectLst/>
                      </a:endParaRPr>
                    </a:p>
                  </a:txBody>
                  <a:tcPr marL="0" marR="0" marT="0" marB="0"/>
                </a:tc>
                <a:tc>
                  <a:txBody>
                    <a:bodyPr/>
                    <a:lstStyle/>
                    <a:p>
                      <a:pPr marL="73025" marR="73025">
                        <a:lnSpc>
                          <a:spcPct val="115000"/>
                        </a:lnSpc>
                        <a:spcBef>
                          <a:spcPts val="0"/>
                        </a:spcBef>
                        <a:spcAft>
                          <a:spcPts val="0"/>
                        </a:spcAft>
                      </a:pPr>
                      <a:r>
                        <a:rPr lang="en-US" sz="900" dirty="0">
                          <a:effectLst/>
                        </a:rPr>
                        <a:t>Dean of College Learning &amp; Instruction</a:t>
                      </a:r>
                      <a:endParaRPr lang="en-US" sz="1100" dirty="0">
                        <a:effectLst/>
                      </a:endParaRPr>
                    </a:p>
                    <a:p>
                      <a:pPr marL="0" marR="73025">
                        <a:lnSpc>
                          <a:spcPct val="115000"/>
                        </a:lnSpc>
                        <a:spcBef>
                          <a:spcPts val="0"/>
                        </a:spcBef>
                        <a:spcAft>
                          <a:spcPts val="0"/>
                        </a:spcAft>
                      </a:pPr>
                      <a:r>
                        <a:rPr lang="en-US" sz="900" dirty="0">
                          <a:effectLst/>
                        </a:rPr>
                        <a:t> </a:t>
                      </a:r>
                      <a:endParaRPr lang="en-US" sz="1100" dirty="0">
                        <a:effectLst/>
                        <a:latin typeface="Calibri"/>
                        <a:ea typeface="Times New Roman"/>
                        <a:cs typeface="Times New Roman"/>
                      </a:endParaRPr>
                    </a:p>
                  </a:txBody>
                  <a:tcPr marL="0" marR="0" marT="0" marB="0"/>
                </a:tc>
                <a:tc>
                  <a:txBody>
                    <a:bodyPr/>
                    <a:lstStyle/>
                    <a:p>
                      <a:pPr marL="73025" marR="73025">
                        <a:lnSpc>
                          <a:spcPct val="115000"/>
                        </a:lnSpc>
                        <a:spcBef>
                          <a:spcPts val="0"/>
                        </a:spcBef>
                        <a:spcAft>
                          <a:spcPts val="0"/>
                        </a:spcAft>
                      </a:pPr>
                      <a:r>
                        <a:rPr lang="en-US" sz="900" dirty="0">
                          <a:effectLst/>
                        </a:rPr>
                        <a:t>Supplemental Instruction will be provided for two sections each of Elementary Algebra and Intermediate Algebra in Fall </a:t>
                      </a:r>
                      <a:r>
                        <a:rPr lang="en-US" sz="900" dirty="0" smtClean="0">
                          <a:effectLst/>
                        </a:rPr>
                        <a:t>2014.</a:t>
                      </a:r>
                      <a:r>
                        <a:rPr lang="en-US" sz="1100" dirty="0" smtClean="0">
                          <a:effectLst/>
                        </a:rPr>
                        <a:t>,</a:t>
                      </a:r>
                      <a:r>
                        <a:rPr lang="en-US" sz="1100" baseline="0" dirty="0" smtClean="0">
                          <a:effectLst/>
                        </a:rPr>
                        <a:t> also </a:t>
                      </a:r>
                      <a:r>
                        <a:rPr lang="en-US" sz="900" dirty="0" smtClean="0">
                          <a:effectLst/>
                        </a:rPr>
                        <a:t>Spring 2015.</a:t>
                      </a:r>
                      <a:r>
                        <a:rPr lang="en-US" sz="1100" baseline="0" dirty="0" smtClean="0">
                          <a:effectLst/>
                        </a:rPr>
                        <a:t> </a:t>
                      </a:r>
                      <a:r>
                        <a:rPr lang="en-US" sz="900" dirty="0" smtClean="0">
                          <a:effectLst/>
                        </a:rPr>
                        <a:t>Successful </a:t>
                      </a:r>
                      <a:r>
                        <a:rPr lang="en-US" sz="900" dirty="0">
                          <a:effectLst/>
                        </a:rPr>
                        <a:t>completion rate for algebra classes with SI support will be 10% higher than the average for the same algebra classes taught by the same instructors over the previous four semesters.</a:t>
                      </a:r>
                      <a:endParaRPr lang="en-US" sz="1100" dirty="0">
                        <a:effectLst/>
                        <a:latin typeface="Calibri"/>
                        <a:ea typeface="Times New Roman"/>
                        <a:cs typeface="Times New Roman"/>
                      </a:endParaRPr>
                    </a:p>
                  </a:txBody>
                  <a:tcPr marL="0" marR="0" marT="0" marB="0"/>
                </a:tc>
                <a:tc>
                  <a:txBody>
                    <a:bodyPr/>
                    <a:lstStyle/>
                    <a:p>
                      <a:pPr marL="73025" marR="73025" algn="ctr">
                        <a:lnSpc>
                          <a:spcPct val="115000"/>
                        </a:lnSpc>
                        <a:spcBef>
                          <a:spcPts val="0"/>
                        </a:spcBef>
                        <a:spcAft>
                          <a:spcPts val="0"/>
                        </a:spcAft>
                      </a:pPr>
                      <a:r>
                        <a:rPr lang="en-US" sz="900" dirty="0" smtClean="0">
                          <a:effectLst/>
                        </a:rPr>
                        <a:t>$50,000</a:t>
                      </a:r>
                      <a:endParaRPr lang="en-US" sz="1100" dirty="0">
                        <a:effectLst/>
                      </a:endParaRPr>
                    </a:p>
                    <a:p>
                      <a:pPr marL="73025" marR="73025" algn="ctr">
                        <a:lnSpc>
                          <a:spcPct val="115000"/>
                        </a:lnSpc>
                        <a:spcBef>
                          <a:spcPts val="0"/>
                        </a:spcBef>
                        <a:spcAft>
                          <a:spcPts val="0"/>
                        </a:spcAft>
                      </a:pPr>
                      <a:r>
                        <a:rPr lang="en-US" sz="900" dirty="0">
                          <a:effectLst/>
                        </a:rPr>
                        <a:t> </a:t>
                      </a:r>
                      <a:endParaRPr lang="en-US" sz="1100" dirty="0">
                        <a:effectLst/>
                      </a:endParaRPr>
                    </a:p>
                    <a:p>
                      <a:pPr marL="73025" marR="73025" algn="ctr">
                        <a:lnSpc>
                          <a:spcPct val="115000"/>
                        </a:lnSpc>
                        <a:spcBef>
                          <a:spcPts val="0"/>
                        </a:spcBef>
                        <a:spcAft>
                          <a:spcPts val="0"/>
                        </a:spcAft>
                      </a:pPr>
                      <a:r>
                        <a:rPr lang="en-US" sz="900" dirty="0">
                          <a:effectLst/>
                        </a:rPr>
                        <a:t> </a:t>
                      </a:r>
                      <a:endParaRPr lang="en-US" sz="1100" dirty="0">
                        <a:effectLst/>
                      </a:endParaRPr>
                    </a:p>
                    <a:p>
                      <a:pPr marL="73025" marR="73025" algn="ctr">
                        <a:lnSpc>
                          <a:spcPct val="115000"/>
                        </a:lnSpc>
                        <a:spcBef>
                          <a:spcPts val="0"/>
                        </a:spcBef>
                        <a:spcAft>
                          <a:spcPts val="0"/>
                        </a:spcAft>
                      </a:pPr>
                      <a:endParaRPr lang="en-US" sz="1100" dirty="0">
                        <a:effectLst/>
                      </a:endParaRPr>
                    </a:p>
                    <a:p>
                      <a:pPr marL="73025" marR="73025" algn="ctr">
                        <a:lnSpc>
                          <a:spcPct val="115000"/>
                        </a:lnSpc>
                        <a:spcBef>
                          <a:spcPts val="0"/>
                        </a:spcBef>
                        <a:spcAft>
                          <a:spcPts val="0"/>
                        </a:spcAft>
                      </a:pPr>
                      <a:r>
                        <a:rPr lang="en-US" sz="900" dirty="0">
                          <a:effectLst/>
                        </a:rPr>
                        <a:t> </a:t>
                      </a:r>
                      <a:endParaRPr lang="en-US" sz="1100" dirty="0">
                        <a:effectLst/>
                        <a:latin typeface="Calibri"/>
                        <a:ea typeface="Times New Roman"/>
                        <a:cs typeface="Times New Roman"/>
                      </a:endParaRPr>
                    </a:p>
                  </a:txBody>
                  <a:tcPr marL="0" marR="0" marT="0" marB="0"/>
                </a:tc>
              </a:tr>
              <a:tr h="128635">
                <a:tc>
                  <a:txBody>
                    <a:bodyPr/>
                    <a:lstStyle/>
                    <a:p>
                      <a:pPr marL="73025" marR="73025">
                        <a:lnSpc>
                          <a:spcPct val="115000"/>
                        </a:lnSpc>
                        <a:spcBef>
                          <a:spcPts val="300"/>
                        </a:spcBef>
                        <a:spcAft>
                          <a:spcPts val="300"/>
                        </a:spcAft>
                      </a:pPr>
                      <a:r>
                        <a:rPr lang="en-US" sz="900">
                          <a:effectLst/>
                        </a:rPr>
                        <a:t> </a:t>
                      </a:r>
                      <a:endParaRPr lang="en-US" sz="1100">
                        <a:effectLst/>
                        <a:latin typeface="Calibri"/>
                        <a:ea typeface="Times New Roman"/>
                        <a:cs typeface="Times New Roman"/>
                      </a:endParaRPr>
                    </a:p>
                  </a:txBody>
                  <a:tcPr marL="0" marR="0" marT="0" marB="0"/>
                </a:tc>
                <a:tc>
                  <a:txBody>
                    <a:bodyPr/>
                    <a:lstStyle/>
                    <a:p>
                      <a:pPr marL="73025" marR="73025" algn="ctr">
                        <a:lnSpc>
                          <a:spcPct val="115000"/>
                        </a:lnSpc>
                        <a:spcBef>
                          <a:spcPts val="300"/>
                        </a:spcBef>
                        <a:spcAft>
                          <a:spcPts val="300"/>
                        </a:spcAft>
                      </a:pPr>
                      <a:r>
                        <a:rPr lang="en-US" sz="900">
                          <a:effectLst/>
                        </a:rPr>
                        <a:t> </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300"/>
                        </a:spcBef>
                        <a:spcAft>
                          <a:spcPts val="300"/>
                        </a:spcAft>
                      </a:pPr>
                      <a:r>
                        <a:rPr lang="en-US" sz="900">
                          <a:effectLst/>
                        </a:rPr>
                        <a:t> </a:t>
                      </a:r>
                      <a:endParaRPr lang="en-US" sz="1100">
                        <a:effectLst/>
                        <a:latin typeface="Calibri"/>
                        <a:ea typeface="Times New Roman"/>
                        <a:cs typeface="Times New Roman"/>
                      </a:endParaRPr>
                    </a:p>
                  </a:txBody>
                  <a:tcPr marL="0" marR="0" marT="0" marB="0"/>
                </a:tc>
                <a:tc>
                  <a:txBody>
                    <a:bodyPr/>
                    <a:lstStyle/>
                    <a:p>
                      <a:pPr marL="73025" marR="73025">
                        <a:lnSpc>
                          <a:spcPct val="115000"/>
                        </a:lnSpc>
                        <a:spcBef>
                          <a:spcPts val="300"/>
                        </a:spcBef>
                        <a:spcAft>
                          <a:spcPts val="300"/>
                        </a:spcAft>
                      </a:pPr>
                      <a:r>
                        <a:rPr lang="en-US" sz="900">
                          <a:effectLst/>
                        </a:rPr>
                        <a:t> </a:t>
                      </a:r>
                      <a:endParaRPr lang="en-US" sz="1100">
                        <a:effectLst/>
                        <a:latin typeface="Calibri"/>
                        <a:ea typeface="Times New Roman"/>
                        <a:cs typeface="Times New Roman"/>
                      </a:endParaRPr>
                    </a:p>
                  </a:txBody>
                  <a:tcPr marL="0" marR="0" marT="0" marB="0"/>
                </a:tc>
                <a:tc>
                  <a:txBody>
                    <a:bodyPr/>
                    <a:lstStyle/>
                    <a:p>
                      <a:pPr marL="73025" marR="73025" algn="r">
                        <a:lnSpc>
                          <a:spcPct val="115000"/>
                        </a:lnSpc>
                        <a:spcBef>
                          <a:spcPts val="300"/>
                        </a:spcBef>
                        <a:spcAft>
                          <a:spcPts val="300"/>
                        </a:spcAft>
                      </a:pPr>
                      <a:r>
                        <a:rPr lang="en-US" sz="900">
                          <a:effectLst/>
                        </a:rPr>
                        <a:t>TOTAL ALLOCATION:</a:t>
                      </a:r>
                      <a:endParaRPr lang="en-US" sz="1100">
                        <a:effectLst/>
                        <a:latin typeface="Calibri"/>
                        <a:ea typeface="Times New Roman"/>
                        <a:cs typeface="Times New Roman"/>
                      </a:endParaRPr>
                    </a:p>
                  </a:txBody>
                  <a:tcPr marL="0" marR="0" marT="0" marB="0"/>
                </a:tc>
                <a:tc>
                  <a:txBody>
                    <a:bodyPr/>
                    <a:lstStyle/>
                    <a:p>
                      <a:pPr marL="73025" marR="73025" algn="ctr">
                        <a:lnSpc>
                          <a:spcPct val="115000"/>
                        </a:lnSpc>
                        <a:spcBef>
                          <a:spcPts val="300"/>
                        </a:spcBef>
                        <a:spcAft>
                          <a:spcPts val="300"/>
                        </a:spcAft>
                      </a:pPr>
                      <a:r>
                        <a:rPr lang="en-US" sz="900" dirty="0">
                          <a:effectLst/>
                        </a:rPr>
                        <a:t>$90,000</a:t>
                      </a:r>
                      <a:endParaRPr lang="en-US" sz="1100" dirty="0">
                        <a:effectLst/>
                        <a:latin typeface="Calibri"/>
                        <a:ea typeface="Times New Roman"/>
                        <a:cs typeface="Times New Roman"/>
                      </a:endParaRPr>
                    </a:p>
                  </a:txBody>
                  <a:tcPr marL="0" marR="0" marT="0" marB="0"/>
                </a:tc>
              </a:tr>
            </a:tbl>
          </a:graphicData>
        </a:graphic>
      </p:graphicFrame>
      <p:sp>
        <p:nvSpPr>
          <p:cNvPr id="10" name="Rectangle 2"/>
          <p:cNvSpPr>
            <a:spLocks noChangeArrowheads="1"/>
          </p:cNvSpPr>
          <p:nvPr/>
        </p:nvSpPr>
        <p:spPr bwMode="auto">
          <a:xfrm>
            <a:off x="301625" y="20081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96225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i="1" dirty="0" smtClean="0"/>
              <a:t>Successful </a:t>
            </a:r>
            <a:r>
              <a:rPr lang="en-US" i="1" dirty="0"/>
              <a:t>and In-Progress Institutionalization of Basic Skills Innovation </a:t>
            </a:r>
            <a:r>
              <a:rPr lang="en-US" dirty="0"/>
              <a:t/>
            </a:r>
            <a:br>
              <a:rPr lang="en-US" dirty="0"/>
            </a:br>
            <a:r>
              <a:rPr lang="en-US" dirty="0"/>
              <a:t/>
            </a:r>
            <a:br>
              <a:rPr lang="en-US" dirty="0"/>
            </a:br>
            <a:endParaRPr lang="en-US" dirty="0"/>
          </a:p>
        </p:txBody>
      </p:sp>
      <p:sp>
        <p:nvSpPr>
          <p:cNvPr id="9" name="Text Placeholder 8"/>
          <p:cNvSpPr>
            <a:spLocks noGrp="1"/>
          </p:cNvSpPr>
          <p:nvPr>
            <p:ph type="body" sz="half" idx="2"/>
          </p:nvPr>
        </p:nvSpPr>
        <p:spPr>
          <a:xfrm>
            <a:off x="228600" y="990600"/>
            <a:ext cx="2590800" cy="5257800"/>
          </a:xfrm>
        </p:spPr>
        <p:txBody>
          <a:bodyPr>
            <a:normAutofit/>
          </a:bodyPr>
          <a:lstStyle/>
          <a:p>
            <a:r>
              <a:rPr lang="en-US" sz="3200" b="1" dirty="0" smtClean="0"/>
              <a:t>BCC BSI </a:t>
            </a:r>
            <a:r>
              <a:rPr lang="en-US" sz="3200" b="1" dirty="0"/>
              <a:t>Narrative Highlights: </a:t>
            </a:r>
            <a:r>
              <a:rPr lang="en-US" sz="2000" i="1" dirty="0"/>
              <a:t>Institutionalization Efforts</a:t>
            </a:r>
          </a:p>
          <a:p>
            <a:r>
              <a:rPr lang="en-US" sz="3200" b="1" dirty="0" smtClean="0"/>
              <a:t>  </a:t>
            </a:r>
          </a:p>
          <a:p>
            <a:endParaRPr lang="en-US" sz="3200" b="1" dirty="0"/>
          </a:p>
        </p:txBody>
      </p:sp>
      <p:graphicFrame>
        <p:nvGraphicFramePr>
          <p:cNvPr id="15" name="Picture Placeholder 14"/>
          <p:cNvGraphicFramePr>
            <a:graphicFrameLocks noGrp="1"/>
          </p:cNvGraphicFramePr>
          <p:nvPr>
            <p:ph type="pic" idx="1"/>
            <p:extLst>
              <p:ext uri="{D42A27DB-BD31-4B8C-83A1-F6EECF244321}">
                <p14:modId xmlns:p14="http://schemas.microsoft.com/office/powerpoint/2010/main" val="925828319"/>
              </p:ext>
            </p:extLst>
          </p:nvPr>
        </p:nvGraphicFramePr>
        <p:xfrm>
          <a:off x="2971800" y="1676400"/>
          <a:ext cx="5867400" cy="3017520"/>
        </p:xfrm>
        <a:graphic>
          <a:graphicData uri="http://schemas.openxmlformats.org/drawingml/2006/table">
            <a:tbl>
              <a:tblPr firstRow="1" firstCol="1" bandRow="1">
                <a:tableStyleId>{BC89EF96-8CEA-46FF-86C4-4CE0E7609802}</a:tableStyleId>
              </a:tblPr>
              <a:tblGrid>
                <a:gridCol w="2918995"/>
                <a:gridCol w="2948405"/>
              </a:tblGrid>
              <a:tr h="99060">
                <a:tc>
                  <a:txBody>
                    <a:bodyPr/>
                    <a:lstStyle/>
                    <a:p>
                      <a:pPr marL="0" marR="0" algn="ctr">
                        <a:spcBef>
                          <a:spcPts val="0"/>
                        </a:spcBef>
                        <a:spcAft>
                          <a:spcPts val="0"/>
                        </a:spcAft>
                      </a:pPr>
                      <a:r>
                        <a:rPr lang="en-US" sz="1100" b="0" dirty="0" smtClean="0">
                          <a:effectLst/>
                        </a:rPr>
                        <a:t>Institutionalized</a:t>
                      </a:r>
                      <a:endParaRPr lang="en-US" sz="1100" b="0" dirty="0">
                        <a:effectLst/>
                        <a:latin typeface="Calibri"/>
                        <a:ea typeface="Times New Roman"/>
                        <a:cs typeface="Times New Roman"/>
                      </a:endParaRPr>
                    </a:p>
                  </a:txBody>
                  <a:tcPr marL="66174" marR="66174" marT="0" marB="0"/>
                </a:tc>
                <a:tc>
                  <a:txBody>
                    <a:bodyPr/>
                    <a:lstStyle/>
                    <a:p>
                      <a:pPr marL="0" marR="0" algn="ctr">
                        <a:spcBef>
                          <a:spcPts val="0"/>
                        </a:spcBef>
                        <a:spcAft>
                          <a:spcPts val="0"/>
                        </a:spcAft>
                      </a:pPr>
                      <a:r>
                        <a:rPr lang="en-US" sz="1100" b="0" dirty="0">
                          <a:effectLst/>
                          <a:latin typeface="+mj-lt"/>
                        </a:rPr>
                        <a:t>Institutionalization in Progress</a:t>
                      </a:r>
                      <a:endParaRPr lang="en-US" sz="1100" b="0" dirty="0">
                        <a:effectLst/>
                        <a:latin typeface="+mj-lt"/>
                        <a:ea typeface="Times New Roman"/>
                        <a:cs typeface="Times New Roman"/>
                      </a:endParaRPr>
                    </a:p>
                  </a:txBody>
                  <a:tcPr marL="66174" marR="66174" marT="0" marB="0"/>
                </a:tc>
              </a:tr>
              <a:tr h="161758">
                <a:tc>
                  <a:txBody>
                    <a:bodyPr/>
                    <a:lstStyle/>
                    <a:p>
                      <a:pPr marL="0" marR="0">
                        <a:spcBef>
                          <a:spcPts val="0"/>
                        </a:spcBef>
                        <a:spcAft>
                          <a:spcPts val="0"/>
                        </a:spcAft>
                      </a:pPr>
                      <a:r>
                        <a:rPr lang="en-US" sz="1100" b="0" dirty="0" smtClean="0">
                          <a:effectLst/>
                        </a:rPr>
                        <a:t>ENTRY:</a:t>
                      </a:r>
                      <a:r>
                        <a:rPr lang="en-US" sz="1100" b="0" baseline="0" dirty="0" smtClean="0">
                          <a:effectLst/>
                        </a:rPr>
                        <a:t> E</a:t>
                      </a:r>
                      <a:r>
                        <a:rPr lang="en-US" sz="1100" b="0" dirty="0" smtClean="0">
                          <a:effectLst/>
                        </a:rPr>
                        <a:t>SL </a:t>
                      </a:r>
                      <a:r>
                        <a:rPr lang="en-US" sz="1100" b="0" dirty="0">
                          <a:effectLst/>
                        </a:rPr>
                        <a:t>Assessment and </a:t>
                      </a:r>
                      <a:r>
                        <a:rPr lang="en-US" sz="1100" b="0" dirty="0" smtClean="0">
                          <a:effectLst/>
                        </a:rPr>
                        <a:t>Orientation via SSSP</a:t>
                      </a:r>
                      <a:endParaRPr lang="en-US" sz="1100" b="0" dirty="0">
                        <a:effectLst/>
                        <a:latin typeface="Calibri"/>
                        <a:ea typeface="Times New Roman"/>
                        <a:cs typeface="Times New Roman"/>
                      </a:endParaRPr>
                    </a:p>
                  </a:txBody>
                  <a:tcPr marL="66174" marR="66174" marT="0" marB="0"/>
                </a:tc>
                <a:tc>
                  <a:txBody>
                    <a:bodyPr/>
                    <a:lstStyle/>
                    <a:p>
                      <a:pPr marL="0" marR="0">
                        <a:spcBef>
                          <a:spcPts val="0"/>
                        </a:spcBef>
                        <a:spcAft>
                          <a:spcPts val="0"/>
                        </a:spcAft>
                      </a:pPr>
                      <a:r>
                        <a:rPr lang="en-US" sz="1100" dirty="0" smtClean="0">
                          <a:effectLst/>
                          <a:latin typeface="+mj-lt"/>
                        </a:rPr>
                        <a:t>ENTRY: Enhanced </a:t>
                      </a:r>
                      <a:r>
                        <a:rPr lang="en-US" sz="1100" dirty="0">
                          <a:effectLst/>
                          <a:latin typeface="+mj-lt"/>
                        </a:rPr>
                        <a:t>Multiple Measures Placement </a:t>
                      </a:r>
                      <a:r>
                        <a:rPr lang="en-US" sz="1100" dirty="0" smtClean="0">
                          <a:effectLst/>
                          <a:latin typeface="+mj-lt"/>
                        </a:rPr>
                        <a:t> via GPA with</a:t>
                      </a:r>
                      <a:r>
                        <a:rPr lang="en-US" sz="1100" baseline="0" dirty="0" smtClean="0">
                          <a:effectLst/>
                          <a:latin typeface="+mj-lt"/>
                        </a:rPr>
                        <a:t> BSI and Career Pathways Trust</a:t>
                      </a:r>
                      <a:endParaRPr lang="en-US" sz="1100" dirty="0">
                        <a:effectLst/>
                        <a:latin typeface="+mj-lt"/>
                        <a:ea typeface="Times New Roman"/>
                        <a:cs typeface="Times New Roman"/>
                      </a:endParaRPr>
                    </a:p>
                  </a:txBody>
                  <a:tcPr marL="66174" marR="66174" marT="0" marB="0"/>
                </a:tc>
              </a:tr>
              <a:tr h="161758">
                <a:tc>
                  <a:txBody>
                    <a:bodyPr/>
                    <a:lstStyle/>
                    <a:p>
                      <a:pPr marL="0" marR="0">
                        <a:spcBef>
                          <a:spcPts val="0"/>
                        </a:spcBef>
                        <a:spcAft>
                          <a:spcPts val="0"/>
                        </a:spcAft>
                      </a:pPr>
                      <a:r>
                        <a:rPr lang="en-US" sz="1100" b="0" dirty="0" smtClean="0">
                          <a:effectLst/>
                        </a:rPr>
                        <a:t>ENTRY: One-Stop </a:t>
                      </a:r>
                      <a:r>
                        <a:rPr lang="en-US" sz="1100" b="0" dirty="0">
                          <a:effectLst/>
                        </a:rPr>
                        <a:t>Assessment and </a:t>
                      </a:r>
                      <a:r>
                        <a:rPr lang="en-US" sz="1100" b="0" dirty="0" smtClean="0">
                          <a:effectLst/>
                        </a:rPr>
                        <a:t>Orientation via SSSP</a:t>
                      </a:r>
                      <a:endParaRPr lang="en-US" sz="1100" b="0" dirty="0">
                        <a:effectLst/>
                        <a:latin typeface="Calibri"/>
                        <a:ea typeface="Times New Roman"/>
                        <a:cs typeface="Times New Roman"/>
                      </a:endParaRPr>
                    </a:p>
                  </a:txBody>
                  <a:tcPr marL="66174" marR="66174" marT="0" marB="0"/>
                </a:tc>
                <a:tc>
                  <a:txBody>
                    <a:bodyPr/>
                    <a:lstStyle/>
                    <a:p>
                      <a:pPr marL="0" marR="0">
                        <a:spcBef>
                          <a:spcPts val="0"/>
                        </a:spcBef>
                        <a:spcAft>
                          <a:spcPts val="0"/>
                        </a:spcAft>
                      </a:pPr>
                      <a:r>
                        <a:rPr lang="en-US" sz="1100" dirty="0" smtClean="0">
                          <a:effectLst/>
                          <a:latin typeface="+mj-lt"/>
                        </a:rPr>
                        <a:t>CONNECTION</a:t>
                      </a:r>
                      <a:r>
                        <a:rPr lang="en-US" sz="1100" baseline="0" dirty="0" smtClean="0">
                          <a:effectLst/>
                          <a:latin typeface="+mj-lt"/>
                        </a:rPr>
                        <a:t> and ENTRY: </a:t>
                      </a:r>
                      <a:r>
                        <a:rPr lang="en-US" sz="1100" dirty="0" smtClean="0">
                          <a:effectLst/>
                          <a:latin typeface="+mj-lt"/>
                        </a:rPr>
                        <a:t>Basic </a:t>
                      </a:r>
                      <a:r>
                        <a:rPr lang="en-US" sz="1100" dirty="0">
                          <a:effectLst/>
                          <a:latin typeface="+mj-lt"/>
                        </a:rPr>
                        <a:t>Skills Counselor and Outreach Specialist </a:t>
                      </a:r>
                      <a:r>
                        <a:rPr lang="en-US" sz="1100" dirty="0" smtClean="0">
                          <a:effectLst/>
                          <a:latin typeface="+mj-lt"/>
                        </a:rPr>
                        <a:t> with BSI</a:t>
                      </a:r>
                      <a:endParaRPr lang="en-US" sz="1100" dirty="0">
                        <a:effectLst/>
                        <a:latin typeface="+mj-lt"/>
                        <a:ea typeface="Times New Roman"/>
                        <a:cs typeface="Times New Roman"/>
                      </a:endParaRPr>
                    </a:p>
                  </a:txBody>
                  <a:tcPr marL="66174" marR="66174" marT="0" marB="0"/>
                </a:tc>
              </a:tr>
              <a:tr h="323516">
                <a:tc>
                  <a:txBody>
                    <a:bodyPr/>
                    <a:lstStyle/>
                    <a:p>
                      <a:pPr marL="0" marR="0">
                        <a:spcBef>
                          <a:spcPts val="0"/>
                        </a:spcBef>
                        <a:spcAft>
                          <a:spcPts val="0"/>
                        </a:spcAft>
                      </a:pPr>
                      <a:r>
                        <a:rPr lang="en-US" sz="1100" b="0" dirty="0" smtClean="0">
                          <a:effectLst/>
                        </a:rPr>
                        <a:t>ALL</a:t>
                      </a:r>
                      <a:r>
                        <a:rPr lang="en-US" sz="1100" b="0" baseline="0" dirty="0" smtClean="0">
                          <a:effectLst/>
                        </a:rPr>
                        <a:t> LEVELS: </a:t>
                      </a:r>
                      <a:r>
                        <a:rPr lang="en-US" sz="1100" b="0" dirty="0" smtClean="0">
                          <a:effectLst/>
                        </a:rPr>
                        <a:t>Faculty </a:t>
                      </a:r>
                      <a:r>
                        <a:rPr lang="en-US" sz="1100" b="0" dirty="0">
                          <a:effectLst/>
                        </a:rPr>
                        <a:t>Professional Development is resourced from General Funds, Basic Skills, and Perkins </a:t>
                      </a:r>
                      <a:endParaRPr lang="en-US" sz="1100" b="0" dirty="0">
                        <a:effectLst/>
                        <a:latin typeface="Calibri"/>
                        <a:ea typeface="Times New Roman"/>
                        <a:cs typeface="Times New Roman"/>
                      </a:endParaRPr>
                    </a:p>
                  </a:txBody>
                  <a:tcPr marL="66174" marR="66174" marT="0" marB="0"/>
                </a:tc>
                <a:tc>
                  <a:txBody>
                    <a:bodyPr/>
                    <a:lstStyle/>
                    <a:p>
                      <a:pPr marL="0" marR="0">
                        <a:spcBef>
                          <a:spcPts val="0"/>
                        </a:spcBef>
                        <a:spcAft>
                          <a:spcPts val="0"/>
                        </a:spcAft>
                      </a:pPr>
                      <a:r>
                        <a:rPr lang="en-US" sz="1100" dirty="0" smtClean="0">
                          <a:effectLst/>
                          <a:latin typeface="+mj-lt"/>
                        </a:rPr>
                        <a:t>ALL LEVELS:</a:t>
                      </a:r>
                      <a:r>
                        <a:rPr lang="en-US" sz="1100" baseline="0" dirty="0" smtClean="0">
                          <a:effectLst/>
                          <a:latin typeface="+mj-lt"/>
                        </a:rPr>
                        <a:t> </a:t>
                      </a:r>
                      <a:r>
                        <a:rPr lang="en-US" sz="1100" dirty="0" smtClean="0">
                          <a:effectLst/>
                          <a:latin typeface="+mj-lt"/>
                        </a:rPr>
                        <a:t>Staff </a:t>
                      </a:r>
                      <a:r>
                        <a:rPr lang="en-US" sz="1100" dirty="0">
                          <a:effectLst/>
                          <a:latin typeface="+mj-lt"/>
                        </a:rPr>
                        <a:t>Professional Development </a:t>
                      </a:r>
                      <a:r>
                        <a:rPr lang="en-US" sz="1100" dirty="0" smtClean="0">
                          <a:effectLst/>
                          <a:latin typeface="+mj-lt"/>
                        </a:rPr>
                        <a:t> with BSI</a:t>
                      </a:r>
                      <a:endParaRPr lang="en-US" sz="1100" dirty="0">
                        <a:effectLst/>
                        <a:latin typeface="+mj-lt"/>
                        <a:ea typeface="Times New Roman"/>
                        <a:cs typeface="Times New Roman"/>
                      </a:endParaRPr>
                    </a:p>
                  </a:txBody>
                  <a:tcPr marL="66174" marR="66174" marT="0" marB="0"/>
                </a:tc>
              </a:tr>
              <a:tr h="161758">
                <a:tc>
                  <a:txBody>
                    <a:bodyPr/>
                    <a:lstStyle/>
                    <a:p>
                      <a:pPr marL="0" marR="0">
                        <a:spcBef>
                          <a:spcPts val="0"/>
                        </a:spcBef>
                        <a:spcAft>
                          <a:spcPts val="0"/>
                        </a:spcAft>
                      </a:pPr>
                      <a:r>
                        <a:rPr lang="en-US" sz="1100" b="0" dirty="0" smtClean="0">
                          <a:effectLst/>
                          <a:latin typeface="+mj-lt"/>
                          <a:ea typeface="Times New Roman"/>
                          <a:cs typeface="Times New Roman"/>
                        </a:rPr>
                        <a:t>PROGRESS: Accelerated English, ESL, and Statistics Curriculum Development via General</a:t>
                      </a:r>
                      <a:r>
                        <a:rPr lang="en-US" sz="1100" b="0" baseline="0" dirty="0" smtClean="0">
                          <a:effectLst/>
                          <a:latin typeface="+mj-lt"/>
                          <a:ea typeface="Times New Roman"/>
                          <a:cs typeface="Times New Roman"/>
                        </a:rPr>
                        <a:t> Fund </a:t>
                      </a:r>
                      <a:endParaRPr lang="en-US" sz="1100" b="0" dirty="0">
                        <a:effectLst/>
                        <a:latin typeface="+mj-lt"/>
                        <a:ea typeface="Times New Roman"/>
                        <a:cs typeface="Times New Roman"/>
                      </a:endParaRPr>
                    </a:p>
                  </a:txBody>
                  <a:tcPr marL="66174" marR="66174" marT="0" marB="0"/>
                </a:tc>
                <a:tc>
                  <a:txBody>
                    <a:bodyPr/>
                    <a:lstStyle/>
                    <a:p>
                      <a:pPr marL="0" marR="0">
                        <a:spcBef>
                          <a:spcPts val="0"/>
                        </a:spcBef>
                        <a:spcAft>
                          <a:spcPts val="0"/>
                        </a:spcAft>
                      </a:pPr>
                      <a:r>
                        <a:rPr lang="en-US" sz="1100" b="0" dirty="0" smtClean="0">
                          <a:effectLst/>
                          <a:latin typeface="+mj-lt"/>
                          <a:ea typeface="Times New Roman"/>
                          <a:cs typeface="Times New Roman"/>
                        </a:rPr>
                        <a:t>PROGRESS:</a:t>
                      </a:r>
                      <a:r>
                        <a:rPr lang="en-US" sz="1100" b="0" baseline="0" dirty="0" smtClean="0">
                          <a:effectLst/>
                          <a:latin typeface="+mj-lt"/>
                          <a:ea typeface="Times New Roman"/>
                          <a:cs typeface="Times New Roman"/>
                        </a:rPr>
                        <a:t> </a:t>
                      </a:r>
                      <a:r>
                        <a:rPr lang="en-US" sz="1100" b="0" dirty="0" smtClean="0">
                          <a:effectLst/>
                          <a:latin typeface="+mj-lt"/>
                          <a:ea typeface="Times New Roman"/>
                          <a:cs typeface="Times New Roman"/>
                        </a:rPr>
                        <a:t>Increased and targeted resources for students in basic skills courses, including increased tutoring and supplemental instruction for students in basic skills courses with</a:t>
                      </a:r>
                      <a:r>
                        <a:rPr lang="en-US" sz="1100" b="0" baseline="0" dirty="0" smtClean="0">
                          <a:effectLst/>
                          <a:latin typeface="+mj-lt"/>
                          <a:ea typeface="Times New Roman"/>
                          <a:cs typeface="Times New Roman"/>
                        </a:rPr>
                        <a:t> BSI</a:t>
                      </a:r>
                      <a:endParaRPr lang="en-US" sz="1100" b="0" dirty="0">
                        <a:effectLst/>
                        <a:latin typeface="+mj-lt"/>
                        <a:ea typeface="Times New Roman"/>
                        <a:cs typeface="Times New Roman"/>
                      </a:endParaRPr>
                    </a:p>
                  </a:txBody>
                  <a:tcPr marL="66174" marR="66174" marT="0" marB="0"/>
                </a:tc>
              </a:tr>
              <a:tr h="161758">
                <a:tc>
                  <a:txBody>
                    <a:bodyPr/>
                    <a:lstStyle/>
                    <a:p>
                      <a:pPr marL="0" marR="0">
                        <a:spcBef>
                          <a:spcPts val="0"/>
                        </a:spcBef>
                        <a:spcAft>
                          <a:spcPts val="0"/>
                        </a:spcAft>
                      </a:pPr>
                      <a:r>
                        <a:rPr lang="en-US" sz="1100" b="0" dirty="0" smtClean="0">
                          <a:effectLst/>
                        </a:rPr>
                        <a:t>PROGRESS</a:t>
                      </a:r>
                      <a:r>
                        <a:rPr lang="en-US" sz="1100" b="0" baseline="0" dirty="0" smtClean="0">
                          <a:effectLst/>
                        </a:rPr>
                        <a:t> and COMPLETION: </a:t>
                      </a:r>
                      <a:r>
                        <a:rPr lang="en-US" sz="1100" b="0" dirty="0" smtClean="0">
                          <a:effectLst/>
                        </a:rPr>
                        <a:t>Faculty Mentorship Pilot via PASS</a:t>
                      </a:r>
                      <a:endParaRPr lang="en-US" sz="1100" b="0" dirty="0">
                        <a:effectLst/>
                        <a:latin typeface="Calibri"/>
                        <a:ea typeface="Times New Roman"/>
                        <a:cs typeface="Times New Roman"/>
                      </a:endParaRPr>
                    </a:p>
                  </a:txBody>
                  <a:tcPr marL="66174" marR="66174" marT="0" marB="0"/>
                </a:tc>
                <a:tc>
                  <a:txBody>
                    <a:bodyPr/>
                    <a:lstStyle/>
                    <a:p>
                      <a:pPr marL="0" marR="0">
                        <a:spcBef>
                          <a:spcPts val="0"/>
                        </a:spcBef>
                        <a:spcAft>
                          <a:spcPts val="0"/>
                        </a:spcAft>
                      </a:pPr>
                      <a:r>
                        <a:rPr lang="en-US" sz="1100" dirty="0" smtClean="0">
                          <a:effectLst/>
                        </a:rPr>
                        <a:t>PROGRES</a:t>
                      </a:r>
                      <a:r>
                        <a:rPr lang="en-US" sz="1100" baseline="0" dirty="0" smtClean="0">
                          <a:effectLst/>
                        </a:rPr>
                        <a:t> and COMPLETION: </a:t>
                      </a:r>
                      <a:r>
                        <a:rPr lang="en-US" sz="1100" dirty="0" smtClean="0">
                          <a:effectLst/>
                        </a:rPr>
                        <a:t>One-on-One </a:t>
                      </a:r>
                      <a:r>
                        <a:rPr lang="en-US" sz="1100" dirty="0">
                          <a:effectLst/>
                        </a:rPr>
                        <a:t>Mentoring and Peer </a:t>
                      </a:r>
                      <a:r>
                        <a:rPr lang="en-US" sz="1100" dirty="0" smtClean="0">
                          <a:effectLst/>
                        </a:rPr>
                        <a:t>Mentorship with PASS </a:t>
                      </a:r>
                      <a:endParaRPr lang="en-US" sz="1100" dirty="0">
                        <a:effectLst/>
                        <a:latin typeface="Calibri"/>
                        <a:ea typeface="Times New Roman"/>
                        <a:cs typeface="Times New Roman"/>
                      </a:endParaRPr>
                    </a:p>
                  </a:txBody>
                  <a:tcPr marL="66174" marR="66174" marT="0" marB="0"/>
                </a:tc>
              </a:tr>
              <a:tr h="161758">
                <a:tc>
                  <a:txBody>
                    <a:bodyPr/>
                    <a:lstStyle/>
                    <a:p>
                      <a:pPr marL="0" marR="0">
                        <a:spcBef>
                          <a:spcPts val="0"/>
                        </a:spcBef>
                        <a:spcAft>
                          <a:spcPts val="0"/>
                        </a:spcAft>
                      </a:pPr>
                      <a:r>
                        <a:rPr lang="en-US" sz="1100" b="0" dirty="0" smtClean="0">
                          <a:effectLst/>
                        </a:rPr>
                        <a:t>ALL LEVELS: Local </a:t>
                      </a:r>
                      <a:r>
                        <a:rPr lang="en-US" sz="1100" b="0" dirty="0">
                          <a:effectLst/>
                        </a:rPr>
                        <a:t>Data Development and </a:t>
                      </a:r>
                      <a:r>
                        <a:rPr lang="en-US" sz="1100" b="0" dirty="0" smtClean="0">
                          <a:effectLst/>
                        </a:rPr>
                        <a:t>Validation via PASS </a:t>
                      </a:r>
                      <a:endParaRPr lang="en-US" sz="1100" b="0" dirty="0">
                        <a:effectLst/>
                        <a:latin typeface="Calibri"/>
                        <a:ea typeface="Times New Roman"/>
                        <a:cs typeface="Times New Roman"/>
                      </a:endParaRPr>
                    </a:p>
                  </a:txBody>
                  <a:tcPr marL="66174" marR="66174" marT="0" marB="0"/>
                </a:tc>
                <a:tc>
                  <a:txBody>
                    <a:bodyPr/>
                    <a:lstStyle/>
                    <a:p>
                      <a:pPr marL="0" marR="0">
                        <a:spcBef>
                          <a:spcPts val="0"/>
                        </a:spcBef>
                        <a:spcAft>
                          <a:spcPts val="0"/>
                        </a:spcAft>
                      </a:pPr>
                      <a:r>
                        <a:rPr lang="en-US" sz="1100" dirty="0" smtClean="0">
                          <a:effectLst/>
                        </a:rPr>
                        <a:t>ALL LEVELS: Data </a:t>
                      </a:r>
                      <a:r>
                        <a:rPr lang="en-US" sz="1100" dirty="0">
                          <a:effectLst/>
                        </a:rPr>
                        <a:t>validity and capacity </a:t>
                      </a:r>
                      <a:r>
                        <a:rPr lang="en-US" sz="1100" dirty="0" smtClean="0">
                          <a:effectLst/>
                        </a:rPr>
                        <a:t>building with BSI</a:t>
                      </a:r>
                      <a:endParaRPr lang="en-US" sz="1100" dirty="0">
                        <a:effectLst/>
                        <a:latin typeface="Calibri"/>
                        <a:ea typeface="Times New Roman"/>
                        <a:cs typeface="Times New Roman"/>
                      </a:endParaRPr>
                    </a:p>
                  </a:txBody>
                  <a:tcPr marL="66174" marR="66174" marT="0" marB="0"/>
                </a:tc>
              </a:tr>
            </a:tbl>
          </a:graphicData>
        </a:graphic>
      </p:graphicFrame>
    </p:spTree>
    <p:extLst>
      <p:ext uri="{BB962C8B-B14F-4D97-AF65-F5344CB8AC3E}">
        <p14:creationId xmlns:p14="http://schemas.microsoft.com/office/powerpoint/2010/main" val="15603086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12683" y="609600"/>
            <a:ext cx="8839200" cy="1143000"/>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sz="2700" dirty="0" smtClean="0"/>
              <a:t>Learning Communities</a:t>
            </a:r>
            <a:r>
              <a:rPr lang="en-US" sz="2700" dirty="0"/>
              <a:t>: </a:t>
            </a:r>
            <a:r>
              <a:rPr lang="en-US" sz="2700" i="1" dirty="0" smtClean="0"/>
              <a:t>Labs </a:t>
            </a:r>
            <a:r>
              <a:rPr lang="en-US" sz="2700" i="1" dirty="0"/>
              <a:t>of </a:t>
            </a:r>
            <a:r>
              <a:rPr lang="en-US" sz="2700" i="1" dirty="0" smtClean="0"/>
              <a:t>Innovation </a:t>
            </a:r>
            <a:r>
              <a:rPr lang="en-US" sz="2700" i="1" dirty="0"/>
              <a:t>&amp;</a:t>
            </a:r>
            <a:r>
              <a:rPr lang="en-US" sz="2700" i="1" dirty="0" smtClean="0"/>
              <a:t>  </a:t>
            </a:r>
            <a:r>
              <a:rPr lang="en-US" sz="2700" i="1" dirty="0"/>
              <a:t>means to Scale!</a:t>
            </a:r>
            <a:r>
              <a:rPr lang="en-US" dirty="0"/>
              <a:t/>
            </a:r>
            <a:br>
              <a:rPr lang="en-US" dirty="0"/>
            </a:br>
            <a:endParaRPr lang="en-US" dirty="0"/>
          </a:p>
        </p:txBody>
      </p:sp>
      <p:sp>
        <p:nvSpPr>
          <p:cNvPr id="6" name="Text Placeholder 5"/>
          <p:cNvSpPr>
            <a:spLocks noGrp="1"/>
          </p:cNvSpPr>
          <p:nvPr>
            <p:ph type="body" sz="half" idx="4294967295"/>
          </p:nvPr>
        </p:nvSpPr>
        <p:spPr>
          <a:xfrm>
            <a:off x="228600" y="381000"/>
            <a:ext cx="8534400" cy="533400"/>
          </a:xfrm>
        </p:spPr>
        <p:txBody>
          <a:bodyPr>
            <a:normAutofit fontScale="77500" lnSpcReduction="20000"/>
          </a:bodyPr>
          <a:lstStyle/>
          <a:p>
            <a:r>
              <a:rPr lang="en-US" sz="3200" b="1" dirty="0" smtClean="0"/>
              <a:t>BCC BSI Narrative </a:t>
            </a:r>
            <a:r>
              <a:rPr lang="en-US" sz="3200" b="1" dirty="0"/>
              <a:t>Highlights</a:t>
            </a:r>
            <a:r>
              <a:rPr lang="en-US" sz="3200" b="1" dirty="0" smtClean="0"/>
              <a:t>: Scaling Success</a:t>
            </a:r>
            <a:endParaRPr lang="en-US" sz="3200" b="1" dirty="0"/>
          </a:p>
        </p:txBody>
      </p:sp>
      <p:graphicFrame>
        <p:nvGraphicFramePr>
          <p:cNvPr id="7" name="Picture Placeholder 6"/>
          <p:cNvGraphicFramePr>
            <a:graphicFrameLocks noGrp="1"/>
          </p:cNvGraphicFramePr>
          <p:nvPr>
            <p:ph type="pic" idx="4294967295"/>
            <p:extLst>
              <p:ext uri="{D42A27DB-BD31-4B8C-83A1-F6EECF244321}">
                <p14:modId xmlns:p14="http://schemas.microsoft.com/office/powerpoint/2010/main" val="1495791828"/>
              </p:ext>
            </p:extLst>
          </p:nvPr>
        </p:nvGraphicFramePr>
        <p:xfrm>
          <a:off x="228600" y="1391625"/>
          <a:ext cx="8686799" cy="4675911"/>
        </p:xfrm>
        <a:graphic>
          <a:graphicData uri="http://schemas.openxmlformats.org/drawingml/2006/table">
            <a:tbl>
              <a:tblPr firstRow="1" firstCol="1" bandRow="1">
                <a:tableStyleId>{3C2FFA5D-87B4-456A-9821-1D502468CF0F}</a:tableStyleId>
              </a:tblPr>
              <a:tblGrid>
                <a:gridCol w="3775635"/>
                <a:gridCol w="3122705"/>
                <a:gridCol w="1788459"/>
              </a:tblGrid>
              <a:tr h="327255">
                <a:tc>
                  <a:txBody>
                    <a:bodyPr/>
                    <a:lstStyle/>
                    <a:p>
                      <a:pPr marL="0" marR="0">
                        <a:spcBef>
                          <a:spcPts val="0"/>
                        </a:spcBef>
                        <a:spcAft>
                          <a:spcPts val="0"/>
                        </a:spcAft>
                      </a:pPr>
                      <a:r>
                        <a:rPr lang="en-US" sz="1100" dirty="0">
                          <a:effectLst/>
                        </a:rPr>
                        <a:t>Basic Skills Initiative Innovation or Pilot</a:t>
                      </a:r>
                      <a:endParaRPr lang="en-US" sz="1100" dirty="0">
                        <a:effectLst/>
                        <a:latin typeface="Calibri"/>
                        <a:ea typeface="Times New Roman"/>
                        <a:cs typeface="Times New Roman"/>
                      </a:endParaRPr>
                    </a:p>
                  </a:txBody>
                  <a:tcPr marL="57524" marR="57524" marT="0" marB="0"/>
                </a:tc>
                <a:tc>
                  <a:txBody>
                    <a:bodyPr/>
                    <a:lstStyle/>
                    <a:p>
                      <a:pPr marL="0" marR="0">
                        <a:spcBef>
                          <a:spcPts val="0"/>
                        </a:spcBef>
                        <a:spcAft>
                          <a:spcPts val="0"/>
                        </a:spcAft>
                      </a:pPr>
                      <a:r>
                        <a:rPr lang="en-US" sz="1100" dirty="0">
                          <a:effectLst/>
                        </a:rPr>
                        <a:t>Scaled Program or Service</a:t>
                      </a:r>
                      <a:endParaRPr lang="en-US" sz="1100" dirty="0">
                        <a:effectLst/>
                        <a:latin typeface="Calibri"/>
                        <a:ea typeface="Times New Roman"/>
                        <a:cs typeface="Times New Roman"/>
                      </a:endParaRPr>
                    </a:p>
                  </a:txBody>
                  <a:tcPr marL="57524" marR="57524" marT="0" marB="0"/>
                </a:tc>
                <a:tc>
                  <a:txBody>
                    <a:bodyPr/>
                    <a:lstStyle/>
                    <a:p>
                      <a:pPr marL="0" marR="0">
                        <a:spcBef>
                          <a:spcPts val="0"/>
                        </a:spcBef>
                        <a:spcAft>
                          <a:spcPts val="0"/>
                        </a:spcAft>
                      </a:pPr>
                      <a:r>
                        <a:rPr lang="en-US" sz="1100">
                          <a:effectLst/>
                        </a:rPr>
                        <a:t>Current Funding Source</a:t>
                      </a:r>
                      <a:endParaRPr lang="en-US" sz="1100">
                        <a:effectLst/>
                        <a:latin typeface="Calibri"/>
                        <a:ea typeface="Times New Roman"/>
                        <a:cs typeface="Times New Roman"/>
                      </a:endParaRPr>
                    </a:p>
                  </a:txBody>
                  <a:tcPr marL="57524" marR="57524" marT="0" marB="0"/>
                </a:tc>
              </a:tr>
              <a:tr h="1472647">
                <a:tc>
                  <a:txBody>
                    <a:bodyPr/>
                    <a:lstStyle/>
                    <a:p>
                      <a:pPr marL="0" marR="0">
                        <a:spcBef>
                          <a:spcPts val="0"/>
                        </a:spcBef>
                        <a:spcAft>
                          <a:spcPts val="0"/>
                        </a:spcAft>
                      </a:pPr>
                      <a:r>
                        <a:rPr lang="en-US" sz="1100" b="0" dirty="0" smtClean="0">
                          <a:effectLst/>
                        </a:rPr>
                        <a:t>ENTRY: One </a:t>
                      </a:r>
                      <a:r>
                        <a:rPr lang="en-US" sz="1100" b="0" dirty="0">
                          <a:effectLst/>
                        </a:rPr>
                        <a:t>Stop Assessment and Orientation Pilot developed by the PERSIST faculty and staff in coordination with the BCC Assessment and Orientation to connect students assessing into basic skills courses with Learning Communities providing integrated support</a:t>
                      </a:r>
                      <a:endParaRPr lang="en-US" sz="1100" b="0" dirty="0">
                        <a:effectLst/>
                        <a:latin typeface="Calibri"/>
                        <a:ea typeface="Times New Roman"/>
                        <a:cs typeface="Times New Roman"/>
                      </a:endParaRPr>
                    </a:p>
                  </a:txBody>
                  <a:tcPr marL="57524" marR="57524" marT="0" marB="0"/>
                </a:tc>
                <a:tc>
                  <a:txBody>
                    <a:bodyPr/>
                    <a:lstStyle/>
                    <a:p>
                      <a:pPr marL="0" marR="0">
                        <a:spcBef>
                          <a:spcPts val="0"/>
                        </a:spcBef>
                        <a:spcAft>
                          <a:spcPts val="0"/>
                        </a:spcAft>
                      </a:pPr>
                      <a:r>
                        <a:rPr lang="en-US" sz="1100" dirty="0">
                          <a:effectLst/>
                        </a:rPr>
                        <a:t>Initially piloted by staffing Assessment and Orientation with general and Learning Community counselors provide students One Stop Assessment and Orientation, including initial SEP and registration. Now, this model will be scaled to offer Stop Assessment and Orientation provided by multiple BCC Counselors at every Assessment and Orientation. </a:t>
                      </a:r>
                      <a:endParaRPr lang="en-US" sz="1100" dirty="0">
                        <a:effectLst/>
                        <a:latin typeface="Calibri"/>
                        <a:ea typeface="Times New Roman"/>
                        <a:cs typeface="Times New Roman"/>
                      </a:endParaRPr>
                    </a:p>
                  </a:txBody>
                  <a:tcPr marL="57524" marR="57524" marT="0" marB="0"/>
                </a:tc>
                <a:tc>
                  <a:txBody>
                    <a:bodyPr/>
                    <a:lstStyle/>
                    <a:p>
                      <a:pPr marL="0" marR="0">
                        <a:spcBef>
                          <a:spcPts val="0"/>
                        </a:spcBef>
                        <a:spcAft>
                          <a:spcPts val="0"/>
                        </a:spcAft>
                      </a:pPr>
                      <a:r>
                        <a:rPr lang="en-US" sz="1100">
                          <a:effectLst/>
                        </a:rPr>
                        <a:t>As of fall 2014, Basic Skills, SSSP, CTE Funds, Local Funds (PASS) </a:t>
                      </a:r>
                    </a:p>
                    <a:p>
                      <a:pPr marL="0" marR="0">
                        <a:spcBef>
                          <a:spcPts val="0"/>
                        </a:spcBef>
                        <a:spcAft>
                          <a:spcPts val="0"/>
                        </a:spcAft>
                      </a:pPr>
                      <a:r>
                        <a:rPr lang="en-US" sz="1100">
                          <a:effectLst/>
                        </a:rPr>
                        <a:t> </a:t>
                      </a:r>
                    </a:p>
                    <a:p>
                      <a:pPr marL="0" marR="0">
                        <a:spcBef>
                          <a:spcPts val="0"/>
                        </a:spcBef>
                        <a:spcAft>
                          <a:spcPts val="0"/>
                        </a:spcAft>
                      </a:pPr>
                      <a:r>
                        <a:rPr lang="en-US" sz="1100">
                          <a:effectLst/>
                        </a:rPr>
                        <a:t> </a:t>
                      </a:r>
                    </a:p>
                    <a:p>
                      <a:pPr marL="0" marR="0">
                        <a:spcBef>
                          <a:spcPts val="0"/>
                        </a:spcBef>
                        <a:spcAft>
                          <a:spcPts val="0"/>
                        </a:spcAft>
                      </a:pPr>
                      <a:r>
                        <a:rPr lang="en-US" sz="1100">
                          <a:effectLst/>
                        </a:rPr>
                        <a:t> </a:t>
                      </a:r>
                      <a:endParaRPr lang="en-US" sz="1100">
                        <a:effectLst/>
                        <a:latin typeface="Calibri"/>
                        <a:ea typeface="Times New Roman"/>
                        <a:cs typeface="Times New Roman"/>
                      </a:endParaRPr>
                    </a:p>
                  </a:txBody>
                  <a:tcPr marL="57524" marR="57524" marT="0" marB="0"/>
                </a:tc>
              </a:tr>
              <a:tr h="490882">
                <a:tc>
                  <a:txBody>
                    <a:bodyPr/>
                    <a:lstStyle/>
                    <a:p>
                      <a:pPr marL="0" marR="0">
                        <a:spcBef>
                          <a:spcPts val="0"/>
                        </a:spcBef>
                        <a:spcAft>
                          <a:spcPts val="0"/>
                        </a:spcAft>
                      </a:pPr>
                      <a:r>
                        <a:rPr lang="en-US" sz="1100" b="0" dirty="0" smtClean="0">
                          <a:effectLst/>
                        </a:rPr>
                        <a:t>ENTRY:</a:t>
                      </a:r>
                      <a:r>
                        <a:rPr lang="en-US" sz="1100" b="0" baseline="0" dirty="0" smtClean="0">
                          <a:effectLst/>
                        </a:rPr>
                        <a:t> </a:t>
                      </a:r>
                      <a:r>
                        <a:rPr lang="en-US" sz="1100" b="0" dirty="0" smtClean="0">
                          <a:effectLst/>
                        </a:rPr>
                        <a:t>ESL </a:t>
                      </a:r>
                      <a:r>
                        <a:rPr lang="en-US" sz="1100" b="0" dirty="0">
                          <a:effectLst/>
                        </a:rPr>
                        <a:t>Assessment and Orientation with Enhanced Multiple Measures Placement Assessment</a:t>
                      </a:r>
                      <a:endParaRPr lang="en-US" sz="1100" b="0" dirty="0">
                        <a:effectLst/>
                        <a:latin typeface="Calibri"/>
                        <a:ea typeface="Times New Roman"/>
                        <a:cs typeface="Times New Roman"/>
                      </a:endParaRPr>
                    </a:p>
                  </a:txBody>
                  <a:tcPr marL="57524" marR="57524" marT="0" marB="0"/>
                </a:tc>
                <a:tc>
                  <a:txBody>
                    <a:bodyPr/>
                    <a:lstStyle/>
                    <a:p>
                      <a:pPr marL="0" marR="0">
                        <a:spcBef>
                          <a:spcPts val="0"/>
                        </a:spcBef>
                        <a:spcAft>
                          <a:spcPts val="0"/>
                        </a:spcAft>
                      </a:pPr>
                      <a:r>
                        <a:rPr lang="en-US" sz="1100" dirty="0">
                          <a:effectLst/>
                        </a:rPr>
                        <a:t>ESL Assessment and Orientation with Enhanced Multiple Measures Placement Assessment</a:t>
                      </a:r>
                      <a:endParaRPr lang="en-US" sz="1100" dirty="0">
                        <a:effectLst/>
                        <a:latin typeface="Calibri"/>
                        <a:ea typeface="Times New Roman"/>
                        <a:cs typeface="Times New Roman"/>
                      </a:endParaRPr>
                    </a:p>
                  </a:txBody>
                  <a:tcPr marL="57524" marR="57524" marT="0" marB="0"/>
                </a:tc>
                <a:tc>
                  <a:txBody>
                    <a:bodyPr/>
                    <a:lstStyle/>
                    <a:p>
                      <a:pPr marL="0" marR="0">
                        <a:spcBef>
                          <a:spcPts val="0"/>
                        </a:spcBef>
                        <a:spcAft>
                          <a:spcPts val="0"/>
                        </a:spcAft>
                      </a:pPr>
                      <a:r>
                        <a:rPr lang="en-US" sz="1100" dirty="0">
                          <a:effectLst/>
                        </a:rPr>
                        <a:t>As of fall 2014, SSSP</a:t>
                      </a:r>
                      <a:endParaRPr lang="en-US" sz="1100" dirty="0">
                        <a:effectLst/>
                        <a:latin typeface="Calibri"/>
                        <a:ea typeface="Times New Roman"/>
                        <a:cs typeface="Times New Roman"/>
                      </a:endParaRPr>
                    </a:p>
                  </a:txBody>
                  <a:tcPr marL="57524" marR="57524" marT="0" marB="0"/>
                </a:tc>
              </a:tr>
              <a:tr h="2340989">
                <a:tc>
                  <a:txBody>
                    <a:bodyPr/>
                    <a:lstStyle/>
                    <a:p>
                      <a:pPr marL="0" marR="0">
                        <a:spcBef>
                          <a:spcPts val="0"/>
                        </a:spcBef>
                        <a:spcAft>
                          <a:spcPts val="0"/>
                        </a:spcAft>
                      </a:pPr>
                      <a:r>
                        <a:rPr lang="en-US" sz="1100" b="0" dirty="0" smtClean="0">
                          <a:effectLst/>
                        </a:rPr>
                        <a:t>PROGRESS and COMPLETION: PERSIST </a:t>
                      </a:r>
                      <a:r>
                        <a:rPr lang="en-US" sz="1100" b="0" dirty="0">
                          <a:effectLst/>
                        </a:rPr>
                        <a:t>and Public and Human Services Learning Communities faculty and staff trained on Academy for College Excellence (ACE, formerly Salinas Digital Bridge) pedagogy via the Faculty Experiential Leadership Institute (FELI). </a:t>
                      </a:r>
                      <a:endParaRPr lang="en-US" sz="1100" b="0" dirty="0" smtClean="0">
                        <a:effectLst/>
                      </a:endParaRPr>
                    </a:p>
                    <a:p>
                      <a:pPr marL="0" marR="0">
                        <a:spcBef>
                          <a:spcPts val="0"/>
                        </a:spcBef>
                        <a:spcAft>
                          <a:spcPts val="0"/>
                        </a:spcAft>
                      </a:pPr>
                      <a:r>
                        <a:rPr lang="en-US" sz="1100" b="0" dirty="0">
                          <a:effectLst/>
                        </a:rPr>
                        <a:t> </a:t>
                      </a:r>
                    </a:p>
                    <a:p>
                      <a:pPr marL="0" marR="0">
                        <a:spcBef>
                          <a:spcPts val="0"/>
                        </a:spcBef>
                        <a:spcAft>
                          <a:spcPts val="0"/>
                        </a:spcAft>
                      </a:pPr>
                      <a:r>
                        <a:rPr lang="en-US" sz="1100" b="0" dirty="0">
                          <a:effectLst/>
                        </a:rPr>
                        <a:t>Faculty and Staff Development via FELI and Faculty Learning Communities (Communities of practice nourished between First Year Experience Faculty allowing faculty and staff to support each other and the students during the semester)  </a:t>
                      </a:r>
                      <a:endParaRPr lang="en-US" sz="1100" b="0" dirty="0">
                        <a:effectLst/>
                        <a:latin typeface="Calibri"/>
                        <a:ea typeface="Times New Roman"/>
                        <a:cs typeface="Times New Roman"/>
                      </a:endParaRPr>
                    </a:p>
                  </a:txBody>
                  <a:tcPr marL="57524" marR="57524" marT="0" marB="0"/>
                </a:tc>
                <a:tc>
                  <a:txBody>
                    <a:bodyPr/>
                    <a:lstStyle/>
                    <a:p>
                      <a:pPr marL="0" marR="0">
                        <a:spcBef>
                          <a:spcPts val="0"/>
                        </a:spcBef>
                        <a:spcAft>
                          <a:spcPts val="0"/>
                        </a:spcAft>
                      </a:pPr>
                      <a:r>
                        <a:rPr lang="en-US" sz="1100" dirty="0">
                          <a:effectLst/>
                        </a:rPr>
                        <a:t>Integrated ACE Pedagogy into accelerated English Curriculum and linking of counseling course with English course in First Year Experience and other Learning Communities. </a:t>
                      </a:r>
                    </a:p>
                    <a:p>
                      <a:pPr marL="0" marR="0">
                        <a:spcBef>
                          <a:spcPts val="0"/>
                        </a:spcBef>
                        <a:spcAft>
                          <a:spcPts val="0"/>
                        </a:spcAft>
                      </a:pPr>
                      <a:r>
                        <a:rPr lang="en-US" sz="1100" dirty="0">
                          <a:effectLst/>
                        </a:rPr>
                        <a:t> </a:t>
                      </a:r>
                    </a:p>
                    <a:p>
                      <a:pPr marL="0" marR="0">
                        <a:spcBef>
                          <a:spcPts val="0"/>
                        </a:spcBef>
                        <a:spcAft>
                          <a:spcPts val="0"/>
                        </a:spcAft>
                      </a:pPr>
                      <a:r>
                        <a:rPr lang="en-US" sz="1100" dirty="0">
                          <a:effectLst/>
                        </a:rPr>
                        <a:t>This pedagogy, plus the community of practice created within Learning Communities, nourishes increased resources and safety net for students, as well as decreased faculty and staff isolation, increased peer-to-peer professional support and development</a:t>
                      </a:r>
                      <a:endParaRPr lang="en-US" sz="1100" dirty="0">
                        <a:effectLst/>
                        <a:latin typeface="Calibri"/>
                        <a:ea typeface="Times New Roman"/>
                        <a:cs typeface="Times New Roman"/>
                      </a:endParaRPr>
                    </a:p>
                  </a:txBody>
                  <a:tcPr marL="57524" marR="57524" marT="0" marB="0"/>
                </a:tc>
                <a:tc>
                  <a:txBody>
                    <a:bodyPr/>
                    <a:lstStyle/>
                    <a:p>
                      <a:pPr marL="0" marR="0">
                        <a:spcBef>
                          <a:spcPts val="0"/>
                        </a:spcBef>
                        <a:spcAft>
                          <a:spcPts val="0"/>
                        </a:spcAft>
                      </a:pPr>
                      <a:r>
                        <a:rPr lang="en-US" sz="1100" dirty="0">
                          <a:effectLst/>
                        </a:rPr>
                        <a:t>General </a:t>
                      </a:r>
                      <a:r>
                        <a:rPr lang="en-US" sz="1100" dirty="0" smtClean="0">
                          <a:effectLst/>
                        </a:rPr>
                        <a:t>Fund,</a:t>
                      </a:r>
                      <a:r>
                        <a:rPr lang="en-US" sz="1100" baseline="0" dirty="0" smtClean="0">
                          <a:effectLst/>
                        </a:rPr>
                        <a:t> </a:t>
                      </a:r>
                      <a:r>
                        <a:rPr lang="en-US" sz="1100" dirty="0" smtClean="0">
                          <a:effectLst/>
                        </a:rPr>
                        <a:t>CTE </a:t>
                      </a:r>
                      <a:r>
                        <a:rPr lang="en-US" sz="1100" dirty="0">
                          <a:effectLst/>
                        </a:rPr>
                        <a:t>Funds and revenues from opening FELI to other local colleges </a:t>
                      </a:r>
                      <a:endParaRPr lang="en-US" sz="1100" dirty="0">
                        <a:effectLst/>
                        <a:latin typeface="Calibri"/>
                        <a:ea typeface="Times New Roman"/>
                        <a:cs typeface="Times New Roman"/>
                      </a:endParaRPr>
                    </a:p>
                  </a:txBody>
                  <a:tcPr marL="57524" marR="57524" marT="0" marB="0"/>
                </a:tc>
              </a:tr>
            </a:tbl>
          </a:graphicData>
        </a:graphic>
      </p:graphicFrame>
    </p:spTree>
    <p:extLst>
      <p:ext uri="{BB962C8B-B14F-4D97-AF65-F5344CB8AC3E}">
        <p14:creationId xmlns:p14="http://schemas.microsoft.com/office/powerpoint/2010/main" val="169437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Integration </a:t>
            </a:r>
            <a:r>
              <a:rPr lang="en-US" dirty="0" smtClean="0"/>
              <a:t>with SSSP </a:t>
            </a:r>
            <a:r>
              <a:rPr lang="en-US" dirty="0"/>
              <a:t>and </a:t>
            </a:r>
            <a:r>
              <a:rPr lang="en-US" dirty="0" smtClean="0"/>
              <a:t>Equity via BCC’s Educational </a:t>
            </a:r>
            <a:r>
              <a:rPr lang="en-US" dirty="0"/>
              <a:t>Master </a:t>
            </a:r>
            <a:r>
              <a:rPr lang="en-US" dirty="0" smtClean="0"/>
              <a:t>Plan</a:t>
            </a:r>
            <a:r>
              <a:rPr lang="en-US" dirty="0"/>
              <a:t/>
            </a:r>
            <a:br>
              <a:rPr lang="en-US" dirty="0"/>
            </a:br>
            <a:endParaRPr lang="en-US" dirty="0"/>
          </a:p>
        </p:txBody>
      </p:sp>
      <p:graphicFrame>
        <p:nvGraphicFramePr>
          <p:cNvPr id="5" name="Content Placeholder 4"/>
          <p:cNvGraphicFramePr>
            <a:graphicFrameLocks noGrp="1"/>
          </p:cNvGraphicFramePr>
          <p:nvPr>
            <p:ph type="pic" idx="1"/>
            <p:extLst>
              <p:ext uri="{D42A27DB-BD31-4B8C-83A1-F6EECF244321}">
                <p14:modId xmlns:p14="http://schemas.microsoft.com/office/powerpoint/2010/main" val="1125720590"/>
              </p:ext>
            </p:extLst>
          </p:nvPr>
        </p:nvGraphicFramePr>
        <p:xfrm>
          <a:off x="3000375" y="609600"/>
          <a:ext cx="58674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 Placeholder 8"/>
          <p:cNvSpPr>
            <a:spLocks noGrp="1"/>
          </p:cNvSpPr>
          <p:nvPr>
            <p:ph type="body" sz="half" idx="2"/>
          </p:nvPr>
        </p:nvSpPr>
        <p:spPr>
          <a:xfrm>
            <a:off x="228600" y="990600"/>
            <a:ext cx="2590800" cy="5257800"/>
          </a:xfrm>
        </p:spPr>
        <p:txBody>
          <a:bodyPr>
            <a:normAutofit/>
          </a:bodyPr>
          <a:lstStyle/>
          <a:p>
            <a:r>
              <a:rPr lang="en-US" sz="3200" b="1" dirty="0" smtClean="0"/>
              <a:t>BCC BSI Narrative Highlights: </a:t>
            </a:r>
            <a:r>
              <a:rPr lang="en-US" sz="3200" i="1" dirty="0" smtClean="0"/>
              <a:t>Integration</a:t>
            </a:r>
          </a:p>
          <a:p>
            <a:endParaRPr lang="en-US" sz="3200" b="1" dirty="0"/>
          </a:p>
        </p:txBody>
      </p:sp>
    </p:spTree>
    <p:extLst>
      <p:ext uri="{BB962C8B-B14F-4D97-AF65-F5344CB8AC3E}">
        <p14:creationId xmlns:p14="http://schemas.microsoft.com/office/powerpoint/2010/main" val="856948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81000" y="5410200"/>
            <a:ext cx="8610601" cy="838200"/>
          </a:xfrm>
        </p:spPr>
        <p:txBody>
          <a:bodyPr/>
          <a:lstStyle/>
          <a:p>
            <a:r>
              <a:rPr lang="en-US" dirty="0" smtClean="0">
                <a:solidFill>
                  <a:schemeClr val="tx1"/>
                </a:solidFill>
              </a:rPr>
              <a:t>How can these BSI successes inform our equity and SSSP planning? Disaggregated data needed ASAP! </a:t>
            </a:r>
            <a:r>
              <a:rPr lang="en-US" dirty="0"/>
              <a:t/>
            </a:r>
            <a:br>
              <a:rPr lang="en-US" dirty="0"/>
            </a:br>
            <a:endParaRPr lang="en-US" dirty="0"/>
          </a:p>
        </p:txBody>
      </p:sp>
      <p:sp>
        <p:nvSpPr>
          <p:cNvPr id="9" name="Text Placeholder 8"/>
          <p:cNvSpPr>
            <a:spLocks noGrp="1"/>
          </p:cNvSpPr>
          <p:nvPr>
            <p:ph type="body" sz="half" idx="2"/>
          </p:nvPr>
        </p:nvSpPr>
        <p:spPr>
          <a:xfrm>
            <a:off x="228600" y="990600"/>
            <a:ext cx="2590800" cy="5257800"/>
          </a:xfrm>
        </p:spPr>
        <p:txBody>
          <a:bodyPr>
            <a:normAutofit/>
          </a:bodyPr>
          <a:lstStyle/>
          <a:p>
            <a:r>
              <a:rPr lang="en-US" sz="3200" b="1" dirty="0" smtClean="0"/>
              <a:t>BCC BSI Narrative Highlights: Data Review</a:t>
            </a:r>
            <a:endParaRPr lang="en-US" sz="3200" b="1" dirty="0"/>
          </a:p>
        </p:txBody>
      </p:sp>
      <p:graphicFrame>
        <p:nvGraphicFramePr>
          <p:cNvPr id="4" name="Picture Placeholder 3"/>
          <p:cNvGraphicFramePr>
            <a:graphicFrameLocks noGrp="1"/>
          </p:cNvGraphicFramePr>
          <p:nvPr>
            <p:ph type="pic" idx="1"/>
            <p:extLst>
              <p:ext uri="{D42A27DB-BD31-4B8C-83A1-F6EECF244321}">
                <p14:modId xmlns:p14="http://schemas.microsoft.com/office/powerpoint/2010/main" val="1807500532"/>
              </p:ext>
            </p:extLst>
          </p:nvPr>
        </p:nvGraphicFramePr>
        <p:xfrm>
          <a:off x="2987040" y="1447800"/>
          <a:ext cx="5867400" cy="3937000"/>
        </p:xfrm>
        <a:graphic>
          <a:graphicData uri="http://schemas.openxmlformats.org/drawingml/2006/table">
            <a:tbl>
              <a:tblPr firstRow="1" bandRow="1">
                <a:tableStyleId>{5C22544A-7EE6-4342-B048-85BDC9FD1C3A}</a:tableStyleId>
              </a:tblPr>
              <a:tblGrid>
                <a:gridCol w="1955800"/>
                <a:gridCol w="1955800"/>
                <a:gridCol w="1955800"/>
              </a:tblGrid>
              <a:tr h="370840">
                <a:tc>
                  <a:txBody>
                    <a:bodyPr/>
                    <a:lstStyle/>
                    <a:p>
                      <a:r>
                        <a:rPr lang="en-US" dirty="0" smtClean="0"/>
                        <a:t>CCCCO Data</a:t>
                      </a:r>
                      <a:endParaRPr lang="en-US" dirty="0"/>
                    </a:p>
                  </a:txBody>
                  <a:tcPr/>
                </a:tc>
                <a:tc>
                  <a:txBody>
                    <a:bodyPr/>
                    <a:lstStyle/>
                    <a:p>
                      <a:r>
                        <a:rPr lang="en-US" dirty="0" smtClean="0"/>
                        <a:t>Local Data</a:t>
                      </a:r>
                      <a:endParaRPr lang="en-US" dirty="0"/>
                    </a:p>
                  </a:txBody>
                  <a:tcPr/>
                </a:tc>
                <a:tc>
                  <a:txBody>
                    <a:bodyPr/>
                    <a:lstStyle/>
                    <a:p>
                      <a:r>
                        <a:rPr lang="en-US" dirty="0" smtClean="0"/>
                        <a:t>Outcome</a:t>
                      </a:r>
                      <a:endParaRPr lang="en-US" dirty="0"/>
                    </a:p>
                  </a:txBody>
                  <a:tcPr/>
                </a:tc>
              </a:tr>
              <a:tr h="370840">
                <a:tc>
                  <a:txBody>
                    <a:bodyPr/>
                    <a:lstStyle/>
                    <a:p>
                      <a:r>
                        <a:rPr lang="en-US" dirty="0" smtClean="0"/>
                        <a:t>English</a:t>
                      </a:r>
                      <a:r>
                        <a:rPr lang="en-US" baseline="0" dirty="0" smtClean="0"/>
                        <a:t> Requires Resubmission to state upon correction of coding</a:t>
                      </a:r>
                      <a:endParaRPr lang="en-US" dirty="0"/>
                    </a:p>
                  </a:txBody>
                  <a:tcPr/>
                </a:tc>
                <a:tc>
                  <a:txBody>
                    <a:bodyPr/>
                    <a:lstStyle/>
                    <a:p>
                      <a:r>
                        <a:rPr lang="en-US" dirty="0" smtClean="0"/>
                        <a:t>English</a:t>
                      </a:r>
                      <a:r>
                        <a:rPr lang="en-US" baseline="0" dirty="0" smtClean="0"/>
                        <a:t> 204</a:t>
                      </a:r>
                    </a:p>
                    <a:p>
                      <a:endParaRPr lang="en-US" baseline="0" dirty="0" smtClean="0"/>
                    </a:p>
                    <a:p>
                      <a:endParaRPr lang="en-US" baseline="0" dirty="0" smtClean="0"/>
                    </a:p>
                  </a:txBody>
                  <a:tcPr/>
                </a:tc>
                <a:tc>
                  <a:txBody>
                    <a:bodyPr/>
                    <a:lstStyle/>
                    <a:p>
                      <a:r>
                        <a:rPr lang="en-US" baseline="0" dirty="0" smtClean="0"/>
                        <a:t>Local data shows increased success and completion</a:t>
                      </a:r>
                      <a:endParaRPr lang="en-US" dirty="0" smtClean="0"/>
                    </a:p>
                    <a:p>
                      <a:endParaRPr lang="en-US" dirty="0" smtClean="0"/>
                    </a:p>
                  </a:txBody>
                  <a:tcPr/>
                </a:tc>
              </a:tr>
              <a:tr h="370840">
                <a:tc>
                  <a:txBody>
                    <a:bodyPr/>
                    <a:lstStyle/>
                    <a:p>
                      <a:r>
                        <a:rPr lang="en-US" dirty="0" smtClean="0"/>
                        <a:t>ESL as well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ESL Acceleration</a:t>
                      </a:r>
                    </a:p>
                    <a:p>
                      <a:endParaRPr lang="en-US" dirty="0"/>
                    </a:p>
                  </a:txBody>
                  <a:tcPr/>
                </a:tc>
                <a:tc>
                  <a:txBody>
                    <a:bodyPr/>
                    <a:lstStyle/>
                    <a:p>
                      <a:r>
                        <a:rPr lang="en-US" dirty="0" smtClean="0"/>
                        <a:t>Preliminary</a:t>
                      </a:r>
                      <a:r>
                        <a:rPr lang="en-US" baseline="0" dirty="0" smtClean="0"/>
                        <a:t> local data shows increased success and completion</a:t>
                      </a:r>
                      <a:endParaRPr lang="en-US" dirty="0"/>
                    </a:p>
                  </a:txBody>
                  <a:tcPr/>
                </a:tc>
              </a:tr>
              <a:tr h="370840">
                <a:tc>
                  <a:txBody>
                    <a:bodyPr/>
                    <a:lstStyle/>
                    <a:p>
                      <a:r>
                        <a:rPr lang="en-US" dirty="0" smtClean="0"/>
                        <a:t>Math as w2009-2011? ell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Math 206</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Increased success and completion</a:t>
                      </a:r>
                    </a:p>
                  </a:txBody>
                  <a:tcPr/>
                </a:tc>
              </a:tr>
            </a:tbl>
          </a:graphicData>
        </a:graphic>
      </p:graphicFrame>
      <p:sp>
        <p:nvSpPr>
          <p:cNvPr id="3" name="Rectangle 2"/>
          <p:cNvSpPr/>
          <p:nvPr/>
        </p:nvSpPr>
        <p:spPr>
          <a:xfrm>
            <a:off x="2286000" y="685800"/>
            <a:ext cx="6553200" cy="646331"/>
          </a:xfrm>
          <a:prstGeom prst="rect">
            <a:avLst/>
          </a:prstGeom>
        </p:spPr>
        <p:txBody>
          <a:bodyPr wrap="square">
            <a:spAutoFit/>
          </a:bodyPr>
          <a:lstStyle/>
          <a:p>
            <a:pPr lvl="2"/>
            <a:r>
              <a:rPr lang="en-US" dirty="0" smtClean="0"/>
              <a:t>Was your college’s basic skills program more successful in 2011-2013 than it was in</a:t>
            </a:r>
          </a:p>
        </p:txBody>
      </p:sp>
    </p:spTree>
    <p:extLst>
      <p:ext uri="{BB962C8B-B14F-4D97-AF65-F5344CB8AC3E}">
        <p14:creationId xmlns:p14="http://schemas.microsoft.com/office/powerpoint/2010/main" val="31355161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BSI </a:t>
            </a:r>
            <a:r>
              <a:rPr lang="en-US" dirty="0"/>
              <a:t>Funding Structure </a:t>
            </a:r>
          </a:p>
        </p:txBody>
      </p:sp>
      <p:sp>
        <p:nvSpPr>
          <p:cNvPr id="6" name="Text Placeholder 5"/>
          <p:cNvSpPr>
            <a:spLocks noGrp="1"/>
          </p:cNvSpPr>
          <p:nvPr>
            <p:ph type="body" idx="2"/>
          </p:nvPr>
        </p:nvSpPr>
        <p:spPr/>
        <p:txBody>
          <a:bodyPr/>
          <a:lstStyle/>
          <a:p>
            <a:r>
              <a:rPr lang="en-US" dirty="0" smtClean="0"/>
              <a:t>		</a:t>
            </a:r>
            <a:endParaRPr lang="en-US" dirty="0"/>
          </a:p>
        </p:txBody>
      </p:sp>
      <p:sp>
        <p:nvSpPr>
          <p:cNvPr id="7" name="Content Placeholder 6"/>
          <p:cNvSpPr>
            <a:spLocks noGrp="1"/>
          </p:cNvSpPr>
          <p:nvPr>
            <p:ph sz="quarter" idx="1"/>
          </p:nvPr>
        </p:nvSpPr>
        <p:spPr>
          <a:xfrm>
            <a:off x="2971800" y="685800"/>
            <a:ext cx="6019800" cy="5791200"/>
          </a:xfrm>
        </p:spPr>
        <p:txBody>
          <a:bodyPr>
            <a:normAutofit fontScale="92500" lnSpcReduction="10000"/>
          </a:bodyPr>
          <a:lstStyle/>
          <a:p>
            <a:r>
              <a:rPr lang="en-US" dirty="0" smtClean="0"/>
              <a:t>Current </a:t>
            </a:r>
            <a:r>
              <a:rPr lang="en-US" dirty="0"/>
              <a:t>Year </a:t>
            </a:r>
            <a:r>
              <a:rPr lang="en-US" dirty="0" smtClean="0"/>
              <a:t>Allocation</a:t>
            </a:r>
          </a:p>
          <a:p>
            <a:pPr lvl="1"/>
            <a:r>
              <a:rPr lang="en-US" dirty="0" smtClean="0"/>
              <a:t>Based on enrollment in basic skills and ESL courses and transfer of basic skills students from high school</a:t>
            </a:r>
          </a:p>
          <a:p>
            <a:pPr lvl="1"/>
            <a:r>
              <a:rPr lang="en-US" dirty="0" smtClean="0"/>
              <a:t>BCC receives the minimum $90,000 annually</a:t>
            </a:r>
            <a:endParaRPr lang="en-US" dirty="0"/>
          </a:p>
          <a:p>
            <a:r>
              <a:rPr lang="en-US" dirty="0"/>
              <a:t>Prior Year Allocations and </a:t>
            </a:r>
            <a:r>
              <a:rPr lang="en-US" dirty="0" smtClean="0"/>
              <a:t>Expenditures</a:t>
            </a:r>
          </a:p>
          <a:p>
            <a:pPr lvl="1"/>
            <a:r>
              <a:rPr lang="en-US" dirty="0" smtClean="0"/>
              <a:t>Allocations previously carried over, or “rolled” for three years</a:t>
            </a:r>
          </a:p>
          <a:p>
            <a:pPr lvl="1"/>
            <a:r>
              <a:rPr lang="en-US" dirty="0" smtClean="0"/>
              <a:t>Rolls permits flexibility and provides for fiscal resiliency for the most vulnerable students</a:t>
            </a:r>
          </a:p>
          <a:p>
            <a:pPr lvl="1"/>
            <a:r>
              <a:rPr lang="en-US" dirty="0" smtClean="0"/>
              <a:t>As of last year, BSI now only rolls for two years</a:t>
            </a:r>
          </a:p>
          <a:p>
            <a:r>
              <a:rPr lang="en-US" dirty="0" smtClean="0"/>
              <a:t>In this draft, BCC is reporting on:</a:t>
            </a:r>
          </a:p>
          <a:p>
            <a:pPr lvl="1"/>
            <a:r>
              <a:rPr lang="en-US" dirty="0" smtClean="0"/>
              <a:t>3</a:t>
            </a:r>
            <a:r>
              <a:rPr lang="en-US" baseline="30000" dirty="0" smtClean="0"/>
              <a:t>rd</a:t>
            </a:r>
            <a:r>
              <a:rPr lang="en-US" dirty="0" smtClean="0"/>
              <a:t> </a:t>
            </a:r>
            <a:r>
              <a:rPr lang="en-US" dirty="0"/>
              <a:t>Year Prior (</a:t>
            </a:r>
            <a:r>
              <a:rPr lang="en-US" dirty="0" smtClean="0"/>
              <a:t>11-12) expenditures</a:t>
            </a:r>
          </a:p>
          <a:p>
            <a:pPr lvl="1"/>
            <a:r>
              <a:rPr lang="en-US" dirty="0" smtClean="0"/>
              <a:t>2</a:t>
            </a:r>
            <a:r>
              <a:rPr lang="en-US" baseline="30000" dirty="0" smtClean="0"/>
              <a:t>nd</a:t>
            </a:r>
            <a:r>
              <a:rPr lang="en-US" dirty="0" smtClean="0"/>
              <a:t> </a:t>
            </a:r>
            <a:r>
              <a:rPr lang="en-US" dirty="0"/>
              <a:t>Year Prior (</a:t>
            </a:r>
            <a:r>
              <a:rPr lang="en-US" dirty="0" smtClean="0"/>
              <a:t>12-13) expenditures and roll </a:t>
            </a:r>
          </a:p>
          <a:p>
            <a:pPr lvl="1"/>
            <a:r>
              <a:rPr lang="en-US" dirty="0" smtClean="0"/>
              <a:t>1</a:t>
            </a:r>
            <a:r>
              <a:rPr lang="en-US" baseline="30000" dirty="0" smtClean="0"/>
              <a:t>st</a:t>
            </a:r>
            <a:r>
              <a:rPr lang="en-US" dirty="0" smtClean="0"/>
              <a:t> </a:t>
            </a:r>
            <a:r>
              <a:rPr lang="en-US" dirty="0"/>
              <a:t>Year Prior (</a:t>
            </a:r>
            <a:r>
              <a:rPr lang="en-US" dirty="0" smtClean="0"/>
              <a:t>13-14) expenditures and roll</a:t>
            </a:r>
          </a:p>
          <a:p>
            <a:pPr lvl="1"/>
            <a:r>
              <a:rPr lang="en-US" dirty="0" smtClean="0"/>
              <a:t>Current </a:t>
            </a:r>
            <a:r>
              <a:rPr lang="en-US" dirty="0"/>
              <a:t>Year (14-15</a:t>
            </a:r>
            <a:r>
              <a:rPr lang="en-US" dirty="0" smtClean="0"/>
              <a:t>) expenditure plan </a:t>
            </a:r>
            <a:endParaRPr lang="en-US" dirty="0"/>
          </a:p>
          <a:p>
            <a:endParaRPr lang="en-US" dirty="0"/>
          </a:p>
        </p:txBody>
      </p:sp>
    </p:spTree>
    <p:extLst>
      <p:ext uri="{BB962C8B-B14F-4D97-AF65-F5344CB8AC3E}">
        <p14:creationId xmlns:p14="http://schemas.microsoft.com/office/powerpoint/2010/main" val="1588300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BSI Funding Structure </a:t>
            </a:r>
          </a:p>
        </p:txBody>
      </p:sp>
      <p:sp>
        <p:nvSpPr>
          <p:cNvPr id="3" name="Text Placeholder 2"/>
          <p:cNvSpPr>
            <a:spLocks noGrp="1"/>
          </p:cNvSpPr>
          <p:nvPr>
            <p:ph type="body" idx="2"/>
          </p:nvPr>
        </p:nvSpPr>
        <p:spPr/>
        <p:txBody>
          <a:bodyPr/>
          <a:lstStyle/>
          <a:p>
            <a:r>
              <a:rPr lang="en-US" dirty="0" smtClean="0"/>
              <a:t>Prior Year Funding Expenditures and Roll </a:t>
            </a:r>
            <a:endParaRPr lang="en-US" dirty="0"/>
          </a:p>
        </p:txBody>
      </p:sp>
      <p:sp>
        <p:nvSpPr>
          <p:cNvPr id="4" name="Content Placeholder 3"/>
          <p:cNvSpPr>
            <a:spLocks noGrp="1"/>
          </p:cNvSpPr>
          <p:nvPr>
            <p:ph sz="quarter" idx="1"/>
          </p:nvPr>
        </p:nvSpPr>
        <p:spPr>
          <a:xfrm>
            <a:off x="2971800" y="533400"/>
            <a:ext cx="5791200" cy="6019800"/>
          </a:xfrm>
        </p:spPr>
        <p:txBody>
          <a:bodyPr>
            <a:normAutofit fontScale="70000" lnSpcReduction="20000"/>
          </a:bodyPr>
          <a:lstStyle/>
          <a:p>
            <a:r>
              <a:rPr lang="en-US" dirty="0"/>
              <a:t>Example and Explanation </a:t>
            </a:r>
            <a:r>
              <a:rPr lang="en-US" dirty="0" smtClean="0"/>
              <a:t>One: 13-14 Roll</a:t>
            </a:r>
          </a:p>
          <a:p>
            <a:endParaRPr lang="en-US" dirty="0"/>
          </a:p>
          <a:p>
            <a:endParaRPr lang="en-US" dirty="0" smtClean="0"/>
          </a:p>
          <a:p>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endParaRPr lang="en-US" dirty="0" smtClean="0"/>
          </a:p>
          <a:p>
            <a:r>
              <a:rPr lang="en-US" dirty="0" smtClean="0"/>
              <a:t>In 13-14, BCC used ~$21K of $90K on supplemental instruction and ~$1ooo for coordination.</a:t>
            </a:r>
          </a:p>
          <a:p>
            <a:r>
              <a:rPr lang="en-US" dirty="0" smtClean="0"/>
              <a:t>14-15 plan is to distribute remaining across Counseling, Supplemental Instruction, Library Resources, Coordination, and PD.</a:t>
            </a:r>
          </a:p>
          <a:p>
            <a:endParaRPr lang="en-US" dirty="0" smtClean="0"/>
          </a:p>
          <a:p>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2495286822"/>
              </p:ext>
            </p:extLst>
          </p:nvPr>
        </p:nvGraphicFramePr>
        <p:xfrm>
          <a:off x="3276600" y="838200"/>
          <a:ext cx="5603240" cy="3963764"/>
        </p:xfrm>
        <a:graphic>
          <a:graphicData uri="http://schemas.openxmlformats.org/drawingml/2006/table">
            <a:tbl>
              <a:tblPr firstRow="1" firstCol="1" bandRow="1">
                <a:tableStyleId>{5C22544A-7EE6-4342-B048-85BDC9FD1C3A}</a:tableStyleId>
              </a:tblPr>
              <a:tblGrid>
                <a:gridCol w="1752600"/>
                <a:gridCol w="1095628"/>
                <a:gridCol w="1495172"/>
                <a:gridCol w="1259840"/>
              </a:tblGrid>
              <a:tr h="685800">
                <a:tc>
                  <a:txBody>
                    <a:bodyPr/>
                    <a:lstStyle/>
                    <a:p>
                      <a:pPr marL="0" marR="0" algn="ctr">
                        <a:spcBef>
                          <a:spcPts val="300"/>
                        </a:spcBef>
                        <a:spcAft>
                          <a:spcPts val="300"/>
                        </a:spcAft>
                      </a:pPr>
                      <a:r>
                        <a:rPr lang="en-US" sz="1000" dirty="0">
                          <a:effectLst/>
                        </a:rPr>
                        <a:t>Category</a:t>
                      </a:r>
                      <a:endParaRPr lang="en-US" sz="1200" dirty="0">
                        <a:effectLst/>
                      </a:endParaRPr>
                    </a:p>
                    <a:p>
                      <a:pPr marL="0" marR="0" algn="ctr">
                        <a:spcBef>
                          <a:spcPts val="300"/>
                        </a:spcBef>
                        <a:spcAft>
                          <a:spcPts val="300"/>
                        </a:spcAft>
                      </a:pPr>
                      <a:r>
                        <a:rPr lang="en-US" sz="1000" dirty="0">
                          <a:effectLst/>
                        </a:rPr>
                        <a:t> </a:t>
                      </a:r>
                      <a:endParaRPr lang="en-US" sz="1200" dirty="0">
                        <a:solidFill>
                          <a:srgbClr val="000000"/>
                        </a:solidFill>
                        <a:effectLst/>
                        <a:latin typeface="Myriad Pro"/>
                        <a:ea typeface="Times New Roman"/>
                        <a:cs typeface="Myriad Pro"/>
                      </a:endParaRPr>
                    </a:p>
                  </a:txBody>
                  <a:tcPr marL="68580" marR="68580" marT="0" marB="0"/>
                </a:tc>
                <a:tc>
                  <a:txBody>
                    <a:bodyPr/>
                    <a:lstStyle/>
                    <a:p>
                      <a:pPr marL="0" marR="0" algn="ctr">
                        <a:spcBef>
                          <a:spcPts val="300"/>
                        </a:spcBef>
                        <a:spcAft>
                          <a:spcPts val="300"/>
                        </a:spcAft>
                      </a:pPr>
                      <a:r>
                        <a:rPr lang="en-US" sz="1000" dirty="0">
                          <a:effectLst/>
                        </a:rPr>
                        <a:t>Total Allocation </a:t>
                      </a:r>
                      <a:endParaRPr lang="en-US" sz="1200" dirty="0">
                        <a:effectLst/>
                      </a:endParaRPr>
                    </a:p>
                    <a:p>
                      <a:pPr marL="0" marR="0" algn="ctr">
                        <a:spcBef>
                          <a:spcPts val="300"/>
                        </a:spcBef>
                        <a:spcAft>
                          <a:spcPts val="300"/>
                        </a:spcAft>
                      </a:pPr>
                      <a:r>
                        <a:rPr lang="en-US" sz="1000" dirty="0">
                          <a:effectLst/>
                        </a:rPr>
                        <a:t>for 2013-2014</a:t>
                      </a:r>
                      <a:endParaRPr lang="en-US" sz="1200" dirty="0">
                        <a:effectLst/>
                      </a:endParaRPr>
                    </a:p>
                    <a:p>
                      <a:pPr marL="0" marR="0" algn="ctr">
                        <a:spcBef>
                          <a:spcPts val="300"/>
                        </a:spcBef>
                        <a:spcAft>
                          <a:spcPts val="300"/>
                        </a:spcAft>
                      </a:pPr>
                      <a:r>
                        <a:rPr lang="en-US" sz="1000" dirty="0">
                          <a:effectLst/>
                        </a:rPr>
                        <a:t> </a:t>
                      </a:r>
                      <a:endParaRPr lang="en-US" sz="1200" dirty="0">
                        <a:solidFill>
                          <a:srgbClr val="000000"/>
                        </a:solidFill>
                        <a:effectLst/>
                        <a:latin typeface="Myriad Pro"/>
                        <a:ea typeface="Times New Roman"/>
                        <a:cs typeface="Myriad Pro"/>
                      </a:endParaRPr>
                    </a:p>
                  </a:txBody>
                  <a:tcPr marL="68580" marR="68580" marT="0" marB="0"/>
                </a:tc>
                <a:tc>
                  <a:txBody>
                    <a:bodyPr/>
                    <a:lstStyle/>
                    <a:p>
                      <a:pPr marL="0" marR="0" algn="ctr">
                        <a:spcBef>
                          <a:spcPts val="300"/>
                        </a:spcBef>
                        <a:spcAft>
                          <a:spcPts val="300"/>
                        </a:spcAft>
                      </a:pPr>
                      <a:r>
                        <a:rPr lang="en-US" sz="1000" dirty="0">
                          <a:effectLst/>
                        </a:rPr>
                        <a:t>Total Expenditures </a:t>
                      </a:r>
                      <a:endParaRPr lang="en-US" sz="1200" dirty="0">
                        <a:effectLst/>
                      </a:endParaRPr>
                    </a:p>
                    <a:p>
                      <a:pPr marL="0" marR="0" algn="ctr">
                        <a:spcBef>
                          <a:spcPts val="300"/>
                        </a:spcBef>
                        <a:spcAft>
                          <a:spcPts val="300"/>
                        </a:spcAft>
                      </a:pPr>
                      <a:r>
                        <a:rPr lang="en-US" sz="1000" dirty="0">
                          <a:effectLst/>
                        </a:rPr>
                        <a:t>by Category from </a:t>
                      </a:r>
                      <a:endParaRPr lang="en-US" sz="1200" dirty="0">
                        <a:effectLst/>
                      </a:endParaRPr>
                    </a:p>
                    <a:p>
                      <a:pPr marL="0" marR="0" algn="ctr">
                        <a:spcBef>
                          <a:spcPts val="300"/>
                        </a:spcBef>
                        <a:spcAft>
                          <a:spcPts val="300"/>
                        </a:spcAft>
                      </a:pPr>
                      <a:r>
                        <a:rPr lang="en-US" sz="1000" dirty="0">
                          <a:effectLst/>
                        </a:rPr>
                        <a:t>7/1/13 through 6/30/14</a:t>
                      </a:r>
                      <a:endParaRPr lang="en-US" sz="1200" dirty="0">
                        <a:solidFill>
                          <a:srgbClr val="000000"/>
                        </a:solidFill>
                        <a:effectLst/>
                        <a:latin typeface="Myriad Pro"/>
                        <a:ea typeface="Times New Roman"/>
                        <a:cs typeface="Myriad Pro"/>
                      </a:endParaRPr>
                    </a:p>
                  </a:txBody>
                  <a:tcPr marL="68580" marR="68580" marT="0" marB="0"/>
                </a:tc>
                <a:tc>
                  <a:txBody>
                    <a:bodyPr/>
                    <a:lstStyle/>
                    <a:p>
                      <a:pPr marL="0" marR="0" algn="ctr">
                        <a:spcBef>
                          <a:spcPts val="300"/>
                        </a:spcBef>
                        <a:spcAft>
                          <a:spcPts val="300"/>
                        </a:spcAft>
                      </a:pPr>
                      <a:r>
                        <a:rPr lang="en-US" sz="1000">
                          <a:effectLst/>
                        </a:rPr>
                        <a:t>Total Planned Amounts by Category as </a:t>
                      </a:r>
                      <a:endParaRPr lang="en-US" sz="1200">
                        <a:effectLst/>
                      </a:endParaRPr>
                    </a:p>
                    <a:p>
                      <a:pPr marL="0" marR="0" algn="ctr">
                        <a:spcBef>
                          <a:spcPts val="300"/>
                        </a:spcBef>
                        <a:spcAft>
                          <a:spcPts val="300"/>
                        </a:spcAft>
                      </a:pPr>
                      <a:r>
                        <a:rPr lang="en-US" sz="1000">
                          <a:effectLst/>
                        </a:rPr>
                        <a:t>of 6/30/14</a:t>
                      </a:r>
                      <a:endParaRPr lang="en-US" sz="1200">
                        <a:solidFill>
                          <a:srgbClr val="000000"/>
                        </a:solidFill>
                        <a:effectLst/>
                        <a:latin typeface="Myriad Pro"/>
                        <a:ea typeface="Times New Roman"/>
                        <a:cs typeface="Myriad Pro"/>
                      </a:endParaRPr>
                    </a:p>
                  </a:txBody>
                  <a:tcPr marL="68580" marR="68580" marT="0" marB="0"/>
                </a:tc>
              </a:tr>
              <a:tr h="366442">
                <a:tc>
                  <a:txBody>
                    <a:bodyPr/>
                    <a:lstStyle/>
                    <a:p>
                      <a:pPr marL="0" marR="0">
                        <a:spcBef>
                          <a:spcPts val="0"/>
                        </a:spcBef>
                        <a:spcAft>
                          <a:spcPts val="0"/>
                        </a:spcAft>
                        <a:tabLst>
                          <a:tab pos="228600" algn="l"/>
                        </a:tabLst>
                      </a:pPr>
                      <a:r>
                        <a:rPr lang="en-US" sz="900" dirty="0">
                          <a:effectLst/>
                        </a:rPr>
                        <a:t>A. 	Program, Curriculum </a:t>
                      </a:r>
                      <a:r>
                        <a:rPr lang="en-US" sz="900" dirty="0" smtClean="0">
                          <a:effectLst/>
                        </a:rPr>
                        <a:t>Planning </a:t>
                      </a:r>
                      <a:r>
                        <a:rPr lang="en-US" sz="900" dirty="0">
                          <a:effectLst/>
                        </a:rPr>
                        <a:t>and </a:t>
                      </a:r>
                      <a:r>
                        <a:rPr lang="en-US" sz="900" dirty="0" smtClean="0">
                          <a:effectLst/>
                        </a:rPr>
                        <a:t>Development</a:t>
                      </a:r>
                      <a:endParaRPr lang="en-US" sz="1200" dirty="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 </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$0</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$0</a:t>
                      </a:r>
                      <a:endParaRPr lang="en-US" sz="1200">
                        <a:solidFill>
                          <a:srgbClr val="000000"/>
                        </a:solidFill>
                        <a:effectLst/>
                        <a:latin typeface="Myriad Pro"/>
                        <a:ea typeface="Times New Roman"/>
                        <a:cs typeface="Myriad Pro"/>
                      </a:endParaRPr>
                    </a:p>
                  </a:txBody>
                  <a:tcPr marL="68580" marR="68580" marT="0" marB="0"/>
                </a:tc>
              </a:tr>
              <a:tr h="244295">
                <a:tc>
                  <a:txBody>
                    <a:bodyPr/>
                    <a:lstStyle/>
                    <a:p>
                      <a:pPr marL="0" marR="0">
                        <a:spcBef>
                          <a:spcPts val="0"/>
                        </a:spcBef>
                        <a:spcAft>
                          <a:spcPts val="0"/>
                        </a:spcAft>
                        <a:tabLst>
                          <a:tab pos="228600" algn="l"/>
                        </a:tabLst>
                      </a:pPr>
                      <a:r>
                        <a:rPr lang="en-US" sz="900">
                          <a:effectLst/>
                        </a:rPr>
                        <a:t>B. 	Student Assessment</a:t>
                      </a:r>
                      <a:endParaRPr lang="en-US" sz="1200">
                        <a:effectLst/>
                      </a:endParaRPr>
                    </a:p>
                    <a:p>
                      <a:pPr marL="0" marR="0">
                        <a:spcBef>
                          <a:spcPts val="0"/>
                        </a:spcBef>
                        <a:spcAft>
                          <a:spcPts val="0"/>
                        </a:spcAft>
                        <a:tabLst>
                          <a:tab pos="228600" algn="l"/>
                        </a:tabLst>
                      </a:pPr>
                      <a:r>
                        <a:rPr lang="en-US" sz="900">
                          <a:effectLst/>
                        </a:rPr>
                        <a:t> </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 </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$0</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$0</a:t>
                      </a:r>
                      <a:endParaRPr lang="en-US" sz="1200">
                        <a:solidFill>
                          <a:srgbClr val="000000"/>
                        </a:solidFill>
                        <a:effectLst/>
                        <a:latin typeface="Myriad Pro"/>
                        <a:ea typeface="Times New Roman"/>
                        <a:cs typeface="Myriad Pro"/>
                      </a:endParaRPr>
                    </a:p>
                  </a:txBody>
                  <a:tcPr marL="68580" marR="68580" marT="0" marB="0"/>
                </a:tc>
              </a:tr>
              <a:tr h="244295">
                <a:tc>
                  <a:txBody>
                    <a:bodyPr/>
                    <a:lstStyle/>
                    <a:p>
                      <a:pPr marL="0" marR="0">
                        <a:spcBef>
                          <a:spcPts val="0"/>
                        </a:spcBef>
                        <a:spcAft>
                          <a:spcPts val="0"/>
                        </a:spcAft>
                        <a:tabLst>
                          <a:tab pos="228600" algn="l"/>
                        </a:tabLst>
                      </a:pPr>
                      <a:r>
                        <a:rPr lang="en-US" sz="900">
                          <a:effectLst/>
                        </a:rPr>
                        <a:t>C. 	Advisement and 	Counseling Services</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dirty="0">
                          <a:effectLst/>
                        </a:rPr>
                        <a:t> </a:t>
                      </a:r>
                      <a:endParaRPr lang="en-US" sz="1200" dirty="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$0</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$9,872.86</a:t>
                      </a:r>
                      <a:endParaRPr lang="en-US" sz="1200">
                        <a:solidFill>
                          <a:srgbClr val="000000"/>
                        </a:solidFill>
                        <a:effectLst/>
                        <a:latin typeface="Myriad Pro"/>
                        <a:ea typeface="Times New Roman"/>
                        <a:cs typeface="Myriad Pro"/>
                      </a:endParaRPr>
                    </a:p>
                  </a:txBody>
                  <a:tcPr marL="68580" marR="68580" marT="0" marB="0"/>
                </a:tc>
              </a:tr>
              <a:tr h="366442">
                <a:tc>
                  <a:txBody>
                    <a:bodyPr/>
                    <a:lstStyle/>
                    <a:p>
                      <a:pPr marL="0" marR="0">
                        <a:spcBef>
                          <a:spcPts val="0"/>
                        </a:spcBef>
                        <a:spcAft>
                          <a:spcPts val="0"/>
                        </a:spcAft>
                        <a:tabLst>
                          <a:tab pos="228600" algn="l"/>
                        </a:tabLst>
                      </a:pPr>
                      <a:r>
                        <a:rPr lang="en-US" sz="900">
                          <a:effectLst/>
                        </a:rPr>
                        <a:t>D. 	Supplemental 	Instruction </a:t>
                      </a:r>
                      <a:endParaRPr lang="en-US" sz="1200">
                        <a:effectLst/>
                      </a:endParaRPr>
                    </a:p>
                    <a:p>
                      <a:pPr marL="0" marR="0">
                        <a:spcBef>
                          <a:spcPts val="0"/>
                        </a:spcBef>
                        <a:spcAft>
                          <a:spcPts val="0"/>
                        </a:spcAft>
                        <a:tabLst>
                          <a:tab pos="228600" algn="l"/>
                        </a:tabLst>
                      </a:pPr>
                      <a:r>
                        <a:rPr lang="en-US" sz="900">
                          <a:effectLst/>
                        </a:rPr>
                        <a:t>	and Tutoring</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 </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$21,230.23</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$40,000</a:t>
                      </a:r>
                      <a:endParaRPr lang="en-US" sz="1200">
                        <a:solidFill>
                          <a:srgbClr val="000000"/>
                        </a:solidFill>
                        <a:effectLst/>
                        <a:latin typeface="Myriad Pro"/>
                        <a:ea typeface="Times New Roman"/>
                        <a:cs typeface="Myriad Pro"/>
                      </a:endParaRPr>
                    </a:p>
                  </a:txBody>
                  <a:tcPr marL="68580" marR="68580" marT="0" marB="0"/>
                </a:tc>
              </a:tr>
              <a:tr h="366442">
                <a:tc>
                  <a:txBody>
                    <a:bodyPr/>
                    <a:lstStyle/>
                    <a:p>
                      <a:pPr marL="0" marR="0">
                        <a:spcBef>
                          <a:spcPts val="0"/>
                        </a:spcBef>
                        <a:spcAft>
                          <a:spcPts val="0"/>
                        </a:spcAft>
                        <a:tabLst>
                          <a:tab pos="228600" algn="l"/>
                        </a:tabLst>
                      </a:pPr>
                      <a:r>
                        <a:rPr lang="en-US" sz="900">
                          <a:effectLst/>
                        </a:rPr>
                        <a:t>E. 	Course Articulation/ 	Alignment of the 	Curriculum</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 </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$0</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$3000</a:t>
                      </a:r>
                      <a:endParaRPr lang="en-US" sz="1200">
                        <a:solidFill>
                          <a:srgbClr val="000000"/>
                        </a:solidFill>
                        <a:effectLst/>
                        <a:latin typeface="Myriad Pro"/>
                        <a:ea typeface="Times New Roman"/>
                        <a:cs typeface="Myriad Pro"/>
                      </a:endParaRPr>
                    </a:p>
                  </a:txBody>
                  <a:tcPr marL="68580" marR="68580" marT="0" marB="0"/>
                </a:tc>
              </a:tr>
              <a:tr h="244295">
                <a:tc>
                  <a:txBody>
                    <a:bodyPr/>
                    <a:lstStyle/>
                    <a:p>
                      <a:pPr marL="0" marR="0">
                        <a:spcBef>
                          <a:spcPts val="0"/>
                        </a:spcBef>
                        <a:spcAft>
                          <a:spcPts val="0"/>
                        </a:spcAft>
                        <a:tabLst>
                          <a:tab pos="228600" algn="l"/>
                        </a:tabLst>
                      </a:pPr>
                      <a:r>
                        <a:rPr lang="en-US" sz="900" dirty="0">
                          <a:effectLst/>
                        </a:rPr>
                        <a:t>F. 	Instructional Materials </a:t>
                      </a:r>
                      <a:r>
                        <a:rPr lang="en-US" sz="900" dirty="0" smtClean="0">
                          <a:effectLst/>
                        </a:rPr>
                        <a:t>and </a:t>
                      </a:r>
                      <a:r>
                        <a:rPr lang="en-US" sz="900" dirty="0">
                          <a:effectLst/>
                        </a:rPr>
                        <a:t>Equipment</a:t>
                      </a:r>
                      <a:endParaRPr lang="en-US" sz="1200" dirty="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 </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$0</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$3466.98</a:t>
                      </a:r>
                      <a:endParaRPr lang="en-US" sz="1200">
                        <a:solidFill>
                          <a:srgbClr val="000000"/>
                        </a:solidFill>
                        <a:effectLst/>
                        <a:latin typeface="Myriad Pro"/>
                        <a:ea typeface="Times New Roman"/>
                        <a:cs typeface="Myriad Pro"/>
                      </a:endParaRPr>
                    </a:p>
                  </a:txBody>
                  <a:tcPr marL="68580" marR="68580" marT="0" marB="0"/>
                </a:tc>
              </a:tr>
              <a:tr h="244295">
                <a:tc>
                  <a:txBody>
                    <a:bodyPr/>
                    <a:lstStyle/>
                    <a:p>
                      <a:pPr marL="0" marR="0">
                        <a:spcBef>
                          <a:spcPts val="0"/>
                        </a:spcBef>
                        <a:spcAft>
                          <a:spcPts val="0"/>
                        </a:spcAft>
                        <a:tabLst>
                          <a:tab pos="228600" algn="l"/>
                        </a:tabLst>
                      </a:pPr>
                      <a:r>
                        <a:rPr lang="en-US" sz="900">
                          <a:effectLst/>
                        </a:rPr>
                        <a:t>G.1 	Coordination</a:t>
                      </a:r>
                      <a:endParaRPr lang="en-US" sz="1200">
                        <a:effectLst/>
                      </a:endParaRPr>
                    </a:p>
                    <a:p>
                      <a:pPr marL="0" marR="0">
                        <a:spcBef>
                          <a:spcPts val="0"/>
                        </a:spcBef>
                        <a:spcAft>
                          <a:spcPts val="0"/>
                        </a:spcAft>
                        <a:tabLst>
                          <a:tab pos="228600" algn="l"/>
                        </a:tabLst>
                      </a:pPr>
                      <a:r>
                        <a:rPr lang="en-US" sz="900">
                          <a:effectLst/>
                        </a:rPr>
                        <a:t> </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 </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$1094.18</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$6835.75</a:t>
                      </a:r>
                      <a:endParaRPr lang="en-US" sz="1200">
                        <a:solidFill>
                          <a:srgbClr val="000000"/>
                        </a:solidFill>
                        <a:effectLst/>
                        <a:latin typeface="Myriad Pro"/>
                        <a:ea typeface="Times New Roman"/>
                        <a:cs typeface="Myriad Pro"/>
                      </a:endParaRPr>
                    </a:p>
                  </a:txBody>
                  <a:tcPr marL="68580" marR="68580" marT="0" marB="0"/>
                </a:tc>
              </a:tr>
              <a:tr h="244295">
                <a:tc>
                  <a:txBody>
                    <a:bodyPr/>
                    <a:lstStyle/>
                    <a:p>
                      <a:pPr marL="0" marR="0">
                        <a:spcBef>
                          <a:spcPts val="0"/>
                        </a:spcBef>
                        <a:spcAft>
                          <a:spcPts val="0"/>
                        </a:spcAft>
                        <a:tabLst>
                          <a:tab pos="228600" algn="l"/>
                        </a:tabLst>
                      </a:pPr>
                      <a:r>
                        <a:rPr lang="en-US" sz="900" dirty="0">
                          <a:effectLst/>
                        </a:rPr>
                        <a:t>G.2 </a:t>
                      </a:r>
                      <a:r>
                        <a:rPr lang="en-US" sz="900" dirty="0" smtClean="0">
                          <a:effectLst/>
                        </a:rPr>
                        <a:t>Research</a:t>
                      </a:r>
                      <a:endParaRPr lang="en-US" sz="1200" dirty="0">
                        <a:effectLst/>
                      </a:endParaRPr>
                    </a:p>
                    <a:p>
                      <a:pPr marL="0" marR="0">
                        <a:spcBef>
                          <a:spcPts val="0"/>
                        </a:spcBef>
                        <a:spcAft>
                          <a:spcPts val="0"/>
                        </a:spcAft>
                        <a:tabLst>
                          <a:tab pos="228600" algn="l"/>
                        </a:tabLst>
                      </a:pPr>
                      <a:r>
                        <a:rPr lang="en-US" sz="900" dirty="0">
                          <a:effectLst/>
                        </a:rPr>
                        <a:t> </a:t>
                      </a:r>
                      <a:endParaRPr lang="en-US" sz="1200" dirty="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 </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$0</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$0</a:t>
                      </a:r>
                      <a:endParaRPr lang="en-US" sz="1200">
                        <a:solidFill>
                          <a:srgbClr val="000000"/>
                        </a:solidFill>
                        <a:effectLst/>
                        <a:latin typeface="Myriad Pro"/>
                        <a:ea typeface="Times New Roman"/>
                        <a:cs typeface="Myriad Pro"/>
                      </a:endParaRPr>
                    </a:p>
                  </a:txBody>
                  <a:tcPr marL="68580" marR="68580" marT="0" marB="0"/>
                </a:tc>
              </a:tr>
              <a:tr h="366442">
                <a:tc>
                  <a:txBody>
                    <a:bodyPr/>
                    <a:lstStyle/>
                    <a:p>
                      <a:pPr marL="0" marR="0">
                        <a:spcBef>
                          <a:spcPts val="300"/>
                        </a:spcBef>
                        <a:spcAft>
                          <a:spcPts val="600"/>
                        </a:spcAft>
                        <a:tabLst>
                          <a:tab pos="228600" algn="l"/>
                        </a:tabLst>
                      </a:pPr>
                      <a:r>
                        <a:rPr lang="en-US" sz="900" dirty="0">
                          <a:effectLst/>
                        </a:rPr>
                        <a:t>G.3 </a:t>
                      </a:r>
                      <a:r>
                        <a:rPr lang="en-US" sz="900" dirty="0" smtClean="0">
                          <a:effectLst/>
                        </a:rPr>
                        <a:t>Professional </a:t>
                      </a:r>
                      <a:r>
                        <a:rPr lang="en-US" sz="900" dirty="0">
                          <a:effectLst/>
                        </a:rPr>
                        <a:t>Development</a:t>
                      </a:r>
                      <a:endParaRPr lang="en-US" sz="1200" dirty="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 </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$0</a:t>
                      </a:r>
                      <a:endParaRPr lang="en-US" sz="120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a:effectLst/>
                        </a:rPr>
                        <a:t>$4500</a:t>
                      </a:r>
                      <a:endParaRPr lang="en-US" sz="1200">
                        <a:solidFill>
                          <a:srgbClr val="000000"/>
                        </a:solidFill>
                        <a:effectLst/>
                        <a:latin typeface="Myriad Pro"/>
                        <a:ea typeface="Times New Roman"/>
                        <a:cs typeface="Myriad Pro"/>
                      </a:endParaRPr>
                    </a:p>
                  </a:txBody>
                  <a:tcPr marL="68580" marR="68580" marT="0" marB="0"/>
                </a:tc>
              </a:tr>
              <a:tr h="244295">
                <a:tc>
                  <a:txBody>
                    <a:bodyPr/>
                    <a:lstStyle/>
                    <a:p>
                      <a:pPr marL="0" marR="0">
                        <a:spcBef>
                          <a:spcPts val="600"/>
                        </a:spcBef>
                        <a:spcAft>
                          <a:spcPts val="600"/>
                        </a:spcAft>
                      </a:pPr>
                      <a:r>
                        <a:rPr lang="en-US" sz="900" dirty="0">
                          <a:effectLst/>
                        </a:rPr>
                        <a:t>TOTAL:</a:t>
                      </a:r>
                      <a:endParaRPr lang="en-US" sz="1200" dirty="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dirty="0">
                          <a:effectLst/>
                        </a:rPr>
                        <a:t>$90,000</a:t>
                      </a:r>
                      <a:endParaRPr lang="en-US" sz="1200" dirty="0">
                        <a:solidFill>
                          <a:srgbClr val="000000"/>
                        </a:solidFill>
                        <a:effectLst/>
                        <a:latin typeface="Myriad Pro"/>
                        <a:ea typeface="Times New Roman"/>
                        <a:cs typeface="Myriad Pro"/>
                      </a:endParaRPr>
                    </a:p>
                  </a:txBody>
                  <a:tcPr marL="68580" marR="68580" marT="0" marB="0" anchor="ctr"/>
                </a:tc>
                <a:tc>
                  <a:txBody>
                    <a:bodyPr/>
                    <a:lstStyle/>
                    <a:p>
                      <a:pPr marL="0" marR="0">
                        <a:spcBef>
                          <a:spcPts val="0"/>
                        </a:spcBef>
                        <a:spcAft>
                          <a:spcPts val="0"/>
                        </a:spcAft>
                      </a:pPr>
                      <a:r>
                        <a:rPr lang="en-US" sz="900" dirty="0">
                          <a:effectLst/>
                        </a:rPr>
                        <a:t> </a:t>
                      </a:r>
                      <a:endParaRPr lang="en-US" sz="1200" dirty="0">
                        <a:effectLst/>
                      </a:endParaRPr>
                    </a:p>
                    <a:p>
                      <a:pPr marL="0" marR="0">
                        <a:spcBef>
                          <a:spcPts val="0"/>
                        </a:spcBef>
                        <a:spcAft>
                          <a:spcPts val="0"/>
                        </a:spcAft>
                      </a:pPr>
                      <a:r>
                        <a:rPr lang="en-US" sz="900" dirty="0">
                          <a:effectLst/>
                        </a:rPr>
                        <a:t>$22,324.41</a:t>
                      </a:r>
                      <a:endParaRPr lang="en-US" sz="1200" dirty="0">
                        <a:solidFill>
                          <a:srgbClr val="000000"/>
                        </a:solidFill>
                        <a:effectLst/>
                        <a:latin typeface="Myriad Pro"/>
                        <a:ea typeface="Times New Roman"/>
                        <a:cs typeface="Myriad Pro"/>
                      </a:endParaRPr>
                    </a:p>
                  </a:txBody>
                  <a:tcPr marL="68580" marR="68580" marT="0" marB="0"/>
                </a:tc>
                <a:tc>
                  <a:txBody>
                    <a:bodyPr/>
                    <a:lstStyle/>
                    <a:p>
                      <a:pPr marL="0" marR="0">
                        <a:spcBef>
                          <a:spcPts val="0"/>
                        </a:spcBef>
                        <a:spcAft>
                          <a:spcPts val="0"/>
                        </a:spcAft>
                      </a:pPr>
                      <a:r>
                        <a:rPr lang="en-US" sz="900" dirty="0">
                          <a:effectLst/>
                        </a:rPr>
                        <a:t> </a:t>
                      </a:r>
                      <a:endParaRPr lang="en-US" sz="1200" dirty="0">
                        <a:effectLst/>
                      </a:endParaRPr>
                    </a:p>
                    <a:p>
                      <a:pPr marL="0" marR="0">
                        <a:spcBef>
                          <a:spcPts val="0"/>
                        </a:spcBef>
                        <a:spcAft>
                          <a:spcPts val="0"/>
                        </a:spcAft>
                      </a:pPr>
                      <a:r>
                        <a:rPr lang="en-US" sz="900" dirty="0">
                          <a:effectLst/>
                        </a:rPr>
                        <a:t>$67,675.59</a:t>
                      </a:r>
                      <a:endParaRPr lang="en-US" sz="1200" dirty="0">
                        <a:solidFill>
                          <a:srgbClr val="000000"/>
                        </a:solidFill>
                        <a:effectLst/>
                        <a:latin typeface="Myriad Pro"/>
                        <a:ea typeface="Times New Roman"/>
                        <a:cs typeface="Myriad Pro"/>
                      </a:endParaRPr>
                    </a:p>
                  </a:txBody>
                  <a:tcPr marL="68580" marR="68580" marT="0" marB="0"/>
                </a:tc>
              </a:tr>
            </a:tbl>
          </a:graphicData>
        </a:graphic>
      </p:graphicFrame>
    </p:spTree>
    <p:extLst>
      <p:ext uri="{BB962C8B-B14F-4D97-AF65-F5344CB8AC3E}">
        <p14:creationId xmlns:p14="http://schemas.microsoft.com/office/powerpoint/2010/main" val="13288629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837</TotalTime>
  <Words>2132</Words>
  <Application>Microsoft Office PowerPoint</Application>
  <PresentationFormat>On-screen Show (4:3)</PresentationFormat>
  <Paragraphs>356</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Civic</vt:lpstr>
      <vt:lpstr>Basic Skills Initiative</vt:lpstr>
      <vt:lpstr>Highlights: BSI Report and Plan Format</vt:lpstr>
      <vt:lpstr>PowerPoint Presentation</vt:lpstr>
      <vt:lpstr>Successful and In-Progress Institutionalization of Basic Skills Innovation   </vt:lpstr>
      <vt:lpstr>     Learning Communities: Labs of Innovation &amp;  means to Scale! </vt:lpstr>
      <vt:lpstr>Integration with SSSP and Equity via BCC’s Educational Master Plan </vt:lpstr>
      <vt:lpstr>How can these BSI successes inform our equity and SSSP planning? Disaggregated data needed ASAP!  </vt:lpstr>
      <vt:lpstr>BSI Funding Structure </vt:lpstr>
      <vt:lpstr>BSI Funding Structure </vt:lpstr>
      <vt:lpstr>BSI Funding Structure </vt:lpstr>
      <vt:lpstr>BSI Funding Structure</vt:lpstr>
      <vt:lpstr>BSI Draft Report and Plan Review</vt:lpstr>
      <vt:lpstr>Basic Skills Initiative</vt:lpstr>
    </vt:vector>
  </TitlesOfParts>
  <Company>PCCD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Skills Initiative</dc:title>
  <dc:creator>Staff</dc:creator>
  <cp:lastModifiedBy>Tram Vo-Kumamoto</cp:lastModifiedBy>
  <cp:revision>28</cp:revision>
  <cp:lastPrinted>2014-10-23T15:00:26Z</cp:lastPrinted>
  <dcterms:created xsi:type="dcterms:W3CDTF">2014-10-23T01:46:24Z</dcterms:created>
  <dcterms:modified xsi:type="dcterms:W3CDTF">2014-10-23T19:00:52Z</dcterms:modified>
</cp:coreProperties>
</file>