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ctiveX/activeX2.xml" ContentType="application/vnd.ms-office.activeX+xml"/>
  <Override PartName="/ppt/activeX/activeX2.bin" ContentType="application/vnd.ms-office.activeX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ctiveX/activeX3.xml" ContentType="application/vnd.ms-office.activeX+xml"/>
  <Override PartName="/ppt/activeX/activeX3.bin" ContentType="application/vnd.ms-office.activeX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ctiveX/activeX4.xml" ContentType="application/vnd.ms-office.activeX+xml"/>
  <Override PartName="/ppt/activeX/activeX4.bin" ContentType="application/vnd.ms-office.activeX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ctiveX/activeX5.xml" ContentType="application/vnd.ms-office.activeX+xml"/>
  <Override PartName="/ppt/activeX/activeX5.bin" ContentType="application/vnd.ms-office.activeX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7" r:id="rId2"/>
    <p:sldId id="311" r:id="rId3"/>
    <p:sldId id="258" r:id="rId4"/>
    <p:sldId id="312" r:id="rId5"/>
    <p:sldId id="313" r:id="rId6"/>
    <p:sldId id="271" r:id="rId7"/>
    <p:sldId id="296" r:id="rId8"/>
    <p:sldId id="259" r:id="rId9"/>
    <p:sldId id="264" r:id="rId10"/>
    <p:sldId id="265" r:id="rId11"/>
    <p:sldId id="303" r:id="rId12"/>
    <p:sldId id="266" r:id="rId13"/>
    <p:sldId id="314" r:id="rId14"/>
    <p:sldId id="315" r:id="rId15"/>
    <p:sldId id="267" r:id="rId16"/>
    <p:sldId id="260" r:id="rId17"/>
    <p:sldId id="261" r:id="rId18"/>
    <p:sldId id="262" r:id="rId19"/>
    <p:sldId id="263" r:id="rId20"/>
    <p:sldId id="268" r:id="rId21"/>
    <p:sldId id="269" r:id="rId22"/>
    <p:sldId id="270" r:id="rId23"/>
    <p:sldId id="316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317" r:id="rId33"/>
    <p:sldId id="318" r:id="rId34"/>
    <p:sldId id="284" r:id="rId35"/>
    <p:sldId id="282" r:id="rId36"/>
    <p:sldId id="283" r:id="rId37"/>
    <p:sldId id="285" r:id="rId38"/>
    <p:sldId id="286" r:id="rId39"/>
    <p:sldId id="297" r:id="rId40"/>
    <p:sldId id="298" r:id="rId41"/>
    <p:sldId id="287" r:id="rId42"/>
    <p:sldId id="319" r:id="rId43"/>
    <p:sldId id="320" r:id="rId44"/>
    <p:sldId id="321" r:id="rId45"/>
    <p:sldId id="322" r:id="rId46"/>
    <p:sldId id="288" r:id="rId47"/>
    <p:sldId id="289" r:id="rId48"/>
    <p:sldId id="290" r:id="rId49"/>
    <p:sldId id="324" r:id="rId50"/>
    <p:sldId id="325" r:id="rId51"/>
    <p:sldId id="323" r:id="rId52"/>
    <p:sldId id="300" r:id="rId53"/>
    <p:sldId id="301" r:id="rId54"/>
    <p:sldId id="291" r:id="rId55"/>
    <p:sldId id="326" r:id="rId56"/>
    <p:sldId id="304" r:id="rId57"/>
    <p:sldId id="280" r:id="rId58"/>
    <p:sldId id="305" r:id="rId59"/>
    <p:sldId id="281" r:id="rId60"/>
    <p:sldId id="306" r:id="rId61"/>
    <p:sldId id="310" r:id="rId62"/>
    <p:sldId id="307" r:id="rId63"/>
    <p:sldId id="308" r:id="rId64"/>
    <p:sldId id="309" r:id="rId65"/>
    <p:sldId id="338" r:id="rId66"/>
    <p:sldId id="339" r:id="rId67"/>
    <p:sldId id="336" r:id="rId68"/>
    <p:sldId id="337" r:id="rId69"/>
    <p:sldId id="335" r:id="rId70"/>
    <p:sldId id="334" r:id="rId71"/>
    <p:sldId id="292" r:id="rId72"/>
    <p:sldId id="333" r:id="rId73"/>
    <p:sldId id="299" r:id="rId74"/>
    <p:sldId id="332" r:id="rId75"/>
    <p:sldId id="327" r:id="rId76"/>
    <p:sldId id="330" r:id="rId77"/>
    <p:sldId id="331" r:id="rId78"/>
    <p:sldId id="293" r:id="rId79"/>
    <p:sldId id="328" r:id="rId80"/>
    <p:sldId id="329" r:id="rId81"/>
    <p:sldId id="294" r:id="rId8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5" autoAdjust="0"/>
    <p:restoredTop sz="86382" autoAdjust="0"/>
  </p:normalViewPr>
  <p:slideViewPr>
    <p:cSldViewPr>
      <p:cViewPr varScale="1">
        <p:scale>
          <a:sx n="97" d="100"/>
          <a:sy n="97" d="100"/>
        </p:scale>
        <p:origin x="-130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80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D6B3F9-EB31-45B5-92F5-D7A18015F1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2991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4BA44E-39FE-4163-9650-F185A4A47153}" type="slidenum">
              <a:rPr lang="en-US" altLang="en-US"/>
              <a:pPr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80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433448-79F0-443B-B09F-3B3276168754}" type="slidenum">
              <a:rPr lang="en-US" altLang="en-US"/>
              <a:pPr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93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E930B04-49FE-4D97-9728-4C09A41B6913}" type="slidenum">
              <a:rPr lang="en-US" altLang="en-US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55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F5B59F-FA78-43C4-9666-D735A3C5D5A9}" type="slidenum">
              <a:rPr lang="en-US" altLang="en-US"/>
              <a:pPr eaLnBrk="1" hangingPunct="1"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89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E9B792-F14C-4243-8882-E4A1ADFFC736}" type="slidenum">
              <a:rPr lang="en-US" altLang="en-US"/>
              <a:pPr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370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B6EEDFC-2A21-449D-9A7B-D3609B445D59}" type="slidenum">
              <a:rPr lang="en-US" altLang="en-US"/>
              <a:pPr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The correct answer is d.  Go through the rest of the equations to identify these types of equations as well.</a:t>
            </a:r>
          </a:p>
        </p:txBody>
      </p:sp>
    </p:spTree>
    <p:extLst>
      <p:ext uri="{BB962C8B-B14F-4D97-AF65-F5344CB8AC3E}">
        <p14:creationId xmlns:p14="http://schemas.microsoft.com/office/powerpoint/2010/main" val="2415482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C44F41-8795-47B3-99D8-4C9DE8C6C744}" type="slidenum">
              <a:rPr lang="en-US" altLang="en-US"/>
              <a:pPr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73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008223-D003-4E99-A94E-07076E310AFC}" type="slidenum">
              <a:rPr lang="en-US" altLang="en-US"/>
              <a:pPr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69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44782B-9939-4A0C-9C9E-6FE14DCD2969}" type="slidenum">
              <a:rPr lang="en-US" altLang="en-US"/>
              <a:pPr eaLnBrk="1" hangingPunct="1"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576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09FEB4-0A0E-4B59-A775-B7B032BD3645}" type="slidenum">
              <a:rPr lang="en-US" altLang="en-US"/>
              <a:pPr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k = 7.8 x 10</a:t>
            </a:r>
            <a:r>
              <a:rPr lang="en-US" altLang="en-US" baseline="30000" smtClean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 min</a:t>
            </a:r>
            <a:r>
              <a:rPr lang="en-US" altLang="en-US" baseline="3000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. If students use [A] = 35 in the integrated rate law (instead of 65), they will get k = 1.9 x 10</a:t>
            </a:r>
            <a:r>
              <a:rPr lang="en-US" altLang="en-US" baseline="3000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 min</a:t>
            </a:r>
            <a:r>
              <a:rPr lang="en-US" altLang="en-US" baseline="3000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t>Note: Use the red box animation to assist in explaining how to solve the problem.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74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094E79D-FA49-4511-B335-5F9351EE973B}" type="slidenum">
              <a:rPr lang="en-US" altLang="en-US"/>
              <a:pPr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60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6B3F9-EB31-45B5-92F5-D7A18015F13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464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14354BF-8619-472E-A7E0-B1C7439B38E4}" type="slidenum">
              <a:rPr lang="en-US" altLang="en-US"/>
              <a:pPr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79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BE4703-56BE-4E6B-9260-E5B5C8B0F39C}" type="slidenum">
              <a:rPr lang="en-US" altLang="en-US"/>
              <a:pPr eaLnBrk="1" hangingPunct="1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648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BAF70E-4790-47D8-9F4E-1FA27BDF488A}" type="slidenum">
              <a:rPr lang="en-US" altLang="en-US"/>
              <a:pPr eaLnBrk="1" hangingPunct="1"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29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1CBB1F-1A46-4AB1-9A75-1AEA8ECD7AC5}" type="slidenum">
              <a:rPr lang="en-US" altLang="en-US"/>
              <a:pPr eaLnBrk="1" hangingPunct="1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51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E0F980-B95A-4EF1-862D-38FC6C6C1397}" type="slidenum">
              <a:rPr lang="en-US" altLang="en-US"/>
              <a:pPr eaLnBrk="1" hangingPunct="1"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53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FF3528-A98C-4310-815B-98C5E8DC72E9}" type="slidenum">
              <a:rPr lang="en-US" altLang="en-US"/>
              <a:pPr eaLnBrk="1" hangingPunct="1"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760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1633EA-8AF0-4356-8399-B1BD5EDDE569}" type="slidenum">
              <a:rPr lang="en-US" altLang="en-US"/>
              <a:pPr eaLnBrk="1" hangingPunct="1"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55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15E571-32C6-4F7B-8335-A3D72C27AD78}" type="slidenum">
              <a:rPr lang="en-US" altLang="en-US"/>
              <a:pPr eaLnBrk="1" hangingPunct="1"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91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C5938F-6608-4EDB-89DF-48EDFACD2E25}" type="slidenum">
              <a:rPr lang="en-US" altLang="en-US"/>
              <a:pPr eaLnBrk="1" hangingPunct="1"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3493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CF04715-14F1-4283-89EA-8EF175C1A656}" type="slidenum">
              <a:rPr lang="en-US" altLang="en-US"/>
              <a:pPr eaLnBrk="1" hangingPunct="1"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0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E59227-E005-4115-9F4D-E16F2972795C}" type="slidenum">
              <a:rPr lang="en-US" altLang="en-US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738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D7AB8A-E345-442C-A8C2-6BA75FDAC996}" type="slidenum">
              <a:rPr lang="en-US" altLang="en-US"/>
              <a:pPr eaLnBrk="1" hangingPunct="1"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693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6B3F9-EB31-45B5-92F5-D7A18015F13E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5883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2C5FD4-FA4F-4EA9-850E-40665FCC3F13}" type="slidenum">
              <a:rPr lang="en-US" altLang="en-US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646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928DD3-AECB-47B0-A153-CB4590568685}" type="slidenum">
              <a:rPr lang="en-US" altLang="en-US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55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EB56FE-7330-4075-AA31-58A31A0EC628}" type="slidenum">
              <a:rPr lang="en-US" altLang="en-US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12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A662AF-CCE7-4026-A6A3-EA79C5A95FC4}" type="slidenum">
              <a:rPr lang="en-US" altLang="en-US"/>
              <a:pPr eaLnBrk="1" hangingPunct="1"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880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960C36-0E99-4F62-B3CA-6C76F2386556}" type="slidenum">
              <a:rPr lang="en-US" altLang="en-US"/>
              <a:pPr eaLnBrk="1" hangingPunct="1">
                <a:spcBef>
                  <a:spcPct val="0"/>
                </a:spcBef>
              </a:pPr>
              <a:t>57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33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5F451E1-1371-45CC-8E05-F54AB3D7903A}" type="slidenum">
              <a:rPr lang="en-US" altLang="en-US"/>
              <a:pPr eaLnBrk="1" hangingPunct="1">
                <a:spcBef>
                  <a:spcPct val="0"/>
                </a:spcBef>
              </a:pPr>
              <a:t>59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9541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95E4CF-8F94-405F-A5CF-5BE414CE78C5}" type="slidenum">
              <a:rPr lang="en-US" altLang="en-US"/>
              <a:pPr eaLnBrk="1" hangingPunct="1">
                <a:spcBef>
                  <a:spcPct val="0"/>
                </a:spcBef>
              </a:pPr>
              <a:t>71</a:t>
            </a:fld>
            <a:endParaRPr lang="en-US" alt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1908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64F164-9F1E-4830-96FE-BB41903B5A6F}" type="slidenum">
              <a:rPr lang="en-US" altLang="en-US"/>
              <a:pPr eaLnBrk="1" hangingPunct="1"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99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7F464-3DFF-4A37-9F57-DF8A3674F6EF}" type="slidenum">
              <a:rPr lang="en-US" altLang="en-US"/>
              <a:pPr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945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DA4528-7E1F-408B-A130-63AC19A04709}" type="slidenum">
              <a:rPr lang="en-US" altLang="en-US"/>
              <a:pPr eaLnBrk="1" hangingPunct="1">
                <a:spcBef>
                  <a:spcPct val="0"/>
                </a:spcBef>
              </a:pPr>
              <a:t>81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16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3B99DE-503B-4364-85AC-BC753BD87444}" type="slidenum">
              <a:rPr lang="en-US" altLang="en-US"/>
              <a:pPr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201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2EB74E-3A41-4E62-9D0F-4F09866EF65B}" type="slidenum">
              <a:rPr lang="en-US" altLang="en-US"/>
              <a:pPr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15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DAF3A0-9D12-4E01-8750-E27B89254FE7}" type="slidenum">
              <a:rPr lang="en-US" altLang="en-US"/>
              <a:pPr eaLnBrk="1" hangingPunct="1"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2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EA363-F24F-4DB3-9E74-8B8CE520D127}" type="slidenum">
              <a:rPr lang="en-US" altLang="en-US"/>
              <a:pPr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04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C1DF87-7EE9-4622-903C-B715C9450F16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9122F-9629-434D-9EC9-44E11D0B98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54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C6BF31-31E3-4FBD-962C-E3867BA61D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04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4AE0A4-D191-4935-94CE-23A7639C12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103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59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36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882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18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30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618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11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8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EE1B2-0B4E-47CF-BF40-4BA2C187B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0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74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16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73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40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80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09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38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26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441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2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DAD53-8181-466D-A67D-5FF6B2F8B6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858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22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21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35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0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485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7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17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735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85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23,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80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93EC9-C15E-4D37-B245-AAE411AC67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96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234C1-79FC-4868-9C85-C71300781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94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48EB8-3167-4430-8078-C8A0B1BF08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375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8ED93C-BC0F-4A7A-B23D-396F9212E9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605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84D324-7AA6-47C6-8BB0-AE8DB810ED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188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07C60-26B9-4299-A824-E4AEAA5C8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274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5AA808-5F0B-4F5F-BDC2-FEDA38E214B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3.xml"/><Relationship Id="rId7" Type="http://schemas.openxmlformats.org/officeDocument/2006/relationships/slide" Target="slide2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35.xml"/><Relationship Id="rId10" Type="http://schemas.openxmlformats.org/officeDocument/2006/relationships/slide" Target="slide71.xml"/><Relationship Id="rId4" Type="http://schemas.openxmlformats.org/officeDocument/2006/relationships/hyperlink" Target="file:///\\marcus\HMC07\Projects\Input\To_LearningMate\2008\zumdahl8e_lecture_outline\Chapter_19\Chapter_19_Intro.ppt#-1,2,Slide 2" TargetMode="External"/><Relationship Id="rId9" Type="http://schemas.openxmlformats.org/officeDocument/2006/relationships/slide" Target="slide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4.wmf"/><Relationship Id="rId4" Type="http://schemas.openxmlformats.org/officeDocument/2006/relationships/image" Target="../media/image26.gif"/><Relationship Id="rId9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3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39.wmf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38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0.wmf"/><Relationship Id="rId14" Type="http://schemas.openxmlformats.org/officeDocument/2006/relationships/image" Target="../media/image4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44.emf"/><Relationship Id="rId4" Type="http://schemas.openxmlformats.org/officeDocument/2006/relationships/oleObject" Target="../embeddings/oleObject24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2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41413"/>
            <a:ext cx="8229600" cy="4497387"/>
          </a:xfrm>
          <a:noFill/>
        </p:spPr>
        <p:txBody>
          <a:bodyPr/>
          <a:lstStyle/>
          <a:p>
            <a:pPr marL="685800" indent="-685800" eaLnBrk="1" hangingPunct="1"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  <a:hlinkClick r:id="rId3" action="ppaction://hlinksldjump"/>
              </a:rPr>
              <a:t>Nuclear Stability and Radioactive Decay</a:t>
            </a:r>
            <a:endParaRPr lang="en-US" altLang="en-US" dirty="0" smtClean="0">
              <a:latin typeface="Times New Roman" panose="02020603050405020304" pitchFamily="18" charset="0"/>
              <a:hlinkClick r:id="rId4" action="ppaction://hlinkpres?slideindex=2&amp;slidetitle=Slide 2"/>
            </a:endParaRPr>
          </a:p>
          <a:p>
            <a:pPr marL="685800" indent="-685800" eaLnBrk="1" hangingPunct="1">
              <a:buNone/>
            </a:pPr>
            <a:r>
              <a:rPr lang="en-US" altLang="en-US" dirty="0">
                <a:latin typeface="Times New Roman" panose="02020603050405020304" pitchFamily="18" charset="0"/>
                <a:hlinkClick r:id="rId5" action="ppaction://hlinksldjump"/>
              </a:rPr>
              <a:t>Thermodynamic Stability of the Nucleus</a:t>
            </a:r>
            <a:endParaRPr lang="en-US" altLang="en-US" dirty="0">
              <a:latin typeface="Times New Roman" panose="02020603050405020304" pitchFamily="18" charset="0"/>
              <a:hlinkClick r:id="rId4" action="ppaction://hlinkpres?slideindex=2&amp;slidetitle=Slide 2"/>
            </a:endParaRPr>
          </a:p>
          <a:p>
            <a:pPr marL="685800" indent="-685800" eaLnBrk="1" hangingPunct="1">
              <a:buNone/>
            </a:pPr>
            <a:r>
              <a:rPr lang="en-US" altLang="en-US" dirty="0">
                <a:latin typeface="Times New Roman" panose="02020603050405020304" pitchFamily="18" charset="0"/>
                <a:hlinkClick r:id="rId6" action="ppaction://hlinksldjump"/>
              </a:rPr>
              <a:t>Detection and Uses of Radioactivity</a:t>
            </a:r>
            <a:endParaRPr lang="en-US" altLang="en-US" dirty="0">
              <a:latin typeface="Times New Roman" panose="02020603050405020304" pitchFamily="18" charset="0"/>
              <a:hlinkClick r:id="rId4" action="ppaction://hlinkpres?slideindex=2&amp;slidetitle=Slide 2"/>
            </a:endParaRPr>
          </a:p>
          <a:p>
            <a:pPr marL="685800" indent="-685800" eaLnBrk="1" hangingPunct="1">
              <a:buNone/>
            </a:pPr>
            <a:r>
              <a:rPr lang="en-US" altLang="en-US" dirty="0">
                <a:latin typeface="Times New Roman" panose="02020603050405020304" pitchFamily="18" charset="0"/>
                <a:hlinkClick r:id="rId7" action="ppaction://hlinksldjump"/>
              </a:rPr>
              <a:t>Nuclear Transformations</a:t>
            </a:r>
            <a:endParaRPr lang="en-US" altLang="en-US" dirty="0">
              <a:latin typeface="Times New Roman" panose="02020603050405020304" pitchFamily="18" charset="0"/>
              <a:hlinkClick r:id="rId4" action="ppaction://hlinkpres?slideindex=2&amp;slidetitle=Slide 2"/>
            </a:endParaRPr>
          </a:p>
          <a:p>
            <a:pPr marL="685800" indent="-685800" eaLnBrk="1" hangingPunct="1"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  <a:hlinkClick r:id="rId8" action="ppaction://hlinksldjump"/>
              </a:rPr>
              <a:t>The Kinetics of Radioactive Decay</a:t>
            </a:r>
            <a:endParaRPr lang="en-US" altLang="en-US" dirty="0" smtClean="0">
              <a:latin typeface="Times New Roman" panose="02020603050405020304" pitchFamily="18" charset="0"/>
              <a:hlinkClick r:id="rId4" action="ppaction://hlinkpres?slideindex=2&amp;slidetitle=Slide 2"/>
            </a:endParaRPr>
          </a:p>
          <a:p>
            <a:pPr marL="685800" indent="-685800" eaLnBrk="1" hangingPunct="1"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  <a:hlinkClick r:id="rId9" action="ppaction://hlinksldjump"/>
              </a:rPr>
              <a:t>Nuclear Fission and Nuclear Fusion</a:t>
            </a:r>
            <a:endParaRPr lang="en-US" altLang="en-US" dirty="0" smtClean="0">
              <a:latin typeface="Times New Roman" panose="02020603050405020304" pitchFamily="18" charset="0"/>
              <a:hlinkClick r:id="rId4" action="ppaction://hlinkpres?slideindex=2&amp;slidetitle=Slide 2"/>
            </a:endParaRPr>
          </a:p>
          <a:p>
            <a:pPr marL="685800" indent="-685800" eaLnBrk="1" hangingPunct="1"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  <a:hlinkClick r:id="rId10" action="ppaction://hlinksldjump"/>
              </a:rPr>
              <a:t>Effects of Radiation</a:t>
            </a:r>
            <a:endParaRPr lang="en-US" altLang="en-US" dirty="0" smtClean="0">
              <a:latin typeface="Times New Roman" panose="02020603050405020304" pitchFamily="18" charset="0"/>
              <a:hlinkClick r:id="rId4" action="ppaction://hlinkpres?slideindex=2&amp;slidetitle=Slide 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Types of Radioactive Decay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038600"/>
          </a:xfrm>
        </p:spPr>
        <p:txBody>
          <a:bodyPr/>
          <a:lstStyle/>
          <a:p>
            <a:pPr marL="457200" indent="-457200" eaLnBrk="1" hangingPunct="1"/>
            <a:r>
              <a:rPr lang="en-US" altLang="en-US" sz="3600" smtClean="0">
                <a:solidFill>
                  <a:srgbClr val="3333FF"/>
                </a:solidFill>
                <a:latin typeface="Times New Roman" panose="02020603050405020304" pitchFamily="18" charset="0"/>
              </a:rPr>
              <a:t>Gamma </a:t>
            </a:r>
            <a:r>
              <a:rPr lang="en-US" altLang="en-US" sz="360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smtClean="0">
                <a:solidFill>
                  <a:srgbClr val="3333FF"/>
                </a:solidFill>
                <a:latin typeface="Symbol" panose="05050102010706020507" pitchFamily="18" charset="2"/>
              </a:rPr>
              <a:t></a:t>
            </a:r>
            <a:r>
              <a:rPr lang="en-US" altLang="en-US" sz="360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radiation:</a:t>
            </a:r>
          </a:p>
          <a:p>
            <a:pPr marL="457200" indent="-457200" eaLnBrk="1" hangingPunct="1">
              <a:buFontTx/>
              <a:buNone/>
            </a:pPr>
            <a:endParaRPr lang="en-US" altLang="en-US" sz="3600" smtClean="0"/>
          </a:p>
          <a:p>
            <a:pPr marL="457200" indent="-457200" eaLnBrk="1" hangingPunct="1"/>
            <a:endParaRPr lang="en-US" altLang="en-US" sz="3600" smtClean="0"/>
          </a:p>
          <a:p>
            <a:pPr marL="457200" indent="-457200" eaLnBrk="1" hangingPunct="1"/>
            <a:r>
              <a:rPr lang="en-US" altLang="en-US" sz="3600" smtClean="0">
                <a:solidFill>
                  <a:srgbClr val="3333FF"/>
                </a:solidFill>
                <a:latin typeface="Times New Roman" panose="02020603050405020304" pitchFamily="18" charset="0"/>
              </a:rPr>
              <a:t>Positron emission</a:t>
            </a:r>
            <a:r>
              <a:rPr lang="en-US" altLang="en-US" sz="3600" smtClean="0">
                <a:solidFill>
                  <a:srgbClr val="3333FF"/>
                </a:solidFill>
              </a:rPr>
              <a:t>: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1509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1828800" y="2743200"/>
          <a:ext cx="4535488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r:id="rId4" imgW="4514831" imgH="504928" progId="">
                  <p:embed/>
                </p:oleObj>
              </mc:Choice>
              <mc:Fallback>
                <p:oleObj r:id="rId4" imgW="4514831" imgH="504928" progId="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lum bright="-72000" contrast="-3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743200"/>
                        <a:ext cx="4535488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1981200" y="4724400"/>
          <a:ext cx="3125788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" r:id="rId6" imgW="3105144" imgH="504928" progId="">
                  <p:embed/>
                </p:oleObj>
              </mc:Choice>
              <mc:Fallback>
                <p:oleObj r:id="rId6" imgW="3105144" imgH="504928" progId="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lum bright="-9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724400"/>
                        <a:ext cx="3125788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>
                <a:latin typeface="Times New Roman" panose="02020603050405020304" pitchFamily="18" charset="0"/>
              </a:rPr>
              <a:t>Annihilation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</a:rPr>
              <a:t>Collision of a positron with an electron results in their annihilation and 2 gamma radiations are produced.</a:t>
            </a:r>
          </a:p>
          <a:p>
            <a:pPr eaLnBrk="1" hangingPunct="1">
              <a:buFontTx/>
              <a:buNone/>
            </a:pPr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4342" name="Object 6"/>
          <p:cNvGraphicFramePr>
            <a:graphicFrameLocks noChangeAspect="1"/>
          </p:cNvGraphicFramePr>
          <p:nvPr/>
        </p:nvGraphicFramePr>
        <p:xfrm>
          <a:off x="2133600" y="3505200"/>
          <a:ext cx="38862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Equation" r:id="rId3" imgW="1155700" imgH="241300" progId="Equation.3">
                  <p:embed/>
                </p:oleObj>
              </mc:Choice>
              <mc:Fallback>
                <p:oleObj name="Equation" r:id="rId3" imgW="11557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505200"/>
                        <a:ext cx="3886200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Types of Radioactive Decay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429000"/>
          </a:xfrm>
        </p:spPr>
        <p:txBody>
          <a:bodyPr/>
          <a:lstStyle/>
          <a:p>
            <a:pPr marL="457200" indent="-457200" eaLnBrk="1" hangingPunct="1"/>
            <a:r>
              <a:rPr lang="en-US" altLang="en-US" sz="3600" smtClean="0">
                <a:solidFill>
                  <a:srgbClr val="3333FF"/>
                </a:solidFill>
                <a:latin typeface="Times New Roman" panose="02020603050405020304" pitchFamily="18" charset="0"/>
              </a:rPr>
              <a:t>Electron capture</a:t>
            </a:r>
            <a:r>
              <a:rPr lang="en-US" altLang="en-US" sz="3600" smtClean="0">
                <a:solidFill>
                  <a:srgbClr val="3333FF"/>
                </a:solidFill>
              </a:rPr>
              <a:t>:</a:t>
            </a:r>
          </a:p>
          <a:p>
            <a:pPr marL="457200" indent="-457200" eaLnBrk="1" hangingPunct="1"/>
            <a:endParaRPr lang="en-US" altLang="en-US" sz="3600" smtClean="0">
              <a:solidFill>
                <a:srgbClr val="3333FF"/>
              </a:solidFill>
            </a:endParaRPr>
          </a:p>
          <a:p>
            <a:pPr marL="457200" indent="-457200" eaLnBrk="1" hangingPunct="1"/>
            <a:endParaRPr lang="en-US" altLang="en-US" sz="3600" smtClean="0">
              <a:solidFill>
                <a:srgbClr val="3333FF"/>
              </a:solidFill>
            </a:endParaRPr>
          </a:p>
          <a:p>
            <a:pPr marL="457200" indent="-457200" eaLnBrk="1" hangingPunct="1">
              <a:buFontTx/>
              <a:buNone/>
            </a:pPr>
            <a:r>
              <a:rPr lang="en-US" altLang="en-US" smtClean="0">
                <a:solidFill>
                  <a:srgbClr val="FF0000"/>
                </a:solidFill>
              </a:rPr>
              <a:t>                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</a:rPr>
              <a:t>Inner-orbital electron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536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1981200" y="2743200"/>
          <a:ext cx="4421188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r:id="rId4" imgW="4400415" imgH="504928" progId="">
                  <p:embed/>
                </p:oleObj>
              </mc:Choice>
              <mc:Fallback>
                <p:oleObj r:id="rId4" imgW="4400415" imgH="504928" progId="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lum bright="-9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743200"/>
                        <a:ext cx="4421188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133600" y="3733800"/>
            <a:ext cx="3429000" cy="609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V="1">
            <a:off x="3810000" y="3352800"/>
            <a:ext cx="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820225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 of Radioactive Decay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3_RadioDecay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40" r="-26640"/>
          <a:stretch>
            <a:fillRect/>
          </a:stretch>
        </p:blipFill>
        <p:spPr>
          <a:xfrm>
            <a:off x="457200" y="1342696"/>
            <a:ext cx="8297753" cy="360201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219609"/>
            <a:ext cx="8062912" cy="116638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table summarizes the type, nuclear equation, representation, and any changes in the mass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atomic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numbers for various types of decay.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7" y="167998"/>
            <a:ext cx="873934" cy="5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4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885775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Nuclear Radiation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3_PETScan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41" b="-13741"/>
          <a:stretch>
            <a:fillRect/>
          </a:stretch>
        </p:blipFill>
        <p:spPr>
          <a:xfrm>
            <a:off x="457199" y="1226689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953000"/>
            <a:ext cx="8062912" cy="1295400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PET scanner </a:t>
            </a:r>
            <a:r>
              <a:rPr lang="en-US" sz="2000" dirty="0">
                <a:solidFill>
                  <a:srgbClr val="6CB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radiation to provide an image of how part of a patient’s body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functions.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scans it produces can be used to image a healthy brain </a:t>
            </a:r>
            <a:r>
              <a:rPr lang="en-US" sz="2000" dirty="0">
                <a:solidFill>
                  <a:srgbClr val="6CB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can be used for diagnosing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medical conditions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as Alzheimer’s disease </a:t>
            </a:r>
            <a:r>
              <a:rPr lang="en-US" sz="2000" dirty="0">
                <a:solidFill>
                  <a:srgbClr val="6CB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(credit a: modification of work by Jens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503" y="227959"/>
            <a:ext cx="990017" cy="67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924800" cy="1143000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smtClean="0">
                <a:latin typeface="Times New Roman" panose="02020603050405020304" pitchFamily="18" charset="0"/>
              </a:rPr>
              <a:t>Decay Series </a:t>
            </a:r>
            <a:br>
              <a:rPr lang="en-US" altLang="en-US" sz="3600" smtClean="0">
                <a:latin typeface="Times New Roman" panose="02020603050405020304" pitchFamily="18" charset="0"/>
              </a:rPr>
            </a:br>
            <a:r>
              <a:rPr lang="en-US" altLang="en-US" sz="3200" smtClean="0">
                <a:latin typeface="Times New Roman" panose="02020603050405020304" pitchFamily="18" charset="0"/>
              </a:rPr>
              <a:t>(Series of Alpha and Beta Decays)</a:t>
            </a:r>
            <a:endParaRPr lang="en-US" altLang="en-US" sz="320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6388" name="Picture 4" descr="Figure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28800"/>
            <a:ext cx="5867400" cy="45608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Criteria for Nuclear Stability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962400"/>
          </a:xfrm>
        </p:spPr>
        <p:txBody>
          <a:bodyPr/>
          <a:lstStyle/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Light nuclides are stable when neutron/proton ratio ~ 1 (</a:t>
            </a:r>
            <a:r>
              <a:rPr lang="en-US" altLang="en-US" i="1" smtClean="0">
                <a:latin typeface="Times New Roman" panose="02020603050405020304" pitchFamily="18" charset="0"/>
              </a:rPr>
              <a:t>Z</a:t>
            </a:r>
            <a:r>
              <a:rPr lang="en-US" altLang="en-US" smtClean="0">
                <a:latin typeface="Times New Roman" panose="02020603050405020304" pitchFamily="18" charset="0"/>
              </a:rPr>
              <a:t> = </a:t>
            </a:r>
            <a:r>
              <a:rPr lang="en-US" altLang="en-US" i="1" smtClean="0">
                <a:latin typeface="Times New Roman" panose="02020603050405020304" pitchFamily="18" charset="0"/>
              </a:rPr>
              <a:t>A</a:t>
            </a:r>
            <a:r>
              <a:rPr lang="en-US" altLang="en-US" smtClean="0">
                <a:latin typeface="Times New Roman" panose="02020603050405020304" pitchFamily="18" charset="0"/>
              </a:rPr>
              <a:t> – </a:t>
            </a:r>
            <a:r>
              <a:rPr lang="en-US" altLang="en-US" i="1" smtClean="0">
                <a:latin typeface="Times New Roman" panose="02020603050405020304" pitchFamily="18" charset="0"/>
              </a:rPr>
              <a:t>Z</a:t>
            </a:r>
            <a:r>
              <a:rPr lang="en-US" altLang="en-US" smtClean="0">
                <a:latin typeface="Times New Roman" panose="02020603050405020304" pitchFamily="18" charset="0"/>
              </a:rPr>
              <a:t>);</a:t>
            </a:r>
          </a:p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For heavier nuclides, neutron/proton &gt; 1 to be stable, increasing to ~ 1.52 in Bi;</a:t>
            </a:r>
          </a:p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Nuclides with 84 or more protons are unstable</a:t>
            </a:r>
          </a:p>
          <a:p>
            <a:pPr marL="457200" indent="-457200" eaLnBrk="1" hangingPunct="1">
              <a:buFontTx/>
              <a:buNone/>
            </a:pPr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Nuclear Stability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0386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</a:pPr>
            <a:r>
              <a:rPr lang="en-US" altLang="en-US" sz="3600" smtClean="0">
                <a:latin typeface="Times New Roman" panose="02020603050405020304" pitchFamily="18" charset="0"/>
              </a:rPr>
              <a:t>Certain combination of protons and neutrons seems to define nuclear stability.</a:t>
            </a:r>
          </a:p>
          <a:p>
            <a:pPr marL="914400" lvl="1" indent="-4572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3200" smtClean="0">
                <a:latin typeface="Times New Roman" panose="02020603050405020304" pitchFamily="18" charset="0"/>
              </a:rPr>
              <a:t>There are more stable isotopes having even numbers of protons and neutrons than those with odd numbers.</a:t>
            </a:r>
          </a:p>
          <a:p>
            <a:pPr marL="914400" lvl="1" indent="-457200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altLang="en-US" sz="3200" smtClean="0">
                <a:latin typeface="Times New Roman" panose="02020603050405020304" pitchFamily="18" charset="0"/>
              </a:rPr>
              <a:t>The pairings of protons and neutrons have been suggested.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Condition for Nuclear Stability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257550"/>
          </a:xfrm>
        </p:spPr>
        <p:txBody>
          <a:bodyPr/>
          <a:lstStyle/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Certain specific numbers of protons or neutrons produce especially stable nuclides.</a:t>
            </a:r>
          </a:p>
          <a:p>
            <a:pPr marL="914400" lvl="1" indent="-457200" eaLnBrk="1" hangingPunct="1">
              <a:buFont typeface="Wingdings" panose="05000000000000000000" pitchFamily="2" charset="2"/>
              <a:buChar char="§"/>
            </a:pPr>
            <a:r>
              <a:rPr lang="en-US" altLang="en-US" sz="3200" smtClean="0">
                <a:latin typeface="Times New Roman" panose="02020603050405020304" pitchFamily="18" charset="0"/>
              </a:rPr>
              <a:t>2, 8, 20, 28, 50, 82, and 126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6400800" cy="914400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The Band of Stability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0484" name="Picture 4" descr="ch18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4108450" cy="5181600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Nuclear Chemistry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0_NuclearMed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1" r="-316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29200"/>
            <a:ext cx="8062912" cy="1600200"/>
          </a:xfrm>
        </p:spPr>
        <p:txBody>
          <a:bodyPr>
            <a:no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chemistry provides the basis for many useful diagnostic and therapeutic methods in medicine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such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these positron emission tomography (PET) scans. The PET/computed tomography scan on the left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shows muscle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activity. The brain scans in the center show chemical differences in dopamine signaling in the brains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addicts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nonaddicts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images on the right show an oncological application of PET scans to identify lymph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node </a:t>
            </a:r>
            <a:r>
              <a:rPr 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metastasis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5638800" cy="685800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Concept Check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458200" cy="5105400"/>
          </a:xfrm>
        </p:spPr>
        <p:txBody>
          <a:bodyPr/>
          <a:lstStyle/>
          <a:p>
            <a:pPr marL="744538" indent="1588"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Which of the following produces a </a:t>
            </a:r>
            <a:r>
              <a:rPr lang="en-US" altLang="en-US" smtClean="0">
                <a:latin typeface="Symbol" panose="05050102010706020507" pitchFamily="18" charset="2"/>
              </a:rPr>
              <a:t>b</a:t>
            </a:r>
            <a:r>
              <a:rPr lang="en-US" altLang="en-US" smtClean="0">
                <a:latin typeface="Times New Roman" panose="02020603050405020304" pitchFamily="18" charset="0"/>
              </a:rPr>
              <a:t> particle?</a:t>
            </a:r>
          </a:p>
          <a:p>
            <a:pPr marL="744538" indent="1588" eaLnBrk="1" hangingPunct="1">
              <a:buFontTx/>
              <a:buNone/>
            </a:pPr>
            <a:endParaRPr lang="en-US" altLang="en-US" sz="2800" smtClean="0">
              <a:solidFill>
                <a:srgbClr val="FF0000"/>
              </a:solidFill>
            </a:endParaRPr>
          </a:p>
          <a:p>
            <a:pPr marL="744538" indent="1588" eaLnBrk="1" hangingPunct="1">
              <a:buFontTx/>
              <a:buNone/>
            </a:pPr>
            <a:r>
              <a:rPr lang="en-US" altLang="en-US" sz="2800" smtClean="0">
                <a:solidFill>
                  <a:srgbClr val="FF0000"/>
                </a:solidFill>
              </a:rPr>
              <a:t>						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</a:rPr>
              <a:t>electron capture</a:t>
            </a:r>
          </a:p>
          <a:p>
            <a:pPr marL="744538" indent="1588" eaLnBrk="1" hangingPunct="1">
              <a:buFontTx/>
              <a:buNone/>
            </a:pPr>
            <a:endParaRPr lang="en-US" altLang="en-US" sz="2400" smtClean="0">
              <a:solidFill>
                <a:srgbClr val="FF0000"/>
              </a:solidFill>
            </a:endParaRPr>
          </a:p>
          <a:p>
            <a:pPr marL="744538" indent="1588" eaLnBrk="1" hangingPunct="1">
              <a:buFontTx/>
              <a:buNone/>
            </a:pPr>
            <a:r>
              <a:rPr lang="en-US" altLang="en-US" sz="3600" smtClean="0"/>
              <a:t>						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</a:rPr>
              <a:t>positron</a:t>
            </a:r>
          </a:p>
          <a:p>
            <a:pPr marL="744538" indent="1588" eaLnBrk="1" hangingPunct="1">
              <a:buFontTx/>
              <a:buNone/>
            </a:pPr>
            <a:endParaRPr lang="en-US" altLang="en-US" sz="2400" smtClean="0">
              <a:solidFill>
                <a:srgbClr val="FF0000"/>
              </a:solidFill>
            </a:endParaRPr>
          </a:p>
          <a:p>
            <a:pPr marL="744538" indent="1588" eaLnBrk="1" hangingPunct="1">
              <a:buFontTx/>
              <a:buNone/>
            </a:pPr>
            <a:r>
              <a:rPr lang="en-US" altLang="en-US" sz="3600" smtClean="0"/>
              <a:t>						</a:t>
            </a:r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</a:rPr>
              <a:t>alpha particle</a:t>
            </a:r>
          </a:p>
          <a:p>
            <a:pPr marL="744538" indent="1588" eaLnBrk="1" hangingPunct="1">
              <a:buFontTx/>
              <a:buNone/>
            </a:pPr>
            <a:endParaRPr lang="en-US" altLang="en-US" sz="2400" smtClean="0">
              <a:solidFill>
                <a:srgbClr val="FF0000"/>
              </a:solidFill>
            </a:endParaRPr>
          </a:p>
          <a:p>
            <a:pPr marL="744538" indent="1588" eaLnBrk="1" hangingPunct="1">
              <a:buFontTx/>
              <a:buNone/>
            </a:pPr>
            <a:r>
              <a:rPr lang="en-US" altLang="en-US" sz="3600" smtClean="0"/>
              <a:t>						</a:t>
            </a:r>
            <a:r>
              <a:rPr lang="en-US" altLang="en-US" sz="2800" smtClean="0">
                <a:solidFill>
                  <a:srgbClr val="009900"/>
                </a:solidFill>
                <a:latin typeface="Times New Roman" panose="02020603050405020304" pitchFamily="18" charset="0"/>
              </a:rPr>
              <a:t>beta particle</a:t>
            </a:r>
            <a:endParaRPr lang="en-US" altLang="en-US" sz="3600" smtClean="0"/>
          </a:p>
          <a:p>
            <a:pPr marL="744538" indent="1588" algn="ctr" eaLnBrk="1" hangingPunct="1">
              <a:buFontTx/>
              <a:buNone/>
            </a:pPr>
            <a:endParaRPr lang="en-US" altLang="en-US" sz="3600" baseline="-25000" smtClean="0"/>
          </a:p>
        </p:txBody>
      </p:sp>
      <p:pic>
        <p:nvPicPr>
          <p:cNvPr id="21508" name="Picture 4" descr="MMj0254447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6088"/>
            <a:ext cx="8763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7655" name="Object 7"/>
          <p:cNvGraphicFramePr>
            <a:graphicFrameLocks noChangeAspect="1"/>
          </p:cNvGraphicFramePr>
          <p:nvPr/>
        </p:nvGraphicFramePr>
        <p:xfrm>
          <a:off x="1371600" y="2667000"/>
          <a:ext cx="37242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5" name="Equation" r:id="rId5" imgW="3721100" imgH="482600" progId="Equation.BREE4">
                  <p:embed/>
                </p:oleObj>
              </mc:Choice>
              <mc:Fallback>
                <p:oleObj name="Equation" r:id="rId5" imgW="3721100" imgH="482600" progId="Equation.BREE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667000"/>
                        <a:ext cx="37242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7657" name="Object 9"/>
          <p:cNvGraphicFramePr>
            <a:graphicFrameLocks noChangeAspect="1"/>
          </p:cNvGraphicFramePr>
          <p:nvPr/>
        </p:nvGraphicFramePr>
        <p:xfrm>
          <a:off x="1371600" y="3733800"/>
          <a:ext cx="35814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6" name="Equation" r:id="rId7" imgW="3581400" imgH="482600" progId="Equation.BREE4">
                  <p:embed/>
                </p:oleObj>
              </mc:Choice>
              <mc:Fallback>
                <p:oleObj name="Equation" r:id="rId7" imgW="3581400" imgH="482600" progId="Equation.BREE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733800"/>
                        <a:ext cx="35814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7659" name="Object 11"/>
          <p:cNvGraphicFramePr>
            <a:graphicFrameLocks noChangeAspect="1"/>
          </p:cNvGraphicFramePr>
          <p:nvPr/>
        </p:nvGraphicFramePr>
        <p:xfrm>
          <a:off x="1371600" y="4876800"/>
          <a:ext cx="39020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7" name="Equation" r:id="rId9" imgW="3898900" imgH="482600" progId="Equation.BREE4">
                  <p:embed/>
                </p:oleObj>
              </mc:Choice>
              <mc:Fallback>
                <p:oleObj name="Equation" r:id="rId9" imgW="3898900" imgH="482600" progId="Equation.BREE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876800"/>
                        <a:ext cx="39020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5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7661" name="Object 13"/>
          <p:cNvGraphicFramePr>
            <a:graphicFrameLocks noChangeAspect="1"/>
          </p:cNvGraphicFramePr>
          <p:nvPr/>
        </p:nvGraphicFramePr>
        <p:xfrm>
          <a:off x="1371600" y="5867400"/>
          <a:ext cx="38735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8" name="Equation" r:id="rId11" imgW="3873500" imgH="482600" progId="Equation.BREE4">
                  <p:embed/>
                </p:oleObj>
              </mc:Choice>
              <mc:Fallback>
                <p:oleObj name="Equation" r:id="rId11" imgW="3873500" imgH="482600" progId="Equation.BREE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867400"/>
                        <a:ext cx="38735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1295400" y="5791200"/>
            <a:ext cx="4038600" cy="6096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8" name="Rectangle 15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  <p:bldP spid="27651" grpId="0" build="p" autoUpdateAnimBg="0"/>
      <p:bldP spid="276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Rate of Decay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429000"/>
          </a:xfrm>
        </p:spPr>
        <p:txBody>
          <a:bodyPr/>
          <a:lstStyle/>
          <a:p>
            <a:pPr marL="457200" indent="-457200" algn="ctr" eaLnBrk="1" hangingPunct="1">
              <a:buFontTx/>
              <a:buNone/>
            </a:pPr>
            <a:r>
              <a:rPr lang="en-US" altLang="en-US" sz="4000" smtClean="0">
                <a:solidFill>
                  <a:srgbClr val="0000FF"/>
                </a:solidFill>
                <a:latin typeface="Times New Roman" panose="02020603050405020304" pitchFamily="18" charset="0"/>
              </a:rPr>
              <a:t>Rate = </a:t>
            </a:r>
            <a:r>
              <a:rPr lang="en-US" altLang="en-US" sz="4000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kN</a:t>
            </a:r>
            <a:endParaRPr lang="en-US" altLang="en-US" sz="4000" smtClean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The rate of decay is proportional to the number of nuclides. </a:t>
            </a:r>
            <a:r>
              <a:rPr lang="en-US" altLang="en-US" smtClean="0">
                <a:solidFill>
                  <a:schemeClr val="tx2"/>
                </a:solidFill>
                <a:latin typeface="Times New Roman" panose="02020603050405020304" pitchFamily="18" charset="0"/>
              </a:rPr>
              <a:t>This represents a first-order process.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latin typeface="Times New Roman" panose="02020603050405020304" pitchFamily="18" charset="0"/>
              </a:rPr>
              <a:t>Half-Life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200400"/>
          </a:xfrm>
        </p:spPr>
        <p:txBody>
          <a:bodyPr/>
          <a:lstStyle/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Time required for the number of nuclides to reach half the original value.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2971800" y="3352800"/>
          <a:ext cx="3095625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Equation" r:id="rId4" imgW="3098800" imgH="863600" progId="Equation.BREE4">
                  <p:embed/>
                </p:oleObj>
              </mc:Choice>
              <mc:Fallback>
                <p:oleObj name="Equation" r:id="rId4" imgW="3098800" imgH="863600" progId="Equation.BREE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352800"/>
                        <a:ext cx="3095625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Half-Life of Cobalt-60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3_HalfLife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73" r="-20173"/>
          <a:stretch>
            <a:fillRect/>
          </a:stretch>
        </p:blipFill>
        <p:spPr>
          <a:xfrm>
            <a:off x="457199" y="1225668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29200"/>
            <a:ext cx="8062912" cy="116638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cobalt-60, which has a half-life of 5.27 years, 50% remains after 5.27 years (one half-life), 25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remains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10.54 years (two half-lives), 12.5% remains after 15.81 years (three half-lives), and so on.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227959"/>
            <a:ext cx="683121" cy="4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Half-Life of Nuclear Decay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67" name="ShockwaveFlash1" r:id="rId2" imgW="1828800" imgH="1828800"/>
        </mc:Choice>
        <mc:Fallback>
          <p:control name="ShockwaveFlash1" r:id="rId2" imgW="1828800" imgH="18288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2025" y="1981200"/>
                  <a:ext cx="4679950" cy="3810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5867400" cy="685800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dirty="0" smtClean="0">
                <a:latin typeface="Times New Roman" panose="02020603050405020304" pitchFamily="18" charset="0"/>
              </a:rPr>
              <a:t>Exercise-#1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133600"/>
            <a:ext cx="8229600" cy="3581400"/>
          </a:xfrm>
        </p:spPr>
        <p:txBody>
          <a:bodyPr/>
          <a:lstStyle/>
          <a:p>
            <a:pPr marL="465138" indent="-465138" eaLnBrk="1" hangingPunct="1">
              <a:buFontTx/>
              <a:buNone/>
            </a:pPr>
            <a:r>
              <a:rPr lang="en-US" altLang="en-US" smtClean="0"/>
              <a:t>	</a:t>
            </a:r>
            <a:r>
              <a:rPr lang="en-US" altLang="en-US" smtClean="0">
                <a:latin typeface="Times New Roman" panose="02020603050405020304" pitchFamily="18" charset="0"/>
              </a:rPr>
              <a:t>A first order reaction is 35% complete at the end of 55 minutes. What is the value of </a:t>
            </a:r>
            <a:r>
              <a:rPr lang="en-US" altLang="en-US" i="1" smtClean="0">
                <a:latin typeface="Times New Roman" panose="02020603050405020304" pitchFamily="18" charset="0"/>
              </a:rPr>
              <a:t>k</a:t>
            </a:r>
            <a:r>
              <a:rPr lang="en-US" altLang="en-US" smtClean="0">
                <a:latin typeface="Times New Roman" panose="02020603050405020304" pitchFamily="18" charset="0"/>
              </a:rPr>
              <a:t>?</a:t>
            </a:r>
          </a:p>
          <a:p>
            <a:pPr marL="465138" indent="-465138" eaLnBrk="1" hangingPunct="1">
              <a:buFontTx/>
              <a:buNone/>
            </a:pPr>
            <a:endParaRPr lang="en-US" altLang="en-US" sz="3600" smtClean="0"/>
          </a:p>
          <a:p>
            <a:pPr marL="465138" indent="-465138" eaLnBrk="1" hangingPunct="1">
              <a:buFontTx/>
              <a:buNone/>
            </a:pPr>
            <a:endParaRPr lang="en-US" altLang="en-US" sz="3600" smtClean="0"/>
          </a:p>
          <a:p>
            <a:pPr marL="465138" indent="-465138" eaLnBrk="1" hangingPunct="1">
              <a:buFontTx/>
              <a:buNone/>
            </a:pPr>
            <a:r>
              <a:rPr lang="en-US" altLang="en-US" sz="3600" smtClean="0"/>
              <a:t>				</a:t>
            </a:r>
            <a:r>
              <a:rPr lang="en-US" altLang="en-US" smtClean="0">
                <a:solidFill>
                  <a:srgbClr val="009900"/>
                </a:solidFill>
                <a:latin typeface="Times New Roman" panose="02020603050405020304" pitchFamily="18" charset="0"/>
              </a:rPr>
              <a:t>k = 7.8 x 10</a:t>
            </a:r>
            <a:r>
              <a:rPr lang="en-US" altLang="en-US" baseline="30000" smtClean="0">
                <a:solidFill>
                  <a:srgbClr val="009900"/>
                </a:solidFill>
                <a:latin typeface="Times New Roman" panose="02020603050405020304" pitchFamily="18" charset="0"/>
              </a:rPr>
              <a:t>-3</a:t>
            </a:r>
            <a:r>
              <a:rPr lang="en-US" altLang="en-US" smtClean="0">
                <a:solidFill>
                  <a:srgbClr val="009900"/>
                </a:solidFill>
                <a:latin typeface="Times New Roman" panose="02020603050405020304" pitchFamily="18" charset="0"/>
              </a:rPr>
              <a:t> min</a:t>
            </a:r>
            <a:r>
              <a:rPr lang="en-US" altLang="en-US" baseline="30000" smtClean="0">
                <a:solidFill>
                  <a:srgbClr val="009900"/>
                </a:solidFill>
                <a:latin typeface="Times New Roman" panose="02020603050405020304" pitchFamily="18" charset="0"/>
              </a:rPr>
              <a:t>-1</a:t>
            </a:r>
          </a:p>
        </p:txBody>
      </p:sp>
      <p:pic>
        <p:nvPicPr>
          <p:cNvPr id="24580" name="Picture 4" descr="MMj0189251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  <p:bldP spid="3789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Nuclear Transformation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505200"/>
          </a:xfrm>
        </p:spPr>
        <p:txBody>
          <a:bodyPr/>
          <a:lstStyle/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The change of one element into another.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9941" name="Object 5"/>
          <p:cNvGraphicFramePr>
            <a:graphicFrameLocks noChangeAspect="1"/>
          </p:cNvGraphicFramePr>
          <p:nvPr/>
        </p:nvGraphicFramePr>
        <p:xfrm>
          <a:off x="2209800" y="2743200"/>
          <a:ext cx="3763963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5" name="Equation" r:id="rId4" imgW="1447800" imgH="241300" progId="Equation.DSMT4">
                  <p:embed/>
                </p:oleObj>
              </mc:Choice>
              <mc:Fallback>
                <p:oleObj name="Equation" r:id="rId4" imgW="1447800" imgH="241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743200"/>
                        <a:ext cx="3763963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2133600" y="3733800"/>
          <a:ext cx="435292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6" name="Equation" r:id="rId6" imgW="1676400" imgH="241300" progId="Equation.DSMT4">
                  <p:embed/>
                </p:oleObj>
              </mc:Choice>
              <mc:Fallback>
                <p:oleObj name="Equation" r:id="rId6" imgW="1676400" imgH="241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733800"/>
                        <a:ext cx="4352925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smtClean="0">
                <a:latin typeface="Times New Roman" panose="02020603050405020304" pitchFamily="18" charset="0"/>
              </a:rPr>
              <a:t>A Schematic Diagram of a Cyclotron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6629" name="Picture 5" descr="ch18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5018088" cy="3968750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smtClean="0">
                <a:latin typeface="Times New Roman" panose="02020603050405020304" pitchFamily="18" charset="0"/>
              </a:rPr>
              <a:t>A Schematic Diagram of a Linear Accelerator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7652" name="Picture 4" descr="ch18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467600" cy="1924050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Measuring Radioactivity Levels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marL="457200" indent="-457200" eaLnBrk="1" hangingPunct="1"/>
            <a:r>
              <a:rPr lang="en-US" altLang="en-US" sz="3600" smtClean="0">
                <a:latin typeface="Times New Roman" panose="02020603050405020304" pitchFamily="18" charset="0"/>
              </a:rPr>
              <a:t>Geiger counter</a:t>
            </a:r>
          </a:p>
          <a:p>
            <a:pPr marL="457200" indent="-457200" eaLnBrk="1" hangingPunct="1"/>
            <a:r>
              <a:rPr lang="en-US" altLang="en-US" sz="3600" smtClean="0">
                <a:latin typeface="Times New Roman" panose="02020603050405020304" pitchFamily="18" charset="0"/>
              </a:rPr>
              <a:t>Scintillation counter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mtClean="0">
                <a:latin typeface="Times New Roman" panose="02020603050405020304" pitchFamily="18" charset="0"/>
              </a:rPr>
              <a:t>Review – </a:t>
            </a:r>
            <a:r>
              <a:rPr lang="en-US" altLang="en-US" sz="4000" smtClean="0">
                <a:latin typeface="Times New Roman" panose="02020603050405020304" pitchFamily="18" charset="0"/>
              </a:rPr>
              <a:t>Isotope Symbols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257550"/>
          </a:xfrm>
        </p:spPr>
        <p:txBody>
          <a:bodyPr/>
          <a:lstStyle/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Atomic Number (</a:t>
            </a:r>
            <a:r>
              <a:rPr lang="en-US" altLang="en-US" i="1" smtClean="0">
                <a:latin typeface="Times New Roman" panose="02020603050405020304" pitchFamily="18" charset="0"/>
              </a:rPr>
              <a:t>Z</a:t>
            </a:r>
            <a:r>
              <a:rPr lang="en-US" altLang="en-US" smtClean="0">
                <a:latin typeface="Times New Roman" panose="02020603050405020304" pitchFamily="18" charset="0"/>
              </a:rPr>
              <a:t>) – number of protons</a:t>
            </a:r>
          </a:p>
          <a:p>
            <a:pPr marL="857250" lvl="1" indent="-457200" eaLnBrk="1" hangingPunct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</a:rPr>
              <a:t>	(</a:t>
            </a:r>
            <a:r>
              <a:rPr lang="en-US" altLang="en-US" i="1" smtClean="0">
                <a:latin typeface="Times New Roman" panose="02020603050405020304" pitchFamily="18" charset="0"/>
              </a:rPr>
              <a:t>Z</a:t>
            </a:r>
            <a:r>
              <a:rPr lang="en-US" altLang="en-US" smtClean="0">
                <a:latin typeface="Times New Roman" panose="02020603050405020304" pitchFamily="18" charset="0"/>
              </a:rPr>
              <a:t> - also implies nuclear charge)</a:t>
            </a:r>
          </a:p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Mass Number (</a:t>
            </a:r>
            <a:r>
              <a:rPr lang="en-US" altLang="en-US" i="1" smtClean="0">
                <a:latin typeface="Times New Roman" panose="02020603050405020304" pitchFamily="18" charset="0"/>
              </a:rPr>
              <a:t>A</a:t>
            </a:r>
            <a:r>
              <a:rPr lang="en-US" altLang="en-US" smtClean="0">
                <a:latin typeface="Times New Roman" panose="02020603050405020304" pitchFamily="18" charset="0"/>
              </a:rPr>
              <a:t>) – sum of protons and neutrons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175" name="Object 7"/>
          <p:cNvGraphicFramePr>
            <a:graphicFrameLocks noChangeAspect="1"/>
          </p:cNvGraphicFramePr>
          <p:nvPr/>
        </p:nvGraphicFramePr>
        <p:xfrm>
          <a:off x="3649663" y="3581400"/>
          <a:ext cx="84613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4" imgW="533169" imgH="482391" progId="Equation.BREE4">
                  <p:embed/>
                </p:oleObj>
              </mc:Choice>
              <mc:Fallback>
                <p:oleObj name="Equation" r:id="rId4" imgW="533169" imgH="482391" progId="Equation.BREE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9663" y="3581400"/>
                        <a:ext cx="846137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Geiger Counter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2" name="ShockwaveFlash1" r:id="rId2" imgW="1828800" imgH="1828800"/>
        </mc:Choice>
        <mc:Fallback>
          <p:control name="ShockwaveFlash1" r:id="rId2" imgW="1828800" imgH="18288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39950" y="2057400"/>
                  <a:ext cx="4864100" cy="3962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Carbon–14 Dating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2971800"/>
          </a:xfrm>
        </p:spPr>
        <p:txBody>
          <a:bodyPr/>
          <a:lstStyle/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Used to date wood and cloth artifacts.</a:t>
            </a:r>
          </a:p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Based on carbon–14 to carbon–12 ratio.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Carbon-14 Isotope in Nature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3_CarbonDate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68" r="-55968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29200"/>
            <a:ext cx="8062912" cy="144780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with stable carbon-12, radioactive carbon-14 is taken in by plants and animals, and remains at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constant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within them while they are alive. After death, the C-14 decays and the C-14:C-12 ratio in the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remains decreases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Comparing this ratio to the C-14:C-12 ratio in living organisms allows us to determine how long ago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organism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lived (and died).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227959"/>
            <a:ext cx="759321" cy="5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820225"/>
          </a:xfrm>
        </p:spPr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Carbon-14 Dating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3_DSScrolls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61" b="-42361"/>
          <a:stretch>
            <a:fillRect/>
          </a:stretch>
        </p:blipFill>
        <p:spPr>
          <a:xfrm>
            <a:off x="457200" y="1219200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04672"/>
            <a:ext cx="8062912" cy="116638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Carbon-14 dating has shown that these pages from the Dead Sea Scrolls were written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copied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paper made from plants that died between 100 BC and AD 50.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Nuclear Binding Energy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429000"/>
          </a:xfrm>
        </p:spPr>
        <p:txBody>
          <a:bodyPr/>
          <a:lstStyle/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The energy required to decompose the nucleus into its components.</a:t>
            </a:r>
          </a:p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Iron-56 is the most stable nucleus and has a binding energy of 8.97 MeV.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Energy and Mass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752600"/>
            <a:ext cx="7543800" cy="4648200"/>
          </a:xfrm>
        </p:spPr>
        <p:txBody>
          <a:bodyPr/>
          <a:lstStyle/>
          <a:p>
            <a:pPr marL="465138" indent="-465138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When a system gains or loses energy it also gains or loses a quantity of mass.</a:t>
            </a:r>
            <a:endParaRPr lang="en-US" altLang="en-US" sz="3200" i="1" smtClean="0">
              <a:latin typeface="Times New Roman" panose="02020603050405020304" pitchFamily="18" charset="0"/>
            </a:endParaRPr>
          </a:p>
          <a:p>
            <a:pPr marL="465138" indent="-465138" eaLnBrk="1" hangingPunct="1">
              <a:buFontTx/>
              <a:buNone/>
            </a:pPr>
            <a:r>
              <a:rPr lang="en-US" altLang="en-US" sz="3600" i="1" smtClean="0">
                <a:solidFill>
                  <a:srgbClr val="FF3300"/>
                </a:solidFill>
              </a:rPr>
              <a:t>			</a:t>
            </a:r>
            <a:r>
              <a:rPr lang="en-US" altLang="en-US" sz="3600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3600" smtClean="0">
                <a:solidFill>
                  <a:srgbClr val="0000FF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en-US" sz="3600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mc</a:t>
            </a:r>
            <a:r>
              <a:rPr lang="en-US" altLang="en-US" sz="3600" baseline="30000" smtClean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  <a:p>
            <a:pPr marL="465138" indent="-465138" eaLnBrk="1" hangingPunct="1">
              <a:buFontTx/>
              <a:buNone/>
            </a:pPr>
            <a:r>
              <a:rPr lang="en-US" altLang="en-US" sz="3200" smtClean="0">
                <a:solidFill>
                  <a:srgbClr val="0000FF"/>
                </a:solidFill>
                <a:latin typeface="Symbol" panose="05050102010706020507" pitchFamily="18" charset="2"/>
              </a:rPr>
              <a:t>		D</a:t>
            </a:r>
            <a:r>
              <a:rPr lang="en-US" altLang="en-US" sz="3200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3200" smtClean="0">
                <a:latin typeface="Times New Roman" panose="02020603050405020304" pitchFamily="18" charset="0"/>
              </a:rPr>
              <a:t> = mass defect</a:t>
            </a:r>
          </a:p>
          <a:p>
            <a:pPr marL="465138" indent="-465138" eaLnBrk="1" hangingPunct="1">
              <a:buFontTx/>
              <a:buNone/>
            </a:pPr>
            <a:r>
              <a:rPr lang="en-US" altLang="en-US" sz="3600" smtClean="0"/>
              <a:t>		</a:t>
            </a:r>
            <a:r>
              <a:rPr lang="en-US" altLang="en-US" sz="320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3200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E</a:t>
            </a:r>
            <a:r>
              <a:rPr lang="en-US" altLang="en-US" sz="3200" smtClean="0">
                <a:latin typeface="Times New Roman" panose="02020603050405020304" pitchFamily="18" charset="0"/>
              </a:rPr>
              <a:t> = change in energy</a:t>
            </a:r>
          </a:p>
          <a:p>
            <a:pPr marL="465138" indent="-465138" eaLnBrk="1" hangingPunct="1">
              <a:buFontTx/>
              <a:buNone/>
            </a:pPr>
            <a:endParaRPr lang="en-US" altLang="en-US" sz="1200" smtClean="0">
              <a:latin typeface="Times New Roman" panose="02020603050405020304" pitchFamily="18" charset="0"/>
            </a:endParaRPr>
          </a:p>
          <a:p>
            <a:pPr marL="465138" indent="-465138" eaLnBrk="1" hangingPunct="1"/>
            <a:r>
              <a:rPr lang="en-US" altLang="en-US" sz="3200" smtClean="0">
                <a:latin typeface="Times New Roman" panose="02020603050405020304" pitchFamily="18" charset="0"/>
              </a:rPr>
              <a:t>A negative  </a:t>
            </a:r>
            <a:r>
              <a:rPr lang="en-US" altLang="en-US" sz="3200" smtClean="0">
                <a:latin typeface="Symbol" panose="05050102010706020507" pitchFamily="18" charset="2"/>
              </a:rPr>
              <a:t>D</a:t>
            </a:r>
            <a:r>
              <a:rPr lang="en-US" altLang="en-US" sz="3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yields negative</a:t>
            </a:r>
            <a:r>
              <a:rPr lang="en-US" altLang="en-US" sz="3200" smtClean="0">
                <a:latin typeface="Times New Roman" panose="02020603050405020304" pitchFamily="18" charset="0"/>
              </a:rPr>
              <a:t> </a:t>
            </a:r>
            <a:r>
              <a:rPr lang="en-US" altLang="en-US" sz="3200" smtClean="0">
                <a:latin typeface="Symbol" panose="05050102010706020507" pitchFamily="18" charset="2"/>
              </a:rPr>
              <a:t>D</a:t>
            </a:r>
            <a:r>
              <a:rPr lang="en-US" altLang="en-US" sz="3200" i="1" smtClean="0">
                <a:latin typeface="Times New Roman" panose="02020603050405020304" pitchFamily="18" charset="0"/>
              </a:rPr>
              <a:t>E</a:t>
            </a:r>
            <a:r>
              <a:rPr lang="en-US" altLang="en-US" sz="3200" smtClean="0">
                <a:latin typeface="Times New Roman" panose="02020603050405020304" pitchFamily="18" charset="0"/>
              </a:rPr>
              <a:t>, which implies a spontaneous process.</a:t>
            </a:r>
            <a:endParaRPr lang="en-US" altLang="en-US" sz="320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7696200" cy="868362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Mass Defect (</a:t>
            </a:r>
            <a:r>
              <a:rPr lang="en-US" altLang="en-US" sz="4000" smtClean="0">
                <a:latin typeface="Symbol" panose="05050102010706020507" pitchFamily="18" charset="2"/>
              </a:rPr>
              <a:t>D</a:t>
            </a:r>
            <a:r>
              <a:rPr lang="en-US" altLang="en-US" sz="4000" i="1" smtClean="0">
                <a:latin typeface="Times New Roman" panose="02020603050405020304" pitchFamily="18" charset="0"/>
              </a:rPr>
              <a:t>m</a:t>
            </a:r>
            <a:r>
              <a:rPr lang="en-US" altLang="en-US" sz="4000" smtClean="0">
                <a:latin typeface="Times New Roman" panose="02020603050405020304" pitchFamily="18" charset="0"/>
              </a:rPr>
              <a:t>)</a:t>
            </a:r>
            <a:endParaRPr lang="el-GR" altLang="en-US" sz="4000" smtClean="0">
              <a:latin typeface="Times New Roman" panose="02020603050405020304" pitchFamily="18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229600" cy="5181600"/>
          </a:xfrm>
        </p:spPr>
        <p:txBody>
          <a:bodyPr/>
          <a:lstStyle/>
          <a:p>
            <a:pPr marL="457200" indent="-457200" eaLnBrk="1" hangingPunct="1"/>
            <a:r>
              <a:rPr lang="en-US" altLang="en-US" sz="2800" smtClean="0">
                <a:latin typeface="Times New Roman" panose="02020603050405020304" pitchFamily="18" charset="0"/>
              </a:rPr>
              <a:t>Calculating the mass defect for</a:t>
            </a:r>
            <a:r>
              <a:rPr lang="en-US" altLang="en-US" sz="3600" smtClean="0"/>
              <a:t>       :</a:t>
            </a:r>
          </a:p>
          <a:p>
            <a:pPr marL="901700" lvl="1" indent="-444500" eaLnBrk="1" hangingPunct="1">
              <a:buFont typeface="Wingdings" panose="05000000000000000000" pitchFamily="2" charset="2"/>
              <a:buChar char="§"/>
            </a:pPr>
            <a:r>
              <a:rPr lang="en-US" altLang="en-US" smtClean="0">
                <a:latin typeface="Times New Roman" panose="02020603050405020304" pitchFamily="18" charset="0"/>
              </a:rPr>
              <a:t>Since atomic masses include the masses of the electrons, we must account for the electron mass.</a:t>
            </a:r>
          </a:p>
          <a:p>
            <a:pPr marL="901700" lvl="1" indent="-444500" eaLnBrk="1" hangingPunct="1">
              <a:buFontTx/>
              <a:buNone/>
            </a:pPr>
            <a:endParaRPr lang="en-US" altLang="en-US" smtClean="0">
              <a:latin typeface="Times New Roman" panose="02020603050405020304" pitchFamily="18" charset="0"/>
            </a:endParaRPr>
          </a:p>
          <a:p>
            <a:pPr marL="901700" lvl="1" indent="-444500" eaLnBrk="1" hangingPunct="1">
              <a:buFontTx/>
              <a:buNone/>
            </a:pPr>
            <a:endParaRPr lang="en-US" altLang="en-US" sz="3200" smtClean="0"/>
          </a:p>
          <a:p>
            <a:pPr marL="901700" lvl="1" indent="-444500" eaLnBrk="1" hangingPunct="1">
              <a:buFontTx/>
              <a:buNone/>
            </a:pPr>
            <a:endParaRPr lang="en-US" altLang="en-US" sz="3200" smtClean="0"/>
          </a:p>
          <a:p>
            <a:pPr marL="457200" indent="-457200" eaLnBrk="1" hangingPunct="1"/>
            <a:r>
              <a:rPr lang="en-US" altLang="en-US" sz="2800" smtClean="0">
                <a:latin typeface="Times New Roman" panose="02020603050405020304" pitchFamily="18" charset="0"/>
              </a:rPr>
              <a:t>       nucleus is “synthesized” from 2 protons and two neutrons.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8374" name="Object 6"/>
          <p:cNvGraphicFramePr>
            <a:graphicFrameLocks noChangeAspect="1"/>
          </p:cNvGraphicFramePr>
          <p:nvPr/>
        </p:nvGraphicFramePr>
        <p:xfrm>
          <a:off x="5486400" y="1524000"/>
          <a:ext cx="6096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9" name="Equation" r:id="rId4" imgW="622030" imgH="482391" progId="Equation.BREE4">
                  <p:embed/>
                </p:oleObj>
              </mc:Choice>
              <mc:Fallback>
                <p:oleObj name="Equation" r:id="rId4" imgW="622030" imgH="482391" progId="Equation.BREE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524000"/>
                        <a:ext cx="6096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-3810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8377" name="Object 9"/>
          <p:cNvGraphicFramePr>
            <a:graphicFrameLocks noChangeAspect="1"/>
          </p:cNvGraphicFramePr>
          <p:nvPr/>
        </p:nvGraphicFramePr>
        <p:xfrm>
          <a:off x="762000" y="3200400"/>
          <a:ext cx="74199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0" name="Equation" r:id="rId6" imgW="7416800" imgH="482600" progId="Equation.BREE4">
                  <p:embed/>
                </p:oleObj>
              </mc:Choice>
              <mc:Fallback>
                <p:oleObj name="Equation" r:id="rId6" imgW="7416800" imgH="482600" progId="Equation.BREE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200400"/>
                        <a:ext cx="741997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8379" name="Object 11"/>
          <p:cNvGraphicFramePr>
            <a:graphicFrameLocks noChangeAspect="1"/>
          </p:cNvGraphicFramePr>
          <p:nvPr/>
        </p:nvGraphicFramePr>
        <p:xfrm>
          <a:off x="762000" y="3962400"/>
          <a:ext cx="68294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1" name="Equation" r:id="rId8" imgW="6832600" imgH="482600" progId="Equation.BREE4">
                  <p:embed/>
                </p:oleObj>
              </mc:Choice>
              <mc:Fallback>
                <p:oleObj name="Equation" r:id="rId8" imgW="6832600" imgH="482600" progId="Equation.BREE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962400"/>
                        <a:ext cx="68294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0" name="Object 12"/>
          <p:cNvGraphicFramePr>
            <a:graphicFrameLocks noChangeAspect="1"/>
          </p:cNvGraphicFramePr>
          <p:nvPr/>
        </p:nvGraphicFramePr>
        <p:xfrm>
          <a:off x="762000" y="4648200"/>
          <a:ext cx="6191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2" name="Equation" r:id="rId10" imgW="622030" imgH="482391" progId="Equation.BREE4">
                  <p:embed/>
                </p:oleObj>
              </mc:Choice>
              <mc:Fallback>
                <p:oleObj name="Equation" r:id="rId10" imgW="622030" imgH="482391" progId="Equation.BREE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648200"/>
                        <a:ext cx="6191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8382" name="Object 14"/>
          <p:cNvGraphicFramePr>
            <a:graphicFrameLocks noChangeAspect="1"/>
          </p:cNvGraphicFramePr>
          <p:nvPr/>
        </p:nvGraphicFramePr>
        <p:xfrm>
          <a:off x="990600" y="5562600"/>
          <a:ext cx="71247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3" name="Equation" r:id="rId11" imgW="7124700" imgH="482600" progId="Equation.BREE4">
                  <p:embed/>
                </p:oleObj>
              </mc:Choice>
              <mc:Fallback>
                <p:oleObj name="Equation" r:id="rId11" imgW="7124700" imgH="482600" progId="Equation.BREE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562600"/>
                        <a:ext cx="71247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58384" name="Object 16"/>
          <p:cNvGraphicFramePr>
            <a:graphicFrameLocks noChangeAspect="1"/>
          </p:cNvGraphicFramePr>
          <p:nvPr/>
        </p:nvGraphicFramePr>
        <p:xfrm>
          <a:off x="1066800" y="6248400"/>
          <a:ext cx="260032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4" name="Equation" r:id="rId13" imgW="2602370" imgH="266584" progId="Equation.BREE4">
                  <p:embed/>
                </p:oleObj>
              </mc:Choice>
              <mc:Fallback>
                <p:oleObj name="Equation" r:id="rId13" imgW="2602370" imgH="266584" progId="Equation.BREE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6248400"/>
                        <a:ext cx="2600325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3200" smtClean="0">
                <a:latin typeface="Times New Roman" panose="02020603050405020304" pitchFamily="18" charset="0"/>
              </a:rPr>
              <a:t>Binding Energy per Nucleon vs. Mass Number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3797" name="Picture 5" descr="ch18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52600"/>
            <a:ext cx="5905500" cy="4311650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Nuclear Fission and Fusion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Fusion – Combining two light nuclei to form a heavier, more stable nucleus.</a:t>
            </a:r>
          </a:p>
          <a:p>
            <a:pPr marL="457200" indent="-457200" eaLnBrk="1" hangingPunct="1"/>
            <a:endParaRPr lang="en-US" altLang="en-US" smtClean="0">
              <a:latin typeface="Times New Roman" panose="02020603050405020304" pitchFamily="18" charset="0"/>
            </a:endParaRPr>
          </a:p>
          <a:p>
            <a:pPr marL="457200" indent="-457200" eaLnBrk="1" hangingPunct="1"/>
            <a:endParaRPr lang="en-US" altLang="en-US" smtClean="0">
              <a:solidFill>
                <a:srgbClr val="FF3300"/>
              </a:solidFill>
            </a:endParaRPr>
          </a:p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Fission – Splitting a heavy nucleus into two nuclei with smaller mass numbers.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64517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2133600" y="3048000"/>
          <a:ext cx="3709988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1" r:id="rId4" imgW="3695572" imgH="495197" progId="">
                  <p:embed/>
                </p:oleObj>
              </mc:Choice>
              <mc:Fallback>
                <p:oleObj r:id="rId4" imgW="3695572" imgH="495197" progId="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lum bright="-90000" contras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048000"/>
                        <a:ext cx="3709988" cy="50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8" name="Object 6"/>
          <p:cNvGraphicFramePr>
            <a:graphicFrameLocks noChangeAspect="1"/>
          </p:cNvGraphicFramePr>
          <p:nvPr/>
        </p:nvGraphicFramePr>
        <p:xfrm>
          <a:off x="1828800" y="5410200"/>
          <a:ext cx="49911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2" name="Equation" r:id="rId6" imgW="1993900" imgH="241300" progId="Equation.DSMT4">
                  <p:embed/>
                </p:oleObj>
              </mc:Choice>
              <mc:Fallback>
                <p:oleObj name="Equation" r:id="rId6" imgW="1993900" imgH="241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410200"/>
                        <a:ext cx="499110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</a:rPr>
              <a:t>Nuclear Fission</a:t>
            </a:r>
          </a:p>
        </p:txBody>
      </p:sp>
      <p:pic>
        <p:nvPicPr>
          <p:cNvPr id="358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187575"/>
            <a:ext cx="6324600" cy="3476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Radiation Particles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Placeholder 2" descr="CNX_Chem_21_02_Nuclearrxs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33" r="-11933"/>
          <a:stretch>
            <a:fillRect/>
          </a:stretch>
        </p:blipFill>
        <p:spPr>
          <a:xfrm>
            <a:off x="448456" y="1202123"/>
            <a:ext cx="8473291" cy="367821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181600"/>
            <a:ext cx="8062912" cy="116638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many species are encountered in nuclear reactions, this table summarizes the names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symbols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representations, and descriptions of the most common of these.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5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</a:rPr>
              <a:t>Nuclear Fission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935163"/>
            <a:ext cx="6400800" cy="3519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Nuclear Fission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16" name="ShockwaveFlash1" r:id="rId2" imgW="1828800" imgH="1828800"/>
        </mc:Choice>
        <mc:Fallback>
          <p:control name="ShockwaveFlash1" r:id="rId2" imgW="1828800" imgH="18288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2025" y="2057400"/>
                  <a:ext cx="4679950" cy="3810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820225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 of Uranium-235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4_Fission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6" r="-94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252018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slow neutron hits a fissionable U-235 nucleus, it is absorbed and forms an unstable U-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236 nucleus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U-236 nucleus then rapidly breaks apart into two smaller nuclei (in this case, Ba-141 and Kr-92)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along with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neutrons (usually two or three), and releases a very large amount of energy.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 Products of Uranium-235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4_Fission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7" r="-4047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328218"/>
          </a:xfrm>
        </p:spPr>
        <p:txBody>
          <a:bodyPr>
            <a:noAutofit/>
          </a:bodyPr>
          <a:lstStyle/>
          <a:p>
            <a:pPr marL="342900" indent="-342900">
              <a:buAutoNum type="alphaLcParenBoth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fission of U-235 produces a range of fission products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arenBoth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larger fission products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-235 are typically one isotope with a mass number around 85–105, and another isotope with a mass number that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about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larger, that is, about 130–150.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58408"/>
            <a:ext cx="607169" cy="4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7929937" cy="659535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 Reactions during Fission Process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4_ChnReact1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827" r="-71827"/>
          <a:stretch>
            <a:fillRect/>
          </a:stretch>
        </p:blipFill>
        <p:spPr>
          <a:xfrm>
            <a:off x="457199" y="1224197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875827"/>
            <a:ext cx="8062912" cy="116638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fission of a large nucleus, such as U-235, produces two or three neutrons, each of which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capable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causing fission of another nucleus by the reactions shown. If this process continues, a nuclear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chain </a:t>
            </a:r>
            <a:r>
              <a:rPr lang="sv-SE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sv-SE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occurs</a:t>
            </a:r>
            <a:r>
              <a:rPr lang="sv-S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37" y="227959"/>
            <a:ext cx="673604" cy="4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in Chain Reactions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4_CritMass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48" r="-14148"/>
          <a:stretch>
            <a:fillRect/>
          </a:stretch>
        </p:blipFill>
        <p:spPr>
          <a:xfrm>
            <a:off x="762000" y="1295400"/>
            <a:ext cx="7543800" cy="327472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252018"/>
          </a:xfrm>
        </p:spPr>
        <p:txBody>
          <a:bodyPr>
            <a:normAutofit/>
          </a:bodyPr>
          <a:lstStyle/>
          <a:p>
            <a:pPr marL="342900" indent="-342900">
              <a:buAutoNum type="alphaLcParenBoth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subcritical mass, the fissile material is too small and allows too many neutrons to escape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material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a chain reaction does not occur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arenBoth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critical mass, a large enough number of neutrons in the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fissile material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induce fission to create a chain reaction.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6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Fission Processes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marL="457200" indent="-457200"/>
            <a:r>
              <a:rPr lang="en-US" altLang="en-US" smtClean="0">
                <a:latin typeface="Times New Roman" panose="02020603050405020304" pitchFamily="18" charset="0"/>
              </a:rPr>
              <a:t>A self-sustaining fission process is called a chain reaction.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68613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838200" y="2667000"/>
          <a:ext cx="7704138" cy="354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Document" r:id="rId4" imgW="7781883" imgH="3562337" progId="Word.Document.8">
                  <p:embed/>
                </p:oleObj>
              </mc:Choice>
              <mc:Fallback>
                <p:oleObj name="Document" r:id="rId4" imgW="7781883" imgH="3562337" progId="Word.Document.8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667000"/>
                        <a:ext cx="7704138" cy="354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944562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smtClean="0">
                <a:latin typeface="Times New Roman" panose="02020603050405020304" pitchFamily="18" charset="0"/>
              </a:rPr>
              <a:t>Schematic Diagram of a Nuclear Power Plant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8917" name="Picture 5" descr="ch18_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559425" cy="4765675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2971800" cy="2667000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smtClean="0">
                <a:latin typeface="Times New Roman" panose="02020603050405020304" pitchFamily="18" charset="0"/>
              </a:rPr>
              <a:t>Schematic Diagram </a:t>
            </a:r>
            <a:br>
              <a:rPr lang="en-US" altLang="en-US" sz="3600" smtClean="0">
                <a:latin typeface="Times New Roman" panose="02020603050405020304" pitchFamily="18" charset="0"/>
              </a:rPr>
            </a:br>
            <a:r>
              <a:rPr lang="en-US" altLang="en-US" sz="3600" smtClean="0">
                <a:latin typeface="Times New Roman" panose="02020603050405020304" pitchFamily="18" charset="0"/>
              </a:rPr>
              <a:t>of a Reactor </a:t>
            </a:r>
            <a:br>
              <a:rPr lang="en-US" altLang="en-US" sz="3600" smtClean="0">
                <a:latin typeface="Times New Roman" panose="02020603050405020304" pitchFamily="18" charset="0"/>
              </a:rPr>
            </a:br>
            <a:r>
              <a:rPr lang="en-US" altLang="en-US" sz="3600" smtClean="0">
                <a:latin typeface="Times New Roman" panose="02020603050405020304" pitchFamily="18" charset="0"/>
              </a:rPr>
              <a:t>Core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9941" name="Picture 5" descr="ch18_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66800"/>
            <a:ext cx="3554413" cy="5105400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Reactor in California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4_NuclearPwr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5" r="-289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785418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rgbClr val="6CB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Diablo Canyon Nuclear Power Plant near San Luis Obispo is the only nuclear power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 currently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operation in California. The domes are the containment structures for the nuclear reactors, and the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brown building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houses the turbine where electricity is generated. Ocean water is used for cooling.</a:t>
            </a:r>
            <a:r>
              <a:rPr lang="en-US" sz="1400" dirty="0">
                <a:solidFill>
                  <a:srgbClr val="6CB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(b)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Diablo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Canyon uses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pressurized water reactor, one of a few different fission reactor designs in use around the world, to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produce electricity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Energy from the nuclear fission reactions in the core heats water in a closed, pressurized system.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 from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system produces steam that drives a turbine, which in turn produces electricity. (credit a: modification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work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“Mike” Michael L. Baird; credit b: modification of work by the Nuclear Regulatory Commission)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227959"/>
            <a:ext cx="683121" cy="4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1130274"/>
          </a:xfrm>
        </p:spPr>
        <p:txBody>
          <a:bodyPr/>
          <a:lstStyle/>
          <a:p>
            <a:r>
              <a:rPr lang="en-US" altLang="en-US" sz="3600" dirty="0" smtClean="0">
                <a:latin typeface="Times New Roman" panose="02020603050405020304" pitchFamily="18" charset="0"/>
              </a:rPr>
              <a:t>Behavior of Radioactive Particles</a:t>
            </a:r>
            <a:br>
              <a:rPr lang="en-US" altLang="en-US" sz="3600" dirty="0" smtClean="0">
                <a:latin typeface="Times New Roman" panose="02020603050405020304" pitchFamily="18" charset="0"/>
              </a:rPr>
            </a:br>
            <a:r>
              <a:rPr lang="en-US" altLang="en-US" sz="3600" dirty="0" smtClean="0">
                <a:latin typeface="Times New Roman" panose="02020603050405020304" pitchFamily="18" charset="0"/>
              </a:rPr>
              <a:t>in Electric Field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3_Radiation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r="-562"/>
          <a:stretch>
            <a:fillRect/>
          </a:stretch>
        </p:blipFill>
        <p:spPr>
          <a:xfrm>
            <a:off x="762000" y="1671151"/>
            <a:ext cx="7543800" cy="327472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29200"/>
            <a:ext cx="8062912" cy="152400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Alpha particles, which are attracted to the negative plate and deflected by a relatively small amount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must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positively charged and relatively massive. Beta particles, which are attracted to the positive plate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deflected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relatively large amount, must be negatively charged and relatively light. Gamma rays, which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unaffected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electric field, must be uncharged.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97" y="167998"/>
            <a:ext cx="761824" cy="51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7543800" cy="659535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Mile Island Nuclear Reactor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4_3MileIslnd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1" r="-1271"/>
          <a:stretch>
            <a:fillRect/>
          </a:stretch>
        </p:blipFill>
        <p:spPr>
          <a:xfrm>
            <a:off x="609600" y="1122387"/>
            <a:ext cx="7696200" cy="334088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633018"/>
          </a:xfrm>
        </p:spPr>
        <p:txBody>
          <a:bodyPr>
            <a:noAutofit/>
          </a:bodyPr>
          <a:lstStyle/>
          <a:p>
            <a:pPr marL="342900" indent="-342900">
              <a:buAutoNum type="alphaLcParenBoth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2010 photo of Three Mile Island, the remaining structures from the damaged Unit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reactor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seen on the left, whereas the separate Unit 1 reactor, unaffected by the accident,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continues generating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to this day (right)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lphaLcParenBoth"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President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Jimmy Carter visited the Unit 2 control room a few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days after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accident in 1979.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227959"/>
            <a:ext cx="683121" cy="4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984114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 Bomb </a:t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(Little Boy and Fat Man)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4_FissnBomb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46" r="-35146"/>
          <a:stretch>
            <a:fillRect/>
          </a:stretch>
        </p:blipFill>
        <p:spPr>
          <a:xfrm>
            <a:off x="914400" y="1446965"/>
            <a:ext cx="7315200" cy="317549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861618"/>
          </a:xfrm>
        </p:spPr>
        <p:txBody>
          <a:bodyPr>
            <a:noAutofit/>
          </a:bodyPr>
          <a:lstStyle/>
          <a:p>
            <a:pPr marL="342900" indent="-342900">
              <a:buAutoNum type="alphaLcParenBoth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fission bomb that destroyed Hiroshima on August 6, 1945, consisted of two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subcritical masses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U-235, where conventional explosives were used to fire one of the subcritical masses into the other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creating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critical mass for the nuclear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explosion.</a:t>
            </a:r>
          </a:p>
          <a:p>
            <a:pPr marL="342900" indent="-342900">
              <a:buAutoNum type="alphaLcParenBoth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plutonium bomb that destroyed Nagasaki on August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12, 1945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consisted of a hollow sphere of plutonium that was rapidly compressed by conventional explosives. This led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a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of plutonium in the center that was greater than the critical mass necessary for the nuclear explosion.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227959"/>
            <a:ext cx="606921" cy="4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8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Nuclear Fusion</a:t>
            </a: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146300"/>
            <a:ext cx="5638800" cy="3873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Nuclear Fusion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600200"/>
            <a:ext cx="57912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Nuclear Fusion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41" name="ShockwaveFlash1" r:id="rId2" imgW="1828800" imgH="1828800"/>
        </mc:Choice>
        <mc:Fallback>
          <p:control name="ShockwaveFlash1" r:id="rId2" imgW="1828800" imgH="18288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4750" y="2133600"/>
                  <a:ext cx="4254500" cy="34718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7772399" cy="917958"/>
          </a:xfrm>
        </p:spPr>
        <p:txBody>
          <a:bodyPr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Thermonuclear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Reactor (ITER)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4_Fusion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0" r="-4460"/>
          <a:stretch>
            <a:fillRect/>
          </a:stretch>
        </p:blipFill>
        <p:spPr>
          <a:xfrm>
            <a:off x="762000" y="1380809"/>
            <a:ext cx="7467600" cy="324164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709218"/>
          </a:xfrm>
        </p:spPr>
        <p:txBody>
          <a:bodyPr>
            <a:noAutofit/>
          </a:bodyPr>
          <a:lstStyle/>
          <a:p>
            <a:pPr marL="342900" indent="-342900">
              <a:buAutoNum type="alphaLcParenBoth"/>
            </a:pP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This </a:t>
            </a:r>
            <a:r>
              <a:rPr lang="en-US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model is of the International Thermonuclear Experimental Reactor (ITER) reactor. 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Currently under </a:t>
            </a:r>
            <a:r>
              <a:rPr lang="en-US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construction in the south of France with an expected completion date of 2027, the ITER will be the 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world’s Largest </a:t>
            </a:r>
            <a:r>
              <a:rPr lang="en-US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experimental </a:t>
            </a:r>
            <a:r>
              <a:rPr lang="en-US" sz="12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Tokamak</a:t>
            </a:r>
            <a:r>
              <a:rPr lang="en-US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 nuclear fusion reactor with a goal of achieving large-scale sustained 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energy production.</a:t>
            </a:r>
          </a:p>
          <a:p>
            <a:pPr marL="342900" indent="-342900">
              <a:buAutoNum type="alphaLcParenBoth"/>
            </a:pP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2012, the National Ignition Facility at Lawrence Livermore National Laboratory briefly produced 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over 500,000,000,000 </a:t>
            </a:r>
            <a:r>
              <a:rPr lang="en-US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watts (500 terawatts, or 500 TW) of peak power and delivered 1,850,000 joules (1.85 MJ) of energy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, the </a:t>
            </a:r>
            <a:r>
              <a:rPr lang="en-US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largest laser energy ever produced and 1000 times the power usage of the entire United States in any 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given moment</a:t>
            </a:r>
            <a:r>
              <a:rPr lang="en-US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. Although lasting only a few billionths of a second, the 192 lasers attained the conditions needed for </a:t>
            </a:r>
            <a:r>
              <a:rPr lang="en-US" sz="1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nuclear fusion </a:t>
            </a:r>
            <a:r>
              <a:rPr lang="en-US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ignition. This image shows the target prior to the laser shot. (credit a: modification of work by Stephan Mosel)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227959"/>
            <a:ext cx="606921" cy="4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Uses of Radioisotopes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sz="2800" smtClean="0">
                <a:latin typeface="Times New Roman" panose="02020603050405020304" pitchFamily="18" charset="0"/>
              </a:rPr>
              <a:t>Radioisotope Dating – example: Carbon dating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2800" smtClean="0">
                <a:latin typeface="Times New Roman" panose="02020603050405020304" pitchFamily="18" charset="0"/>
              </a:rPr>
              <a:t>Source of Energy – fission reactor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2800" smtClean="0">
                <a:latin typeface="Times New Roman" panose="02020603050405020304" pitchFamily="18" charset="0"/>
              </a:rPr>
              <a:t>Medical Diagnoses (Tracers) and Therapy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2800" smtClean="0">
                <a:latin typeface="Times New Roman" panose="02020603050405020304" pitchFamily="18" charset="0"/>
              </a:rPr>
              <a:t>Food Irradiation – (Cobalt-60 or Cesium-137)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2800" smtClean="0">
                <a:latin typeface="Times New Roman" panose="02020603050405020304" pitchFamily="18" charset="0"/>
              </a:rPr>
              <a:t>Radioisotope Tracers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2800" smtClean="0">
                <a:latin typeface="Times New Roman" panose="02020603050405020304" pitchFamily="18" charset="0"/>
              </a:rPr>
              <a:t>Isotope Dilution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2800" smtClean="0">
                <a:latin typeface="Times New Roman" panose="02020603050405020304" pitchFamily="18" charset="0"/>
              </a:rPr>
              <a:t>Elemental Analyses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Radioisotope Tracers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200400"/>
          </a:xfrm>
        </p:spPr>
        <p:txBody>
          <a:bodyPr/>
          <a:lstStyle/>
          <a:p>
            <a:pPr marL="457200" indent="-457200" eaLnBrk="1" hangingPunct="1"/>
            <a:r>
              <a:rPr lang="en-US" altLang="en-US" smtClean="0">
                <a:latin typeface="Times New Roman" panose="02020603050405020304" pitchFamily="18" charset="0"/>
              </a:rPr>
              <a:t>Radioactive nuclides that are introduced into organisms in food or drugs and whose pathways can be traced by monitoring their radioactivity.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Times New Roman" panose="02020603050405020304" pitchFamily="18" charset="0"/>
              </a:rPr>
              <a:t>Radioisotope Tracers for Medical Diagnose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400" dirty="0" smtClean="0">
                <a:latin typeface="Times New Roman" pitchFamily="18" charset="0"/>
              </a:rPr>
              <a:t>Characteristics of radioisotopes as tracers;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400" dirty="0" smtClean="0">
                <a:latin typeface="Times New Roman" pitchFamily="18" charset="0"/>
              </a:rPr>
              <a:t>Have relatively short half-life - (from several hours to a few days); 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400" dirty="0">
                <a:latin typeface="Times New Roman" pitchFamily="18" charset="0"/>
              </a:rPr>
              <a:t>D</a:t>
            </a:r>
            <a:r>
              <a:rPr lang="en-US" sz="2400" dirty="0" smtClean="0">
                <a:latin typeface="Times New Roman" pitchFamily="18" charset="0"/>
              </a:rPr>
              <a:t>ecay products are nonradioactive and nontoxic;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400" dirty="0" smtClean="0">
                <a:latin typeface="Times New Roman" pitchFamily="18" charset="0"/>
              </a:rPr>
              <a:t>Produce low energy but penetrating gamma radiation that can be detected externally;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400" dirty="0" smtClean="0">
                <a:latin typeface="Times New Roman" pitchFamily="18" charset="0"/>
              </a:rPr>
              <a:t>Have chemical properties that allow it to concentrate in diseased tissues or organs, creating a “hot spot”, or rejected by the diseased tissues and create a “dark spot”.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Radiotracers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0180" name="Picture 4" descr="table_18_05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772400" cy="3892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dirty="0" smtClean="0">
                <a:latin typeface="Times New Roman" panose="02020603050405020304" pitchFamily="18" charset="0"/>
              </a:rPr>
              <a:t>Behavior of Radioactive Particles</a:t>
            </a:r>
            <a:br>
              <a:rPr lang="en-US" altLang="en-US" sz="3600" dirty="0" smtClean="0">
                <a:latin typeface="Times New Roman" panose="02020603050405020304" pitchFamily="18" charset="0"/>
              </a:rPr>
            </a:br>
            <a:r>
              <a:rPr lang="en-US" altLang="en-US" sz="3600" dirty="0" smtClean="0">
                <a:latin typeface="Times New Roman" panose="02020603050405020304" pitchFamily="18" charset="0"/>
              </a:rPr>
              <a:t>in Electric Field</a:t>
            </a: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4" name="ShockwaveFlash1" r:id="rId2" imgW="1828800" imgH="1828800"/>
        </mc:Choice>
        <mc:Fallback>
          <p:control name="ShockwaveFlash1" r:id="rId2" imgW="1828800" imgH="18288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5500" y="1905000"/>
                  <a:ext cx="4953000" cy="403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smtClean="0">
                <a:latin typeface="Times New Roman" panose="02020603050405020304" pitchFamily="18" charset="0"/>
              </a:rPr>
              <a:t>Radioisotope Therapy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sz="2400" smtClean="0">
                <a:latin typeface="Times New Roman" panose="02020603050405020304" pitchFamily="18" charset="0"/>
              </a:rPr>
              <a:t>Mainly used for cancer treatment;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2400" smtClean="0">
                <a:latin typeface="Times New Roman" panose="02020603050405020304" pitchFamily="18" charset="0"/>
              </a:rPr>
              <a:t>External radiation normally uses cobalt-60 - produces strong </a:t>
            </a:r>
            <a:r>
              <a:rPr lang="en-US" altLang="en-US" sz="2400" smtClean="0">
                <a:latin typeface="Symbol" panose="05050102010706020507" pitchFamily="18" charset="2"/>
              </a:rPr>
              <a:t>g</a:t>
            </a:r>
            <a:r>
              <a:rPr lang="en-US" altLang="en-US" sz="2400" smtClean="0">
                <a:latin typeface="Times New Roman" panose="02020603050405020304" pitchFamily="18" charset="0"/>
              </a:rPr>
              <a:t>-rays that kills cancerous cells.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2400" smtClean="0">
                <a:latin typeface="Times New Roman" panose="02020603050405020304" pitchFamily="18" charset="0"/>
              </a:rPr>
              <a:t>Some normal cells are also affected – patients often suffer side effect of radiation.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Times New Roman" panose="02020603050405020304" pitchFamily="18" charset="0"/>
              </a:rPr>
              <a:t>Radiotherapy</a:t>
            </a:r>
            <a:endParaRPr lang="en-US" altLang="en-US" smtClean="0"/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altLang="en-US" sz="2400" smtClean="0">
                <a:latin typeface="Times New Roman" panose="02020603050405020304" pitchFamily="18" charset="0"/>
              </a:rPr>
              <a:t>Internal radiation therapy is more selective – it depends on the organ or cancerous tissue to selectively absorb the radioactive isotope.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2400" smtClean="0">
                <a:latin typeface="Times New Roman" panose="02020603050405020304" pitchFamily="18" charset="0"/>
              </a:rPr>
              <a:t>Iodine-131, a </a:t>
            </a:r>
            <a:r>
              <a:rPr lang="en-US" altLang="en-US" sz="2400" smtClean="0">
                <a:latin typeface="Symbol" panose="05050102010706020507" pitchFamily="18" charset="2"/>
              </a:rPr>
              <a:t>b</a:t>
            </a:r>
            <a:r>
              <a:rPr lang="en-US" altLang="en-US" sz="2400" smtClean="0">
                <a:latin typeface="Times New Roman" panose="02020603050405020304" pitchFamily="18" charset="0"/>
              </a:rPr>
              <a:t>-emitter (half-life ~ 8 days), administered internally to treat thyroid diseases; </a:t>
            </a:r>
          </a:p>
          <a:p>
            <a:pPr marL="609600" indent="-609600">
              <a:buFontTx/>
              <a:buAutoNum type="arabicPeriod"/>
            </a:pPr>
            <a:r>
              <a:rPr lang="en-US" altLang="en-US" sz="2400" smtClean="0">
                <a:latin typeface="Times New Roman" panose="02020603050405020304" pitchFamily="18" charset="0"/>
              </a:rPr>
              <a:t>Iodine selectively accumulates in thyroid. 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Times New Roman" panose="02020603050405020304" pitchFamily="18" charset="0"/>
              </a:rPr>
              <a:t>Food Irradiation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smtClean="0">
                <a:latin typeface="Times New Roman" panose="02020603050405020304" pitchFamily="18" charset="0"/>
              </a:rPr>
              <a:t>Food irradiation commonly done using </a:t>
            </a:r>
            <a:r>
              <a:rPr lang="en-US" altLang="en-US" sz="2800" smtClean="0">
                <a:latin typeface="Symbol" panose="05050102010706020507" pitchFamily="18" charset="2"/>
              </a:rPr>
              <a:t>g</a:t>
            </a:r>
            <a:r>
              <a:rPr lang="en-US" altLang="en-US" sz="2800" smtClean="0">
                <a:latin typeface="Times New Roman" panose="02020603050405020304" pitchFamily="18" charset="0"/>
              </a:rPr>
              <a:t>-rays from cobalt-60 or cesium-137.</a:t>
            </a:r>
          </a:p>
          <a:p>
            <a:r>
              <a:rPr lang="en-US" altLang="en-US" sz="2800" smtClean="0">
                <a:latin typeface="Times New Roman" panose="02020603050405020304" pitchFamily="18" charset="0"/>
              </a:rPr>
              <a:t>Irradiation kills bacteria and fungi that cause food spoilage, thus improves the shelf-life.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Times New Roman" panose="02020603050405020304" pitchFamily="18" charset="0"/>
              </a:rPr>
              <a:t>Isotope Dilution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altLang="en-US" sz="2400" smtClean="0">
                <a:latin typeface="Times New Roman" panose="02020603050405020304" pitchFamily="18" charset="0"/>
              </a:rPr>
              <a:t>Technique used to determine whole blood volume in patients or animals.</a:t>
            </a:r>
          </a:p>
          <a:p>
            <a:r>
              <a:rPr lang="en-US" altLang="en-US" sz="2400" smtClean="0">
                <a:latin typeface="Times New Roman" panose="02020603050405020304" pitchFamily="18" charset="0"/>
              </a:rPr>
              <a:t>A known volume of the animal’s blood is inoculated with chromium-51.</a:t>
            </a:r>
          </a:p>
          <a:p>
            <a:r>
              <a:rPr lang="en-US" altLang="en-US" sz="2400" smtClean="0">
                <a:latin typeface="Times New Roman" panose="02020603050405020304" pitchFamily="18" charset="0"/>
              </a:rPr>
              <a:t>Treated blood is re-introduced into the animal and allowed to circulate.</a:t>
            </a:r>
          </a:p>
          <a:p>
            <a:r>
              <a:rPr lang="en-US" altLang="en-US" sz="2400" smtClean="0">
                <a:latin typeface="Times New Roman" panose="02020603050405020304" pitchFamily="18" charset="0"/>
              </a:rPr>
              <a:t>After complete distribution, a blood sample is withdrawn and the radioactivity measured.</a:t>
            </a:r>
          </a:p>
          <a:p>
            <a:r>
              <a:rPr lang="en-US" altLang="en-US" sz="2400" smtClean="0">
                <a:latin typeface="Times New Roman" panose="02020603050405020304" pitchFamily="18" charset="0"/>
              </a:rPr>
              <a:t>The whole blood volume is calculated as follows:</a:t>
            </a:r>
          </a:p>
          <a:p>
            <a:pPr lvl="1">
              <a:buFontTx/>
              <a:buNone/>
            </a:pPr>
            <a:r>
              <a:rPr lang="en-US" altLang="en-US" sz="2000" smtClean="0">
                <a:latin typeface="Times New Roman" panose="02020603050405020304" pitchFamily="18" charset="0"/>
              </a:rPr>
              <a:t>			</a:t>
            </a:r>
            <a:r>
              <a:rPr lang="en-US" altLang="en-US" sz="2400" smtClean="0">
                <a:latin typeface="Times New Roman" panose="02020603050405020304" pitchFamily="18" charset="0"/>
              </a:rPr>
              <a:t>V</a:t>
            </a:r>
            <a:r>
              <a:rPr lang="en-US" altLang="en-US" sz="2400" baseline="-12000" smtClean="0">
                <a:latin typeface="Times New Roman" panose="02020603050405020304" pitchFamily="18" charset="0"/>
              </a:rPr>
              <a:t>blood</a:t>
            </a:r>
            <a:r>
              <a:rPr lang="en-US" altLang="en-US" sz="2400" smtClean="0">
                <a:latin typeface="Times New Roman" panose="02020603050405020304" pitchFamily="18" charset="0"/>
              </a:rPr>
              <a:t> = (</a:t>
            </a:r>
            <a:r>
              <a:rPr lang="en-US" altLang="en-US" sz="2400" i="1" smtClean="0">
                <a:latin typeface="Times New Roman" panose="02020603050405020304" pitchFamily="18" charset="0"/>
              </a:rPr>
              <a:t>A</a:t>
            </a:r>
            <a:r>
              <a:rPr lang="en-US" altLang="en-US" sz="2400" i="1" baseline="-12000" smtClean="0">
                <a:latin typeface="Times New Roman" panose="02020603050405020304" pitchFamily="18" charset="0"/>
              </a:rPr>
              <a:t>i</a:t>
            </a:r>
            <a:r>
              <a:rPr lang="en-US" altLang="en-US" sz="2400" smtClean="0">
                <a:latin typeface="Times New Roman" panose="02020603050405020304" pitchFamily="18" charset="0"/>
              </a:rPr>
              <a:t> x V</a:t>
            </a:r>
            <a:r>
              <a:rPr lang="en-US" altLang="en-US" sz="2400" i="1" baseline="-12000" smtClean="0">
                <a:latin typeface="Times New Roman" panose="02020603050405020304" pitchFamily="18" charset="0"/>
              </a:rPr>
              <a:t>i</a:t>
            </a:r>
            <a:r>
              <a:rPr lang="en-US" altLang="en-US" sz="2400" smtClean="0">
                <a:latin typeface="Times New Roman" panose="02020603050405020304" pitchFamily="18" charset="0"/>
              </a:rPr>
              <a:t>)/</a:t>
            </a:r>
            <a:r>
              <a:rPr lang="en-US" altLang="en-US" sz="2400" i="1" smtClean="0">
                <a:latin typeface="Times New Roman" panose="02020603050405020304" pitchFamily="18" charset="0"/>
              </a:rPr>
              <a:t>A</a:t>
            </a:r>
            <a:r>
              <a:rPr lang="en-US" altLang="en-US" sz="2400" baseline="-12000" smtClean="0">
                <a:latin typeface="Times New Roman" panose="02020603050405020304" pitchFamily="18" charset="0"/>
              </a:rPr>
              <a:t>blood </a:t>
            </a:r>
            <a:r>
              <a:rPr lang="en-US" altLang="en-US" sz="2400" smtClean="0">
                <a:latin typeface="Times New Roman" panose="02020603050405020304" pitchFamily="18" charset="0"/>
              </a:rPr>
              <a:t> </a:t>
            </a:r>
          </a:p>
          <a:p>
            <a:pPr lvl="1">
              <a:buFontTx/>
              <a:buNone/>
            </a:pPr>
            <a:r>
              <a:rPr lang="en-US" altLang="en-US" sz="2000" i="1" smtClean="0">
                <a:latin typeface="Times New Roman" panose="02020603050405020304" pitchFamily="18" charset="0"/>
              </a:rPr>
              <a:t>A</a:t>
            </a:r>
            <a:r>
              <a:rPr lang="en-US" altLang="en-US" sz="2000" i="1" baseline="-12000" smtClean="0">
                <a:latin typeface="Times New Roman" panose="02020603050405020304" pitchFamily="18" charset="0"/>
              </a:rPr>
              <a:t>i</a:t>
            </a:r>
            <a:r>
              <a:rPr lang="en-US" altLang="en-US" sz="2000" smtClean="0">
                <a:latin typeface="Times New Roman" panose="02020603050405020304" pitchFamily="18" charset="0"/>
              </a:rPr>
              <a:t> = initial </a:t>
            </a:r>
            <a:r>
              <a:rPr lang="en-US" altLang="en-US" sz="2000" i="1" smtClean="0">
                <a:latin typeface="Times New Roman" panose="02020603050405020304" pitchFamily="18" charset="0"/>
              </a:rPr>
              <a:t>activity</a:t>
            </a:r>
            <a:r>
              <a:rPr lang="en-US" altLang="en-US" sz="2000" smtClean="0">
                <a:latin typeface="Times New Roman" panose="02020603050405020304" pitchFamily="18" charset="0"/>
              </a:rPr>
              <a:t>; V</a:t>
            </a:r>
            <a:r>
              <a:rPr lang="en-US" altLang="en-US" sz="2000" i="1" baseline="-12000" smtClean="0">
                <a:latin typeface="Times New Roman" panose="02020603050405020304" pitchFamily="18" charset="0"/>
              </a:rPr>
              <a:t>i</a:t>
            </a:r>
            <a:r>
              <a:rPr lang="en-US" altLang="en-US" sz="2000" smtClean="0">
                <a:latin typeface="Times New Roman" panose="02020603050405020304" pitchFamily="18" charset="0"/>
              </a:rPr>
              <a:t> = initial volume of blood sample;</a:t>
            </a:r>
          </a:p>
          <a:p>
            <a:pPr lvl="1">
              <a:buFontTx/>
              <a:buNone/>
            </a:pPr>
            <a:r>
              <a:rPr lang="en-US" altLang="en-US" sz="2000" i="1" smtClean="0">
                <a:latin typeface="Times New Roman" panose="02020603050405020304" pitchFamily="18" charset="0"/>
              </a:rPr>
              <a:t>A</a:t>
            </a:r>
            <a:r>
              <a:rPr lang="en-US" altLang="en-US" sz="2000" baseline="-12000" smtClean="0">
                <a:latin typeface="Times New Roman" panose="02020603050405020304" pitchFamily="18" charset="0"/>
              </a:rPr>
              <a:t>blood</a:t>
            </a:r>
            <a:r>
              <a:rPr lang="en-US" altLang="en-US" sz="2000" smtClean="0">
                <a:latin typeface="Times New Roman" panose="02020603050405020304" pitchFamily="18" charset="0"/>
              </a:rPr>
              <a:t> = </a:t>
            </a:r>
            <a:r>
              <a:rPr lang="en-US" altLang="en-US" sz="2000" i="1" smtClean="0">
                <a:latin typeface="Times New Roman" panose="02020603050405020304" pitchFamily="18" charset="0"/>
              </a:rPr>
              <a:t>activity</a:t>
            </a:r>
            <a:r>
              <a:rPr lang="en-US" altLang="en-US" sz="2000" smtClean="0">
                <a:latin typeface="Times New Roman" panose="02020603050405020304" pitchFamily="18" charset="0"/>
              </a:rPr>
              <a:t> after circulation.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latin typeface="Times New Roman" panose="02020603050405020304" pitchFamily="18" charset="0"/>
              </a:rPr>
              <a:t>Elemental Analysis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smtClean="0">
                <a:latin typeface="Times New Roman" panose="02020603050405020304" pitchFamily="18" charset="0"/>
              </a:rPr>
              <a:t>This is done by neutron activation of the element;</a:t>
            </a:r>
          </a:p>
          <a:p>
            <a:r>
              <a:rPr lang="en-US" altLang="en-US" sz="2800" smtClean="0">
                <a:latin typeface="Times New Roman" panose="02020603050405020304" pitchFamily="18" charset="0"/>
              </a:rPr>
              <a:t>For example: </a:t>
            </a:r>
          </a:p>
          <a:p>
            <a:pPr lvl="1">
              <a:buFontTx/>
              <a:buNone/>
            </a:pPr>
            <a:r>
              <a:rPr lang="en-US" altLang="en-US" sz="2400" smtClean="0">
                <a:latin typeface="Times New Roman" panose="02020603050405020304" pitchFamily="18" charset="0"/>
              </a:rPr>
              <a:t>		</a:t>
            </a:r>
            <a:r>
              <a:rPr lang="en-US" altLang="en-US" sz="2400" baseline="36000" smtClean="0">
                <a:latin typeface="Times New Roman" panose="02020603050405020304" pitchFamily="18" charset="0"/>
              </a:rPr>
              <a:t>75</a:t>
            </a:r>
            <a:r>
              <a:rPr lang="en-US" altLang="en-US" sz="2400" baseline="-20000" smtClean="0">
                <a:latin typeface="Times New Roman" panose="02020603050405020304" pitchFamily="18" charset="0"/>
              </a:rPr>
              <a:t>33</a:t>
            </a:r>
            <a:r>
              <a:rPr lang="en-US" altLang="en-US" smtClean="0">
                <a:latin typeface="Times New Roman" panose="02020603050405020304" pitchFamily="18" charset="0"/>
              </a:rPr>
              <a:t>As  +  </a:t>
            </a:r>
            <a:r>
              <a:rPr lang="en-US" altLang="en-US" baseline="30000" smtClean="0">
                <a:latin typeface="Times New Roman" panose="02020603050405020304" pitchFamily="18" charset="0"/>
              </a:rPr>
              <a:t>1</a:t>
            </a:r>
            <a:r>
              <a:rPr lang="en-US" altLang="en-US" baseline="-25000" smtClean="0">
                <a:latin typeface="Times New Roman" panose="02020603050405020304" pitchFamily="18" charset="0"/>
              </a:rPr>
              <a:t>0</a:t>
            </a:r>
            <a:r>
              <a:rPr lang="en-US" altLang="en-US" smtClean="0">
                <a:latin typeface="Times New Roman" panose="02020603050405020304" pitchFamily="18" charset="0"/>
              </a:rPr>
              <a:t>n  </a:t>
            </a:r>
            <a:r>
              <a:rPr lang="en-US" altLang="en-US" sz="3200" smtClean="0"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aseline="36000" smtClean="0">
                <a:latin typeface="Times New Roman" panose="02020603050405020304" pitchFamily="18" charset="0"/>
              </a:rPr>
              <a:t>76</a:t>
            </a:r>
            <a:r>
              <a:rPr lang="en-US" altLang="en-US" sz="2400" baseline="-12000" smtClean="0">
                <a:latin typeface="Times New Roman" panose="02020603050405020304" pitchFamily="18" charset="0"/>
              </a:rPr>
              <a:t>33</a:t>
            </a:r>
            <a:r>
              <a:rPr lang="en-US" altLang="en-US" smtClean="0">
                <a:latin typeface="Times New Roman" panose="02020603050405020304" pitchFamily="18" charset="0"/>
              </a:rPr>
              <a:t>As</a:t>
            </a:r>
            <a:r>
              <a:rPr lang="en-US" altLang="en-US" smtClean="0">
                <a:latin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altLang="en-US" sz="3200" smtClean="0">
                <a:latin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altLang="en-US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baseline="36000" smtClean="0">
                <a:latin typeface="Times New Roman" panose="02020603050405020304" pitchFamily="18" charset="0"/>
              </a:rPr>
              <a:t>76</a:t>
            </a:r>
            <a:r>
              <a:rPr lang="en-US" altLang="en-US" sz="2400" baseline="-12000" smtClean="0">
                <a:latin typeface="Times New Roman" panose="02020603050405020304" pitchFamily="18" charset="0"/>
              </a:rPr>
              <a:t>33</a:t>
            </a:r>
            <a:r>
              <a:rPr lang="en-US" altLang="en-US" smtClean="0">
                <a:latin typeface="Times New Roman" panose="02020603050405020304" pitchFamily="18" charset="0"/>
              </a:rPr>
              <a:t>As </a:t>
            </a:r>
            <a:r>
              <a:rPr lang="en-US" altLang="en-US" smtClean="0">
                <a:latin typeface="Times New Roman" panose="02020603050405020304" pitchFamily="18" charset="0"/>
                <a:sym typeface="Wingdings" panose="05000000000000000000" pitchFamily="2" charset="2"/>
              </a:rPr>
              <a:t> +  </a:t>
            </a:r>
            <a:r>
              <a:rPr lang="en-US" altLang="en-US" smtClean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altLang="en-US" smtClean="0"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lvl="1">
              <a:buFontTx/>
              <a:buNone/>
            </a:pPr>
            <a:endParaRPr lang="en-US" altLang="en-US" sz="120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buFontTx/>
              <a:buNone/>
            </a:pPr>
            <a:r>
              <a:rPr lang="en-US" altLang="en-US" smtClean="0">
                <a:latin typeface="Times New Roman" panose="02020603050405020304" pitchFamily="18" charset="0"/>
                <a:sym typeface="Wingdings" panose="05000000000000000000" pitchFamily="2" charset="2"/>
              </a:rPr>
              <a:t>Each element produces a typical frequency of </a:t>
            </a:r>
            <a:r>
              <a:rPr lang="en-US" altLang="en-US" smtClean="0"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en-US" altLang="en-US" smtClean="0">
                <a:latin typeface="Times New Roman" panose="02020603050405020304" pitchFamily="18" charset="0"/>
                <a:sym typeface="Wingdings" panose="05000000000000000000" pitchFamily="2" charset="2"/>
              </a:rPr>
              <a:t>-rays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7772399" cy="820225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of Radioisotopes in Medicine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5_Thallium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30" r="-71030"/>
          <a:stretch>
            <a:fillRect/>
          </a:stretch>
        </p:blipFill>
        <p:spPr>
          <a:xfrm>
            <a:off x="483432" y="1371540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181600"/>
            <a:ext cx="8062912" cy="1166382"/>
          </a:xfrm>
        </p:spPr>
        <p:txBody>
          <a:bodyPr>
            <a:noAutofit/>
          </a:bodyPr>
          <a:lstStyle/>
          <a:p>
            <a:r>
              <a:rPr lang="en-US" sz="1800" dirty="0"/>
              <a:t>Administering thallium-201 to a patient and subsequently performing a stress test offer </a:t>
            </a:r>
            <a:r>
              <a:rPr lang="en-US" sz="1800" dirty="0" smtClean="0"/>
              <a:t>medical professionals </a:t>
            </a:r>
            <a:r>
              <a:rPr lang="en-US" sz="1800" dirty="0"/>
              <a:t>an opportunity to visually analyze heart function and blood flow. (credit: modification of work </a:t>
            </a:r>
            <a:r>
              <a:rPr lang="en-US" sz="1800" dirty="0" smtClean="0"/>
              <a:t>by “</a:t>
            </a:r>
            <a:r>
              <a:rPr lang="en-US" sz="1800" dirty="0"/>
              <a:t>Blue0ctane”/Wikimedia Commons)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227959"/>
            <a:ext cx="606921" cy="41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7772400" cy="659535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of Radioisotopes in Medicine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5_Tc-99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70" r="-13970"/>
          <a:stretch>
            <a:fillRect/>
          </a:stretch>
        </p:blipFill>
        <p:spPr>
          <a:xfrm>
            <a:off x="478436" y="1244975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29200"/>
            <a:ext cx="8062912" cy="1600200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6CB255"/>
                </a:solidFill>
              </a:rPr>
              <a:t>(a) </a:t>
            </a:r>
            <a:r>
              <a:rPr lang="en-US" sz="1600" dirty="0"/>
              <a:t>The first Tc-99m generator (circa 1958) is used to separate Tc-99 from Mo-99. The </a:t>
            </a:r>
            <a:r>
              <a:rPr lang="en-US" sz="1600" dirty="0" smtClean="0"/>
              <a:t>MoO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</a:t>
            </a:r>
            <a:r>
              <a:rPr lang="en-US" sz="1600" baseline="30000" dirty="0" smtClean="0"/>
              <a:t>2</a:t>
            </a:r>
            <a:r>
              <a:rPr lang="en-US" sz="1600" baseline="30000" dirty="0"/>
              <a:t>− </a:t>
            </a:r>
            <a:r>
              <a:rPr lang="en-US" sz="1600" dirty="0" smtClean="0"/>
              <a:t>is retained </a:t>
            </a:r>
            <a:r>
              <a:rPr lang="en-US" sz="1600" dirty="0"/>
              <a:t>by the matrix in the column, whereas the </a:t>
            </a:r>
            <a:r>
              <a:rPr lang="en-US" sz="1600" dirty="0" smtClean="0"/>
              <a:t>TcO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− </a:t>
            </a:r>
            <a:r>
              <a:rPr lang="en-US" sz="1600" dirty="0"/>
              <a:t>passes through and is collected. </a:t>
            </a:r>
            <a:r>
              <a:rPr lang="en-US" sz="1600" dirty="0">
                <a:solidFill>
                  <a:srgbClr val="6CB255"/>
                </a:solidFill>
              </a:rPr>
              <a:t>(b) </a:t>
            </a:r>
            <a:r>
              <a:rPr lang="en-US" sz="1600" dirty="0"/>
              <a:t>Tc-99 was used </a:t>
            </a:r>
            <a:r>
              <a:rPr lang="en-US" sz="1600" dirty="0" smtClean="0"/>
              <a:t>in this </a:t>
            </a:r>
            <a:r>
              <a:rPr lang="en-US" sz="1600" dirty="0"/>
              <a:t>scan of the neck of a patient with Grave’s disease. The scan shows the location of high concentrations of Tc-99</a:t>
            </a:r>
            <a:r>
              <a:rPr lang="en-US" sz="1600" dirty="0" smtClean="0"/>
              <a:t>. (</a:t>
            </a:r>
            <a:r>
              <a:rPr lang="en-US" sz="1600" dirty="0"/>
              <a:t>credit a: modification of work by the Department of Energy; credit b: modification of work by “</a:t>
            </a:r>
            <a:r>
              <a:rPr lang="en-US" sz="1600" dirty="0" err="1"/>
              <a:t>MBq</a:t>
            </a:r>
            <a:r>
              <a:rPr lang="en-US" sz="1600" dirty="0"/>
              <a:t>”/</a:t>
            </a:r>
            <a:r>
              <a:rPr lang="en-US" sz="1600" dirty="0" smtClean="0"/>
              <a:t>Wikimedia Commons</a:t>
            </a:r>
            <a:r>
              <a:rPr lang="en-US" sz="1600" dirty="0"/>
              <a:t>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15" y="227959"/>
            <a:ext cx="673605" cy="4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7772400" cy="854407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Radiation in Medicine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5_RadTherapy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90" r="-23190"/>
          <a:stretch>
            <a:fillRect/>
          </a:stretch>
        </p:blipFill>
        <p:spPr>
          <a:xfrm>
            <a:off x="457199" y="1350531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105400"/>
            <a:ext cx="8229600" cy="1447800"/>
          </a:xfrm>
        </p:spPr>
        <p:txBody>
          <a:bodyPr>
            <a:noAutofit/>
          </a:bodyPr>
          <a:lstStyle/>
          <a:p>
            <a:r>
              <a:rPr lang="en-US" sz="1800" dirty="0"/>
              <a:t>The cartoon in </a:t>
            </a:r>
            <a:r>
              <a:rPr lang="en-US" sz="1800" dirty="0">
                <a:solidFill>
                  <a:srgbClr val="6CB255"/>
                </a:solidFill>
              </a:rPr>
              <a:t>(a) </a:t>
            </a:r>
            <a:r>
              <a:rPr lang="en-US" sz="1800" dirty="0"/>
              <a:t>shows a cobalt-60 machine used in the treatment of cancer. The diagram in </a:t>
            </a:r>
            <a:r>
              <a:rPr lang="en-US" sz="1800" dirty="0">
                <a:solidFill>
                  <a:srgbClr val="6CB255"/>
                </a:solidFill>
              </a:rPr>
              <a:t>(b</a:t>
            </a:r>
            <a:r>
              <a:rPr lang="en-US" sz="1800" dirty="0" smtClean="0">
                <a:solidFill>
                  <a:srgbClr val="6CB255"/>
                </a:solidFill>
              </a:rPr>
              <a:t>) </a:t>
            </a:r>
            <a:r>
              <a:rPr lang="en-US" sz="1800" dirty="0" smtClean="0"/>
              <a:t>shows </a:t>
            </a:r>
            <a:r>
              <a:rPr lang="en-US" sz="1800" dirty="0"/>
              <a:t>how the gantry of the Co-60 machine swings through an arc, focusing radiation on the targeted region (tumor</a:t>
            </a:r>
            <a:r>
              <a:rPr lang="en-US" sz="1800" dirty="0" smtClean="0"/>
              <a:t>) and </a:t>
            </a:r>
            <a:r>
              <a:rPr lang="en-US" sz="1800" dirty="0"/>
              <a:t>minimizing the amount of radiation that passes through nearby regions.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227959"/>
            <a:ext cx="759321" cy="5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4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41326"/>
            <a:ext cx="7848600" cy="1057760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Energy from Cobalt-60 Decay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5_Co60Decay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65" r="-5465"/>
          <a:stretch>
            <a:fillRect/>
          </a:stretch>
        </p:blipFill>
        <p:spPr>
          <a:xfrm>
            <a:off x="457200" y="1583961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360503"/>
            <a:ext cx="8062912" cy="990600"/>
          </a:xfrm>
        </p:spPr>
        <p:txBody>
          <a:bodyPr>
            <a:normAutofit/>
          </a:bodyPr>
          <a:lstStyle/>
          <a:p>
            <a:r>
              <a:rPr lang="en-US" sz="1800" dirty="0"/>
              <a:t>Co-60 undergoes a series of radioactive decays. The </a:t>
            </a:r>
            <a:r>
              <a:rPr lang="en-US" sz="1800" dirty="0" err="1"/>
              <a:t>γ</a:t>
            </a:r>
            <a:r>
              <a:rPr lang="en-US" sz="1800" dirty="0"/>
              <a:t> emissions are used for radiation therapy.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227959"/>
            <a:ext cx="683121" cy="4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7848600" cy="659535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in Food Preservation</a:t>
            </a:r>
            <a:endParaRPr lang="en-US" sz="3600" dirty="0"/>
          </a:p>
        </p:txBody>
      </p:sp>
      <p:pic>
        <p:nvPicPr>
          <p:cNvPr id="2" name="Picture Placeholder 1" descr="CNX_Chem_21_05_UsesOfRad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6" b="-476"/>
          <a:stretch>
            <a:fillRect/>
          </a:stretch>
        </p:blipFill>
        <p:spPr>
          <a:xfrm>
            <a:off x="457199" y="1295400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181600"/>
            <a:ext cx="8062912" cy="1295400"/>
          </a:xfrm>
        </p:spPr>
        <p:txBody>
          <a:bodyPr>
            <a:noAutofit/>
          </a:bodyPr>
          <a:lstStyle/>
          <a:p>
            <a:r>
              <a:rPr lang="en-US" sz="1800" dirty="0"/>
              <a:t>Common commercial uses of radiation include </a:t>
            </a:r>
            <a:r>
              <a:rPr lang="en-US" sz="1800" dirty="0">
                <a:solidFill>
                  <a:srgbClr val="6CB255"/>
                </a:solidFill>
              </a:rPr>
              <a:t>(a) </a:t>
            </a:r>
            <a:r>
              <a:rPr lang="en-US" sz="1800" dirty="0"/>
              <a:t>X-ray examination of luggage at an airport and </a:t>
            </a:r>
            <a:r>
              <a:rPr lang="en-US" sz="1800" dirty="0">
                <a:solidFill>
                  <a:srgbClr val="6CB255"/>
                </a:solidFill>
              </a:rPr>
              <a:t>(b</a:t>
            </a:r>
            <a:r>
              <a:rPr lang="en-US" sz="1800" dirty="0" smtClean="0">
                <a:solidFill>
                  <a:srgbClr val="6CB255"/>
                </a:solidFill>
              </a:rPr>
              <a:t>) </a:t>
            </a:r>
            <a:r>
              <a:rPr lang="en-US" sz="1800" dirty="0" smtClean="0"/>
              <a:t>preservation </a:t>
            </a:r>
            <a:r>
              <a:rPr lang="en-US" sz="1800" dirty="0"/>
              <a:t>of food. (credit a: modification of work by the Department of the Navy; credit b: modification of work </a:t>
            </a:r>
            <a:r>
              <a:rPr lang="en-US" sz="1800" dirty="0" smtClean="0"/>
              <a:t>by the </a:t>
            </a:r>
            <a:r>
              <a:rPr lang="en-US" sz="1800" dirty="0"/>
              <a:t>US Department of Agriculture)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08" y="233831"/>
            <a:ext cx="785715" cy="5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dirty="0" smtClean="0">
                <a:latin typeface="Times New Roman" panose="02020603050405020304" pitchFamily="18" charset="0"/>
              </a:rPr>
              <a:t>Behavior of Radioactive Particles</a:t>
            </a:r>
            <a:br>
              <a:rPr lang="en-US" altLang="en-US" sz="4000" dirty="0" smtClean="0">
                <a:latin typeface="Times New Roman" panose="02020603050405020304" pitchFamily="18" charset="0"/>
              </a:rPr>
            </a:br>
            <a:r>
              <a:rPr lang="en-US" altLang="en-US" sz="4000" dirty="0" smtClean="0">
                <a:latin typeface="Times New Roman" panose="02020603050405020304" pitchFamily="18" charset="0"/>
              </a:rPr>
              <a:t>in Magnetic Field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209800"/>
            <a:ext cx="4440238" cy="3757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820225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Uses of Radioisotopes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5_SmokeAlarm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3" r="-4313"/>
          <a:stretch>
            <a:fillRect/>
          </a:stretch>
        </p:blipFill>
        <p:spPr>
          <a:xfrm>
            <a:off x="457200" y="1456505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181600"/>
            <a:ext cx="8062912" cy="1295400"/>
          </a:xfrm>
        </p:spPr>
        <p:txBody>
          <a:bodyPr>
            <a:noAutofit/>
          </a:bodyPr>
          <a:lstStyle/>
          <a:p>
            <a:r>
              <a:rPr lang="en-US" sz="1800" dirty="0"/>
              <a:t>Inside a smoke detector, Am-241 emits α particles that ionize the air, creating a small electric </a:t>
            </a:r>
            <a:r>
              <a:rPr lang="en-US" sz="1800" dirty="0" smtClean="0"/>
              <a:t>current. During </a:t>
            </a:r>
            <a:r>
              <a:rPr lang="en-US" sz="1800" dirty="0"/>
              <a:t>a fire, smoke particles impede the flow of ions, reducing the current and triggering an alarm. (credit </a:t>
            </a:r>
            <a:r>
              <a:rPr lang="en-US" sz="1800" dirty="0" smtClean="0"/>
              <a:t>a: modification </a:t>
            </a:r>
            <a:r>
              <a:rPr lang="en-US" sz="1800" dirty="0"/>
              <a:t>of work by “</a:t>
            </a:r>
            <a:r>
              <a:rPr lang="en-US" sz="1800" dirty="0" err="1"/>
              <a:t>Muffet</a:t>
            </a:r>
            <a:r>
              <a:rPr lang="en-US" sz="1800" dirty="0"/>
              <a:t>”/Wikimedia Commons)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227959"/>
            <a:ext cx="835521" cy="5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Biological Effects of Radiation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343400"/>
          </a:xfrm>
        </p:spPr>
        <p:txBody>
          <a:bodyPr/>
          <a:lstStyle/>
          <a:p>
            <a:pPr marL="457200" indent="-457200" eaLnBrk="1" hangingPunct="1">
              <a:buFontTx/>
              <a:buNone/>
            </a:pPr>
            <a:r>
              <a:rPr lang="en-US" altLang="en-US" sz="3600" dirty="0" smtClean="0">
                <a:latin typeface="Times New Roman" panose="02020603050405020304" pitchFamily="18" charset="0"/>
              </a:rPr>
              <a:t>Depend on the:</a:t>
            </a:r>
          </a:p>
          <a:p>
            <a:pPr marL="457200" indent="-457200" eaLnBrk="1" hangingPunct="1">
              <a:buFontTx/>
              <a:buNone/>
            </a:pPr>
            <a:endParaRPr lang="en-US" altLang="en-US" sz="1200" dirty="0" smtClean="0">
              <a:latin typeface="Times New Roman" panose="02020603050405020304" pitchFamily="18" charset="0"/>
            </a:endParaRP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dirty="0">
                <a:latin typeface="Times New Roman" panose="02020603050405020304" pitchFamily="18" charset="0"/>
              </a:rPr>
              <a:t>E</a:t>
            </a:r>
            <a:r>
              <a:rPr lang="en-US" altLang="en-US" dirty="0" smtClean="0">
                <a:latin typeface="Times New Roman" panose="02020603050405020304" pitchFamily="18" charset="0"/>
              </a:rPr>
              <a:t>nergy of the radioactive particles;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dirty="0">
                <a:latin typeface="Times New Roman" panose="02020603050405020304" pitchFamily="18" charset="0"/>
              </a:rPr>
              <a:t>P</a:t>
            </a:r>
            <a:r>
              <a:rPr lang="en-US" altLang="en-US" dirty="0" smtClean="0">
                <a:latin typeface="Times New Roman" panose="02020603050405020304" pitchFamily="18" charset="0"/>
              </a:rPr>
              <a:t>enetrating ability of the radiation;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dirty="0" smtClean="0">
                <a:latin typeface="Times New Roman" panose="02020603050405020304" pitchFamily="18" charset="0"/>
              </a:rPr>
              <a:t>Ionizing ability of the radiation;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altLang="en-US" dirty="0" smtClean="0">
                <a:latin typeface="Times New Roman" panose="02020603050405020304" pitchFamily="18" charset="0"/>
              </a:rPr>
              <a:t>Chemical properties of the radiation source;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Effect of Radiation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6_Damage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48" b="-3848"/>
          <a:stretch>
            <a:fillRect/>
          </a:stretch>
        </p:blipFill>
        <p:spPr>
          <a:xfrm>
            <a:off x="457200" y="1374037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105400"/>
            <a:ext cx="8062912" cy="1166382"/>
          </a:xfrm>
        </p:spPr>
        <p:txBody>
          <a:bodyPr>
            <a:normAutofit/>
          </a:bodyPr>
          <a:lstStyle/>
          <a:p>
            <a:r>
              <a:rPr lang="en-US" sz="2000" dirty="0"/>
              <a:t>Radiation can harm biological systems by damaging the DNA of cells. If this damage is not </a:t>
            </a:r>
            <a:r>
              <a:rPr lang="en-US" sz="2000" dirty="0" smtClean="0"/>
              <a:t>properly repaired</a:t>
            </a:r>
            <a:r>
              <a:rPr lang="en-US" sz="2000" dirty="0"/>
              <a:t>, the cells may divide in an uncontrolled manner and cause cancer.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227959"/>
            <a:ext cx="683121" cy="4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anose="02020603050405020304" pitchFamily="18" charset="0"/>
              </a:rPr>
              <a:t>Penetrating Ability of Radiations</a:t>
            </a:r>
          </a:p>
        </p:txBody>
      </p:sp>
      <p:pic>
        <p:nvPicPr>
          <p:cNvPr id="440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851025"/>
            <a:ext cx="6400800" cy="3749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41326"/>
            <a:ext cx="7924800" cy="867348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Penetration Ability of Radiation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6_Penetrate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9" b="-749"/>
          <a:stretch>
            <a:fillRect/>
          </a:stretch>
        </p:blipFill>
        <p:spPr>
          <a:xfrm>
            <a:off x="457199" y="1257397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199" y="5177694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The ability of different types of radiation to pass through material is shown. From least to </a:t>
            </a:r>
            <a:r>
              <a:rPr lang="en-US" sz="1800" dirty="0" smtClean="0"/>
              <a:t>most penetrating</a:t>
            </a:r>
            <a:r>
              <a:rPr lang="en-US" sz="1800" dirty="0"/>
              <a:t>, they are alpha &lt; beta &lt; neutron &lt; gamma.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52400"/>
            <a:ext cx="708271" cy="48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Effects of Radiation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6_Damage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03" b="-12703"/>
          <a:stretch>
            <a:fillRect/>
          </a:stretch>
        </p:blipFill>
        <p:spPr>
          <a:xfrm>
            <a:off x="457200" y="1221190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48061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radiation can </a:t>
            </a:r>
            <a:r>
              <a:rPr lang="en-US" sz="2000" dirty="0">
                <a:solidFill>
                  <a:srgbClr val="6CB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 damage a biomolecule by ionizing it or breaking its bonds, or </a:t>
            </a:r>
            <a:r>
              <a:rPr lang="en-US" sz="2000" dirty="0">
                <a:solidFill>
                  <a:srgbClr val="6CB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</a:t>
            </a:r>
            <a:r>
              <a:rPr lang="en-US" sz="2000" dirty="0" smtClean="0">
                <a:solidFill>
                  <a:srgbClr val="6CB2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H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ion, which reacts with H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to form a hydroxyl radical, which in turn reacts with the biomolecule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causing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damage indirectly.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95" y="227959"/>
            <a:ext cx="897826" cy="6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Dose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6_Exposure1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6" r="-2186"/>
          <a:stretch>
            <a:fillRect/>
          </a:stretch>
        </p:blipFill>
        <p:spPr>
          <a:xfrm>
            <a:off x="609600" y="1219200"/>
            <a:ext cx="7672204" cy="333046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Different units are used to measure the rate of emission from a radioactive source, the energy that </a:t>
            </a:r>
            <a:r>
              <a:rPr lang="en-US" sz="2000" dirty="0" smtClean="0"/>
              <a:t>is absorbed </a:t>
            </a:r>
            <a:r>
              <a:rPr lang="en-US" sz="2000" dirty="0"/>
              <a:t>from the source, and the amount of damage the absorbed radiation does.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Units for Radiation Dose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Gray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1 J/kg of absorbed radiation energy;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0.01 J/kg of absorbed radiation energy;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Sievert (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RBE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=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RBE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RBE = relative biological effectiveness;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quality of radiation base on how much damaging effect it can cause to the biological system.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9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rem (roentgen equivalent for man)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791075"/>
          </a:xfrm>
        </p:spPr>
        <p:txBody>
          <a:bodyPr/>
          <a:lstStyle/>
          <a:p>
            <a:pPr marL="457200" indent="-457200" eaLnBrk="1" hangingPunct="1">
              <a:tabLst>
                <a:tab pos="1828800" algn="l"/>
                <a:tab pos="2913063" algn="l"/>
                <a:tab pos="3657600" algn="l"/>
              </a:tabLst>
            </a:pPr>
            <a:r>
              <a:rPr lang="en-US" altLang="en-US" smtClean="0">
                <a:solidFill>
                  <a:schemeClr val="tx2"/>
                </a:solidFill>
                <a:latin typeface="Times New Roman" panose="02020603050405020304" pitchFamily="18" charset="0"/>
              </a:rPr>
              <a:t>The energy dose of the radiation and its effectiveness in causing biologic damage must be taken into account.</a:t>
            </a:r>
          </a:p>
          <a:p>
            <a:pPr marL="457200" indent="-457200" eaLnBrk="1" hangingPunct="1">
              <a:buFontTx/>
              <a:buNone/>
              <a:tabLst>
                <a:tab pos="1828800" algn="l"/>
                <a:tab pos="2913063" algn="l"/>
                <a:tab pos="3657600" algn="l"/>
              </a:tabLst>
            </a:pPr>
            <a:r>
              <a:rPr lang="en-US" altLang="en-US" sz="2000" smtClean="0"/>
              <a:t>	</a:t>
            </a:r>
          </a:p>
          <a:p>
            <a:pPr marL="457200" indent="-457200" eaLnBrk="1" hangingPunct="1">
              <a:buFontTx/>
              <a:buNone/>
              <a:tabLst>
                <a:tab pos="1828800" algn="l"/>
                <a:tab pos="2913063" algn="l"/>
                <a:tab pos="3657600" algn="l"/>
              </a:tabLst>
            </a:pPr>
            <a:r>
              <a:rPr lang="en-US" altLang="en-US" sz="3600" smtClean="0"/>
              <a:t>	</a:t>
            </a:r>
            <a:r>
              <a:rPr lang="en-US" altLang="en-US" smtClean="0">
                <a:solidFill>
                  <a:srgbClr val="0000FF"/>
                </a:solidFill>
                <a:latin typeface="Times New Roman" panose="02020603050405020304" pitchFamily="18" charset="0"/>
              </a:rPr>
              <a:t>Number of rems = (number of rads) × RBE</a:t>
            </a:r>
            <a:r>
              <a:rPr lang="en-US" altLang="en-US" sz="2000" smtClean="0"/>
              <a:t>	</a:t>
            </a:r>
          </a:p>
          <a:p>
            <a:pPr marL="457200" indent="-457200" eaLnBrk="1" hangingPunct="1">
              <a:buFontTx/>
              <a:buNone/>
              <a:tabLst>
                <a:tab pos="1828800" algn="l"/>
                <a:tab pos="2913063" algn="l"/>
                <a:tab pos="3657600" algn="l"/>
              </a:tabLst>
            </a:pPr>
            <a:r>
              <a:rPr lang="en-US" altLang="en-US" sz="3600" smtClean="0"/>
              <a:t>	</a:t>
            </a:r>
            <a:r>
              <a:rPr lang="en-US" altLang="en-US" smtClean="0">
                <a:solidFill>
                  <a:srgbClr val="0000FF"/>
                </a:solidFill>
                <a:latin typeface="Times New Roman" panose="02020603050405020304" pitchFamily="18" charset="0"/>
              </a:rPr>
              <a:t>rads</a:t>
            </a:r>
            <a:r>
              <a:rPr lang="en-US" altLang="en-US" smtClean="0">
                <a:latin typeface="Times New Roman" panose="02020603050405020304" pitchFamily="18" charset="0"/>
              </a:rPr>
              <a:t>  = 	radiation absorbed dose</a:t>
            </a:r>
          </a:p>
          <a:p>
            <a:pPr marL="457200" indent="-457200" eaLnBrk="1" hangingPunct="1">
              <a:buFontTx/>
              <a:buNone/>
              <a:tabLst>
                <a:tab pos="1828800" algn="l"/>
                <a:tab pos="2913063" algn="l"/>
                <a:tab pos="3657600" algn="l"/>
              </a:tabLst>
            </a:pPr>
            <a:r>
              <a:rPr lang="en-US" altLang="en-US" smtClean="0">
                <a:latin typeface="Times New Roman" panose="02020603050405020304" pitchFamily="18" charset="0"/>
              </a:rPr>
              <a:t>	</a:t>
            </a:r>
            <a:r>
              <a:rPr lang="en-US" altLang="en-US" smtClean="0">
                <a:solidFill>
                  <a:srgbClr val="0000FF"/>
                </a:solidFill>
                <a:latin typeface="Times New Roman" panose="02020603050405020304" pitchFamily="18" charset="0"/>
              </a:rPr>
              <a:t>RBE</a:t>
            </a:r>
            <a:r>
              <a:rPr lang="en-US" altLang="en-US" smtClean="0">
                <a:latin typeface="Times New Roman" panose="02020603050405020304" pitchFamily="18" charset="0"/>
              </a:rPr>
              <a:t> = 	relative effectiveness of the radiation in causing biologic damage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820225"/>
          </a:xfrm>
        </p:spPr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from the Environment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6_RadonExpos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45" r="-46945"/>
          <a:stretch>
            <a:fillRect/>
          </a:stretch>
        </p:blipFill>
        <p:spPr>
          <a:xfrm>
            <a:off x="457199" y="1289242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105400"/>
            <a:ext cx="8062912" cy="1328218"/>
          </a:xfrm>
        </p:spPr>
        <p:txBody>
          <a:bodyPr>
            <a:noAutofit/>
          </a:bodyPr>
          <a:lstStyle/>
          <a:p>
            <a:r>
              <a:rPr lang="en-US" sz="1800" dirty="0"/>
              <a:t>Radon-222 seeps into houses and other buildings from rocks that contain uranium-238, </a:t>
            </a:r>
            <a:r>
              <a:rPr lang="en-US" sz="1800" dirty="0" smtClean="0"/>
              <a:t>a radon </a:t>
            </a:r>
            <a:r>
              <a:rPr lang="en-US" sz="1800" dirty="0"/>
              <a:t>emitter. The radon enters through cracks in concrete foundations and basement floors, stone or </a:t>
            </a:r>
            <a:r>
              <a:rPr lang="en-US" sz="1800" dirty="0" smtClean="0"/>
              <a:t>porous cinderblock </a:t>
            </a:r>
            <a:r>
              <a:rPr lang="en-US" sz="1800" dirty="0"/>
              <a:t>foundations, and openings for water and gas pipes.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227959"/>
            <a:ext cx="835521" cy="5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6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Radioactive Decay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</p:spPr>
        <p:txBody>
          <a:bodyPr/>
          <a:lstStyle/>
          <a:p>
            <a:pPr marL="457200" indent="-457200" eaLnBrk="1" hangingPunct="1"/>
            <a:r>
              <a:rPr lang="en-US" altLang="en-US" sz="3600" smtClean="0">
                <a:latin typeface="Times New Roman" panose="02020603050405020304" pitchFamily="18" charset="0"/>
              </a:rPr>
              <a:t>Unstable nuclei undergo decomposition (or decay) to form stable nuclei.</a:t>
            </a:r>
          </a:p>
          <a:p>
            <a:pPr marL="457200" indent="-457200" eaLnBrk="1" hangingPunct="1"/>
            <a:r>
              <a:rPr lang="en-US" altLang="en-US" sz="3600" smtClean="0">
                <a:latin typeface="Times New Roman" panose="02020603050405020304" pitchFamily="18" charset="0"/>
              </a:rPr>
              <a:t>Examples:</a:t>
            </a:r>
          </a:p>
          <a:p>
            <a:pPr marL="914400" lvl="1" indent="-457200" eaLnBrk="1" hangingPunct="1">
              <a:buFontTx/>
              <a:buNone/>
            </a:pPr>
            <a:r>
              <a:rPr lang="en-US" altLang="en-US" sz="3200" smtClean="0">
                <a:latin typeface="Times New Roman" panose="02020603050405020304" pitchFamily="18" charset="0"/>
              </a:rPr>
              <a:t>	</a:t>
            </a:r>
            <a:endParaRPr lang="en-US" altLang="en-US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270" name="Object 5"/>
          <p:cNvGraphicFramePr>
            <a:graphicFrameLocks noChangeAspect="1"/>
          </p:cNvGraphicFramePr>
          <p:nvPr/>
        </p:nvGraphicFramePr>
        <p:xfrm>
          <a:off x="1905000" y="3581400"/>
          <a:ext cx="35052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Equation" r:id="rId4" imgW="1473200" imgH="241300" progId="Equation.3">
                  <p:embed/>
                </p:oleObj>
              </mc:Choice>
              <mc:Fallback>
                <p:oleObj name="Equation" r:id="rId4" imgW="1473200" imgH="241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581400"/>
                        <a:ext cx="3505200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272" name="Object 7"/>
          <p:cNvGraphicFramePr>
            <a:graphicFrameLocks noChangeAspect="1"/>
          </p:cNvGraphicFramePr>
          <p:nvPr/>
        </p:nvGraphicFramePr>
        <p:xfrm>
          <a:off x="2057400" y="4419600"/>
          <a:ext cx="2895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Equation" r:id="rId6" imgW="1180588" imgH="241195" progId="Equation.3">
                  <p:embed/>
                </p:oleObj>
              </mc:Choice>
              <mc:Fallback>
                <p:oleObj name="Equation" r:id="rId6" imgW="1180588" imgH="241195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419600"/>
                        <a:ext cx="28956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1274" name="Object 9"/>
          <p:cNvGraphicFramePr>
            <a:graphicFrameLocks noChangeAspect="1"/>
          </p:cNvGraphicFramePr>
          <p:nvPr/>
        </p:nvGraphicFramePr>
        <p:xfrm>
          <a:off x="2133600" y="5257800"/>
          <a:ext cx="27432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9" name="Equation" r:id="rId8" imgW="1117600" imgH="241300" progId="Equation.3">
                  <p:embed/>
                </p:oleObj>
              </mc:Choice>
              <mc:Fallback>
                <p:oleObj name="Equation" r:id="rId8" imgW="1117600" imgH="2413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5257800"/>
                        <a:ext cx="27432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Sources of Radiation Exposure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1" descr="CNX_Chem_21_06_Exposure2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51" r="-50651"/>
          <a:stretch>
            <a:fillRect/>
          </a:stretch>
        </p:blipFill>
        <p:spPr>
          <a:xfrm>
            <a:off x="475396" y="1214995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29200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The total annual radiation exposure for a person in the US is about 620 </a:t>
            </a:r>
            <a:r>
              <a:rPr lang="en-US" sz="1800" dirty="0" err="1"/>
              <a:t>mrem</a:t>
            </a:r>
            <a:r>
              <a:rPr lang="en-US" sz="1800" dirty="0"/>
              <a:t>. The various </a:t>
            </a:r>
            <a:r>
              <a:rPr lang="en-US" sz="1800" dirty="0" smtClean="0"/>
              <a:t>sources and </a:t>
            </a:r>
            <a:r>
              <a:rPr lang="en-US" sz="1800" dirty="0"/>
              <a:t>their relative amounts are shown in this bar graph. (source: U.S. Nuclear Regulatory Commission)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805" y="227959"/>
            <a:ext cx="785715" cy="5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960438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3600" smtClean="0">
                <a:latin typeface="Times New Roman" panose="02020603050405020304" pitchFamily="18" charset="0"/>
              </a:rPr>
              <a:t>Effects of Short-Term Exposures to Radiation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2995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6085" name="Picture 5" descr="table_18_06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8067675" cy="2233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543800" cy="1143000"/>
          </a:xfrm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en-US" sz="4000" smtClean="0">
                <a:latin typeface="Times New Roman" panose="02020603050405020304" pitchFamily="18" charset="0"/>
              </a:rPr>
              <a:t>Types of Radioactive Decay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425950"/>
          </a:xfrm>
        </p:spPr>
        <p:txBody>
          <a:bodyPr/>
          <a:lstStyle/>
          <a:p>
            <a:pPr marL="457200" indent="-457200" eaLnBrk="1" hangingPunct="1"/>
            <a:r>
              <a:rPr lang="en-US" altLang="en-US" sz="3600" smtClean="0">
                <a:solidFill>
                  <a:srgbClr val="3333FF"/>
                </a:solidFill>
                <a:latin typeface="Times New Roman" panose="02020603050405020304" pitchFamily="18" charset="0"/>
              </a:rPr>
              <a:t>Alpha </a:t>
            </a:r>
            <a:r>
              <a:rPr lang="en-US" altLang="en-US" sz="3600" smtClean="0">
                <a:solidFill>
                  <a:srgbClr val="3333FF"/>
                </a:solidFill>
              </a:rPr>
              <a:t>(</a:t>
            </a:r>
            <a:r>
              <a:rPr lang="en-US" altLang="en-US" sz="3600" smtClean="0">
                <a:solidFill>
                  <a:srgbClr val="3333FF"/>
                </a:solidFill>
                <a:latin typeface="Symbol" panose="05050102010706020507" pitchFamily="18" charset="2"/>
              </a:rPr>
              <a:t></a:t>
            </a:r>
            <a:r>
              <a:rPr lang="en-US" altLang="en-US" sz="3600" smtClean="0">
                <a:solidFill>
                  <a:srgbClr val="3333FF"/>
                </a:solidFill>
              </a:rPr>
              <a:t>) </a:t>
            </a:r>
            <a:r>
              <a:rPr lang="en-US" altLang="en-US" sz="3600" smtClean="0">
                <a:solidFill>
                  <a:srgbClr val="3333FF"/>
                </a:solidFill>
                <a:latin typeface="Times New Roman" panose="02020603050405020304" pitchFamily="18" charset="0"/>
              </a:rPr>
              <a:t>decay </a:t>
            </a:r>
            <a:r>
              <a:rPr lang="en-US" altLang="en-US" sz="3600" smtClean="0">
                <a:solidFill>
                  <a:srgbClr val="3333FF"/>
                </a:solidFill>
              </a:rPr>
              <a:t>:</a:t>
            </a:r>
            <a:endParaRPr lang="en-US" altLang="en-US" sz="3600" smtClean="0"/>
          </a:p>
          <a:p>
            <a:pPr marL="457200" indent="-457200" eaLnBrk="1" hangingPunct="1">
              <a:buFontTx/>
              <a:buNone/>
            </a:pPr>
            <a:endParaRPr lang="en-US" altLang="en-US" sz="3600" smtClean="0"/>
          </a:p>
          <a:p>
            <a:pPr marL="457200" indent="-457200" eaLnBrk="1" hangingPunct="1">
              <a:buFontTx/>
              <a:buNone/>
            </a:pPr>
            <a:endParaRPr lang="en-US" altLang="en-US" smtClean="0"/>
          </a:p>
          <a:p>
            <a:pPr marL="457200" indent="-457200" eaLnBrk="1" hangingPunct="1"/>
            <a:r>
              <a:rPr lang="en-US" altLang="en-US" sz="3600" smtClean="0">
                <a:solidFill>
                  <a:srgbClr val="3333FF"/>
                </a:solidFill>
                <a:latin typeface="Times New Roman" panose="02020603050405020304" pitchFamily="18" charset="0"/>
              </a:rPr>
              <a:t>Beta </a:t>
            </a:r>
            <a:r>
              <a:rPr lang="en-US" altLang="en-US" sz="3600" smtClean="0">
                <a:solidFill>
                  <a:srgbClr val="3333FF"/>
                </a:solidFill>
              </a:rPr>
              <a:t>(</a:t>
            </a:r>
            <a:r>
              <a:rPr lang="en-US" altLang="en-US" sz="3600" smtClean="0">
                <a:solidFill>
                  <a:srgbClr val="3333FF"/>
                </a:solidFill>
                <a:latin typeface="Symbol" panose="05050102010706020507" pitchFamily="18" charset="2"/>
              </a:rPr>
              <a:t></a:t>
            </a:r>
            <a:r>
              <a:rPr lang="en-US" altLang="en-US" sz="3600" smtClean="0">
                <a:solidFill>
                  <a:srgbClr val="3333FF"/>
                </a:solidFill>
              </a:rPr>
              <a:t>) </a:t>
            </a:r>
            <a:r>
              <a:rPr lang="en-US" altLang="en-US" sz="3600" smtClean="0">
                <a:solidFill>
                  <a:srgbClr val="3333FF"/>
                </a:solidFill>
                <a:latin typeface="Times New Roman" panose="02020603050405020304" pitchFamily="18" charset="0"/>
              </a:rPr>
              <a:t>decay</a:t>
            </a:r>
            <a:r>
              <a:rPr lang="en-US" altLang="en-US" sz="3600" smtClean="0">
                <a:solidFill>
                  <a:srgbClr val="3333FF"/>
                </a:solidFill>
              </a:rPr>
              <a:t> :</a:t>
            </a:r>
            <a:r>
              <a:rPr lang="en-US" altLang="en-US" sz="3600" smtClean="0"/>
              <a:t> 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271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9461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1828800" y="2514600"/>
          <a:ext cx="3506788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r:id="rId4" imgW="3486169" imgH="504928" progId="">
                  <p:embed/>
                </p:oleObj>
              </mc:Choice>
              <mc:Fallback>
                <p:oleObj r:id="rId4" imgW="3486169" imgH="504928" progId="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lum bright="-9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514600"/>
                        <a:ext cx="3506788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1981200" y="4495800"/>
          <a:ext cx="3481388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" r:id="rId6" imgW="3467010" imgH="504928" progId="">
                  <p:embed/>
                </p:oleObj>
              </mc:Choice>
              <mc:Fallback>
                <p:oleObj r:id="rId6" imgW="3467010" imgH="504928" progId="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lum bright="-7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495800"/>
                        <a:ext cx="3481388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2814</Words>
  <Application>Microsoft Office PowerPoint</Application>
  <PresentationFormat>On-screen Show (4:3)</PresentationFormat>
  <Paragraphs>282</Paragraphs>
  <Slides>81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Default Design</vt:lpstr>
      <vt:lpstr>Equation</vt:lpstr>
      <vt:lpstr>Document</vt:lpstr>
      <vt:lpstr>PowerPoint Presentation</vt:lpstr>
      <vt:lpstr>Importance of Nuclear Chemistry</vt:lpstr>
      <vt:lpstr>Review – Isotope Symbols</vt:lpstr>
      <vt:lpstr>Types of Radiation Particles</vt:lpstr>
      <vt:lpstr>Behavior of Radioactive Particles in Electric Field</vt:lpstr>
      <vt:lpstr>Behavior of Radioactive Particles in Electric Field</vt:lpstr>
      <vt:lpstr>Behavior of Radioactive Particles in Magnetic Field</vt:lpstr>
      <vt:lpstr>Radioactive Decay</vt:lpstr>
      <vt:lpstr>Types of Radioactive Decay</vt:lpstr>
      <vt:lpstr>Types of Radioactive Decay</vt:lpstr>
      <vt:lpstr>Annihilation</vt:lpstr>
      <vt:lpstr>Types of Radioactive Decay</vt:lpstr>
      <vt:lpstr>Summary of Radioactive Decay</vt:lpstr>
      <vt:lpstr>Application of Nuclear Radiation</vt:lpstr>
      <vt:lpstr>Decay Series  (Series of Alpha and Beta Decays)</vt:lpstr>
      <vt:lpstr>Criteria for Nuclear Stability</vt:lpstr>
      <vt:lpstr>Nuclear Stability</vt:lpstr>
      <vt:lpstr>Condition for Nuclear Stability</vt:lpstr>
      <vt:lpstr>The Band of Stability</vt:lpstr>
      <vt:lpstr>Concept Check</vt:lpstr>
      <vt:lpstr>Rate of Decay</vt:lpstr>
      <vt:lpstr>Half-Life</vt:lpstr>
      <vt:lpstr>Half-Life of Cobalt-60</vt:lpstr>
      <vt:lpstr>Half-Life of Nuclear Decay</vt:lpstr>
      <vt:lpstr>Exercise-#1</vt:lpstr>
      <vt:lpstr>Nuclear Transformation</vt:lpstr>
      <vt:lpstr>A Schematic Diagram of a Cyclotron</vt:lpstr>
      <vt:lpstr>A Schematic Diagram of a Linear Accelerator</vt:lpstr>
      <vt:lpstr>Measuring Radioactivity Levels</vt:lpstr>
      <vt:lpstr>Geiger Counter</vt:lpstr>
      <vt:lpstr>Carbon–14 Dating</vt:lpstr>
      <vt:lpstr>Carbon-14 Isotope in Nature</vt:lpstr>
      <vt:lpstr>Carbon-14 Dating</vt:lpstr>
      <vt:lpstr>Nuclear Binding Energy</vt:lpstr>
      <vt:lpstr>Energy and Mass</vt:lpstr>
      <vt:lpstr>Mass Defect (Dm)</vt:lpstr>
      <vt:lpstr>Binding Energy per Nucleon vs. Mass Number</vt:lpstr>
      <vt:lpstr>Nuclear Fission and Fusion</vt:lpstr>
      <vt:lpstr>Nuclear Fission</vt:lpstr>
      <vt:lpstr>Nuclear Fission</vt:lpstr>
      <vt:lpstr>Nuclear Fission</vt:lpstr>
      <vt:lpstr>Fission of Uranium-235</vt:lpstr>
      <vt:lpstr>Fission Products of Uranium-235</vt:lpstr>
      <vt:lpstr>Chain Reactions during Fission Process</vt:lpstr>
      <vt:lpstr>Sample Size in Chain Reactions</vt:lpstr>
      <vt:lpstr>Fission Processes</vt:lpstr>
      <vt:lpstr>Schematic Diagram of a Nuclear Power Plant</vt:lpstr>
      <vt:lpstr>Schematic Diagram  of a Reactor  Core</vt:lpstr>
      <vt:lpstr>Nuclear Reactor in California</vt:lpstr>
      <vt:lpstr>Three Mile Island Nuclear Reactor</vt:lpstr>
      <vt:lpstr>Fission Bomb  (Little Boy and Fat Man)</vt:lpstr>
      <vt:lpstr>Nuclear Fusion</vt:lpstr>
      <vt:lpstr>Nuclear Fusion</vt:lpstr>
      <vt:lpstr>Nuclear Fusion</vt:lpstr>
      <vt:lpstr>International Thermonuclear  Experimental Reactor (ITER)</vt:lpstr>
      <vt:lpstr>Uses of Radioisotopes</vt:lpstr>
      <vt:lpstr>Radioisotope Tracers</vt:lpstr>
      <vt:lpstr>Radioisotope Tracers for Medical Diagnose</vt:lpstr>
      <vt:lpstr>Radiotracers</vt:lpstr>
      <vt:lpstr>Radioisotope Therapy</vt:lpstr>
      <vt:lpstr>Radiotherapy</vt:lpstr>
      <vt:lpstr>Food Irradiation</vt:lpstr>
      <vt:lpstr>Isotope Dilution</vt:lpstr>
      <vt:lpstr>Elemental Analysis</vt:lpstr>
      <vt:lpstr>Use of Radioisotopes in Medicine</vt:lpstr>
      <vt:lpstr>Use of Radioisotopes in Medicine</vt:lpstr>
      <vt:lpstr>Application of Radiation in Medicine</vt:lpstr>
      <vt:lpstr>Radiation Energy from Cobalt-60 Decay</vt:lpstr>
      <vt:lpstr>Uses of Radiation in Food Preservation</vt:lpstr>
      <vt:lpstr>Other Uses of Radioisotopes</vt:lpstr>
      <vt:lpstr>Biological Effects of Radiation</vt:lpstr>
      <vt:lpstr>Biological Effect of Radiation</vt:lpstr>
      <vt:lpstr>Penetrating Ability of Radiations</vt:lpstr>
      <vt:lpstr>Different Penetration Ability of Radiation</vt:lpstr>
      <vt:lpstr>Biological Effects of Radiation</vt:lpstr>
      <vt:lpstr>Radiation Dose</vt:lpstr>
      <vt:lpstr>Units for Radiation Dose</vt:lpstr>
      <vt:lpstr>rem (roentgen equivalent for man)</vt:lpstr>
      <vt:lpstr>Radiation from the Environment</vt:lpstr>
      <vt:lpstr>Sources of Radiation Exposure</vt:lpstr>
      <vt:lpstr>Effects of Short-Term Exposures to Radiation</vt:lpstr>
    </vt:vector>
  </TitlesOfParts>
  <Company>PCCD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Siraj Omar</dc:creator>
  <cp:lastModifiedBy>Siraj Omar</cp:lastModifiedBy>
  <cp:revision>49</cp:revision>
  <dcterms:created xsi:type="dcterms:W3CDTF">2011-04-17T18:46:15Z</dcterms:created>
  <dcterms:modified xsi:type="dcterms:W3CDTF">2018-05-23T20:30:39Z</dcterms:modified>
</cp:coreProperties>
</file>