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8" r:id="rId3"/>
    <p:sldId id="259" r:id="rId4"/>
    <p:sldId id="306" r:id="rId5"/>
    <p:sldId id="260" r:id="rId6"/>
    <p:sldId id="307" r:id="rId7"/>
    <p:sldId id="30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09" r:id="rId28"/>
    <p:sldId id="280" r:id="rId29"/>
    <p:sldId id="281" r:id="rId30"/>
    <p:sldId id="282" r:id="rId31"/>
    <p:sldId id="283" r:id="rId32"/>
    <p:sldId id="284" r:id="rId33"/>
    <p:sldId id="285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86397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616B9E-6FE7-48F9-9E40-9A5450551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302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4C1F3-BCAD-421D-ADD7-492D58517AE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12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E0EE9-CC0A-4E75-AFDE-00BBCE8E714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894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1F52A-3768-4BAE-AC4C-D76E7042299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a) </a:t>
            </a:r>
            <a:r>
              <a:rPr lang="en-US" altLang="en-US" sz="1400">
                <a:solidFill>
                  <a:srgbClr val="009900"/>
                </a:solidFill>
              </a:rPr>
              <a:t>2,2,4,5-tetramethylhexane</a:t>
            </a:r>
            <a:endParaRPr lang="en-US" altLang="en-US"/>
          </a:p>
          <a:p>
            <a:r>
              <a:rPr lang="en-US" altLang="en-US"/>
              <a:t>b) </a:t>
            </a:r>
            <a:r>
              <a:rPr lang="en-US" altLang="en-US" sz="1400">
                <a:solidFill>
                  <a:srgbClr val="009900"/>
                </a:solidFill>
              </a:rPr>
              <a:t>3,6-diethyl-3-methyloctane</a:t>
            </a:r>
          </a:p>
        </p:txBody>
      </p:sp>
    </p:spTree>
    <p:extLst>
      <p:ext uri="{BB962C8B-B14F-4D97-AF65-F5344CB8AC3E}">
        <p14:creationId xmlns:p14="http://schemas.microsoft.com/office/powerpoint/2010/main" val="4200454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8ABFC-194D-4F69-BC6F-08B0EEE06B0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0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AFD4B-6F4E-43A9-BBC4-9060F7944B6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759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B70BB-0E93-442A-8CAE-F0EB779A588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958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4C7B5-81C7-4413-92D2-BAD6A74FBE2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92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D5D42-6557-4E9A-ADB5-E1716CFFCCB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114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F0DD7-03EA-404C-A327-4FF3AE4D808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112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23676-FD66-495C-AE31-890EBC25DC1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64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753DB-B63A-4EE1-87DC-1E94B92BC9D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43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1151B-D9C3-45C2-B76C-5472E699FBA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832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10992-B314-4495-BB9A-DAEC9ABE464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a) </a:t>
            </a:r>
            <a:r>
              <a:rPr lang="en-US" altLang="en-US" sz="1400">
                <a:solidFill>
                  <a:srgbClr val="009900"/>
                </a:solidFill>
              </a:rPr>
              <a:t>2,3,5-trimethyl-2-hexene</a:t>
            </a:r>
            <a:r>
              <a:rPr lang="en-US" altLang="en-US"/>
              <a:t> </a:t>
            </a:r>
          </a:p>
          <a:p>
            <a:r>
              <a:rPr lang="en-US" altLang="en-US"/>
              <a:t>b) </a:t>
            </a:r>
            <a:r>
              <a:rPr lang="en-US" altLang="en-US" sz="1400">
                <a:solidFill>
                  <a:srgbClr val="009900"/>
                </a:solidFill>
              </a:rPr>
              <a:t>6-ethyl-3-methyl-3-octene</a:t>
            </a:r>
          </a:p>
        </p:txBody>
      </p:sp>
    </p:spTree>
    <p:extLst>
      <p:ext uri="{BB962C8B-B14F-4D97-AF65-F5344CB8AC3E}">
        <p14:creationId xmlns:p14="http://schemas.microsoft.com/office/powerpoint/2010/main" val="1735237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186B0-7430-4386-9484-B832921DAB6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398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CF84D-2D71-4F1B-8CAC-3C8CDF72D89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682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FDCDF-1BE1-4AFD-AA32-35C042D8EB2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201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174E5-F54A-4454-8E1F-F464A303F08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85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B2916-A411-499C-AF35-6BACD66A486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49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944BB-3F85-4621-9D6B-D00C6C81901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505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7CC2C-9455-46BB-8414-9C34E47E8AF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267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B23F8-9BDF-4E09-934A-73C1D2FEBDB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360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8677E-7BEF-40FC-969E-F8338D718BDA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927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9B41B-A523-4F80-AAE6-222071B80EE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943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2F7D2-EF11-4F4B-ADC6-A6955D77C1E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183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DD90A-974D-4665-AA2C-044FAD24C190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58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8CD7F-30EE-4F2A-AE73-A2EC57D95349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0412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6CCC6-2C8B-4126-9E43-FADD2086860F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423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74C30-7447-4831-B8B7-4CB0F5AF647F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5917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5726A-0A46-4B27-B1C2-5C08DB69B20F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204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4E550-E816-467C-9F74-9A1DB381EE2A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465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CA979-AB76-439B-A577-FF3DAB26CBEA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306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0CB75-B6F6-4980-867F-0633AEC8E43E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5722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0069D-71E1-4CEE-8F1E-183B69193063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72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CA98E-329F-45BA-8B55-BCFAF50167A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9673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7ECF2-A037-4C05-8D4E-17D734D71D08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6769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62A1A-A803-4864-BB29-1A9FE23416CB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2355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2829D-6817-4516-B435-E5C6003E0A3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91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9FBCF-5781-448E-BCA8-D29ED29E38E9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7917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DF168-0C7E-4FA2-8A56-79FE2BDDAC04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6350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AC209-3F98-44CA-94F1-5F7317749E2F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34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BE62F-96C9-40C2-99CE-0F031EB16A85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2512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77960-CD25-4BF1-82C9-2468CE99343D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6029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DCD17-A66D-4539-82DA-D91C058B842D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83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56CEE-741F-4E3D-B7A0-46F929EB4D4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00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C168C-CB3F-42BF-A498-4212E4FCC02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16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36AE8-EEA6-4850-A287-BB8C5DFDC5D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07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C5245-7920-49DF-B0A9-AACD9C96844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57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D5226-75D2-448F-BD9C-5E49F9FC54F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94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C35B6-0AC4-436C-A13E-358E0E0FA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13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9068F-BEF0-448B-A08C-99C0F7E4D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29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7E342-0D9F-464C-8381-30D802624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03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92B0E8-CDE8-43AD-84DF-41718CFC4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6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1B9D1-AB1F-43BF-9488-74D6DCC40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9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1600-458F-4D9C-8B62-7DD9A890E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56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CE210-3EA0-4CAB-A9EA-C1322F555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4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080D5-061A-460F-8A28-08A320DBF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0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649F0-00F1-4226-A6A5-65ADE55C8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10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9D4E3-B68B-4669-AC73-D6BFC2F73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83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FEB27-14F5-44C2-824C-DFF4A7467B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00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3B0AE-30A5-49D1-A666-B272B8684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3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74B328-8BAF-4610-BE1D-6F99B8B3CF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marcus\HMC07\Projects\Input\To_LearningMate\2008\zumdahl8e_lecture_outline\Chapter_22\Chapter_22-6.ppt#-1,1,Protei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267200"/>
          </a:xfrm>
          <a:noFill/>
        </p:spPr>
        <p:txBody>
          <a:bodyPr/>
          <a:lstStyle/>
          <a:p>
            <a:pPr marL="685800" indent="-685800">
              <a:buFontTx/>
              <a:buNone/>
              <a:tabLst>
                <a:tab pos="1143000" algn="l"/>
              </a:tabLst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Alkanes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: Saturated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Hydrocarbons</a:t>
            </a:r>
          </a:p>
          <a:p>
            <a:pPr marL="685800" indent="-685800">
              <a:buFontTx/>
              <a:buNone/>
              <a:tabLst>
                <a:tab pos="1143000" algn="l"/>
              </a:tabLst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Alkenes and Alkynes</a:t>
            </a:r>
            <a:endParaRPr lang="en-US" altLang="en-US" dirty="0" smtClean="0">
              <a:latin typeface="Times New Roman" pitchFamily="18" charset="0"/>
              <a:cs typeface="Times New Roman" pitchFamily="18" charset="0"/>
              <a:hlinkClick r:id="rId3" action="ppaction://hlinkpres?slideindex=1&amp;slidetitle=Proteins"/>
            </a:endParaRPr>
          </a:p>
          <a:p>
            <a:pPr marL="685800" indent="-685800">
              <a:buFontTx/>
              <a:buNone/>
              <a:tabLst>
                <a:tab pos="1143000" algn="l"/>
              </a:tabLst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Aromatic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Hydrocarbons</a:t>
            </a:r>
            <a:endParaRPr lang="en-US" altLang="en-US" dirty="0">
              <a:latin typeface="Times New Roman" pitchFamily="18" charset="0"/>
              <a:cs typeface="Times New Roman" pitchFamily="18" charset="0"/>
              <a:hlinkClick r:id="rId3" action="ppaction://hlinkpres?slideindex=1&amp;slidetitle=Proteins"/>
            </a:endParaRPr>
          </a:p>
          <a:p>
            <a:pPr marL="685800" indent="-685800">
              <a:buFontTx/>
              <a:buNone/>
              <a:tabLst>
                <a:tab pos="1143000" algn="l"/>
              </a:tabLst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Hydrocarbon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Derivatives</a:t>
            </a:r>
            <a:endParaRPr lang="en-US" altLang="en-US" dirty="0">
              <a:latin typeface="Times New Roman" pitchFamily="18" charset="0"/>
              <a:cs typeface="Times New Roman" pitchFamily="18" charset="0"/>
              <a:hlinkClick r:id="rId3" action="ppaction://hlinkpres?slideindex=1&amp;slidetitle=Proteins"/>
            </a:endParaRPr>
          </a:p>
          <a:p>
            <a:pPr marL="685800" indent="-685800">
              <a:buFontTx/>
              <a:buNone/>
              <a:tabLst>
                <a:tab pos="1143000" algn="l"/>
              </a:tabLst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Polymers</a:t>
            </a:r>
            <a:endParaRPr lang="en-US" altLang="en-US" dirty="0">
              <a:latin typeface="Times New Roman" pitchFamily="18" charset="0"/>
              <a:cs typeface="Times New Roman" pitchFamily="18" charset="0"/>
              <a:hlinkClick r:id="rId3" action="ppaction://hlinkpres?slideindex=1&amp;slidetitle=Proteins"/>
            </a:endParaRPr>
          </a:p>
          <a:p>
            <a:pPr marL="685800" indent="-685800">
              <a:buFontTx/>
              <a:buNone/>
              <a:tabLst>
                <a:tab pos="1143000" algn="l"/>
              </a:tabLst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Natural Polymer</a:t>
            </a:r>
          </a:p>
          <a:p>
            <a:pPr marL="685800" indent="-685800">
              <a:buFontTx/>
              <a:buNone/>
              <a:tabLst>
                <a:tab pos="1143000" algn="l"/>
              </a:tabLst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Biological Macromolecules</a:t>
            </a:r>
          </a:p>
          <a:p>
            <a:pPr marL="685800" indent="-685800">
              <a:buFontTx/>
              <a:buNone/>
              <a:tabLst>
                <a:tab pos="1143000" algn="l"/>
              </a:tabLst>
            </a:pPr>
            <a:endParaRPr lang="en-US" altLang="en-US" dirty="0">
              <a:latin typeface="Times New Roman" pitchFamily="18" charset="0"/>
              <a:cs typeface="Times New Roman" pitchFamily="18" charset="0"/>
              <a:hlinkClick r:id="rId3" action="ppaction://hlinkpres?slideindex=1&amp;slidetitle=Protein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Organic and Biological Molecules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Rules for Naming Alkanes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267200"/>
          </a:xfrm>
        </p:spPr>
        <p:txBody>
          <a:bodyPr/>
          <a:lstStyle/>
          <a:p>
            <a:pPr marL="465138" indent="-465138" defTabSz="871538">
              <a:buFontTx/>
              <a:buAutoNum type="arabicPeriod"/>
            </a:pPr>
            <a:r>
              <a:rPr lang="en-US" altLang="en-US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For alkanes beyond butane, add –</a:t>
            </a:r>
            <a:r>
              <a:rPr lang="en-US" altLang="en-US" i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ane</a:t>
            </a:r>
            <a:r>
              <a:rPr lang="en-US" altLang="en-US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 to the Greek root for the number of carbons.</a:t>
            </a:r>
          </a:p>
          <a:p>
            <a:pPr marL="900113" lvl="1" indent="-433388" defTabSz="871538">
              <a:buFontTx/>
              <a:buNone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2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2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2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2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2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2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= hex</a:t>
            </a:r>
            <a:r>
              <a:rPr lang="en-US" altLang="en-US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ane</a:t>
            </a:r>
          </a:p>
          <a:p>
            <a:pPr marL="900113" lvl="1" indent="-433388" defTabSz="871538"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65138" indent="-465138" defTabSz="871538">
              <a:buFontTx/>
              <a:buAutoNum type="arabicPeriod"/>
            </a:pPr>
            <a:r>
              <a:rPr lang="en-US" altLang="en-US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Alkyl substituents:  drop the –</a:t>
            </a:r>
            <a:r>
              <a:rPr lang="en-US" altLang="en-US" i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ane</a:t>
            </a:r>
            <a:r>
              <a:rPr lang="en-US" altLang="en-US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 and add –</a:t>
            </a:r>
            <a:r>
              <a:rPr lang="en-US" altLang="en-US" i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yl</a:t>
            </a:r>
            <a:r>
              <a:rPr lang="en-US" altLang="en-US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0113" lvl="1" indent="-433388" defTabSz="871538">
              <a:buFontTx/>
              <a:buNone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2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2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is eth</a:t>
            </a:r>
            <a:r>
              <a:rPr lang="en-US" altLang="en-US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ane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900113" lvl="1" indent="-433388" defTabSz="871538">
              <a:buFontTx/>
              <a:buNone/>
            </a:pP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altLang="en-US" sz="32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2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is eth</a:t>
            </a:r>
            <a:r>
              <a:rPr lang="en-US" altLang="en-US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yl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Rules for Naming Alkanes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marL="465138" indent="-465138">
              <a:buFontTx/>
              <a:buAutoNum type="arabicPeriod" startAt="3"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Positions of substituent groups are specified by numbering the longest chain sequentially. The numbering is such that substituents are at lowest possible number along chain.</a:t>
            </a:r>
          </a:p>
          <a:p>
            <a:pPr marL="900113" lvl="1" indent="-433388">
              <a:buFontTx/>
              <a:buNone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altLang="en-US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0113" lvl="1" indent="-433388"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altLang="en-US">
                <a:solidFill>
                  <a:srgbClr val="3333FF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</a:t>
            </a:r>
          </a:p>
          <a:p>
            <a:pPr marL="900113" lvl="1" indent="-433388"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CH</a:t>
            </a:r>
            <a:r>
              <a:rPr lang="en-US" altLang="en-US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0113" lvl="1" indent="-433388"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1          2          3         4          5          6</a:t>
            </a:r>
            <a:endParaRPr lang="en-US" altLang="en-US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0113" lvl="1" indent="-433388"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	                3-methylhexane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Rules for Naming Alkanes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457200" indent="-457200">
              <a:buFontTx/>
              <a:buAutoNum type="arabicPeriod" startAt="4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Location and name are followed by root alkane name.  Substituents are named in alphabetical order and use 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–, 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tri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–, etc.</a:t>
            </a:r>
          </a:p>
          <a:p>
            <a:pPr marL="457200" indent="-457200">
              <a:buFontTx/>
              <a:buAutoNum type="arabicPeriod" startAt="4"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en-US" alt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baseline="-1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baseline="-25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baseline="-12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altLang="en-US" dirty="0" smtClean="0">
                <a:solidFill>
                  <a:srgbClr val="3333FF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</a:t>
            </a:r>
            <a:r>
              <a:rPr lang="en-US" altLang="en-US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dirty="0" smtClean="0">
                <a:solidFill>
                  <a:srgbClr val="3333FF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</a:t>
            </a:r>
            <a:endParaRPr lang="en-US" altLang="en-US" dirty="0">
              <a:solidFill>
                <a:srgbClr val="3333FF"/>
              </a:solidFill>
              <a:latin typeface="Symbol" pitchFamily="18" charset="2"/>
              <a:cs typeface="Times New Roman" pitchFamily="18" charset="0"/>
            </a:endParaRPr>
          </a:p>
          <a:p>
            <a:pPr marL="914400" lvl="1" indent="-457200"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CH</a:t>
            </a:r>
            <a:r>
              <a:rPr lang="en-US" altLang="en-US" baseline="-1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baseline="-1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baseline="-1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baseline="-1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1        2        3        4       5        6</a:t>
            </a:r>
            <a:endParaRPr lang="en-US" altLang="en-US" sz="2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	     3,4-dimethylhexane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First Ten Normal Alkanes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2532" name="Picture 4" descr="Table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735388" cy="5029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Most Common Alkyl Substituents and Their Names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4580" name="Picture 4" descr="table_22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949575" cy="5029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4114800" cy="88423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Exercise-#1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Name each of the following:</a:t>
            </a:r>
          </a:p>
          <a:p>
            <a:pPr lvl="1">
              <a:buFontTx/>
              <a:buNone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(a)	</a:t>
            </a:r>
            <a:endParaRPr lang="en-US" altLang="en-US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(b)</a:t>
            </a:r>
          </a:p>
          <a:p>
            <a:pPr lvl="1">
              <a:buFontTx/>
              <a:buNone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endParaRPr lang="en-US" altLang="en-US" sz="2600" dirty="0">
              <a:solidFill>
                <a:srgbClr val="009900"/>
              </a:solidFill>
            </a:endParaRPr>
          </a:p>
          <a:p>
            <a:pPr lvl="1">
              <a:buFontTx/>
              <a:buNone/>
            </a:pPr>
            <a:endParaRPr lang="en-US" altLang="en-US" sz="2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MMj0189251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74891"/>
              </p:ext>
            </p:extLst>
          </p:nvPr>
        </p:nvGraphicFramePr>
        <p:xfrm>
          <a:off x="1752600" y="2667000"/>
          <a:ext cx="35814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CS ChemDraw Drawing" r:id="rId5" imgW="4594555" imgH="1398727" progId="ChemDraw.Document.6.0">
                  <p:embed/>
                </p:oleObj>
              </mc:Choice>
              <mc:Fallback>
                <p:oleObj name="CS ChemDraw Drawing" r:id="rId5" imgW="4594555" imgH="1398727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67000"/>
                        <a:ext cx="358140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576362"/>
              </p:ext>
            </p:extLst>
          </p:nvPr>
        </p:nvGraphicFramePr>
        <p:xfrm>
          <a:off x="1752600" y="4112487"/>
          <a:ext cx="4648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CS ChemDraw Drawing" r:id="rId7" imgW="5624779" imgH="1398727" progId="ChemDraw.Document.6.0">
                  <p:embed/>
                </p:oleObj>
              </mc:Choice>
              <mc:Fallback>
                <p:oleObj name="CS ChemDraw Drawing" r:id="rId7" imgW="5624779" imgH="1398727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2487"/>
                        <a:ext cx="46482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Combustion Reactions of Alkanes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257550"/>
          </a:xfrm>
        </p:spPr>
        <p:txBody>
          <a:bodyPr/>
          <a:lstStyle/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At a high temperature, alkanes react vigorously and exothermically with oxygen. They are used as fuels.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990600" y="4572000"/>
          <a:ext cx="7239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Equation" r:id="rId4" imgW="7239000" imgH="482600" progId="Equation.BREE4">
                  <p:embed/>
                </p:oleObj>
              </mc:Choice>
              <mc:Fallback>
                <p:oleObj name="Equation" r:id="rId4" imgW="7239000" imgH="4826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0"/>
                        <a:ext cx="72390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2390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Substitution Reactions of Alkanes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Primarily where halogen atoms replace hydrogen atoms.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1295400" y="3352800"/>
          <a:ext cx="6019800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4" imgW="5372100" imgH="2260600" progId="Equation.BREE4">
                  <p:embed/>
                </p:oleObj>
              </mc:Choice>
              <mc:Fallback>
                <p:oleObj name="Equation" r:id="rId4" imgW="5372100" imgH="22606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52800"/>
                        <a:ext cx="6019800" cy="252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Dehydrogenation Reactions of Alkanes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Hydrogen atoms are removed and the product is an unsaturated hydrocarbon.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829300" cy="1571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391400" cy="94456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Cyclic Alkanes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Carbon atoms can form rings containing only C—C single bonds.</a:t>
            </a:r>
          </a:p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General formula: C</a:t>
            </a:r>
            <a:r>
              <a:rPr lang="en-US" altLang="en-US" i="1" baseline="-1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2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i="1" baseline="-1200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457200" indent="-457200">
              <a:buFontTx/>
              <a:buNone/>
            </a:pPr>
            <a:endParaRPr lang="en-US" altLang="en-US" sz="36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	     C</a:t>
            </a:r>
            <a:r>
              <a:rPr lang="en-US" altLang="en-US" sz="36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6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     C</a:t>
            </a:r>
            <a:r>
              <a:rPr lang="en-US" altLang="en-US" sz="36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6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    C</a:t>
            </a:r>
            <a:r>
              <a:rPr lang="en-US" altLang="en-US" sz="36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6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209800" y="4787900"/>
          <a:ext cx="45720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CS ChemDraw Drawing" r:id="rId4" imgW="4762195" imgH="1575511" progId="ChemDraw.Document.6.0">
                  <p:embed/>
                </p:oleObj>
              </mc:Choice>
              <mc:Fallback>
                <p:oleObj name="CS ChemDraw Drawing" r:id="rId4" imgW="4762195" imgH="1575511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87900"/>
                        <a:ext cx="45720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noFill/>
          <a:ln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Organic Chemistry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057400"/>
            <a:ext cx="8229600" cy="3657600"/>
          </a:xfrm>
          <a:noFill/>
        </p:spPr>
        <p:txBody>
          <a:bodyPr/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Organic Chemistry</a:t>
            </a:r>
          </a:p>
          <a:p>
            <a:pPr marL="798513" lvl="1" indent="-341313"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	The study of carbon-containing compounds and their properties. The vast majority of organic compounds contain chains or rings of carbon atoms.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The Chair and Boat Forms of Cyclohexane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6868" name="Picture 4" descr="ch22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67600" cy="418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Hydrocarbons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Alkenes:</a:t>
            </a:r>
            <a:r>
              <a:rPr lang="en-US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hydrocarbons that contain a carbon–carbon double bond.  [C</a:t>
            </a:r>
            <a:r>
              <a:rPr lang="en-US" altLang="en-US" i="1" baseline="-1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2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i="1" baseline="-1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457200" indent="-457200"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		CH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CH═CH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prop</a:t>
            </a: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ene</a:t>
            </a:r>
          </a:p>
          <a:p>
            <a:pPr marL="457200" indent="-457200">
              <a:buFontTx/>
              <a:buNone/>
            </a:pPr>
            <a:endParaRPr lang="en-US" altLang="en-US" sz="24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Alkynes:</a:t>
            </a:r>
            <a:r>
              <a:rPr lang="en-US" altLang="en-US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hydrocarbons containing a carbon–carbon triple bond.</a:t>
            </a:r>
          </a:p>
          <a:p>
            <a:pPr marL="457200" indent="-457200" algn="ctr"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6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6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>
                <a:solidFill>
                  <a:srgbClr val="3333FF"/>
                </a:solidFill>
                <a:latin typeface="Lucida Sans Unicode" pitchFamily="34" charset="0"/>
                <a:cs typeface="Times New Roman" pitchFamily="18" charset="0"/>
              </a:rPr>
              <a:t>≡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CCH</a:t>
            </a:r>
            <a:r>
              <a:rPr lang="en-US" altLang="en-US" sz="3600" baseline="-25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2–pent</a:t>
            </a: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yne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162800" cy="762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Rules for Naming Alkenes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Root hydrocarbon name ends in –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ene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buFontTx/>
              <a:buNone/>
            </a:pPr>
            <a:r>
              <a:rPr lang="en-US" altLang="en-US" sz="3600">
                <a:solidFill>
                  <a:srgbClr val="3333FF"/>
                </a:solidFill>
              </a:rPr>
              <a:t>			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is eth</a:t>
            </a: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ene</a:t>
            </a:r>
          </a:p>
          <a:p>
            <a:pPr marL="609600" indent="-609600">
              <a:buFontTx/>
              <a:buNone/>
            </a:pPr>
            <a:endParaRPr lang="en-US" altLang="en-US" sz="24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en-US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.	With more than 3 carbons, double bond is indicated by the lowest–numbered carbon atom in the bond.</a:t>
            </a:r>
          </a:p>
          <a:p>
            <a:pPr marL="609600" indent="-609600" algn="ctr"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=CHCH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609600" indent="-609600">
              <a:buFontTx/>
              <a:buNone/>
            </a:pPr>
            <a:r>
              <a:rPr lang="en-US" altLang="en-US" sz="2800"/>
              <a:t>			      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1            2      3        4</a:t>
            </a:r>
            <a:r>
              <a:rPr lang="en-US" altLang="en-US" sz="2800"/>
              <a:t>    </a:t>
            </a:r>
          </a:p>
          <a:p>
            <a:pPr marL="609600" indent="-609600">
              <a:buFontTx/>
              <a:buNone/>
            </a:pPr>
            <a:r>
              <a:rPr lang="en-US" altLang="en-US" sz="2800"/>
              <a:t>				  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butene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15200" cy="762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Rules for Naming Alkynes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91000"/>
          </a:xfrm>
        </p:spPr>
        <p:txBody>
          <a:bodyPr/>
          <a:lstStyle/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Same as for alkenes except use –</a:t>
            </a:r>
            <a:r>
              <a:rPr lang="en-US" altLang="en-US" sz="3600" i="1">
                <a:latin typeface="Times New Roman" pitchFamily="18" charset="0"/>
                <a:cs typeface="Times New Roman" pitchFamily="18" charset="0"/>
              </a:rPr>
              <a:t>yne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 as suffix.</a:t>
            </a:r>
          </a:p>
          <a:p>
            <a:pPr marL="457200" indent="-457200">
              <a:buFontTx/>
              <a:buNone/>
            </a:pPr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3600">
                <a:solidFill>
                  <a:srgbClr val="3333FF"/>
                </a:solidFill>
              </a:rPr>
              <a:t>		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>
                <a:solidFill>
                  <a:srgbClr val="3333FF"/>
                </a:solidFill>
                <a:latin typeface="Lucida Sans Unicode" pitchFamily="34" charset="0"/>
                <a:cs typeface="Times New Roman" pitchFamily="18" charset="0"/>
              </a:rPr>
              <a:t>≡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CCH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6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457200" indent="-457200"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		    3</a:t>
            </a:r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oct</a:t>
            </a: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yne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4572000" cy="88423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Exercise-#2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	Name each of the following:</a:t>
            </a:r>
          </a:p>
          <a:p>
            <a:pPr lvl="1">
              <a:buFontTx/>
              <a:buNone/>
            </a:pPr>
            <a:endParaRPr lang="en-US" altLang="en-US" sz="320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altLang="en-US" sz="2800"/>
              <a:t>	</a:t>
            </a:r>
            <a:endParaRPr lang="en-US" altLang="en-US" sz="2800" baseline="-25000"/>
          </a:p>
          <a:p>
            <a:pPr lvl="1">
              <a:buFontTx/>
              <a:buNone/>
            </a:pPr>
            <a:endParaRPr lang="en-US" altLang="en-US" sz="2800"/>
          </a:p>
          <a:p>
            <a:pPr lvl="1">
              <a:buFontTx/>
              <a:buNone/>
            </a:pPr>
            <a:endParaRPr lang="en-US" altLang="en-US" sz="2800"/>
          </a:p>
          <a:p>
            <a:pPr lvl="1"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(b)</a:t>
            </a:r>
          </a:p>
          <a:p>
            <a:pPr lvl="1">
              <a:buFontTx/>
              <a:buNone/>
            </a:pPr>
            <a:r>
              <a:rPr lang="en-US" altLang="en-US"/>
              <a:t>		            </a:t>
            </a:r>
            <a:endParaRPr lang="en-US" altLang="en-US" sz="280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None/>
            </a:pPr>
            <a:endParaRPr lang="en-US" altLang="en-US" sz="280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MMj0189251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752600" y="2438400"/>
          <a:ext cx="40386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CS ChemDraw Drawing" r:id="rId5" imgW="4375099" imgH="1398727" progId="ChemDraw.Document.6.0">
                  <p:embed/>
                </p:oleObj>
              </mc:Choice>
              <mc:Fallback>
                <p:oleObj name="CS ChemDraw Drawing" r:id="rId5" imgW="4375099" imgH="1398727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38400"/>
                        <a:ext cx="40386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1752600" y="4038600"/>
          <a:ext cx="56245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CS ChemDraw Drawing" r:id="rId7" imgW="5624779" imgH="845515" progId="ChemDraw.Document.6.0">
                  <p:embed/>
                </p:oleObj>
              </mc:Choice>
              <mc:Fallback>
                <p:oleObj name="CS ChemDraw Drawing" r:id="rId7" imgW="5624779" imgH="845515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56245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 autoUpdateAnimBg="0"/>
      <p:bldP spid="4505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Addition Reactions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81400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Pi Bonds (which are weaker than the C—C  bonds), are broken, and new bonds are formed to the atoms being added.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0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66800" y="3886200"/>
          <a:ext cx="69738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Corel Equation 1.0 Equation" r:id="rId4" imgW="6983280" imgH="569880" progId="CorelEquation">
                  <p:embed/>
                </p:oleObj>
              </mc:Choice>
              <mc:Fallback>
                <p:oleObj name="Corel Equation 1.0 Equation" r:id="rId4" imgW="6983280" imgH="569880" progId="CorelEquation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-7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86200"/>
                        <a:ext cx="69738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8153400" y="1981200"/>
          <a:ext cx="2381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6" imgW="241300" imgH="228600" progId="Equation.BREE4">
                  <p:embed/>
                </p:oleObj>
              </mc:Choice>
              <mc:Fallback>
                <p:oleObj name="Equation" r:id="rId6" imgW="241300" imgH="2286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981200"/>
                        <a:ext cx="2381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620000" cy="88423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Halogenation Reactions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066800"/>
          </a:xfrm>
        </p:spPr>
        <p:txBody>
          <a:bodyPr/>
          <a:lstStyle/>
          <a:p>
            <a:pPr marL="457200" indent="-457200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Addition of halogen atoms of alkenes and alkynes.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8077200" cy="1025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Reactions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of HX molecules to an Alkene and alkyne: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CH═CH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CHBrCH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1-butene  			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2-bromobutane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C≡CH  +  2HBr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CBr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1-butyne  		           2,2-dibromobutane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89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marL="457200" indent="-457200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A special class of cyclic unsaturated hydrocarbons.</a:t>
            </a:r>
          </a:p>
          <a:p>
            <a:pPr marL="457200" indent="-457200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Simplest of these is benzene (C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The delocalization of the </a:t>
            </a:r>
            <a:r>
              <a:rPr lang="en-US" altLang="en-US" dirty="0" smtClean="0">
                <a:latin typeface="Symbol" panose="05050102010706020507" pitchFamily="18" charset="2"/>
                <a:cs typeface="Times New Roman" pitchFamily="18" charset="0"/>
              </a:rPr>
              <a:t>p-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electrons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makes the benzene ring behave differently from a typical unsaturated hydrocarbon.</a:t>
            </a:r>
            <a:endParaRPr lang="el-G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010400" cy="960438"/>
          </a:xfrm>
        </p:spPr>
        <p:txBody>
          <a:bodyPr/>
          <a:lstStyle/>
          <a:p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Aromatic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Benzene (Aromatic Hydrocarbon)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3252" name="Picture 4" descr="ch22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3686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Hydrocarbons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484438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Compounds composed of carbon and hydrogen.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Unsaturated hydrocarbons generally undergo rapid addition reactions, but benzene does not.</a:t>
            </a:r>
          </a:p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Benzene undergoes substitution reactions in which hydrogen atoms are replaced by other atoms.</a:t>
            </a:r>
          </a:p>
          <a:p>
            <a:pPr marL="457200" indent="-457200"/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530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0600" y="4114800"/>
          <a:ext cx="2085975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" name="Chemistry 4D-Draw" r:id="rId4" imgW="2095200" imgH="1807920" progId="Chemistry4DDraw.v2">
                  <p:embed/>
                </p:oleObj>
              </mc:Choice>
              <mc:Fallback>
                <p:oleObj name="Chemistry 4D-Draw" r:id="rId4" imgW="2095200" imgH="1807920" progId="Chemistry4DDraw.v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30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800"/>
                        <a:ext cx="2085975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524000" y="5867400"/>
            <a:ext cx="1292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Benzene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514600" y="4953000"/>
            <a:ext cx="1241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+ Cl</a:t>
            </a:r>
            <a:r>
              <a:rPr lang="en-US" altLang="en-US" sz="32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55303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33800" y="5105400"/>
          <a:ext cx="9921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Corel Equation 1.0 Equation" r:id="rId6" imgW="1001520" imgH="468000" progId="CorelEquation">
                  <p:embed/>
                </p:oleObj>
              </mc:Choice>
              <mc:Fallback>
                <p:oleObj name="Corel Equation 1.0 Equation" r:id="rId6" imgW="1001520" imgH="468000" progId="CorelEquation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05400"/>
                        <a:ext cx="9921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5029200" y="4343400"/>
            <a:ext cx="790575" cy="1549400"/>
            <a:chOff x="3343" y="2073"/>
            <a:chExt cx="498" cy="976"/>
          </a:xfrm>
        </p:grpSpPr>
        <p:sp>
          <p:nvSpPr>
            <p:cNvPr id="55305" name="Line 9"/>
            <p:cNvSpPr>
              <a:spLocks noChangeShapeType="1"/>
            </p:cNvSpPr>
            <p:nvPr/>
          </p:nvSpPr>
          <p:spPr bwMode="auto">
            <a:xfrm>
              <a:off x="3343" y="2620"/>
              <a:ext cx="1" cy="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Line 10"/>
            <p:cNvSpPr>
              <a:spLocks noChangeShapeType="1"/>
            </p:cNvSpPr>
            <p:nvPr/>
          </p:nvSpPr>
          <p:spPr bwMode="auto">
            <a:xfrm>
              <a:off x="3343" y="2906"/>
              <a:ext cx="248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7" name="Line 11"/>
            <p:cNvSpPr>
              <a:spLocks noChangeShapeType="1"/>
            </p:cNvSpPr>
            <p:nvPr/>
          </p:nvSpPr>
          <p:spPr bwMode="auto">
            <a:xfrm flipV="1">
              <a:off x="3591" y="2906"/>
              <a:ext cx="249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Line 12"/>
            <p:cNvSpPr>
              <a:spLocks noChangeShapeType="1"/>
            </p:cNvSpPr>
            <p:nvPr/>
          </p:nvSpPr>
          <p:spPr bwMode="auto">
            <a:xfrm flipV="1">
              <a:off x="3840" y="2619"/>
              <a:ext cx="1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 flipH="1" flipV="1">
              <a:off x="3591" y="2476"/>
              <a:ext cx="249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 flipH="1">
              <a:off x="3343" y="2476"/>
              <a:ext cx="2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1" name="Line 15"/>
            <p:cNvSpPr>
              <a:spLocks noChangeShapeType="1"/>
            </p:cNvSpPr>
            <p:nvPr/>
          </p:nvSpPr>
          <p:spPr bwMode="auto">
            <a:xfrm flipV="1">
              <a:off x="3591" y="2318"/>
              <a:ext cx="1" cy="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2" name="Oval 16"/>
            <p:cNvSpPr>
              <a:spLocks noChangeArrowheads="1"/>
            </p:cNvSpPr>
            <p:nvPr/>
          </p:nvSpPr>
          <p:spPr bwMode="auto">
            <a:xfrm>
              <a:off x="3419" y="2591"/>
              <a:ext cx="344" cy="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3505" y="2073"/>
              <a:ext cx="248" cy="3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3200">
                  <a:latin typeface="Times New Roman" pitchFamily="18" charset="0"/>
                </a:rPr>
                <a:t>Cl</a:t>
              </a:r>
            </a:p>
          </p:txBody>
        </p:sp>
      </p:grp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4800600" y="6019800"/>
            <a:ext cx="2054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Chlorobenzene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6172200" y="5181600"/>
            <a:ext cx="14017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+ HCl</a:t>
            </a:r>
          </a:p>
        </p:txBody>
      </p:sp>
      <p:sp>
        <p:nvSpPr>
          <p:cNvPr id="55316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Substitution reactions of Aromatic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  <p:bldP spid="55301" grpId="0"/>
      <p:bldP spid="55302" grpId="0"/>
      <p:bldP spid="55314" grpId="0"/>
      <p:bldP spid="553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More Complex Aromatic Systems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7348" name="Picture 4" descr="table_22_03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858000" cy="4502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Molecules that are fundamentally hydrocarbons but have additional atoms or groups of atoms called functional groups.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534400" cy="1143000"/>
          </a:xfrm>
        </p:spPr>
        <p:txBody>
          <a:bodyPr/>
          <a:lstStyle/>
          <a:p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Organic Compounds with Functional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762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The Common Functional Groups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1444" name="Picture 4" descr="table_22_04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5011738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Alcohols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Methanol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Ethanol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1-propanol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CH(OH)CH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2-Propanol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1-Butanol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CH(OH)CH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2-Butanol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	1-Pentanol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CH(OH)CH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2-Pentanol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CH(OH)CH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3-Pentanol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98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Dimethyl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Diethyl ether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Ethylmethyl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Methylpropyl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ether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Isopropylmethyl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OC(CH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Methyl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-butyl ether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(MTBE)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MTBE – was used as additive in gasoline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21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Aldehyde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HCHO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Methanal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Ethanal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Pentanal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CH−CHCHO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2-chloro-3-methylpentanal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36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Ketones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Propanone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Butanone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Pentanone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3-Pentanone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║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CCHCH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2-chloro-3-pentanone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69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Carboxylic Acids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HCHOOH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Methanoic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(Formic acid)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Ethanoic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(Acetic acid)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Propanoic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Butanoic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COOH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Pentanoic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36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Derivatives of Carboxylic Acids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║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CCOOH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2-ketobutanoic acid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CHCOOH	2-hydroxybutanoic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│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CHCOOH	2-chlorobutanoic acid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1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Classification of Hydrocarbons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162800" cy="1676400"/>
          </a:xfrm>
        </p:spPr>
        <p:txBody>
          <a:bodyPr/>
          <a:lstStyle/>
          <a:p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Saturated:  C—C bonds are all single bonds.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		alkanes [C</a:t>
            </a:r>
            <a:r>
              <a:rPr lang="en-US" altLang="en-US" sz="2800" i="1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8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i="1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baseline="-120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altLang="en-US" sz="2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71800" y="3962400"/>
          <a:ext cx="2387600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7" r:id="rId3" imgW="2388108" imgH="1725168" progId="ChemDraw.Document.6.0">
                  <p:embed/>
                </p:oleObj>
              </mc:Choice>
              <mc:Fallback>
                <p:oleObj r:id="rId3" imgW="2388108" imgH="1725168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962400"/>
                        <a:ext cx="2387600" cy="17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Methylamine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Ethylamine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Diethylamine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Triethylamine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Dimethylamine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Ethylmethylamine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Dimethylethylamine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primary;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secondary;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tertiary)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Ethylacetate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O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C-OCH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Ethylacetate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║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C-OCH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Pentylacetate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Amides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Ethanamide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Acetamide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Propanamide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methylethanamide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methylacetamide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CON(CH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dimethylethanamide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dimethylacetamide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C-NH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Ethanamide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Acetamide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223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Large, usually chainlike molecules that are built from small molecules called monomers.</a:t>
            </a:r>
          </a:p>
          <a:p>
            <a:pPr marL="457200" indent="-457200">
              <a:buFontTx/>
              <a:buNone/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3600" b="1"/>
              <a:t>	</a:t>
            </a:r>
            <a:r>
              <a:rPr lang="en-US" altLang="en-US" u="sng">
                <a:latin typeface="Times New Roman" pitchFamily="18" charset="0"/>
                <a:cs typeface="Times New Roman" pitchFamily="18" charset="0"/>
              </a:rPr>
              <a:t>Monomer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en-US" u="sng">
                <a:latin typeface="Times New Roman" pitchFamily="18" charset="0"/>
                <a:cs typeface="Times New Roman" pitchFamily="18" charset="0"/>
              </a:rPr>
              <a:t>Polymer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	Ethylene			Polyethylene</a:t>
            </a:r>
          </a:p>
          <a:p>
            <a:pPr marL="457200" indent="-457200"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	Vinyl chloride		Polyvinyl chloride </a:t>
            </a:r>
          </a:p>
          <a:p>
            <a:pPr marL="457200" indent="-457200"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	Tetrafluoroethylene 	Teflon®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Organic Polymers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162800" cy="762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Types of Polymerization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5105400"/>
          </a:xfrm>
        </p:spPr>
        <p:txBody>
          <a:bodyPr/>
          <a:lstStyle/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Addition Polymerization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Monomers “add together” to form the polymer, with no other products.  (Teflon®)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5541" name="Picture 5" descr="reactions-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3200400" cy="3171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Types of Polymerization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5029200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Condensation Polymerization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A small molecule, such as water, is formed for each extension of the polymer chain.  (Nylon)</a:t>
            </a:r>
            <a:endParaRPr lang="en-US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7589" name="Picture 5" descr="Hexamethylenediamine-p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7772400" cy="2497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990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Proteins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Natural polymers made up of </a:t>
            </a:r>
            <a:r>
              <a:rPr lang="en-US" altLang="en-US" sz="3600">
                <a:latin typeface="Symbol" pitchFamily="18" charset="2"/>
                <a:cs typeface="Times New Roman" pitchFamily="18" charset="0"/>
              </a:rPr>
              <a:t>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-amino acids with molar masses: </a:t>
            </a:r>
          </a:p>
          <a:p>
            <a:pPr marL="457200" indent="-457200">
              <a:buFontTx/>
              <a:buNone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600">
                <a:latin typeface="Symbol" pitchFamily="18" charset="2"/>
                <a:cs typeface="Times New Roman" pitchFamily="18" charset="0"/>
              </a:rPr>
              <a:t>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 6000 to &gt; 1,000,000 g/mol</a:t>
            </a:r>
          </a:p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Fibrous Proteins:  provide structural integrity and strength to muscle, hair and cartilage.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15000" cy="8683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Proteins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Globular Proteins: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Roughly spherical shape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Transport and store oxygen and nutrients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Act as catalysts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Fight invasion by foreign objects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Participate in the body’s regulatory system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Transport electrons in metabolism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Symbol" pitchFamily="18" charset="2"/>
                <a:cs typeface="Times New Roman" pitchFamily="18" charset="0"/>
              </a:rPr>
              <a:t>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-Amino Acids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–NH</a:t>
            </a:r>
            <a:r>
              <a:rPr lang="en-US" altLang="en-US" sz="3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 always attached to the </a:t>
            </a:r>
            <a:r>
              <a:rPr lang="en-US" altLang="en-US" sz="3600">
                <a:latin typeface="Symbol" pitchFamily="18" charset="2"/>
                <a:cs typeface="Times New Roman" pitchFamily="18" charset="0"/>
              </a:rPr>
              <a:t>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-carbon </a:t>
            </a:r>
          </a:p>
          <a:p>
            <a:pPr marL="457200" indent="-457200">
              <a:buFontTx/>
              <a:buNone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	(the carbon attached to -COOH)</a:t>
            </a:r>
          </a:p>
          <a:p>
            <a:pPr marL="457200" indent="-457200">
              <a:buFontTx/>
              <a:buNone/>
            </a:pPr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en-US" sz="3600">
                <a:solidFill>
                  <a:srgbClr val="F7668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3600">
                <a:latin typeface="Symbol" pitchFamily="18" charset="2"/>
                <a:cs typeface="Times New Roman" pitchFamily="18" charset="0"/>
              </a:rPr>
              <a:t>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-carbon</a:t>
            </a:r>
          </a:p>
          <a:p>
            <a:pPr marL="457200" indent="-457200">
              <a:buFontTx/>
              <a:buNone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	R = side chains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373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95800" y="3429000"/>
          <a:ext cx="3733800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Chemistry 4D-Draw" r:id="rId4" imgW="4114800" imgH="2331720" progId="Chemistry4DDraw.v2">
                  <p:embed/>
                </p:oleObj>
              </mc:Choice>
              <mc:Fallback>
                <p:oleObj name="Chemistry 4D-Draw" r:id="rId4" imgW="4114800" imgH="2331720" progId="Chemistry4DDraw.v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29000"/>
                        <a:ext cx="3733800" cy="232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0207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Bonding in </a:t>
            </a:r>
            <a:r>
              <a:rPr lang="en-US" altLang="en-US" sz="4000">
                <a:latin typeface="Symbol" pitchFamily="18" charset="2"/>
                <a:cs typeface="Times New Roman" pitchFamily="18" charset="0"/>
              </a:rPr>
              <a:t>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-Amino Acids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</a:rPr>
              <a:t>						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</a:p>
          <a:p>
            <a:pPr marL="457200" indent="-457200"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			   + H</a:t>
            </a:r>
            <a:r>
              <a:rPr lang="en-US" altLang="en-US" sz="3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457200" indent="-457200">
              <a:buFontTx/>
              <a:buNone/>
            </a:pPr>
            <a:endParaRPr lang="en-US" altLang="en-US" sz="3600" dirty="0"/>
          </a:p>
          <a:p>
            <a:pPr marL="457200" indent="-457200">
              <a:buFontTx/>
              <a:buNone/>
            </a:pPr>
            <a:r>
              <a:rPr lang="en-US" altLang="en-US" sz="3600" dirty="0" smtClean="0"/>
              <a:t>                        </a:t>
            </a:r>
            <a:r>
              <a:rPr lang="en-US" altLang="en-US" sz="3600" dirty="0" smtClean="0">
                <a:solidFill>
                  <a:srgbClr val="F465F4"/>
                </a:solidFill>
                <a:latin typeface="Symbol" pitchFamily="18" charset="2"/>
              </a:rPr>
              <a:t></a:t>
            </a:r>
            <a:endParaRPr lang="en-US" altLang="en-US" sz="3600" dirty="0" smtClean="0">
              <a:solidFill>
                <a:srgbClr val="F465F4"/>
              </a:solidFill>
            </a:endParaRPr>
          </a:p>
          <a:p>
            <a:pPr marL="457200" indent="-457200">
              <a:buFontTx/>
              <a:buNone/>
            </a:pPr>
            <a:r>
              <a:rPr lang="en-US" altLang="en-US" sz="3600" dirty="0" smtClean="0">
                <a:solidFill>
                  <a:srgbClr val="F465F4"/>
                </a:solidFill>
              </a:rPr>
              <a:t>                 </a:t>
            </a:r>
            <a:r>
              <a:rPr lang="en-US" altLang="en-US" dirty="0">
                <a:solidFill>
                  <a:srgbClr val="F465F4"/>
                </a:solidFill>
                <a:latin typeface="Times New Roman" pitchFamily="18" charset="0"/>
                <a:cs typeface="Times New Roman" pitchFamily="18" charset="0"/>
              </a:rPr>
              <a:t>A peptide </a:t>
            </a:r>
            <a:r>
              <a:rPr lang="en-US" altLang="en-US" dirty="0" smtClean="0">
                <a:solidFill>
                  <a:srgbClr val="F465F4"/>
                </a:solidFill>
                <a:latin typeface="Times New Roman" pitchFamily="18" charset="0"/>
                <a:cs typeface="Times New Roman" pitchFamily="18" charset="0"/>
              </a:rPr>
              <a:t>linkage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are 20 amino acids commonly found in proteins.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371201"/>
              </p:ext>
            </p:extLst>
          </p:nvPr>
        </p:nvGraphicFramePr>
        <p:xfrm>
          <a:off x="1600200" y="2362200"/>
          <a:ext cx="5410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Chemistry 4D-Draw" r:id="rId4" imgW="6094080" imgH="2428560" progId="Chemistry4DDraw.v2">
                  <p:embed/>
                </p:oleObj>
              </mc:Choice>
              <mc:Fallback>
                <p:oleObj name="Chemistry 4D-Draw" r:id="rId4" imgW="6094080" imgH="2428560" progId="Chemistry4DDraw.v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5410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Classification of Hydrocarbons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Unsaturated:  contains carbon–carbon multiple bonds.</a:t>
            </a:r>
          </a:p>
          <a:p>
            <a:pPr marL="457200" indent="-457200"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marL="457200" indent="-457200"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		Alkenes [C</a:t>
            </a:r>
            <a:r>
              <a:rPr lang="en-US" altLang="en-US" i="1" baseline="-1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2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i="1" baseline="-1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]		Alkynes [C</a:t>
            </a:r>
            <a:r>
              <a:rPr lang="en-US" altLang="en-US" i="1" baseline="-1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baseline="-12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i="1" baseline="-12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baseline="-1200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219200" y="4114800"/>
          <a:ext cx="273367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CS ChemDraw Drawing" r:id="rId4" imgW="2716987" imgH="1717243" progId="ChemDraw.Document.6.0">
                  <p:embed/>
                </p:oleObj>
              </mc:Choice>
              <mc:Fallback>
                <p:oleObj name="CS ChemDraw Drawing" r:id="rId4" imgW="2716987" imgH="1717243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273367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5029200" y="3962400"/>
          <a:ext cx="3581400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CS ChemDraw Drawing" r:id="rId6" imgW="4052011" imgH="2166823" progId="ChemDraw.Document.6.0">
                  <p:embed/>
                </p:oleObj>
              </mc:Choice>
              <mc:Fallback>
                <p:oleObj name="CS ChemDraw Drawing" r:id="rId6" imgW="4052011" imgH="2166823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62400"/>
                        <a:ext cx="3581400" cy="203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Levels of Structure in Proteins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457200" indent="-457200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Primary: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 Sequence of amino acids in the protein chain.</a:t>
            </a:r>
          </a:p>
          <a:p>
            <a:pPr marL="457200" indent="-457200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Secondary: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 The arrangement of the protein chain in the long molecule (hydrogen bonding determines this).</a:t>
            </a:r>
          </a:p>
          <a:p>
            <a:pPr marL="457200" indent="-457200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Tertiary: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 The overall shape of the protein (determined by hydrogen-bonding, dipole-dipole interactions, ionic bonds, covalent bonds and London forces).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086600" cy="1066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Hydrogen Bonding in </a:t>
            </a:r>
            <a:r>
              <a:rPr lang="el-GR" altLang="en-US" sz="32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-Helical Arrangement of a Protein Chain</a:t>
            </a:r>
            <a:endParaRPr lang="el-GR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9876" name="Picture 4" descr="figure_22_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114800" cy="5043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Pleated Sheet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1924" name="Picture 4" descr="figure_22_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752600"/>
            <a:ext cx="6629400" cy="46370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Carbohydrates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Food source for most organisms and structural material for plants.</a:t>
            </a:r>
          </a:p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Empirical formula = CH</a:t>
            </a:r>
            <a:r>
              <a:rPr lang="en-US" altLang="en-US" sz="3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Monosaccharides (simple sugars)</a:t>
            </a:r>
          </a:p>
          <a:p>
            <a:pPr marL="914400" lvl="1" indent="-457200"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pentoses – ribose, arabinose</a:t>
            </a:r>
          </a:p>
          <a:p>
            <a:pPr marL="914400" lvl="1" indent="-457200">
              <a:buFontTx/>
              <a:buNone/>
            </a:pP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hexoses – fructose, glucose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Some Important Monosaccharides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6020" name="Picture 4" descr="table_22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05600" cy="5008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8000" cy="9445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Carbohydrates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Disaccharides (formed from 2 monosaccharides joined by a glycoside linkage, a C—O—C bond between the rings):</a:t>
            </a:r>
          </a:p>
          <a:p>
            <a:pPr marL="914400" lvl="1" indent="-457200"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sucrose (glucose + fructose)</a:t>
            </a:r>
          </a:p>
          <a:p>
            <a:pPr marL="914400" lvl="1" indent="-457200">
              <a:buFontTx/>
              <a:buNone/>
            </a:pPr>
            <a:endParaRPr lang="en-US" altLang="en-US" sz="24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Polysaccharides (many monosaccharide units):</a:t>
            </a:r>
          </a:p>
          <a:p>
            <a:pPr marL="914400" lvl="1" indent="-457200"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starch, cellulose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10400" cy="111283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The Disaccharide Sucrose is formed from </a:t>
            </a:r>
            <a:r>
              <a:rPr lang="el-GR" altLang="en-US" sz="32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-D-glucose and Fructose</a:t>
            </a:r>
            <a:endParaRPr lang="el-GR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0116" name="Picture 4" descr="Figure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181600" cy="47005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91400" cy="762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Nucleic Acids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810000"/>
          </a:xfrm>
        </p:spPr>
        <p:txBody>
          <a:bodyPr/>
          <a:lstStyle/>
          <a:p>
            <a:pPr marL="457200" indent="-457200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DNA (deoxyribonucleic acid):  stores and transmits genetic information, responsible (with RNA) for protein synthesis.  </a:t>
            </a:r>
          </a:p>
          <a:p>
            <a:pPr marL="457200" indent="-457200"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	(Molar masses = several billion)</a:t>
            </a:r>
          </a:p>
          <a:p>
            <a:pPr marL="457200" indent="-457200">
              <a:buFontTx/>
              <a:buNone/>
            </a:pP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RNA (ribonucleic acid):  helps in protein synthesis.  </a:t>
            </a:r>
          </a:p>
          <a:p>
            <a:pPr marL="457200" indent="-457200"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	(Molar masses from 20,000 to 40,000 g/mol)</a:t>
            </a:r>
            <a:endParaRPr lang="en-US" altLang="en-US" sz="28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Nucleotides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Monomers of the nucleic acids.</a:t>
            </a:r>
          </a:p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Three distinct parts: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A five–carbon sugar, deoxyribose in DNA and ribose in RNA.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A nitrogen–containing organic base.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A phosphoric acid molecule (H</a:t>
            </a:r>
            <a:r>
              <a:rPr lang="en-US" altLang="en-US" sz="3200" baseline="-12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altLang="en-US" sz="3200" baseline="-12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96200" cy="914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Deoxyribose (in DNA) and Ribose (in RNA)</a:t>
            </a:r>
            <a:endParaRPr lang="el-GR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6260" name="Picture 4" descr="Figure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3994150" cy="4953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Nomenclature of Hydrocarbons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Naming Alkanes: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Choose the longest (unbroken) carbon chain as parent structure;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Identify side-chains and their locations on the parent chain;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Number the parent chain from the end that would give the smallest number combination for the locations of side-chain.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Name side-chains in alphabetical order and followed by parent chain.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The Organic Bases Found in DNA and RNA</a:t>
            </a:r>
            <a:endParaRPr lang="el-GR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8308" name="Picture 4" descr="figure_22_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826000" cy="4953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DNA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10000"/>
          </a:xfrm>
        </p:spPr>
        <p:txBody>
          <a:bodyPr/>
          <a:lstStyle/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Key to DNA’s functioning is its double-helical structure with complementary bases on the two strands.</a:t>
            </a:r>
          </a:p>
          <a:p>
            <a:pPr marL="457200" indent="-457200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The bases form hydrogen bonds to each other.  </a:t>
            </a:r>
            <a:endParaRPr lang="en-US" altLang="en-US" sz="360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Hydrogen Bonding in DNA</a:t>
            </a:r>
            <a:endParaRPr lang="el-GR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404" name="Picture 4" descr="figure_22_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52600"/>
            <a:ext cx="6477000" cy="46974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Name this compound.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	        CH</a:t>
            </a:r>
            <a:r>
              <a:rPr lang="en-US" altLang="en-US" baseline="-16000"/>
              <a:t>3</a:t>
            </a:r>
            <a:r>
              <a:rPr lang="en-US" altLang="en-US"/>
              <a:t> 	       CH</a:t>
            </a:r>
            <a:r>
              <a:rPr lang="en-US" altLang="en-US" baseline="-16000"/>
              <a:t>3</a:t>
            </a:r>
            <a:endParaRPr lang="en-US" altLang="en-US"/>
          </a:p>
          <a:p>
            <a:r>
              <a:rPr lang="en-US" altLang="en-US"/>
              <a:t>              |</a:t>
            </a:r>
            <a:r>
              <a:rPr lang="en-US" altLang="en-US" b="1"/>
              <a:t>		</a:t>
            </a:r>
            <a:r>
              <a:rPr lang="en-US" altLang="en-US"/>
              <a:t>|</a:t>
            </a:r>
          </a:p>
          <a:p>
            <a:r>
              <a:rPr lang="en-US" altLang="en-US"/>
              <a:t>     CH</a:t>
            </a:r>
            <a:r>
              <a:rPr lang="en-US" altLang="en-US" baseline="-16000"/>
              <a:t>3</a:t>
            </a:r>
            <a:r>
              <a:rPr lang="en-US" altLang="en-US"/>
              <a:t>–CH–CH</a:t>
            </a:r>
            <a:r>
              <a:rPr lang="en-US" altLang="en-US" baseline="-16000"/>
              <a:t>2</a:t>
            </a:r>
            <a:r>
              <a:rPr lang="en-US" altLang="en-US"/>
              <a:t>–C–CH</a:t>
            </a:r>
            <a:r>
              <a:rPr lang="en-US" altLang="en-US" baseline="-16000"/>
              <a:t>3</a:t>
            </a:r>
            <a:r>
              <a:rPr lang="en-US" altLang="en-US"/>
              <a:t> </a:t>
            </a:r>
          </a:p>
          <a:p>
            <a:r>
              <a:rPr lang="en-US" altLang="en-US"/>
              <a:t>				 |</a:t>
            </a:r>
          </a:p>
          <a:p>
            <a:r>
              <a:rPr lang="en-US" altLang="en-US"/>
              <a:t>		 		CH</a:t>
            </a:r>
            <a:r>
              <a:rPr lang="en-US" altLang="en-US" baseline="-16000"/>
              <a:t>3</a:t>
            </a:r>
            <a:r>
              <a:rPr lang="en-US" altLang="en-US"/>
              <a:t> </a:t>
            </a:r>
          </a:p>
          <a:p>
            <a:r>
              <a:rPr lang="en-US" altLang="en-US"/>
              <a:t>        2,2,4-trimethylpentane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Isomerism in Alkanes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10000"/>
          </a:xfrm>
        </p:spPr>
        <p:txBody>
          <a:bodyPr/>
          <a:lstStyle/>
          <a:p>
            <a:pPr marL="457200" indent="-457200"/>
            <a:r>
              <a:rPr lang="en-US" altLang="en-US">
                <a:latin typeface="Times New Roman" pitchFamily="18" charset="0"/>
                <a:cs typeface="Times New Roman" pitchFamily="18" charset="0"/>
              </a:rPr>
              <a:t>Structural isomerism – occurs when two molecules have the same atoms but different bonds.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Butane and all succeeding members of the alkanes exhibit structural isomerism.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Butane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40" name="Picture 4" descr="figure_22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029200" cy="4445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978</Words>
  <Application>Microsoft Office PowerPoint</Application>
  <PresentationFormat>On-screen Show (4:3)</PresentationFormat>
  <Paragraphs>352</Paragraphs>
  <Slides>62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Lucida Sans Unicode</vt:lpstr>
      <vt:lpstr>Symbol</vt:lpstr>
      <vt:lpstr>Times New Roman</vt:lpstr>
      <vt:lpstr>Wingdings</vt:lpstr>
      <vt:lpstr>Default Design</vt:lpstr>
      <vt:lpstr>ChemDraw.Document.6.0</vt:lpstr>
      <vt:lpstr>CS ChemDraw Drawing</vt:lpstr>
      <vt:lpstr>Equation</vt:lpstr>
      <vt:lpstr>Corel Equation 1.0 Equation</vt:lpstr>
      <vt:lpstr>Chemistry 4D-Draw</vt:lpstr>
      <vt:lpstr>Organic and Biological Molecules</vt:lpstr>
      <vt:lpstr>Organic Chemistry</vt:lpstr>
      <vt:lpstr>Hydrocarbons</vt:lpstr>
      <vt:lpstr>Classification of Hydrocarbons</vt:lpstr>
      <vt:lpstr>Classification of Hydrocarbons</vt:lpstr>
      <vt:lpstr>Nomenclature of Hydrocarbons</vt:lpstr>
      <vt:lpstr>Name this compound.</vt:lpstr>
      <vt:lpstr>Isomerism in Alkanes</vt:lpstr>
      <vt:lpstr>Butane</vt:lpstr>
      <vt:lpstr>Rules for Naming Alkanes</vt:lpstr>
      <vt:lpstr>Rules for Naming Alkanes</vt:lpstr>
      <vt:lpstr>Rules for Naming Alkanes</vt:lpstr>
      <vt:lpstr>First Ten Normal Alkanes</vt:lpstr>
      <vt:lpstr>Most Common Alkyl Substituents and Their Names</vt:lpstr>
      <vt:lpstr>Exercise-#1</vt:lpstr>
      <vt:lpstr>Combustion Reactions of Alkanes</vt:lpstr>
      <vt:lpstr>Substitution Reactions of Alkanes</vt:lpstr>
      <vt:lpstr>Dehydrogenation Reactions of Alkanes</vt:lpstr>
      <vt:lpstr>Cyclic Alkanes</vt:lpstr>
      <vt:lpstr>The Chair and Boat Forms of Cyclohexane</vt:lpstr>
      <vt:lpstr>Hydrocarbons</vt:lpstr>
      <vt:lpstr>Rules for Naming Alkenes</vt:lpstr>
      <vt:lpstr>Rules for Naming Alkynes</vt:lpstr>
      <vt:lpstr>Exercise-#2</vt:lpstr>
      <vt:lpstr>Addition Reactions</vt:lpstr>
      <vt:lpstr>Halogenation Reactions</vt:lpstr>
      <vt:lpstr>Addition Reactions</vt:lpstr>
      <vt:lpstr>Aromatic Compounds</vt:lpstr>
      <vt:lpstr>Benzene (Aromatic Hydrocarbon)</vt:lpstr>
      <vt:lpstr>Substitution reactions of Aromatic Compounds</vt:lpstr>
      <vt:lpstr>More Complex Aromatic Systems</vt:lpstr>
      <vt:lpstr>Organic Compounds with Functional Groups</vt:lpstr>
      <vt:lpstr>The Common Functional Groups</vt:lpstr>
      <vt:lpstr>Alcohols</vt:lpstr>
      <vt:lpstr>Ether</vt:lpstr>
      <vt:lpstr>Aldehyde</vt:lpstr>
      <vt:lpstr>Ketones</vt:lpstr>
      <vt:lpstr>Carboxylic Acids</vt:lpstr>
      <vt:lpstr>Derivatives of Carboxylic Acids</vt:lpstr>
      <vt:lpstr>Amines</vt:lpstr>
      <vt:lpstr>Esters</vt:lpstr>
      <vt:lpstr>Amides</vt:lpstr>
      <vt:lpstr>Organic Polymers</vt:lpstr>
      <vt:lpstr>Types of Polymerization</vt:lpstr>
      <vt:lpstr>Types of Polymerization</vt:lpstr>
      <vt:lpstr>Proteins</vt:lpstr>
      <vt:lpstr>Proteins</vt:lpstr>
      <vt:lpstr>-Amino Acids</vt:lpstr>
      <vt:lpstr>Bonding in -Amino Acids</vt:lpstr>
      <vt:lpstr>Levels of Structure in Proteins</vt:lpstr>
      <vt:lpstr>Hydrogen Bonding in α-Helical Arrangement of a Protein Chain</vt:lpstr>
      <vt:lpstr>Pleated Sheet</vt:lpstr>
      <vt:lpstr>Carbohydrates</vt:lpstr>
      <vt:lpstr>Some Important Monosaccharides</vt:lpstr>
      <vt:lpstr>Carbohydrates</vt:lpstr>
      <vt:lpstr>The Disaccharide Sucrose is formed from α-D-glucose and Fructose</vt:lpstr>
      <vt:lpstr>Nucleic Acids</vt:lpstr>
      <vt:lpstr>Nucleotides</vt:lpstr>
      <vt:lpstr>Deoxyribose (in DNA) and Ribose (in RNA)</vt:lpstr>
      <vt:lpstr>The Organic Bases Found in DNA and RNA</vt:lpstr>
      <vt:lpstr>DNA</vt:lpstr>
      <vt:lpstr>Hydrogen Bonding in DNA</vt:lpstr>
    </vt:vector>
  </TitlesOfParts>
  <Company>PCCD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Siraj Omar</dc:creator>
  <cp:lastModifiedBy>Siraj Omar</cp:lastModifiedBy>
  <cp:revision>25</cp:revision>
  <dcterms:created xsi:type="dcterms:W3CDTF">2011-04-17T18:48:47Z</dcterms:created>
  <dcterms:modified xsi:type="dcterms:W3CDTF">2018-05-22T03:48:13Z</dcterms:modified>
</cp:coreProperties>
</file>