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7" r:id="rId2"/>
    <p:sldId id="318" r:id="rId3"/>
    <p:sldId id="256" r:id="rId4"/>
    <p:sldId id="307" r:id="rId5"/>
    <p:sldId id="319" r:id="rId6"/>
    <p:sldId id="258" r:id="rId7"/>
    <p:sldId id="260" r:id="rId8"/>
    <p:sldId id="259" r:id="rId9"/>
    <p:sldId id="320" r:id="rId10"/>
    <p:sldId id="321" r:id="rId11"/>
    <p:sldId id="322" r:id="rId12"/>
    <p:sldId id="323" r:id="rId13"/>
    <p:sldId id="324" r:id="rId14"/>
    <p:sldId id="325" r:id="rId15"/>
    <p:sldId id="265" r:id="rId16"/>
    <p:sldId id="326" r:id="rId17"/>
    <p:sldId id="354" r:id="rId18"/>
    <p:sldId id="261" r:id="rId19"/>
    <p:sldId id="308" r:id="rId20"/>
    <p:sldId id="270" r:id="rId21"/>
    <p:sldId id="269" r:id="rId22"/>
    <p:sldId id="327" r:id="rId23"/>
    <p:sldId id="271" r:id="rId24"/>
    <p:sldId id="328" r:id="rId25"/>
    <p:sldId id="273" r:id="rId26"/>
    <p:sldId id="330" r:id="rId27"/>
    <p:sldId id="278" r:id="rId28"/>
    <p:sldId id="331" r:id="rId29"/>
    <p:sldId id="276" r:id="rId30"/>
    <p:sldId id="279" r:id="rId31"/>
    <p:sldId id="329" r:id="rId32"/>
    <p:sldId id="280" r:id="rId33"/>
    <p:sldId id="281" r:id="rId34"/>
    <p:sldId id="282" r:id="rId35"/>
    <p:sldId id="283" r:id="rId36"/>
    <p:sldId id="274" r:id="rId37"/>
    <p:sldId id="285" r:id="rId38"/>
    <p:sldId id="309" r:id="rId39"/>
    <p:sldId id="286" r:id="rId40"/>
    <p:sldId id="287" r:id="rId41"/>
    <p:sldId id="310" r:id="rId42"/>
    <p:sldId id="289" r:id="rId43"/>
    <p:sldId id="311" r:id="rId44"/>
    <p:sldId id="296" r:id="rId45"/>
    <p:sldId id="353" r:id="rId46"/>
    <p:sldId id="290" r:id="rId47"/>
    <p:sldId id="297" r:id="rId48"/>
    <p:sldId id="291" r:id="rId49"/>
    <p:sldId id="292" r:id="rId50"/>
    <p:sldId id="295" r:id="rId51"/>
    <p:sldId id="293" r:id="rId52"/>
    <p:sldId id="294" r:id="rId53"/>
    <p:sldId id="298" r:id="rId54"/>
    <p:sldId id="302" r:id="rId55"/>
    <p:sldId id="303" r:id="rId56"/>
    <p:sldId id="299" r:id="rId57"/>
    <p:sldId id="316" r:id="rId58"/>
    <p:sldId id="300" r:id="rId59"/>
    <p:sldId id="317" r:id="rId60"/>
    <p:sldId id="355" r:id="rId61"/>
    <p:sldId id="301" r:id="rId62"/>
    <p:sldId id="306" r:id="rId63"/>
    <p:sldId id="305" r:id="rId64"/>
    <p:sldId id="304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6" r:id="rId76"/>
    <p:sldId id="347" r:id="rId77"/>
    <p:sldId id="342" r:id="rId78"/>
    <p:sldId id="349" r:id="rId79"/>
    <p:sldId id="350" r:id="rId80"/>
    <p:sldId id="343" r:id="rId81"/>
    <p:sldId id="345" r:id="rId82"/>
    <p:sldId id="348" r:id="rId83"/>
    <p:sldId id="351" r:id="rId84"/>
    <p:sldId id="344" r:id="rId85"/>
    <p:sldId id="313" r:id="rId8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76" autoAdjust="0"/>
    <p:restoredTop sz="94529" autoAdjust="0"/>
  </p:normalViewPr>
  <p:slideViewPr>
    <p:cSldViewPr>
      <p:cViewPr varScale="1">
        <p:scale>
          <a:sx n="70" d="100"/>
          <a:sy n="70" d="100"/>
        </p:scale>
        <p:origin x="11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D5EA0-0714-0B42-A998-89218CF6657A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B59C9-DED4-C64F-863C-744987FB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6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59C9-DED4-C64F-863C-744987FB4DD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1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BF3CC-4258-F649-BE06-9326E285F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26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4B80E-0156-6D48-ACD2-DEAC30684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12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1BE70-78F1-2245-8823-F5AF0773AE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90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BA3DF-4290-D34B-B093-EB8FA1F17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28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98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59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8727E-987E-DC4C-9775-0AF4D9B924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35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18299-28BE-064F-88C6-9D8F48BAB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2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4DE93-80C0-594F-B1DA-F35E18712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8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2C8BB-0321-694D-8643-82E343F53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44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F15DA-8D68-ED41-AB52-63082EA71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29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B04C3-C152-C04B-80CE-6B46CA254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55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72213-4018-0245-90E6-D22F5C632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9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23B9D-B65D-1F4C-A532-F86A75622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72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C9D7319-BC68-6A43-B6EE-04948891D2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\\marcus\HMC07\Projects\Input\To_LearningMate\2008\zumdahl8e_lecture_outline\Chapter_21\Chapter_21_Intro.ppt#-1,2,Slide 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cid:ee17eff8-58c8-4f3c-9cfe-525edf043c49@namprd06.prod.outlook.com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charset="0"/>
              </a:rPr>
              <a:t>Transition Metals and Coordination Compounds</a:t>
            </a:r>
            <a:endParaRPr lang="en-US" altLang="en-US" sz="4000" dirty="0">
              <a:latin typeface="Times New Roman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  <a:noFill/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Survey of The Transition Metals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First-Row Transition Metals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Compounds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Isomerism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Bonding in Complex Ions: </a:t>
            </a:r>
          </a:p>
          <a:p>
            <a:pPr marL="0" indent="0" eaLnBrk="1" hangingPunct="1"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Localized Electron Model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Crystal Field Model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Biologic Importance of Coordination Complexes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Metallurgy and Iron and Steel Production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2&amp;slidetitle=Slide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Compounds of Manganese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able_21_06v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23" y="1613848"/>
            <a:ext cx="5726353" cy="4525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632"/>
            <a:ext cx="3200400" cy="2209800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Compounds of Iron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able_21_07v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9632"/>
            <a:ext cx="4114800" cy="59534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6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97953"/>
            <a:ext cx="3124200" cy="2101210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Compounds of Cobalt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able_21_08v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0228"/>
            <a:ext cx="4648200" cy="58185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580"/>
            <a:ext cx="2590800" cy="1858962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Compounds of Nickel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able_21_09v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6580"/>
            <a:ext cx="5166295" cy="55094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72333" cy="762000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Compounds of Copper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able_21_11v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66" y="1371600"/>
            <a:ext cx="5410200" cy="50001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Ionic Compounds of Transition Metals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3886199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Most transition metals exhibit more than one oxidation state.</a:t>
            </a:r>
          </a:p>
          <a:p>
            <a:pPr marL="457200" indent="-457200" eaLnBrk="1" hangingPunct="1"/>
            <a:r>
              <a:rPr lang="en-US" altLang="en-US" sz="2800" dirty="0">
                <a:latin typeface="Times New Roman" panose="02020603050405020304" pitchFamily="18" charset="0"/>
              </a:rPr>
              <a:t>T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ransition metal ions also form 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complex ions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in aqueous solution; </a:t>
            </a:r>
          </a:p>
          <a:p>
            <a:pPr marL="457200" indent="-457200" eaLnBrk="1" hangingPunct="1"/>
            <a:r>
              <a:rPr lang="en-US" altLang="en-US" sz="2800" i="1" dirty="0" smtClean="0">
                <a:latin typeface="Times New Roman" panose="02020603050405020304" pitchFamily="18" charset="0"/>
              </a:rPr>
              <a:t>Complex ions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are ions composed of transition metal ions surrounded by ligands.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Ions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953000"/>
          </a:xfrm>
        </p:spPr>
        <p:txBody>
          <a:bodyPr/>
          <a:lstStyle/>
          <a:p>
            <a:r>
              <a:rPr lang="en-US" altLang="en-US" sz="2800" b="1" i="1" dirty="0">
                <a:latin typeface="Times New Roman" panose="02020603050405020304" pitchFamily="18" charset="0"/>
              </a:rPr>
              <a:t>Complex 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ions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dirty="0">
                <a:latin typeface="Times New Roman" panose="02020603050405020304" pitchFamily="18" charset="0"/>
              </a:rPr>
              <a:t>ions composed of transition metal ions surrounded by ligands.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Ligands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anions or molecules containing at least one pair of nonbonding electrons (aka lone-pair);</a:t>
            </a: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Ligands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covalently bonded to the transition metal ions;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covalent bonds the metal ion forms with ligands is called the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number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number = 4 and 6 are the most common;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= 2 and 8 also exist, but less common.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59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Numbers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FG25_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524000"/>
            <a:ext cx="4846108" cy="3634581"/>
          </a:xfrm>
          <a:noFill/>
        </p:spPr>
      </p:pic>
    </p:spTree>
    <p:extLst>
      <p:ext uri="{BB962C8B-B14F-4D97-AF65-F5344CB8AC3E}">
        <p14:creationId xmlns:p14="http://schemas.microsoft.com/office/powerpoint/2010/main" val="122915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768824" y="302133"/>
            <a:ext cx="7689376" cy="123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Complex Ion of Co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Co(NH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(NH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are ligand) 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Content Placeholder 4" descr="ch21_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78634"/>
            <a:ext cx="7696200" cy="39173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</a:rPr>
              <a:t>Coordination Compounds</a:t>
            </a:r>
            <a:endParaRPr lang="en-US" altLang="en-US" sz="3600" dirty="0">
              <a:latin typeface="Times New Roman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These are compounds composed of 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complex ions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and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counterions</a:t>
            </a:r>
            <a:r>
              <a:rPr lang="en-US" altLang="en-US" sz="2800" dirty="0">
                <a:latin typeface="Times New Roman" panose="02020603050405020304" pitchFamily="18" charset="0"/>
              </a:rPr>
              <a:t>;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z="2800" i="1" dirty="0" err="1" smtClean="0">
                <a:latin typeface="Times New Roman" panose="02020603050405020304" pitchFamily="18" charset="0"/>
              </a:rPr>
              <a:t>Counterions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are anions or cations needed to produce neutral compounds):</a:t>
            </a:r>
          </a:p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Examples:</a:t>
            </a:r>
          </a:p>
          <a:p>
            <a:pPr marL="457200" indent="-457200" algn="ctr" eaLnBrk="1" hangingPunct="1">
              <a:lnSpc>
                <a:spcPct val="150000"/>
              </a:lnSpc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[Co(NH</a:t>
            </a:r>
            <a:r>
              <a:rPr lang="en-US" alt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Cl]Cl</a:t>
            </a:r>
            <a:r>
              <a:rPr lang="en-US" alt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57200" indent="-457200" algn="ctr" eaLnBrk="1" hangingPunct="1">
              <a:lnSpc>
                <a:spcPct val="150000"/>
              </a:lnSpc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[Fe(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(NO</a:t>
            </a:r>
            <a:r>
              <a:rPr lang="en-US" alt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SO</a:t>
            </a:r>
            <a:r>
              <a:rPr lang="en-US" alt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NaCr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(OH)</a:t>
            </a:r>
            <a:r>
              <a:rPr lang="en-US" alt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endParaRPr lang="en-US" altLang="en-US" sz="2800" baseline="-250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848599" cy="1206474"/>
          </a:xfrm>
        </p:spPr>
        <p:txBody>
          <a:bodyPr/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Metals and the </a:t>
            </a:r>
            <a:br>
              <a:rPr lang="en-US" sz="3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Compounds</a:t>
            </a:r>
            <a:endParaRPr lang="en-US" sz="3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Placeholder 1" descr="CNX_Chem_19_00_CuOr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03" b="-32503"/>
          <a:stretch>
            <a:fillRect/>
          </a:stretch>
        </p:blipFill>
        <p:spPr>
          <a:xfrm>
            <a:off x="457199" y="1633513"/>
            <a:ext cx="8062913" cy="301468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029200"/>
            <a:ext cx="8062912" cy="1295400"/>
          </a:xfrm>
        </p:spPr>
        <p:txBody>
          <a:bodyPr>
            <a:normAutofit/>
          </a:bodyPr>
          <a:lstStyle/>
          <a:p>
            <a:r>
              <a:rPr lang="en-US" sz="1800" dirty="0"/>
              <a:t>Transition metals often form vibrantly colored complexes. The minerals malachite (green), </a:t>
            </a:r>
            <a:r>
              <a:rPr lang="en-US" sz="1800" dirty="0" smtClean="0"/>
              <a:t>azurite (</a:t>
            </a:r>
            <a:r>
              <a:rPr lang="en-US" sz="1800" dirty="0"/>
              <a:t>blue), and </a:t>
            </a:r>
            <a:r>
              <a:rPr lang="en-US" sz="1800" dirty="0" err="1"/>
              <a:t>proustite</a:t>
            </a:r>
            <a:r>
              <a:rPr lang="en-US" sz="1800" dirty="0"/>
              <a:t> (red) are some examples. </a:t>
            </a:r>
            <a:endParaRPr lang="en-US" sz="1800" dirty="0" smtClean="0"/>
          </a:p>
          <a:p>
            <a:r>
              <a:rPr lang="en-US" sz="1600" dirty="0" smtClean="0"/>
              <a:t>(</a:t>
            </a:r>
            <a:r>
              <a:rPr lang="en-US" sz="1600" dirty="0"/>
              <a:t>credit left: modification of work by James St. John; credit </a:t>
            </a:r>
            <a:r>
              <a:rPr lang="en-US" sz="1600" dirty="0" smtClean="0"/>
              <a:t>middle: modification </a:t>
            </a:r>
            <a:r>
              <a:rPr lang="en-US" sz="1600" dirty="0"/>
              <a:t>of work by Stephanie Clifford; credit right: modification of work by Terry Wallace)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03" y="227959"/>
            <a:ext cx="990018" cy="67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Ligands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4876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Neutral molecules or anions covalently bonded to the metal ion in a complex ion.</a:t>
            </a:r>
          </a:p>
          <a:p>
            <a:pPr marL="900113" lvl="1" indent="-441325" eaLnBrk="1" hangingPunct="1">
              <a:buFont typeface="Wingdings" panose="05000000000000000000" pitchFamily="2" charset="2"/>
              <a:buChar char="§"/>
            </a:pPr>
            <a:r>
              <a:rPr lang="en-US" altLang="en-US" sz="2800" i="1" dirty="0" err="1" smtClean="0">
                <a:latin typeface="Times New Roman" panose="02020603050405020304" pitchFamily="18" charset="0"/>
              </a:rPr>
              <a:t>Monodentate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ligands – those form one bond to the metal ion;</a:t>
            </a:r>
          </a:p>
          <a:p>
            <a:pPr marL="900113" lvl="1" indent="-441325" eaLnBrk="1" hangingPunct="1">
              <a:buFont typeface="Wingdings" panose="05000000000000000000" pitchFamily="2" charset="2"/>
              <a:buChar char="§"/>
            </a:pPr>
            <a:r>
              <a:rPr lang="en-US" altLang="en-US" sz="2800" i="1" dirty="0" smtClean="0">
                <a:latin typeface="Times New Roman" panose="02020603050405020304" pitchFamily="18" charset="0"/>
              </a:rPr>
              <a:t>Bidentate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ligands – </a:t>
            </a:r>
            <a:r>
              <a:rPr lang="en-US" altLang="en-US" dirty="0">
                <a:latin typeface="Times New Roman" panose="02020603050405020304" pitchFamily="18" charset="0"/>
              </a:rPr>
              <a:t>those </a:t>
            </a:r>
            <a:r>
              <a:rPr lang="en-US" altLang="en-US" dirty="0" smtClean="0">
                <a:latin typeface="Times New Roman" panose="02020603050405020304" pitchFamily="18" charset="0"/>
              </a:rPr>
              <a:t>form </a:t>
            </a:r>
            <a:r>
              <a:rPr lang="en-US" altLang="en-US" dirty="0">
                <a:latin typeface="Times New Roman" panose="02020603050405020304" pitchFamily="18" charset="0"/>
              </a:rPr>
              <a:t>two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bonds to the metal ion;</a:t>
            </a:r>
          </a:p>
          <a:p>
            <a:pPr marL="900113" lvl="1" indent="-441325" eaLnBrk="1" hangingPunct="1">
              <a:buFont typeface="Wingdings" panose="05000000000000000000" pitchFamily="2" charset="2"/>
              <a:buChar char="§"/>
            </a:pPr>
            <a:r>
              <a:rPr lang="en-US" altLang="en-US" sz="2800" i="1" dirty="0" smtClean="0">
                <a:latin typeface="Times New Roman" panose="02020603050405020304" pitchFamily="18" charset="0"/>
              </a:rPr>
              <a:t>Polydentate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ligands – those form more than two bonds to a metal 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Monodentate</a:t>
            </a: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Ligands</a:t>
            </a:r>
            <a:endParaRPr lang="en-US" altLang="en-US" sz="3600" baseline="-1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neutral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 and their names: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aqua;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ammine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 = carbonyl; 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anions and their names: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fluoro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-;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-;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bromo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iodo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		CN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cyano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-;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hydroxo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nitrato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nitrito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(if bonded to –O);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nitro (if bonded to –N);	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carbonato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Bidentate Ligands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Ethylenediamine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Oxalato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Bonding by bidentate ligands: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Image result for bidentate ligand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77504"/>
            <a:ext cx="5829997" cy="214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4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Mono- and Bi-dentate Bonding to Metal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2527" y="1600200"/>
            <a:ext cx="3810000" cy="29718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Bidentate Ligand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Ethylenediamine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Monodentate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Ligand Ammonia</a:t>
            </a:r>
          </a:p>
        </p:txBody>
      </p:sp>
      <p:pic>
        <p:nvPicPr>
          <p:cNvPr id="5" name="Picture 4" descr="ch21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86552"/>
            <a:ext cx="3209925" cy="50292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Polydentate Ligand and Its Bonding to Metal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953000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EDTA =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ethylenediamine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tetraacetate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4" descr="Image result for edta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8" y="2426743"/>
            <a:ext cx="416747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Image result for edta lig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86" y="2426743"/>
            <a:ext cx="2667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9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3694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Complex ion of M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with EDTA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4" descr="ch21_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098925" cy="49530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sz="3600" dirty="0" smtClean="0">
                <a:latin typeface="Times New Roman" panose="02020603050405020304" pitchFamily="18" charset="0"/>
              </a:rPr>
              <a:t>Naming </a:t>
            </a:r>
            <a:r>
              <a:rPr lang="en-US" altLang="en-US" sz="3600" dirty="0">
                <a:latin typeface="Times New Roman" panose="02020603050405020304" pitchFamily="18" charset="0"/>
              </a:rPr>
              <a:t>Coordination Compounds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Cation is named before the anion.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For the complex ion, ligands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are named before the metal 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For negatively charged ligands, an “o” is added to the root name of an anion (such as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fluoro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bromo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chloro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, etc.).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The prefixes mono-, di-, tri-, etc., are used to denote the number of simple ligands.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</a:rPr>
              <a:t>The oxidation state of the central metal ion is designated by a Roman numeral: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When more than one type of ligand is present, they are named alphabetically: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If the complex ion has a negative charge, the suffix “ate” is added to the name of the metal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panose="02020603050405020304" pitchFamily="18" charset="0"/>
              </a:rPr>
              <a:t>Naming </a:t>
            </a:r>
            <a:r>
              <a:rPr lang="en-US" altLang="en-US" sz="3600" dirty="0">
                <a:latin typeface="Times New Roman" panose="02020603050405020304" pitchFamily="18" charset="0"/>
              </a:rPr>
              <a:t>Coordination Compounds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u="sng" dirty="0" smtClean="0">
                <a:latin typeface="Times New Roman" panose="02020603050405020304" pitchFamily="18" charset="0"/>
              </a:rPr>
              <a:t>Example-1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: consider the compound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Co(NH</a:t>
            </a:r>
            <a:r>
              <a:rPr lang="en-US" altLang="en-US" sz="2800" baseline="-25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800" baseline="-25000" dirty="0">
                <a:solidFill>
                  <a:srgbClr val="00206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Cl</a:t>
            </a:r>
            <a:r>
              <a:rPr lang="en-US" altLang="en-US" sz="2800" baseline="-25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]Cl</a:t>
            </a:r>
            <a:r>
              <a:rPr lang="en-US" altLang="en-US" sz="2800" baseline="-25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aseline="-25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914400" lvl="1" indent="-514350" eaLnBrk="1" hangingPunct="1">
              <a:buFont typeface="+mj-lt"/>
              <a:buAutoNum type="arabicParenR"/>
            </a:pPr>
            <a:r>
              <a:rPr lang="en-US" altLang="en-US" dirty="0" smtClean="0">
                <a:latin typeface="Times New Roman" panose="02020603050405020304" pitchFamily="18" charset="0"/>
              </a:rPr>
              <a:t>The cation is a complex 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[Co(NH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1" indent="-514350" eaLnBrk="1" hangingPunct="1">
              <a:buFont typeface="+mj-lt"/>
              <a:buAutoNum type="arabicParenR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Chloride ion,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ion;</a:t>
            </a:r>
          </a:p>
          <a:p>
            <a:pPr marL="914400" lvl="1" indent="-514350" eaLnBrk="1" hangingPunct="1">
              <a:buFont typeface="+mj-lt"/>
              <a:buAutoNum type="arabicParenR"/>
            </a:pPr>
            <a:r>
              <a:rPr lang="en-US" altLang="en-US" dirty="0" smtClean="0">
                <a:latin typeface="Times New Roman" panose="02020603050405020304" pitchFamily="18" charset="0"/>
              </a:rPr>
              <a:t>NH</a:t>
            </a:r>
            <a:r>
              <a:rPr lang="en-US" altLang="en-US" baseline="-25000" dirty="0" smtClean="0">
                <a:latin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</a:rPr>
              <a:t>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ligands; (name: ammine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respectively)</a:t>
            </a:r>
          </a:p>
          <a:p>
            <a:pPr marL="914400" lvl="1" indent="-514350" eaLnBrk="1" hangingPunct="1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 on cobalt is +3; name: cobalt(III)) </a:t>
            </a:r>
          </a:p>
          <a:p>
            <a:pPr marL="914400" lvl="1" indent="-514350" eaLnBrk="1" hangingPunct="1">
              <a:buFont typeface="+mj-lt"/>
              <a:buAutoNum type="arabicParenR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of compound is:</a:t>
            </a:r>
          </a:p>
          <a:p>
            <a:pPr marL="400050" lvl="1" indent="0" eaLnBrk="1" hangingPunct="1">
              <a:buNone/>
            </a:pPr>
            <a:r>
              <a:rPr lang="en-US" alt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ammine</a:t>
            </a:r>
            <a:r>
              <a:rPr lang="en-US" altLang="en-US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chlorocobalt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(III) chloride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panose="02020603050405020304" pitchFamily="18" charset="0"/>
              </a:rPr>
              <a:t>Naming </a:t>
            </a:r>
            <a:r>
              <a:rPr lang="en-US" altLang="en-US" sz="3600" dirty="0">
                <a:latin typeface="Times New Roman" panose="02020603050405020304" pitchFamily="18" charset="0"/>
              </a:rPr>
              <a:t>Coordination Compounds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u="sng" dirty="0" smtClean="0">
                <a:latin typeface="Times New Roman" panose="02020603050405020304" pitchFamily="18" charset="0"/>
              </a:rPr>
              <a:t>Example-2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: consider the compound 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800" baseline="-25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[Co(CN)</a:t>
            </a:r>
            <a:r>
              <a:rPr lang="en-US" altLang="en-US" sz="2800" baseline="-25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]</a:t>
            </a:r>
            <a:endParaRPr lang="en-US" altLang="en-US" sz="2800" baseline="-250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914400" lvl="1" indent="-514350" eaLnBrk="1" hangingPunct="1">
              <a:buFont typeface="+mj-lt"/>
              <a:buAutoNum type="arabicParenR"/>
            </a:pPr>
            <a:r>
              <a:rPr lang="en-US" altLang="en-US" dirty="0" smtClean="0">
                <a:latin typeface="Times New Roman" panose="02020603050405020304" pitchFamily="18" charset="0"/>
              </a:rPr>
              <a:t>The complex ion is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anion</a:t>
            </a:r>
            <a:r>
              <a:rPr lang="en-US" altLang="en-US" dirty="0" smtClean="0">
                <a:latin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Co(CN)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914400" lvl="1" indent="-514350" eaLnBrk="1" hangingPunct="1">
              <a:buFont typeface="+mj-lt"/>
              <a:buAutoNum type="arabicParenR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 ion, K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ion;</a:t>
            </a:r>
          </a:p>
          <a:p>
            <a:pPr marL="914400" lvl="1" indent="-514350" eaLnBrk="1" hangingPunct="1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ligand; (name: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cyano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514350" eaLnBrk="1" hangingPunct="1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 on metal is +3; name: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cobaltate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(III)</a:t>
            </a:r>
          </a:p>
          <a:p>
            <a:pPr marL="914400" lvl="1" indent="-514350" eaLnBrk="1" hangingPunct="1">
              <a:buFont typeface="+mj-lt"/>
              <a:buAutoNum type="arabicParenR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of compound is:</a:t>
            </a:r>
          </a:p>
          <a:p>
            <a:pPr marL="400050" lvl="1" indent="0" eaLnBrk="1" hangingPunct="1">
              <a:buNone/>
            </a:pPr>
            <a:r>
              <a:rPr lang="en-US" alt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Potassium </a:t>
            </a:r>
            <a:r>
              <a:rPr lang="en-US" alt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hexacyanocobaltate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(III)</a:t>
            </a:r>
          </a:p>
        </p:txBody>
      </p:sp>
    </p:spTree>
    <p:extLst>
      <p:ext uri="{BB962C8B-B14F-4D97-AF65-F5344CB8AC3E}">
        <p14:creationId xmlns:p14="http://schemas.microsoft.com/office/powerpoint/2010/main" val="47710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Formula and Names for Selected Coordination Compounds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[Co(H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Hexaquacobalt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 chloride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Cr(NH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1" indent="0" eaLnBrk="1" hangingPunct="1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Tetraamminediaquachromium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(III) nitrate</a:t>
            </a:r>
          </a:p>
          <a:p>
            <a:pPr eaLnBrk="1" hangingPunct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]Cl: </a:t>
            </a:r>
          </a:p>
          <a:p>
            <a:pPr marL="457200" lvl="1" indent="0" eaLnBrk="1" hangingPunct="1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Dichloro</a:t>
            </a:r>
            <a:r>
              <a:rPr lang="en-US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ethylenediamine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)cobalt(III) chloride</a:t>
            </a:r>
            <a:endParaRPr lang="en-US" altLang="en-US" dirty="0">
              <a:solidFill>
                <a:srgbClr val="7030A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charset="0"/>
              </a:rPr>
              <a:t>Transition Metals</a:t>
            </a:r>
            <a:endParaRPr lang="en-US" altLang="en-US" sz="4000" dirty="0">
              <a:latin typeface="Times New Roman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800" dirty="0" smtClean="0">
              <a:latin typeface="Times New Roman" charset="0"/>
            </a:endParaRPr>
          </a:p>
          <a:p>
            <a:pPr marL="0" indent="0" eaLnBrk="1" hangingPunct="1">
              <a:buNone/>
            </a:pPr>
            <a:endParaRPr lang="en-US" altLang="en-US" sz="2800" dirty="0">
              <a:latin typeface="Times New Roman" charset="0"/>
            </a:endParaRPr>
          </a:p>
        </p:txBody>
      </p:sp>
      <p:pic>
        <p:nvPicPr>
          <p:cNvPr id="4" name="Picture 5" descr="figure_2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029200" cy="48143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Formula and Names for Selected Coordination Compounds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3434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[Fe(CN)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]: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Potassium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hexacyano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ferrate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[Zn(OH)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]: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tetrahydroxo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zincate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(III)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Na[CuCl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]: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dichloro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cuprate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1200" dirty="0" smtClean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  <a:sym typeface="Wingdings" charset="2"/>
            </a:endParaRP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Wingdings" charset="2"/>
              </a:rPr>
              <a:t>[</a:t>
            </a:r>
            <a:r>
              <a:rPr lang="en-US" altLang="en-US" sz="2800" u="sng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Wingdings" charset="2"/>
              </a:rPr>
              <a:t>Note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Wingdings" charset="2"/>
              </a:rPr>
              <a:t>: </a:t>
            </a:r>
            <a:r>
              <a:rPr lang="en-US" altLang="en-US" sz="2800" i="1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Wingdings" charset="2"/>
              </a:rPr>
              <a:t>if the complex ion is an anion, the name of metal ion is modified by adding ending –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Wingdings" charset="2"/>
              </a:rPr>
              <a:t>ate</a:t>
            </a:r>
            <a:r>
              <a:rPr lang="en-US" altLang="en-US" sz="2800" i="1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Wingdings" charset="2"/>
              </a:rPr>
              <a:t> and the Latin name of the metal (if exist) is used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Wingdings" charset="2"/>
              </a:rPr>
              <a:t>.]</a:t>
            </a:r>
            <a:endParaRPr lang="en-US" altLang="en-US" sz="28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Formula, Name and Structure of Compound of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Cl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Image result for bidentate ligand exampl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41529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9600" y="2133600"/>
            <a:ext cx="7696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[Ni(</a:t>
            </a:r>
            <a:r>
              <a:rPr lang="en-US" sz="3200" dirty="0" err="1"/>
              <a:t>en</a:t>
            </a:r>
            <a:r>
              <a:rPr lang="en-US" sz="3200" dirty="0"/>
              <a:t>)</a:t>
            </a:r>
            <a:r>
              <a:rPr lang="en-US" sz="3200" baseline="-25000" dirty="0"/>
              <a:t>2</a:t>
            </a:r>
            <a:r>
              <a:rPr lang="en-US" sz="3200" dirty="0"/>
              <a:t>Cl</a:t>
            </a:r>
            <a:r>
              <a:rPr lang="en-US" sz="3200" baseline="-25000" dirty="0"/>
              <a:t>2</a:t>
            </a:r>
            <a:r>
              <a:rPr lang="en-US" sz="3200" dirty="0" smtClean="0"/>
              <a:t>]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7030A0"/>
                </a:solidFill>
              </a:rPr>
              <a:t>D</a:t>
            </a:r>
            <a:r>
              <a:rPr lang="en-US" sz="2800" dirty="0" err="1" smtClean="0">
                <a:solidFill>
                  <a:srgbClr val="7030A0"/>
                </a:solidFill>
              </a:rPr>
              <a:t>ichloro</a:t>
            </a:r>
            <a:r>
              <a:rPr lang="en-US" sz="2800" i="1" dirty="0" err="1" smtClean="0">
                <a:solidFill>
                  <a:srgbClr val="7030A0"/>
                </a:solidFill>
              </a:rPr>
              <a:t>bis</a:t>
            </a:r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ethylenediamine</a:t>
            </a:r>
            <a:r>
              <a:rPr lang="en-US" sz="2800" dirty="0" smtClean="0">
                <a:solidFill>
                  <a:srgbClr val="7030A0"/>
                </a:solidFill>
              </a:rPr>
              <a:t>)nickel(II</a:t>
            </a:r>
            <a:r>
              <a:rPr lang="en-US" sz="2800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90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Exercise-#1: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Name the following coordination compounds, and indicate the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coordination number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cn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) and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oxidation state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os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) of the transition metal in each compound.</a:t>
            </a:r>
          </a:p>
          <a:p>
            <a:pPr marL="914400" lvl="1" indent="-457200" eaLnBrk="1" hangingPunct="1"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Cr(NH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](NO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eaLnBrk="1" hangingPunct="1"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Cu(NH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]SO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eaLnBrk="1" hangingPunct="1"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]Cl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eaLnBrk="1" hangingPunct="1"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Co(NH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][Cr(CN)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eaLnBrk="1" hangingPunct="1">
              <a:buFont typeface="+mj-lt"/>
              <a:buAutoNum type="arabicParenR"/>
            </a:pPr>
            <a:r>
              <a:rPr lang="en-US" altLang="en-US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K[Cr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914400" lvl="1" indent="-457200" eaLnBrk="1" hangingPunct="1">
              <a:buFont typeface="+mj-lt"/>
              <a:buAutoNum type="arabicParenR"/>
            </a:pPr>
            <a:r>
              <a:rPr lang="en-US" altLang="en-US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Na</a:t>
            </a:r>
            <a:r>
              <a:rPr lang="en-US" altLang="en-US" baseline="-25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[Co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eaLnBrk="1" hangingPunct="1">
              <a:buFont typeface="+mj-lt"/>
              <a:buAutoNum type="arabicParenR"/>
            </a:pPr>
            <a:endParaRPr lang="en-US" alt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Exercise-#2: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8"/>
            <a:ext cx="8229600" cy="490696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Write the formula for each of the following coordination compounds:</a:t>
            </a:r>
          </a:p>
          <a:p>
            <a:pPr marL="914400" lvl="1" indent="-457200" eaLnBrk="1" hangingPunct="1">
              <a:buFont typeface="+mj-lt"/>
              <a:buAutoNum type="arabicParenR"/>
            </a:pPr>
            <a:r>
              <a:rPr lang="en-US" altLang="en-US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Hexaamminenickel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(II) nitrate</a:t>
            </a:r>
          </a:p>
          <a:p>
            <a:pPr marL="914400" lvl="1" indent="-457200" eaLnBrk="1" hangingPunct="1">
              <a:buFont typeface="+mj-lt"/>
              <a:buAutoNum type="arabicParenR"/>
            </a:pPr>
            <a:r>
              <a:rPr lang="en-US" altLang="en-US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Diamminedichloroplatinum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(II)</a:t>
            </a:r>
          </a:p>
          <a:p>
            <a:pPr marL="914400" lvl="1" indent="-457200" eaLnBrk="1" hangingPunct="1">
              <a:buFont typeface="+mj-lt"/>
              <a:buAutoNum type="arabicParenR"/>
            </a:pPr>
            <a:r>
              <a:rPr lang="en-US" altLang="en-US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Diaqua</a:t>
            </a:r>
            <a:r>
              <a:rPr lang="en-US" altLang="en-US" i="1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bis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</a:t>
            </a:r>
            <a:r>
              <a:rPr lang="en-US" altLang="en-US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ethylenediamine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)copper(II) sulfate</a:t>
            </a:r>
          </a:p>
          <a:p>
            <a:pPr marL="914400" lvl="1" indent="-457200" eaLnBrk="1" hangingPunct="1">
              <a:buFont typeface="+mj-lt"/>
              <a:buAutoNum type="arabicParenR"/>
            </a:pP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Potassium </a:t>
            </a:r>
            <a:r>
              <a:rPr lang="en-US" altLang="en-US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tetracyanoaurate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(III)</a:t>
            </a:r>
          </a:p>
          <a:p>
            <a:pPr marL="914400" lvl="1" indent="-457200" eaLnBrk="1" hangingPunct="1">
              <a:buFont typeface="+mj-lt"/>
              <a:buAutoNum type="arabicParenR"/>
            </a:pP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Sodium </a:t>
            </a:r>
            <a:r>
              <a:rPr lang="en-US" altLang="en-US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hexafluorocobaltate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(III)</a:t>
            </a:r>
          </a:p>
          <a:p>
            <a:pPr marL="914400" lvl="1" indent="-457200" eaLnBrk="1" hangingPunct="1">
              <a:buFont typeface="+mj-lt"/>
              <a:buAutoNum type="arabicParenR"/>
            </a:pP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Potassium </a:t>
            </a:r>
            <a:r>
              <a:rPr lang="en-US" altLang="en-US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dicyanoargentate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(I)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Isomerism in Coordination Compounds</a:t>
            </a:r>
            <a:endParaRPr lang="en-US" altLang="en-US" sz="3200" dirty="0">
              <a:latin typeface="Times New Roman" charset="0"/>
              <a:ea typeface="Times New Roman" charset="0"/>
              <a:cs typeface="Times New Roman" charset="0"/>
              <a:sym typeface="Symbol" charset="2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4" descr="ch21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543800" cy="4562782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Structural Isomerism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Coordination Isomers:</a:t>
            </a:r>
          </a:p>
          <a:p>
            <a:pPr marL="971550" lvl="1" indent="-514350" eaLnBrk="1" hangingPunct="1">
              <a:buFont typeface="+mj-lt"/>
              <a:buAutoNum type="alphaLcParenR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Composition of the complex ion varies.</a:t>
            </a:r>
          </a:p>
          <a:p>
            <a:pPr marL="971550" lvl="1" indent="-514350" eaLnBrk="1" hangingPunct="1">
              <a:buFont typeface="+mj-lt"/>
              <a:buAutoNum type="alphaLcParenR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[Cr(NH</a:t>
            </a:r>
            <a:r>
              <a:rPr lang="en-US" altLang="en-US" sz="2800" baseline="-25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2800" baseline="-25000" dirty="0" smtClean="0">
                <a:latin typeface="Times New Roman" panose="02020603050405020304" pitchFamily="18" charset="0"/>
              </a:rPr>
              <a:t>5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SO</a:t>
            </a:r>
            <a:r>
              <a:rPr lang="en-US" altLang="en-US" sz="2800" baseline="-25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]Br and [Cr(NH</a:t>
            </a:r>
            <a:r>
              <a:rPr lang="en-US" altLang="en-US" sz="2800" baseline="-25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2800" baseline="-25000" dirty="0" smtClean="0">
                <a:latin typeface="Times New Roman" panose="02020603050405020304" pitchFamily="18" charset="0"/>
              </a:rPr>
              <a:t>5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Br]SO</a:t>
            </a:r>
            <a:r>
              <a:rPr lang="en-US" altLang="en-US" sz="2800" baseline="-25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</a:p>
          <a:p>
            <a:pPr marL="971550" lvl="1" indent="-514350" eaLnBrk="1" hangingPunct="1">
              <a:buFont typeface="+mj-lt"/>
              <a:buAutoNum type="alphaLcParenR"/>
            </a:pPr>
            <a:endParaRPr lang="en-US" altLang="en-US" sz="2000" dirty="0" smtClean="0">
              <a:latin typeface="Times New Roman" panose="02020603050405020304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Linkage Isomers:</a:t>
            </a:r>
          </a:p>
          <a:p>
            <a:pPr marL="971550" lvl="1" indent="-514350" eaLnBrk="1" hangingPunct="1">
              <a:buFont typeface="+mj-lt"/>
              <a:buAutoNum type="alphaLcParenR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Composition of the complex ion is the same, but the point of attachment of at least one of the ligands differs.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Linkage Isomerism </a:t>
            </a:r>
            <a:r>
              <a:rPr lang="en-US" altLang="en-US" sz="3600" dirty="0">
                <a:latin typeface="Times New Roman" panose="02020603050405020304" pitchFamily="18" charset="0"/>
              </a:rPr>
              <a:t>of NO</a:t>
            </a:r>
            <a:r>
              <a:rPr lang="en-US" altLang="en-US" sz="36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3600" baseline="30000" dirty="0" smtClean="0">
                <a:latin typeface="Times New Roman" panose="02020603050405020304" pitchFamily="18" charset="0"/>
              </a:rPr>
              <a:t>– 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4" descr="ch21_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45" y="1455169"/>
            <a:ext cx="3529013" cy="48768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13110" y="2047856"/>
            <a:ext cx="350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[Co(NH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(NO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)]Cl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orange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3110" y="4419600"/>
            <a:ext cx="33402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[Co(NH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(ONO)]Cl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red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</a:rPr>
              <a:t>Stereoisomerism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Geometrical Isomerism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cis-trans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):</a:t>
            </a:r>
          </a:p>
          <a:p>
            <a:pPr marL="915988" lvl="1" indent="-458788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Atoms or groups of atoms can assume different positions around a rigid </a:t>
            </a:r>
            <a:r>
              <a:rPr lang="en-US" altLang="en-US" dirty="0" smtClean="0">
                <a:latin typeface="Times New Roman" panose="02020603050405020304" pitchFamily="18" charset="0"/>
              </a:rPr>
              <a:t>structure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.</a:t>
            </a:r>
          </a:p>
          <a:p>
            <a:pPr marL="915988" lvl="1" indent="-458788" eaLnBrk="1" hangingPunct="1">
              <a:buFont typeface="Wingdings" panose="05000000000000000000" pitchFamily="2" charset="2"/>
              <a:buChar char="§"/>
            </a:pPr>
            <a:r>
              <a:rPr lang="en-US" altLang="en-US" sz="2800" i="1" dirty="0" smtClean="0">
                <a:latin typeface="Times New Roman" panose="02020603050405020304" pitchFamily="18" charset="0"/>
              </a:rPr>
              <a:t>Cis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– same side (next to each other)</a:t>
            </a:r>
          </a:p>
          <a:p>
            <a:pPr marL="915988" lvl="1" indent="-458788" eaLnBrk="1" hangingPunct="1">
              <a:buFont typeface="Wingdings" panose="05000000000000000000" pitchFamily="2" charset="2"/>
              <a:buChar char="§"/>
            </a:pPr>
            <a:r>
              <a:rPr lang="en-US" altLang="en-US" sz="2800" i="1" dirty="0" smtClean="0">
                <a:latin typeface="Times New Roman" panose="02020603050405020304" pitchFamily="18" charset="0"/>
              </a:rPr>
              <a:t>Trans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– opposite sides (across from each other)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Geometrical Isomers for a Square Planar Compound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4" descr="ch21_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752600"/>
            <a:ext cx="3784600" cy="44196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752600"/>
            <a:ext cx="4191000" cy="370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kern="0" dirty="0" smtClean="0">
                <a:latin typeface="Times New Roman" panose="02020603050405020304" pitchFamily="18" charset="0"/>
              </a:rPr>
              <a:t>Geometrical (</a:t>
            </a:r>
            <a:r>
              <a:rPr lang="en-US" altLang="en-US" sz="2800" i="1" kern="0" dirty="0" smtClean="0">
                <a:latin typeface="Times New Roman" panose="02020603050405020304" pitchFamily="18" charset="0"/>
              </a:rPr>
              <a:t>cis-trans</a:t>
            </a:r>
            <a:r>
              <a:rPr lang="en-US" altLang="en-US" sz="2800" kern="0" dirty="0" smtClean="0">
                <a:latin typeface="Times New Roman" panose="02020603050405020304" pitchFamily="18" charset="0"/>
              </a:rPr>
              <a:t>) Isomerism for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[Pt(</a:t>
            </a:r>
            <a:r>
              <a:rPr lang="en-US" altLang="en-US" sz="2800" dirty="0">
                <a:latin typeface="Times New Roman" panose="02020603050405020304" pitchFamily="18" charset="0"/>
              </a:rPr>
              <a:t>NH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Cl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sz="2800" kern="0" dirty="0" smtClean="0">
                <a:latin typeface="Times New Roman" panose="02020603050405020304" pitchFamily="18" charset="0"/>
              </a:rPr>
              <a:t/>
            </a:r>
            <a:br>
              <a:rPr lang="en-US" altLang="en-US" sz="2800" kern="0" dirty="0" smtClean="0">
                <a:latin typeface="Times New Roman" panose="02020603050405020304" pitchFamily="18" charset="0"/>
              </a:rPr>
            </a:br>
            <a:r>
              <a:rPr lang="en-US" altLang="en-US" sz="2800" kern="0" dirty="0" smtClean="0">
                <a:latin typeface="Times New Roman" panose="02020603050405020304" pitchFamily="18" charset="0"/>
              </a:rPr>
              <a:t/>
            </a:r>
            <a:br>
              <a:rPr lang="en-US" altLang="en-US" sz="2800" kern="0" dirty="0" smtClean="0">
                <a:latin typeface="Times New Roman" panose="02020603050405020304" pitchFamily="18" charset="0"/>
              </a:rPr>
            </a:br>
            <a:r>
              <a:rPr lang="en-US" altLang="en-US" sz="2800" kern="0" dirty="0" smtClean="0">
                <a:latin typeface="Times New Roman" panose="02020603050405020304" pitchFamily="18" charset="0"/>
              </a:rPr>
              <a:t>(a) </a:t>
            </a:r>
            <a:r>
              <a:rPr lang="en-US" altLang="en-US" sz="2800" i="1" kern="0" dirty="0" smtClean="0">
                <a:latin typeface="Times New Roman" panose="02020603050405020304" pitchFamily="18" charset="0"/>
              </a:rPr>
              <a:t>cis</a:t>
            </a:r>
            <a:r>
              <a:rPr lang="en-US" altLang="en-US" sz="2800" kern="0" dirty="0" smtClean="0">
                <a:latin typeface="Times New Roman" panose="02020603050405020304" pitchFamily="18" charset="0"/>
              </a:rPr>
              <a:t> isomer</a:t>
            </a:r>
            <a:br>
              <a:rPr lang="en-US" altLang="en-US" sz="2800" kern="0" dirty="0" smtClean="0">
                <a:latin typeface="Times New Roman" panose="02020603050405020304" pitchFamily="18" charset="0"/>
              </a:rPr>
            </a:br>
            <a:r>
              <a:rPr lang="en-US" altLang="en-US" sz="2800" kern="0" dirty="0" smtClean="0">
                <a:latin typeface="Times New Roman" panose="02020603050405020304" pitchFamily="18" charset="0"/>
              </a:rPr>
              <a:t>(b) </a:t>
            </a:r>
            <a:r>
              <a:rPr lang="en-US" altLang="en-US" sz="2800" i="1" kern="0" dirty="0" smtClean="0">
                <a:latin typeface="Times New Roman" panose="02020603050405020304" pitchFamily="18" charset="0"/>
              </a:rPr>
              <a:t>trans</a:t>
            </a:r>
            <a:r>
              <a:rPr lang="en-US" altLang="en-US" sz="2800" kern="0" dirty="0" smtClean="0">
                <a:latin typeface="Times New Roman" panose="02020603050405020304" pitchFamily="18" charset="0"/>
              </a:rPr>
              <a:t> isomer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Geometrical (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cis-trans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Isomerism for an Octahedral Complex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[Co(NH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en-US" sz="36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h21_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705600" cy="4746393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Radii of the 3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5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Transition Series</a:t>
            </a:r>
            <a:endParaRPr lang="en-US" altLang="en-US" sz="36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h21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" y="1905000"/>
            <a:ext cx="8197755" cy="4525963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</a:rPr>
              <a:t>Stereoisomerism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7244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Optical Isomerism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: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Isomers have opposite effects on plane-polarized light.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Times New Roman" panose="02020603050405020304" pitchFamily="18" charset="0"/>
              </a:rPr>
              <a:t>If one isomer rotates plane-polarized light 10</a:t>
            </a:r>
            <a:r>
              <a:rPr lang="en-US" altLang="en-US" baseline="34000" dirty="0" smtClean="0">
                <a:latin typeface="Times New Roman" charset="0"/>
              </a:rPr>
              <a:t>o</a:t>
            </a:r>
            <a:r>
              <a:rPr lang="en-US" alt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clockwise, the other isomer will rotate it </a:t>
            </a:r>
            <a:r>
              <a:rPr lang="en-US" altLang="en-US" dirty="0" smtClean="0">
                <a:latin typeface="Times New Roman" panose="02020603050405020304" pitchFamily="18" charset="0"/>
              </a:rPr>
              <a:t>10</a:t>
            </a:r>
            <a:r>
              <a:rPr lang="en-US" altLang="en-US" baseline="34000" dirty="0" smtClean="0">
                <a:latin typeface="Times New Roman" charset="0"/>
              </a:rPr>
              <a:t>o</a:t>
            </a:r>
            <a:r>
              <a:rPr lang="en-US" alt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counter-clockwise.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21_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0" y="2133600"/>
            <a:ext cx="7650760" cy="36576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3600" b="0" dirty="0" err="1" smtClean="0">
                <a:latin typeface="Times New Roman" panose="02020603050405020304" pitchFamily="18" charset="0"/>
              </a:rPr>
              <a:t>Unpolarized</a:t>
            </a:r>
            <a:r>
              <a:rPr lang="en-US" altLang="en-US" sz="3600" b="0" dirty="0" smtClean="0">
                <a:latin typeface="Times New Roman" panose="02020603050405020304" pitchFamily="18" charset="0"/>
              </a:rPr>
              <a:t> Light Consists of Waves </a:t>
            </a:r>
            <a:br>
              <a:rPr lang="en-US" altLang="en-US" sz="3600" b="0" dirty="0" smtClean="0">
                <a:latin typeface="Times New Roman" panose="02020603050405020304" pitchFamily="18" charset="0"/>
              </a:rPr>
            </a:br>
            <a:r>
              <a:rPr lang="en-US" altLang="en-US" sz="3600" b="0" dirty="0" smtClean="0">
                <a:latin typeface="Times New Roman" panose="02020603050405020304" pitchFamily="18" charset="0"/>
              </a:rPr>
              <a:t>Vibrating in Many Different Planes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21_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229600" cy="35306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3600" b="0" dirty="0" smtClean="0">
                <a:latin typeface="Times New Roman" panose="02020603050405020304" pitchFamily="18" charset="0"/>
              </a:rPr>
              <a:t>The Rotation of the Plane of Polarized Light by an Optically Active Substance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latin typeface="Times New Roman" panose="02020603050405020304" pitchFamily="18" charset="0"/>
              </a:rPr>
              <a:t>Optical Activity</a:t>
            </a:r>
            <a:endParaRPr lang="en-US" altLang="en-US" sz="4000" baseline="-16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000" dirty="0">
              <a:solidFill>
                <a:srgbClr val="002060"/>
              </a:solidFill>
              <a:latin typeface="Times New Roman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en-US" sz="2800" dirty="0">
              <a:latin typeface="Times New Roman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8229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eaLnBrk="1" hangingPunct="1"/>
            <a:r>
              <a:rPr lang="en-US" altLang="en-US" sz="2800" kern="0" dirty="0" smtClean="0">
                <a:latin typeface="Times New Roman" panose="02020603050405020304" pitchFamily="18" charset="0"/>
              </a:rPr>
              <a:t>Exhibited by chiral molecules – </a:t>
            </a:r>
            <a:r>
              <a:rPr lang="en-US" altLang="en-US" sz="2800" kern="0" dirty="0">
                <a:latin typeface="Times New Roman" panose="02020603050405020304" pitchFamily="18" charset="0"/>
              </a:rPr>
              <a:t>m</a:t>
            </a:r>
            <a:r>
              <a:rPr lang="en-US" altLang="en-US" sz="2800" kern="0" dirty="0" smtClean="0">
                <a:latin typeface="Times New Roman" panose="02020603050405020304" pitchFamily="18" charset="0"/>
              </a:rPr>
              <a:t>olecules that have </a:t>
            </a:r>
            <a:r>
              <a:rPr lang="en-US" altLang="en-US" sz="2800" kern="0" dirty="0" err="1" smtClean="0">
                <a:latin typeface="Times New Roman" panose="02020603050405020304" pitchFamily="18" charset="0"/>
              </a:rPr>
              <a:t>nonsuperimposable</a:t>
            </a:r>
            <a:r>
              <a:rPr lang="en-US" altLang="en-US" sz="2800" kern="0" dirty="0" smtClean="0">
                <a:latin typeface="Times New Roman" panose="02020603050405020304" pitchFamily="18" charset="0"/>
              </a:rPr>
              <a:t> mirror images.</a:t>
            </a:r>
          </a:p>
          <a:p>
            <a:pPr marL="457200" indent="-457200" eaLnBrk="1" hangingPunct="1"/>
            <a:r>
              <a:rPr lang="en-US" altLang="en-US" sz="2800" kern="0" dirty="0" smtClean="0">
                <a:latin typeface="Times New Roman" panose="02020603050405020304" pitchFamily="18" charset="0"/>
              </a:rPr>
              <a:t>Enantiomers – </a:t>
            </a:r>
            <a:r>
              <a:rPr lang="en-US" altLang="en-US" sz="2800" kern="0" dirty="0" err="1" smtClean="0">
                <a:latin typeface="Times New Roman" panose="02020603050405020304" pitchFamily="18" charset="0"/>
              </a:rPr>
              <a:t>nonsuperimposable</a:t>
            </a:r>
            <a:r>
              <a:rPr lang="en-US" altLang="en-US" sz="2800" kern="0" dirty="0" smtClean="0">
                <a:latin typeface="Times New Roman" panose="02020603050405020304" pitchFamily="18" charset="0"/>
              </a:rPr>
              <a:t> mirror image isomers.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4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0" dirty="0" smtClean="0">
                <a:latin typeface="Times New Roman" panose="02020603050405020304" pitchFamily="18" charset="0"/>
              </a:rPr>
              <a:t>A Human Hand Exhibits a </a:t>
            </a:r>
            <a:r>
              <a:rPr lang="en-US" altLang="en-US" sz="3600" b="0" dirty="0" err="1" smtClean="0">
                <a:latin typeface="Times New Roman" panose="02020603050405020304" pitchFamily="18" charset="0"/>
              </a:rPr>
              <a:t>Nonsuperimposable</a:t>
            </a:r>
            <a:r>
              <a:rPr lang="en-US" altLang="en-US" sz="3600" b="0" dirty="0" smtClean="0">
                <a:latin typeface="Times New Roman" panose="02020603050405020304" pitchFamily="18" charset="0"/>
              </a:rPr>
              <a:t> Mirror Image</a:t>
            </a:r>
          </a:p>
        </p:txBody>
      </p:sp>
      <p:pic>
        <p:nvPicPr>
          <p:cNvPr id="5" name="Picture 5" descr="figure_21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484813" cy="37925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Isomerism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14400" indent="0">
              <a:buFontTx/>
              <a:buNone/>
              <a:tabLst>
                <a:tab pos="914400" algn="l"/>
                <a:tab pos="1308100" algn="l"/>
              </a:tabLst>
            </a:pPr>
            <a:r>
              <a:rPr lang="en-US" altLang="en-US" sz="2800" dirty="0" smtClean="0">
                <a:latin typeface="Times New Roman" pitchFamily="18" charset="0"/>
              </a:rPr>
              <a:t>Does the compound </a:t>
            </a:r>
            <a:r>
              <a:rPr lang="en-US" altLang="en-US" sz="2800" dirty="0">
                <a:latin typeface="Times New Roman" pitchFamily="18" charset="0"/>
              </a:rPr>
              <a:t>[Co(</a:t>
            </a:r>
            <a:r>
              <a:rPr lang="en-US" altLang="en-US" sz="2800" dirty="0" err="1">
                <a:latin typeface="Times New Roman" pitchFamily="18" charset="0"/>
              </a:rPr>
              <a:t>en</a:t>
            </a:r>
            <a:r>
              <a:rPr lang="en-US" altLang="en-US" sz="2800" dirty="0">
                <a:latin typeface="Times New Roman" pitchFamily="18" charset="0"/>
              </a:rPr>
              <a:t>)</a:t>
            </a:r>
            <a:r>
              <a:rPr lang="en-US" altLang="en-US" sz="2800" baseline="-25000" dirty="0">
                <a:latin typeface="Times New Roman" pitchFamily="18" charset="0"/>
              </a:rPr>
              <a:t>2</a:t>
            </a:r>
            <a:r>
              <a:rPr lang="en-US" altLang="en-US" sz="2800" dirty="0">
                <a:latin typeface="Times New Roman" pitchFamily="18" charset="0"/>
              </a:rPr>
              <a:t>Cl</a:t>
            </a:r>
            <a:r>
              <a:rPr lang="en-US" altLang="en-US" sz="2800" baseline="-25000" dirty="0">
                <a:latin typeface="Times New Roman" pitchFamily="18" charset="0"/>
              </a:rPr>
              <a:t>2</a:t>
            </a:r>
            <a:r>
              <a:rPr lang="en-US" altLang="en-US" sz="2800" dirty="0">
                <a:latin typeface="Times New Roman" pitchFamily="18" charset="0"/>
              </a:rPr>
              <a:t>]Cl exhibit geometrical isomerism?  </a:t>
            </a:r>
          </a:p>
          <a:p>
            <a:pPr marL="914400" indent="0" algn="ctr">
              <a:buFontTx/>
              <a:buNone/>
              <a:tabLst>
                <a:tab pos="914400" algn="l"/>
                <a:tab pos="1308100" algn="l"/>
              </a:tabLst>
            </a:pPr>
            <a:r>
              <a:rPr lang="en-US" altLang="en-US" sz="2800" dirty="0">
                <a:solidFill>
                  <a:srgbClr val="009900"/>
                </a:solidFill>
                <a:latin typeface="Times New Roman" pitchFamily="18" charset="0"/>
              </a:rPr>
              <a:t>Yes</a:t>
            </a:r>
          </a:p>
          <a:p>
            <a:pPr marL="914400" indent="0">
              <a:buFontTx/>
              <a:buNone/>
              <a:tabLst>
                <a:tab pos="914400" algn="l"/>
                <a:tab pos="1308100" algn="l"/>
              </a:tabLst>
            </a:pPr>
            <a:endParaRPr lang="en-US" altLang="en-US" sz="2800" dirty="0">
              <a:latin typeface="Times New Roman" pitchFamily="18" charset="0"/>
            </a:endParaRPr>
          </a:p>
          <a:p>
            <a:pPr marL="914400" indent="0">
              <a:buFontTx/>
              <a:buNone/>
              <a:tabLst>
                <a:tab pos="914400" algn="l"/>
                <a:tab pos="1308100" algn="l"/>
              </a:tabLst>
            </a:pPr>
            <a:r>
              <a:rPr lang="en-US" altLang="en-US" sz="2800" dirty="0">
                <a:latin typeface="Times New Roman" pitchFamily="18" charset="0"/>
              </a:rPr>
              <a:t>Does it exhibit optical isomerism?</a:t>
            </a:r>
          </a:p>
          <a:p>
            <a:pPr marL="914400" indent="0" algn="ctr">
              <a:buFontTx/>
              <a:buNone/>
              <a:tabLst>
                <a:tab pos="914400" algn="l"/>
                <a:tab pos="1308100" algn="l"/>
              </a:tabLst>
            </a:pPr>
            <a:r>
              <a:rPr lang="en-US" altLang="en-US" sz="2800" i="1" dirty="0">
                <a:solidFill>
                  <a:srgbClr val="009900"/>
                </a:solidFill>
                <a:latin typeface="Times New Roman" pitchFamily="18" charset="0"/>
              </a:rPr>
              <a:t>Trans</a:t>
            </a:r>
            <a:r>
              <a:rPr lang="en-US" altLang="en-US" sz="2800" dirty="0">
                <a:solidFill>
                  <a:srgbClr val="009900"/>
                </a:solidFill>
                <a:latin typeface="Times New Roman" pitchFamily="18" charset="0"/>
              </a:rPr>
              <a:t> form – No</a:t>
            </a:r>
          </a:p>
          <a:p>
            <a:pPr marL="914400" indent="0" algn="ctr">
              <a:buFontTx/>
              <a:buNone/>
              <a:tabLst>
                <a:tab pos="914400" algn="l"/>
                <a:tab pos="1308100" algn="l"/>
              </a:tabLst>
            </a:pPr>
            <a:r>
              <a:rPr lang="en-US" altLang="en-US" sz="2800" i="1" dirty="0">
                <a:solidFill>
                  <a:srgbClr val="009900"/>
                </a:solidFill>
                <a:latin typeface="Times New Roman" pitchFamily="18" charset="0"/>
              </a:rPr>
              <a:t>Cis</a:t>
            </a:r>
            <a:r>
              <a:rPr lang="en-US" altLang="en-US" sz="2800" dirty="0">
                <a:solidFill>
                  <a:srgbClr val="009900"/>
                </a:solidFill>
                <a:latin typeface="Times New Roman" pitchFamily="18" charset="0"/>
              </a:rPr>
              <a:t> form – Yes</a:t>
            </a:r>
          </a:p>
          <a:p>
            <a:pPr marL="914400" indent="0">
              <a:buFontTx/>
              <a:buNone/>
              <a:tabLst>
                <a:tab pos="914400" algn="l"/>
                <a:tab pos="1308100" algn="l"/>
              </a:tabLst>
            </a:pPr>
            <a:r>
              <a:rPr lang="en-US" altLang="en-US" sz="2800" dirty="0">
                <a:latin typeface="Times New Roman" pitchFamily="18" charset="0"/>
              </a:rPr>
              <a:t>Explain.</a:t>
            </a:r>
          </a:p>
        </p:txBody>
      </p:sp>
    </p:spTree>
    <p:extLst>
      <p:ext uri="{BB962C8B-B14F-4D97-AF65-F5344CB8AC3E}">
        <p14:creationId xmlns:p14="http://schemas.microsoft.com/office/powerpoint/2010/main" val="38796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Bonding in Complex Ions</a:t>
            </a:r>
            <a:endParaRPr lang="en-US" altLang="en-US" sz="36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VSEPR model for predicting structure generally does not work for complex ions. However, we can assume: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 complex ions with a coordination number of 6 will have an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octahedral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arrangement of ligands.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omplexes with two ligands will be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omplexes with a coordination number of 4 can be either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tetrahedral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square planar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Bonding in Complex Ions</a:t>
            </a:r>
            <a:endParaRPr lang="en-US" altLang="en-US" sz="36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The interaction between a metal ion and a ligand can be viewed as a Lewis acid–base reaction with the ligand donating a lone pair of electrons to an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empty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orbital of the metal ion to form a coordinate covalent bond.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Bonding in Complex Ion: </a:t>
            </a:r>
            <a:b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The Localized Electron Model</a:t>
            </a:r>
            <a:endParaRPr lang="en-US" alt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53400" cy="12192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interaction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etween a metal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and a ligand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iewed as a Lewis acid-base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eaction</a:t>
            </a:r>
          </a:p>
        </p:txBody>
      </p:sp>
      <p:pic>
        <p:nvPicPr>
          <p:cNvPr id="5" name="Picture 4" descr="ch21_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8229600" cy="2435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4731" y="274638"/>
            <a:ext cx="8115870" cy="1401762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Bonding in Complex Ion: </a:t>
            </a:r>
            <a:b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The Localized Electron Model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4730" y="2133600"/>
            <a:ext cx="3239069" cy="32766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 has 6 empty d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ybrid orbitals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each can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ccept an electron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from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ligand.</a:t>
            </a:r>
          </a:p>
        </p:txBody>
      </p:sp>
      <p:pic>
        <p:nvPicPr>
          <p:cNvPr id="5" name="Picture 4" descr="ch21_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3886200" cy="4218187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Important Transition Metals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Titanium – excellent structural material: light weight, high tensile strength, and corrosion and heat resistance;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Vanadium – used mostly in alloys with other metals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Chromium – production of stainless steel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Manganese – forms hard steel (e.g. armored car plate)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Iron – most abundant and most important heavy metal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Cobalt – alloys with other metals (surgical instrument)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Nickel – stainless steel alloys, re-chargeable batteries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Copper – plumbing, electrical applications, and important alloys (e.g. bronze and brass)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Zinc – production of galvanized steel </a:t>
            </a:r>
          </a:p>
        </p:txBody>
      </p:sp>
    </p:spTree>
    <p:extLst>
      <p:ext uri="{BB962C8B-B14F-4D97-AF65-F5344CB8AC3E}">
        <p14:creationId xmlns:p14="http://schemas.microsoft.com/office/powerpoint/2010/main" val="300421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latin typeface="Times New Roman" charset="0"/>
                <a:ea typeface="Times New Roman" charset="0"/>
                <a:cs typeface="Times New Roman" charset="0"/>
              </a:rPr>
              <a:t>Bonding in Complex Ion: </a:t>
            </a:r>
            <a:br>
              <a:rPr lang="en-US" altLang="en-US" sz="40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The Localized Electron Model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1"/>
            <a:ext cx="8382000" cy="9906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diagram below indicates hybrid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rbitals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equired for tetrahedral, square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lanar, and linear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omplex ions.</a:t>
            </a:r>
          </a:p>
        </p:txBody>
      </p:sp>
      <p:pic>
        <p:nvPicPr>
          <p:cNvPr id="5" name="Picture 4" descr="ch21_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55624"/>
            <a:ext cx="7924800" cy="312132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Bonding in Complex Ion:</a:t>
            </a:r>
            <a:b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600" i="1" dirty="0" smtClean="0">
                <a:latin typeface="Times New Roman" charset="0"/>
                <a:ea typeface="Times New Roman" charset="0"/>
                <a:cs typeface="Times New Roman" charset="0"/>
              </a:rPr>
              <a:t>The Crystal Field Model</a:t>
            </a:r>
            <a:endParaRPr lang="en-US" altLang="en-US" sz="36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672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focuses on the splitting of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orbitals energy.</a:t>
            </a:r>
          </a:p>
          <a:p>
            <a:pPr marL="901700" lvl="1" indent="-444500" eaLnBrk="1" hangingPunct="1">
              <a:buFontTx/>
              <a:buNone/>
            </a:pPr>
            <a:r>
              <a:rPr lang="en-US" alt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</a:p>
          <a:p>
            <a:pPr marL="901700" lvl="1" indent="-444500"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Ligands are negative point charges.</a:t>
            </a:r>
          </a:p>
          <a:p>
            <a:pPr marL="901700" lvl="1" indent="-444500"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Metal–ligand bonding is entirely ionic:</a:t>
            </a:r>
          </a:p>
          <a:p>
            <a:pPr marL="1379538" lvl="2" indent="-476250" eaLnBrk="1" hangingPunct="1">
              <a:buFont typeface="Wingdings" panose="05000000000000000000" pitchFamily="2" charset="2"/>
              <a:buChar char="Ø"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strong-field ligands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large splitting of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orbitals; resulting in low–spin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complexes;</a:t>
            </a:r>
          </a:p>
          <a:p>
            <a:pPr marL="1379538" lvl="2" indent="-476250" eaLnBrk="1" hangingPunct="1">
              <a:buFont typeface="Wingdings" panose="05000000000000000000" pitchFamily="2" charset="2"/>
              <a:buChar char="Ø"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weak-field ligands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small splitting of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orbitals; resulting in high–spin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complexes;</a:t>
            </a:r>
          </a:p>
          <a:p>
            <a:pPr marL="1379538" lvl="2" indent="-476250" eaLnBrk="1" hangingPunct="1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8288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Octahedral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Complexes:</a:t>
            </a:r>
          </a:p>
          <a:p>
            <a:pPr marL="2743200" lvl="6" indent="0"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Bonding in Complex Ion:</a:t>
            </a:r>
            <a:b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600" i="1" dirty="0" smtClean="0">
                <a:latin typeface="Times New Roman" charset="0"/>
                <a:ea typeface="Times New Roman" charset="0"/>
                <a:cs typeface="Times New Roman" charset="0"/>
              </a:rPr>
              <a:t>The Crystal Field Model</a:t>
            </a:r>
            <a:endParaRPr lang="en-US" altLang="en-US" sz="36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2514600"/>
            <a:ext cx="8077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Assumption: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their lobes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the point-charge ligands.</a:t>
            </a:r>
          </a:p>
          <a:p>
            <a:pPr marL="457200" indent="-457200" eaLnBrk="1" hangingPunct="1"/>
            <a:endParaRPr lang="en-US" altLang="en-US" sz="20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their lobes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point charges.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Octahedral Arrangement of Point-Charge Ligands and the Orientation of the 3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Orbitals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Bonding in Complex Ion:</a:t>
            </a:r>
            <a:b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600" i="1" dirty="0" smtClean="0">
                <a:latin typeface="Times New Roman" charset="0"/>
                <a:ea typeface="Times New Roman" charset="0"/>
                <a:cs typeface="Times New Roman" charset="0"/>
              </a:rPr>
              <a:t>The Crystal Field Model</a:t>
            </a:r>
            <a:endParaRPr lang="en-US" altLang="en-US" sz="36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4" descr="ch21_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5100638" cy="3814763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9900" y="1905001"/>
            <a:ext cx="8229600" cy="6858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Type of Orbital is Lower in Energy?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Bonding in Complex Ion:</a:t>
            </a:r>
            <a:b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600" i="1" dirty="0" smtClean="0">
                <a:latin typeface="Times New Roman" charset="0"/>
                <a:ea typeface="Times New Roman" charset="0"/>
                <a:cs typeface="Times New Roman" charset="0"/>
              </a:rPr>
              <a:t>The Crystal Field Model</a:t>
            </a:r>
            <a:endParaRPr lang="en-US" altLang="en-US" sz="36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9900" y="2590800"/>
            <a:ext cx="8229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eaLnBrk="1" hangingPunct="1"/>
            <a:r>
              <a:rPr lang="en-US" altLang="en-US" sz="2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negative point-charge ligands repel negatively charged electrons, the electrons will first fill the </a:t>
            </a:r>
            <a:r>
              <a:rPr lang="en-US" altLang="en-US" sz="26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orbitals farthest from the ligands to minimize repulsions.</a:t>
            </a:r>
          </a:p>
          <a:p>
            <a:pPr marL="457200" indent="-457200" eaLnBrk="1" hangingPunct="1"/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orbitals are at a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energy in the octahedral complex than are the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914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Energies of the 3</a:t>
            </a:r>
            <a:r>
              <a:rPr lang="en-US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Orbitals for a Metal Ion in an Octahedral Complex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Bonding in Complex Ion:</a:t>
            </a:r>
            <a:b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600" i="1" dirty="0" smtClean="0">
                <a:latin typeface="Times New Roman" charset="0"/>
                <a:ea typeface="Times New Roman" charset="0"/>
                <a:cs typeface="Times New Roman" charset="0"/>
              </a:rPr>
              <a:t>The Crystal Field Model</a:t>
            </a:r>
            <a:endParaRPr lang="en-US" altLang="en-US" sz="36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4" descr="ch21_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68304"/>
            <a:ext cx="4038600" cy="3471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3276600" cy="4144963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Electron Arrangements in the Split 3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Orbitals in an Octahedral Complex of Co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</a:p>
        </p:txBody>
      </p:sp>
      <p:pic>
        <p:nvPicPr>
          <p:cNvPr id="5" name="Picture 4" descr="ch21_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3852863" cy="4953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Bonding in Complex Ion:</a:t>
            </a:r>
            <a:b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600" i="1" dirty="0" smtClean="0">
                <a:latin typeface="Times New Roman" charset="0"/>
                <a:ea typeface="Times New Roman" charset="0"/>
                <a:cs typeface="Times New Roman" charset="0"/>
              </a:rPr>
              <a:t>The Crystal Field Model</a:t>
            </a:r>
            <a:endParaRPr lang="en-US" altLang="en-US" sz="36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4312"/>
            <a:ext cx="8001000" cy="1191657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Bonding in Complex Ion:</a:t>
            </a:r>
            <a:b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600" i="1" dirty="0" smtClean="0">
                <a:latin typeface="Times New Roman" charset="0"/>
                <a:ea typeface="Times New Roman" charset="0"/>
                <a:cs typeface="Times New Roman" charset="0"/>
              </a:rPr>
              <a:t>The Crystal Field Model</a:t>
            </a:r>
            <a:endParaRPr lang="en-US" altLang="en-US" sz="36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Properties</a:t>
            </a:r>
          </a:p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Strong–field (low–spin):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Yields the minimum number of unpaired electrons.</a:t>
            </a:r>
          </a:p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Weak–field (high–spin):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Gives the maximum number of unpaired electrons.</a:t>
            </a:r>
          </a:p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Hund’s rule still applies.</a:t>
            </a:r>
          </a:p>
        </p:txBody>
      </p:sp>
    </p:spTree>
    <p:extLst>
      <p:ext uri="{BB962C8B-B14F-4D97-AF65-F5344CB8AC3E}">
        <p14:creationId xmlns:p14="http://schemas.microsoft.com/office/powerpoint/2010/main" val="174128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Spectrochemical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Series of ligands:</a:t>
            </a:r>
          </a:p>
          <a:p>
            <a:pPr marL="457200" indent="-45720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Strong–field ligands to weak–field ligands.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splitting)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splitting)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altLang="en-US" sz="2200" baseline="4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CO &gt; NO</a:t>
            </a:r>
            <a:r>
              <a:rPr lang="en-US" alt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baseline="4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NH</a:t>
            </a:r>
            <a:r>
              <a:rPr lang="en-US" alt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H</a:t>
            </a:r>
            <a:r>
              <a:rPr lang="en-US" alt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&gt; OH</a:t>
            </a:r>
            <a:r>
              <a:rPr lang="en-US" alt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F</a:t>
            </a:r>
            <a:r>
              <a:rPr lang="en-US" altLang="en-US" sz="2200" baseline="4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Cl</a:t>
            </a:r>
            <a:r>
              <a:rPr lang="en-US" altLang="en-US" sz="2200" baseline="4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Br</a:t>
            </a:r>
            <a:r>
              <a:rPr lang="en-US" altLang="en-US" sz="2200" baseline="4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I</a:t>
            </a:r>
            <a:r>
              <a:rPr lang="en-US" altLang="en-US" sz="2200" baseline="4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en-US" altLang="en-US" sz="2200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None/>
            </a:pPr>
            <a:endParaRPr lang="en-US" altLang="en-US" sz="2000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Magnitude of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-orbital energy splitting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given ligand increases as the charge on the metal ion increases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Bonding in Complex Ion:</a:t>
            </a:r>
            <a:b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600" i="1" dirty="0" smtClean="0">
                <a:latin typeface="Times New Roman" charset="0"/>
                <a:ea typeface="Times New Roman" charset="0"/>
                <a:cs typeface="Times New Roman" charset="0"/>
              </a:rPr>
              <a:t>The Crystal Field Model</a:t>
            </a:r>
            <a:endParaRPr lang="en-US" altLang="en-US" sz="36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669" y="340601"/>
            <a:ext cx="7467600" cy="969584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Ion Colors</a:t>
            </a:r>
            <a:endParaRPr lang="en-US" sz="36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04800"/>
            <a:ext cx="970350" cy="659535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740025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a substance absorbs certain wavelengths of light in the visible region, the color of the substance is determined by the wavelengths of visible light that remain.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exhibits the color complementary to those absorbed.</a:t>
            </a:r>
          </a:p>
        </p:txBody>
      </p:sp>
    </p:spTree>
    <p:extLst>
      <p:ext uri="{BB962C8B-B14F-4D97-AF65-F5344CB8AC3E}">
        <p14:creationId xmlns:p14="http://schemas.microsoft.com/office/powerpoint/2010/main" val="1856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</a:rPr>
              <a:t>Electron Configurations of </a:t>
            </a:r>
            <a:br>
              <a:rPr lang="en-US" altLang="en-US" sz="3600" dirty="0" smtClean="0">
                <a:latin typeface="Times New Roman" charset="0"/>
              </a:rPr>
            </a:br>
            <a:r>
              <a:rPr lang="en-US" altLang="en-US" sz="3600" dirty="0" smtClean="0">
                <a:latin typeface="Times New Roman" charset="0"/>
              </a:rPr>
              <a:t>Transition Metals</a:t>
            </a:r>
            <a:endParaRPr lang="en-US" altLang="en-US" sz="3600" dirty="0">
              <a:latin typeface="Times New Roman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The valence shell of first row transition metals have the general electron configurations in the form of: 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Ar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] 4s</a:t>
            </a:r>
            <a:r>
              <a:rPr lang="en-US" altLang="en-US" sz="2800" baseline="360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800" baseline="360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m</a:t>
            </a:r>
          </a:p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Examples:</a:t>
            </a:r>
          </a:p>
          <a:p>
            <a:pPr lvl="1" indent="-342900" eaLnBrk="1" hangingPunct="1">
              <a:buFont typeface="Wingdings" panose="05000000000000000000" pitchFamily="2" charset="2"/>
              <a:buChar char="Ø"/>
            </a:pP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[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Ar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] 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baseline="30000" dirty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baseline="30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 </a:t>
            </a:r>
            <a:endParaRPr lang="en-US" altLang="en-US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Fe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[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Ar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] 4</a:t>
            </a:r>
            <a:r>
              <a:rPr lang="en-US" alt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800" baseline="30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baseline="30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6 </a:t>
            </a:r>
            <a:endParaRPr lang="en-US" altLang="en-US" sz="28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Exceptions: Cr and Cu have the form: [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Ar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]4s</a:t>
            </a:r>
            <a:r>
              <a:rPr lang="en-US" altLang="en-US" sz="2800" baseline="36000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d</a:t>
            </a:r>
            <a:r>
              <a:rPr lang="en-US" altLang="en-US" sz="2800" baseline="36000" dirty="0" smtClean="0">
                <a:latin typeface="Times New Roman" panose="02020603050405020304" pitchFamily="18" charset="0"/>
              </a:rPr>
              <a:t>m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Cr: [</a:t>
            </a:r>
            <a:r>
              <a:rPr lang="en-US" alt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Ar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]4</a:t>
            </a:r>
            <a:r>
              <a:rPr lang="en-US" alt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800" baseline="30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800" baseline="30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5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Cu: [</a:t>
            </a:r>
            <a:r>
              <a:rPr lang="en-US" alt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Ar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]4</a:t>
            </a:r>
            <a:r>
              <a:rPr lang="en-US" alt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800" baseline="30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800" baseline="30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 Wheel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cid:ee17eff8-58c8-4f3c-9cfe-525edf043c49@namprd06.prod.outlook.com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53" y="1600200"/>
            <a:ext cx="5054893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7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Ion Colors</a:t>
            </a:r>
            <a:endParaRPr lang="en-US" altLang="en-US" sz="36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ligands coordinated to a given metal ion determine the size of the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–orbital splitting, thus the color changes as the ligands are changed.</a:t>
            </a:r>
          </a:p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change in splitting means a change in the wavelength of light needed to transfer electrons between the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Visible Light by the Complex Ion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  <a:sym typeface="Wingdings" charset="2"/>
            </a:endParaRPr>
          </a:p>
        </p:txBody>
      </p:sp>
      <p:pic>
        <p:nvPicPr>
          <p:cNvPr id="4" name="Picture 4" descr="ch21_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229600" cy="3638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Crystal Field Model for </a:t>
            </a:r>
            <a:b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Tetrahedral Complexes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/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057400"/>
            <a:ext cx="8229600" cy="319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eaLnBrk="1" hangingPunct="1"/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 of the 3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orbitals “point at the ligands”.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energy between the split </a:t>
            </a:r>
            <a:r>
              <a:rPr lang="en-US" altLang="en-US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orbitals is significantly less.</a:t>
            </a:r>
          </a:p>
          <a:p>
            <a:pPr marL="457200" indent="-457200" eaLnBrk="1" hangingPunct="1"/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–orbital splitting will be opposite to that for the octahedral arrangement.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Weak–field case (high–spin) always applies.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26365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Orbitals in a Tetrahedral Arrangement of Point Charges</a:t>
            </a:r>
            <a:endParaRPr lang="en-US" altLang="en-US" sz="36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h21_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057400"/>
            <a:ext cx="7325591" cy="3581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Crystal Field Diagrams for Octahedral and Tetrahedral Complexes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h21_4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5" y="2057400"/>
            <a:ext cx="8175469" cy="414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0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Diagrams for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Square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Planar Complexes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3810000" cy="49337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9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70848" y="838201"/>
            <a:ext cx="3567752" cy="2667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Diagrams for Linear Complexes where the ligands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 along the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z-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799"/>
            <a:ext cx="4191000" cy="487468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5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Biological Importance of 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Complexes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 ion complexes are used in humans for the transport and storage of oxygen, as electron-transfer agents, as catalysts, and as drugs.</a:t>
            </a:r>
          </a:p>
        </p:txBody>
      </p:sp>
    </p:spTree>
    <p:extLst>
      <p:ext uri="{BB962C8B-B14F-4D97-AF65-F5344CB8AC3E}">
        <p14:creationId xmlns:p14="http://schemas.microsoft.com/office/powerpoint/2010/main" val="188039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First-Row Transition Metals and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Significance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table_21_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" y="1752600"/>
            <a:ext cx="8122798" cy="4724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9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Electron Configurations of </a:t>
            </a:r>
            <a:b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</a:b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Transition Metal Cations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marL="457200" indent="-457200" eaLnBrk="1" hangingPunct="1"/>
            <a:r>
              <a:rPr lang="en-US" altLang="en-US" sz="2600" dirty="0" smtClean="0">
                <a:latin typeface="Times New Roman" panose="02020603050405020304" pitchFamily="18" charset="0"/>
              </a:rPr>
              <a:t>First-row transition metal </a:t>
            </a:r>
            <a:r>
              <a:rPr lang="en-US" altLang="en-US" sz="2600" i="1" dirty="0" smtClean="0">
                <a:latin typeface="Times New Roman" panose="02020603050405020304" pitchFamily="18" charset="0"/>
              </a:rPr>
              <a:t>ions</a:t>
            </a:r>
            <a:r>
              <a:rPr lang="en-US" altLang="en-US" sz="2600" dirty="0" smtClean="0">
                <a:latin typeface="Times New Roman" panose="02020603050405020304" pitchFamily="18" charset="0"/>
              </a:rPr>
              <a:t> do not have </a:t>
            </a:r>
            <a:r>
              <a:rPr lang="en-US" altLang="en-US" sz="2600" dirty="0">
                <a:latin typeface="Times New Roman" panose="02020603050405020304" pitchFamily="18" charset="0"/>
              </a:rPr>
              <a:t>4</a:t>
            </a:r>
            <a:r>
              <a:rPr lang="en-US" altLang="en-US" sz="2600" i="1" dirty="0" smtClean="0">
                <a:latin typeface="Times New Roman" panose="02020603050405020304" pitchFamily="18" charset="0"/>
              </a:rPr>
              <a:t>s</a:t>
            </a:r>
            <a:r>
              <a:rPr lang="en-US" altLang="en-US" sz="2600" dirty="0" smtClean="0">
                <a:latin typeface="Times New Roman" panose="02020603050405020304" pitchFamily="18" charset="0"/>
              </a:rPr>
              <a:t> electrons. </a:t>
            </a:r>
          </a:p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When an atom ionizes, its loses electrons from the outermost (valence) shell; </a:t>
            </a:r>
          </a:p>
          <a:p>
            <a:pPr marL="457200" indent="-457200" eaLnBrk="1" hangingPunct="1"/>
            <a:r>
              <a:rPr lang="en-US" altLang="en-US" sz="2800" dirty="0">
                <a:latin typeface="Times New Roman" panose="02020603050405020304" pitchFamily="18" charset="0"/>
              </a:rPr>
              <a:t>F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or first-row transition metals, the 4s electrons are ionized before 3d electrons.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Times New Roman" panose="02020603050405020304" pitchFamily="18" charset="0"/>
              </a:rPr>
              <a:t>Examples: 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Fe: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Ar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] 4</a:t>
            </a:r>
            <a:r>
              <a:rPr lang="en-US" altLang="en-US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baseline="30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baseline="30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endParaRPr lang="en-US" altLang="en-US" sz="2800" baseline="-25000" dirty="0" smtClean="0">
              <a:latin typeface="Times New Roman" panose="02020603050405020304" pitchFamily="18" charset="0"/>
            </a:endParaRPr>
          </a:p>
          <a:p>
            <a:pPr marL="901700" lvl="1" indent="-444500" eaLnBrk="1" hangingPunct="1">
              <a:buFontTx/>
              <a:buNone/>
            </a:pPr>
            <a:r>
              <a:rPr lang="en-US" altLang="en-US" sz="2800" baseline="-25000" dirty="0" smtClean="0">
                <a:latin typeface="Times New Roman" panose="02020603050405020304" pitchFamily="18" charset="0"/>
              </a:rPr>
              <a:t>			</a:t>
            </a:r>
            <a:r>
              <a:rPr lang="en-US" altLang="en-US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</a:rPr>
              <a:t>      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Fe</a:t>
            </a:r>
            <a:r>
              <a:rPr lang="en-US" altLang="en-US" baseline="30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2+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[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Ar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] 3</a:t>
            </a:r>
            <a:r>
              <a:rPr lang="en-US" alt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endParaRPr lang="en-US" altLang="en-US" sz="2800" baseline="300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901700" lvl="1" indent="-444500" eaLnBrk="1" hangingPunct="1"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Fe</a:t>
            </a:r>
            <a:r>
              <a:rPr lang="en-US" alt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3+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[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Ar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] 3</a:t>
            </a:r>
            <a:r>
              <a:rPr lang="en-US" alt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endParaRPr lang="en-US" altLang="en-US" sz="2800" baseline="300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Importance of Iron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14488"/>
            <a:ext cx="8229600" cy="4525962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Plays a central role in almost all living cells.</a:t>
            </a:r>
          </a:p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of hemoglobin and myoglobin.</a:t>
            </a:r>
          </a:p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Involved in the electron-transport chain.</a:t>
            </a:r>
          </a:p>
        </p:txBody>
      </p:sp>
    </p:spTree>
    <p:extLst>
      <p:ext uri="{BB962C8B-B14F-4D97-AF65-F5344CB8AC3E}">
        <p14:creationId xmlns:p14="http://schemas.microsoft.com/office/powerpoint/2010/main" val="12444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Importance of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Iron:</a:t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h21_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43" y="1828800"/>
            <a:ext cx="3942113" cy="4525963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Importance of Iron:</a:t>
            </a:r>
            <a:b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ch21_5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4064979" cy="4221163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320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dirty="0"/>
              <a:t>Myoglobin</a:t>
            </a:r>
            <a:endParaRPr lang="en-US" altLang="en-US" sz="2400" kern="0" dirty="0" smtClean="0"/>
          </a:p>
          <a:p>
            <a:pPr marL="457200" indent="-457200" eaLnBrk="1" hangingPunct="1"/>
            <a:r>
              <a:rPr lang="en-US" altLang="en-US" sz="2000" kern="0" dirty="0" smtClean="0"/>
              <a:t>The Fe</a:t>
            </a:r>
            <a:r>
              <a:rPr lang="en-US" altLang="en-US" sz="2000" kern="0" baseline="30000" dirty="0" smtClean="0"/>
              <a:t>2+</a:t>
            </a:r>
            <a:r>
              <a:rPr lang="en-US" altLang="en-US" sz="2000" kern="0" dirty="0" smtClean="0"/>
              <a:t> ion is coordinated to four nitrogen atoms in the porphyrin of the </a:t>
            </a:r>
            <a:r>
              <a:rPr lang="en-US" altLang="en-US" sz="2000" kern="0" dirty="0" err="1" smtClean="0"/>
              <a:t>heme</a:t>
            </a:r>
            <a:r>
              <a:rPr lang="en-US" altLang="en-US" sz="2000" kern="0" dirty="0" smtClean="0"/>
              <a:t> (the disk in the figure) and on nitrogen from the protein chain.</a:t>
            </a:r>
          </a:p>
          <a:p>
            <a:pPr marL="457200" indent="-457200" eaLnBrk="1" hangingPunct="1"/>
            <a:r>
              <a:rPr lang="en-US" altLang="en-US" sz="2000" kern="0" dirty="0" smtClean="0"/>
              <a:t>This leaves a 6</a:t>
            </a:r>
            <a:r>
              <a:rPr lang="en-US" altLang="en-US" sz="2000" kern="0" baseline="30000" dirty="0" smtClean="0"/>
              <a:t>th</a:t>
            </a:r>
            <a:r>
              <a:rPr lang="en-US" altLang="en-US" sz="2000" kern="0" dirty="0" smtClean="0"/>
              <a:t> coordination position (the W) available for an oxygen molecule.</a:t>
            </a:r>
          </a:p>
        </p:txBody>
      </p:sp>
    </p:spTree>
    <p:extLst>
      <p:ext uri="{BB962C8B-B14F-4D97-AF65-F5344CB8AC3E}">
        <p14:creationId xmlns:p14="http://schemas.microsoft.com/office/powerpoint/2010/main" val="302759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Importance of Iron:</a:t>
            </a:r>
            <a:b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</a:t>
            </a:r>
            <a:endParaRPr lang="en-US" sz="3600" dirty="0"/>
          </a:p>
        </p:txBody>
      </p:sp>
      <p:pic>
        <p:nvPicPr>
          <p:cNvPr id="4" name="Picture 5" descr="ch21_6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8027"/>
            <a:ext cx="4950348" cy="42672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997124"/>
            <a:ext cx="34290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Hemoglobin:</a:t>
            </a:r>
            <a:endParaRPr lang="en-US" altLang="en-US" sz="2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z="2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hemoglobin has two </a:t>
            </a:r>
            <a:r>
              <a:rPr lang="el-GR" altLang="en-US" sz="2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chains and two </a:t>
            </a:r>
            <a:r>
              <a:rPr lang="el-GR" altLang="en-US" sz="2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chains, each with a </a:t>
            </a:r>
            <a:r>
              <a:rPr lang="en-US" altLang="en-US" sz="2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heme</a:t>
            </a:r>
            <a:r>
              <a:rPr lang="en-US" altLang="en-US" sz="2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complex near the center.</a:t>
            </a:r>
          </a:p>
          <a:p>
            <a:pPr marL="457200" indent="-457200" eaLnBrk="1" hangingPunct="1"/>
            <a:r>
              <a:rPr lang="en-US" altLang="en-US" sz="2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hemoglobin molecule can complex with four O</a:t>
            </a:r>
            <a:r>
              <a:rPr lang="en-US" altLang="en-US" sz="22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molecules.</a:t>
            </a:r>
          </a:p>
        </p:txBody>
      </p:sp>
    </p:spTree>
    <p:extLst>
      <p:ext uri="{BB962C8B-B14F-4D97-AF65-F5344CB8AC3E}">
        <p14:creationId xmlns:p14="http://schemas.microsoft.com/office/powerpoint/2010/main" val="25384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Metallurgy and Iron and Steel Production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Metallurgy:</a:t>
            </a:r>
          </a:p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separating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ores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preparing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use.</a:t>
            </a:r>
          </a:p>
          <a:p>
            <a:pPr marL="457200" indent="-457200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Steps involved: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Pretreatment of the ore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to the free metal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Purification of the metal (refining)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Alloying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Pyrometallurgy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arried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blast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furnace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 mixture of iron ore, coke,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top of the blast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furnace;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blast of hot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(~2000</a:t>
            </a:r>
            <a:r>
              <a:rPr lang="en-US" sz="2800" baseline="30000" dirty="0" smtClean="0"/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forced through the bottom of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furnace;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Pyrometallurgy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Iron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in the Blast Furnace: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2C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2CO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CaCO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CO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3Fe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2Fe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Fe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3FeO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reaction: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3CO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2Fe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3CO</a:t>
            </a:r>
            <a:r>
              <a:rPr 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Metallurgy and Iron and Steel Production</a:t>
            </a:r>
          </a:p>
        </p:txBody>
      </p:sp>
      <p:pic>
        <p:nvPicPr>
          <p:cNvPr id="4" name="Picture 4" descr="ch21_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01" y="1600200"/>
            <a:ext cx="4557897" cy="489044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3200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Blast Furnace Used In the Production of Iron</a:t>
            </a:r>
          </a:p>
        </p:txBody>
      </p:sp>
    </p:spTree>
    <p:extLst>
      <p:ext uri="{BB962C8B-B14F-4D97-AF65-F5344CB8AC3E}">
        <p14:creationId xmlns:p14="http://schemas.microsoft.com/office/powerpoint/2010/main" val="12461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of Blast Furnace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 iron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3 – 4% C, some S, P,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Si;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 molten waste bi-product containing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CaSiO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Purification of Pig Iron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carried out in the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oxygen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furnace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Inorganic impurities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(such as 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Si, P, and S) are converted to their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oxides;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Volatile oxides, such as CO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vaporize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Nonvolatile oxides, such as SiO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reacts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form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CaSiO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removed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molten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iron;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arbon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contains 1-1.5%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is produced in the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 furnace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types of steels are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made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adding other metals such as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 and Ni.</a:t>
            </a:r>
          </a:p>
        </p:txBody>
      </p:sp>
    </p:spTree>
    <p:extLst>
      <p:ext uri="{BB962C8B-B14F-4D97-AF65-F5344CB8AC3E}">
        <p14:creationId xmlns:p14="http://schemas.microsoft.com/office/powerpoint/2010/main" val="6667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</a:rPr>
              <a:t>Ionic Compounds of Transition Metals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Many compounds of transition metals are paramagnetic – the transition metal ions have at least one unpaired electron in the </a:t>
            </a:r>
            <a:r>
              <a:rPr lang="en-US" altLang="en-US" sz="2800" smtClean="0">
                <a:latin typeface="Times New Roman" panose="02020603050405020304" pitchFamily="18" charset="0"/>
              </a:rPr>
              <a:t>valence shell;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Many compounds of transition metals are also colored – the compounds exhibit absorption in the visible region of the electromagnetic radiation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Oxygen Process for Steelmaking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ch21_6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317530" cy="4525963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828800"/>
            <a:ext cx="411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eaLnBrk="1" hangingPunct="1"/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 faster.</a:t>
            </a:r>
          </a:p>
          <a:p>
            <a:pPr marL="457200" indent="-457200" eaLnBrk="1" hangingPunct="1"/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Exothermic oxidation reactions proceed so rapidly that they produce enough heat to raise the temperature nearly to the boiling point of iron without an external heat source.</a:t>
            </a:r>
          </a:p>
        </p:txBody>
      </p:sp>
    </p:spTree>
    <p:extLst>
      <p:ext uri="{BB962C8B-B14F-4D97-AF65-F5344CB8AC3E}">
        <p14:creationId xmlns:p14="http://schemas.microsoft.com/office/powerpoint/2010/main" val="14816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Streel and Their Uses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steel  (1.3%C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98.7%Fe); hard steel; 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tools;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Manganese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(10-18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90-82%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Fe, &amp;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0.5%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C); 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 steel; resistance to wear; 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railroad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rails, safes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armor plate;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Stainless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steel (14-18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Cr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7-9% 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97-73%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 &amp; 0.2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C);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resistant to corrosion; used for Cutlery and instruments;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Nickel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steel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(2-4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Ni, 98-96%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0.5%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corrosion; 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drive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shafts, gears,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cables.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Metallurgy of Copper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ores for copper: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chalcocite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(Cu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 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chalcopyrite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(CuFeS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 are roasted to remove sulfur;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2Cu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2Cu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Cu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6Cu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esulting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is called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contains 96-99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copper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purification done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electrolysis.</a:t>
            </a:r>
          </a:p>
        </p:txBody>
      </p:sp>
    </p:spTree>
    <p:extLst>
      <p:ext uri="{BB962C8B-B14F-4D97-AF65-F5344CB8AC3E}">
        <p14:creationId xmlns:p14="http://schemas.microsoft.com/office/powerpoint/2010/main" val="14669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of Copper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is used to make alloys, such as bronze and brass, and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coinage;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Nickel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 coin) composed 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 Cu and 25%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Ni;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quarters: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of pure copper sandwiched between thin layers of Cu-Ni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alloy, which contains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91.67%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Alloys of Copper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able_21_10v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7248"/>
            <a:ext cx="8229600" cy="271625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38200"/>
            <a:ext cx="8229600" cy="5287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Compounds of Chromium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able_21_05v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12" y="1600200"/>
            <a:ext cx="5302976" cy="4525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2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2605</Words>
  <Application>Microsoft Office PowerPoint</Application>
  <PresentationFormat>On-screen Show (4:3)</PresentationFormat>
  <Paragraphs>337</Paragraphs>
  <Slides>85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1" baseType="lpstr">
      <vt:lpstr>Arial</vt:lpstr>
      <vt:lpstr>Calibri</vt:lpstr>
      <vt:lpstr>Symbol</vt:lpstr>
      <vt:lpstr>Times New Roman</vt:lpstr>
      <vt:lpstr>Wingdings</vt:lpstr>
      <vt:lpstr>Default Design</vt:lpstr>
      <vt:lpstr>Transition Metals and Coordination Compounds</vt:lpstr>
      <vt:lpstr>Transition Metals and the  Coordination Compounds</vt:lpstr>
      <vt:lpstr>Transition Metals</vt:lpstr>
      <vt:lpstr>Atomic Radii of the 3d, 4d, and 5d Transition Series</vt:lpstr>
      <vt:lpstr>Some Important Transition Metals</vt:lpstr>
      <vt:lpstr>Electron Configurations of  Transition Metals</vt:lpstr>
      <vt:lpstr>Electron Configurations of  Transition Metal Cations</vt:lpstr>
      <vt:lpstr>Ionic Compounds of Transition Metals</vt:lpstr>
      <vt:lpstr>Typical Compounds of Chromium</vt:lpstr>
      <vt:lpstr>Typical Compounds of Manganese</vt:lpstr>
      <vt:lpstr>Typical Compounds of Iron</vt:lpstr>
      <vt:lpstr>Typical Compounds of Cobalt</vt:lpstr>
      <vt:lpstr>Typical Compounds of Nickel</vt:lpstr>
      <vt:lpstr>Typical Compounds of Copper</vt:lpstr>
      <vt:lpstr>Ionic Compounds of Transition Metals</vt:lpstr>
      <vt:lpstr>Complex Ions</vt:lpstr>
      <vt:lpstr>Coordination Numbers</vt:lpstr>
      <vt:lpstr>PowerPoint Presentation</vt:lpstr>
      <vt:lpstr>Coordination Compounds</vt:lpstr>
      <vt:lpstr>Ligands</vt:lpstr>
      <vt:lpstr>Monodentate Ligands</vt:lpstr>
      <vt:lpstr>Bidentate Ligands</vt:lpstr>
      <vt:lpstr>Mono- and Bi-dentate Bonding to Metal</vt:lpstr>
      <vt:lpstr>Polydentate Ligand and Its Bonding to Metal</vt:lpstr>
      <vt:lpstr>Complex ion of M2+ with EDTA</vt:lpstr>
      <vt:lpstr>Naming Coordination Compounds</vt:lpstr>
      <vt:lpstr>Naming Coordination Compounds</vt:lpstr>
      <vt:lpstr>Naming Coordination Compounds</vt:lpstr>
      <vt:lpstr>Formula and Names for Selected Coordination Compounds</vt:lpstr>
      <vt:lpstr>Formula and Names for Selected Coordination Compounds</vt:lpstr>
      <vt:lpstr>Formula, Name and Structure of Compound of Ni2+, en and Cl–; </vt:lpstr>
      <vt:lpstr>Exercise-#1:</vt:lpstr>
      <vt:lpstr>Exercise-#2:</vt:lpstr>
      <vt:lpstr>Isomerism in Coordination Compounds</vt:lpstr>
      <vt:lpstr>Structural Isomerism</vt:lpstr>
      <vt:lpstr>Linkage Isomerism of NO2– </vt:lpstr>
      <vt:lpstr>Stereoisomerism</vt:lpstr>
      <vt:lpstr>Geometrical Isomers for a Square Planar Compound</vt:lpstr>
      <vt:lpstr>Geometrical (cis-trans) Isomerism for an Octahedral Complex Ion, [Co(NH3)4Cl2]+</vt:lpstr>
      <vt:lpstr>Stereoisomerism</vt:lpstr>
      <vt:lpstr>Unpolarized Light Consists of Waves  Vibrating in Many Different Planes</vt:lpstr>
      <vt:lpstr>The Rotation of the Plane of Polarized Light by an Optically Active Substance</vt:lpstr>
      <vt:lpstr>Optical Activity</vt:lpstr>
      <vt:lpstr>A Human Hand Exhibits a Nonsuperimposable Mirror Image</vt:lpstr>
      <vt:lpstr>Isomerism</vt:lpstr>
      <vt:lpstr>Bonding in Complex Ions</vt:lpstr>
      <vt:lpstr>Bonding in Complex Ions</vt:lpstr>
      <vt:lpstr>Bonding in Complex Ion:  The Localized Electron Model</vt:lpstr>
      <vt:lpstr>Bonding in Complex Ion:  The Localized Electron Model</vt:lpstr>
      <vt:lpstr>Bonding in Complex Ion:  The Localized Electron Model</vt:lpstr>
      <vt:lpstr>Bonding in Complex Ion: The Crystal Field Model</vt:lpstr>
      <vt:lpstr>Bonding in Complex Ion: The Crystal Field Model</vt:lpstr>
      <vt:lpstr>Bonding in Complex Ion: The Crystal Field Model</vt:lpstr>
      <vt:lpstr>Bonding in Complex Ion: The Crystal Field Model</vt:lpstr>
      <vt:lpstr>Bonding in Complex Ion: The Crystal Field Model</vt:lpstr>
      <vt:lpstr>Bonding in Complex Ion: The Crystal Field Model</vt:lpstr>
      <vt:lpstr>Bonding in Complex Ion: The Crystal Field Model</vt:lpstr>
      <vt:lpstr>Bonding in Complex Ion: The Crystal Field Model</vt:lpstr>
      <vt:lpstr>Complex Ion Colors</vt:lpstr>
      <vt:lpstr>Color Wheel</vt:lpstr>
      <vt:lpstr>Complex Ion Colors</vt:lpstr>
      <vt:lpstr>Absorption of Visible Light by the Complex Ion [Ti(H2O)6]3+ </vt:lpstr>
      <vt:lpstr>Crystal Field Model for  Tetrahedral Complexes</vt:lpstr>
      <vt:lpstr>The d Orbitals in a Tetrahedral Arrangement of Point Charges</vt:lpstr>
      <vt:lpstr>The Crystal Field Diagrams for Octahedral and Tetrahedral Complexes</vt:lpstr>
      <vt:lpstr>The d-Orbital Energy Diagrams for  Square Planar Complexes</vt:lpstr>
      <vt:lpstr>PowerPoint Presentation</vt:lpstr>
      <vt:lpstr>The Biological Importance of  Coordination Complexes</vt:lpstr>
      <vt:lpstr>First-Row Transition Metals and  Their Biological Significance</vt:lpstr>
      <vt:lpstr>Biological Importance of Iron</vt:lpstr>
      <vt:lpstr>Biological Importance of Iron: The Heme Complex</vt:lpstr>
      <vt:lpstr>Biological Importance of Iron: The Heme Complex</vt:lpstr>
      <vt:lpstr>Biological Importance of Iron: The Heme Complex</vt:lpstr>
      <vt:lpstr>Metallurgy and Iron and Steel Production</vt:lpstr>
      <vt:lpstr>Pyrometallurgy of Iron</vt:lpstr>
      <vt:lpstr>Pyrometallurgy of Iron</vt:lpstr>
      <vt:lpstr>Metallurgy and Iron and Steel Production</vt:lpstr>
      <vt:lpstr>Products of Blast Furnace</vt:lpstr>
      <vt:lpstr>Purification of Pig Iron</vt:lpstr>
      <vt:lpstr>The Basic Oxygen Process for Steelmaking</vt:lpstr>
      <vt:lpstr>Types of Streel and Their Uses</vt:lpstr>
      <vt:lpstr>Metallurgy of Copper</vt:lpstr>
      <vt:lpstr>Uses of Copper</vt:lpstr>
      <vt:lpstr>Important Alloys of Copper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Siraj Omar</dc:creator>
  <cp:lastModifiedBy>Siraj Omar</cp:lastModifiedBy>
  <cp:revision>163</cp:revision>
  <dcterms:created xsi:type="dcterms:W3CDTF">2007-08-26T05:32:29Z</dcterms:created>
  <dcterms:modified xsi:type="dcterms:W3CDTF">2018-05-22T03:46:08Z</dcterms:modified>
</cp:coreProperties>
</file>