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60" r:id="rId3"/>
    <p:sldId id="259" r:id="rId4"/>
    <p:sldId id="262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7" r:id="rId15"/>
    <p:sldId id="307" r:id="rId16"/>
    <p:sldId id="308" r:id="rId17"/>
    <p:sldId id="313" r:id="rId18"/>
    <p:sldId id="288" r:id="rId19"/>
    <p:sldId id="273" r:id="rId20"/>
    <p:sldId id="311" r:id="rId21"/>
    <p:sldId id="310" r:id="rId22"/>
    <p:sldId id="321" r:id="rId23"/>
    <p:sldId id="303" r:id="rId24"/>
    <p:sldId id="274" r:id="rId25"/>
    <p:sldId id="309" r:id="rId26"/>
    <p:sldId id="275" r:id="rId27"/>
    <p:sldId id="314" r:id="rId28"/>
    <p:sldId id="315" r:id="rId29"/>
    <p:sldId id="317" r:id="rId30"/>
    <p:sldId id="318" r:id="rId31"/>
    <p:sldId id="319" r:id="rId32"/>
    <p:sldId id="276" r:id="rId33"/>
    <p:sldId id="316" r:id="rId34"/>
    <p:sldId id="320" r:id="rId35"/>
    <p:sldId id="277" r:id="rId36"/>
    <p:sldId id="278" r:id="rId37"/>
    <p:sldId id="304" r:id="rId38"/>
    <p:sldId id="280" r:id="rId39"/>
    <p:sldId id="279" r:id="rId40"/>
    <p:sldId id="281" r:id="rId41"/>
    <p:sldId id="261" r:id="rId42"/>
    <p:sldId id="258" r:id="rId43"/>
    <p:sldId id="290" r:id="rId44"/>
    <p:sldId id="289" r:id="rId45"/>
    <p:sldId id="284" r:id="rId46"/>
    <p:sldId id="305" r:id="rId47"/>
    <p:sldId id="286" r:id="rId48"/>
    <p:sldId id="285" r:id="rId49"/>
    <p:sldId id="306" r:id="rId50"/>
    <p:sldId id="283" r:id="rId51"/>
    <p:sldId id="291" r:id="rId52"/>
    <p:sldId id="293" r:id="rId53"/>
    <p:sldId id="292" r:id="rId54"/>
    <p:sldId id="294" r:id="rId55"/>
    <p:sldId id="295" r:id="rId56"/>
    <p:sldId id="302" r:id="rId57"/>
    <p:sldId id="296" r:id="rId58"/>
    <p:sldId id="297" r:id="rId59"/>
    <p:sldId id="298" r:id="rId60"/>
    <p:sldId id="299" r:id="rId61"/>
    <p:sldId id="300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93" autoAdjust="0"/>
    <p:restoredTop sz="86496" autoAdjust="0"/>
  </p:normalViewPr>
  <p:slideViewPr>
    <p:cSldViewPr>
      <p:cViewPr varScale="1">
        <p:scale>
          <a:sx n="64" d="100"/>
          <a:sy n="64" d="100"/>
        </p:scale>
        <p:origin x="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472E3F0-E67F-2B42-ADE8-58398D289977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DB62A2-167E-C646-BF5A-38E4F7874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34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B62A2-167E-C646-BF5A-38E4F78747B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0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1675" indent="-269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0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8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46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>
                <a:latin typeface="Times New Roman" charset="0"/>
                <a:ea typeface="Arial" charset="0"/>
              </a:rPr>
              <a:t>Chemistry 140 Fall 2002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1675" indent="-269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0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8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46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642A50A-C9A6-5E43-AE2B-1F1E09E41639}" type="slidenum">
              <a:rPr lang="en-US" altLang="en-US" sz="1100">
                <a:latin typeface="Times New Roman" charset="0"/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z="110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The two vertical lines indicate three phases are present.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For simplicity we usually assume that a = 1 at [H+] = 1 M</a:t>
            </a:r>
            <a:br>
              <a:rPr lang="en-US" altLang="en-US">
                <a:latin typeface="Times New Roman" charset="0"/>
              </a:rPr>
            </a:br>
            <a:r>
              <a:rPr lang="en-US" altLang="en-US">
                <a:latin typeface="Times New Roman" charset="0"/>
              </a:rPr>
              <a:t>and replace 1 bar by 1 atm.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B739-878A-C040-AC07-210DE774F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1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A803-A502-D448-97A8-4746553E6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8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AA4C-8B90-6048-A217-816F107B1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4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60AF-7999-2648-BCBF-F87CE3F3C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F186-E380-BB40-A58E-8E0FDA90B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4B7E-E2E7-5243-A6C6-6661305BD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7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231A-50CC-9644-A949-B09BEB5E9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5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14991-82C3-6D40-83BA-C1C1CC274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5D22-05AA-B543-A289-888765F0A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39E0-BCCA-5C4D-83C1-C434288D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69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08F9-8B16-0245-8403-D1304AAAE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58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85C7-3EC7-884D-B11F-391E71C46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5A0888-75C7-7846-99A6-51012D48D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marcus\HMC07\Projects\Input\To_LearningMate\2008\zumdahl8e_lecture_outline\Chapter_18\Chapter_18_Intro.ppt#-1,2,Slide 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Electrochemistry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17.1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Balancing Redox 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Reactions</a:t>
            </a:r>
            <a:endParaRPr lang="en-US" altLang="en-U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17.2  Galvanic 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</a:rPr>
              <a:t>Cells</a:t>
            </a:r>
            <a:endParaRPr lang="en-US" altLang="en-US" dirty="0">
              <a:solidFill>
                <a:schemeClr val="tx2"/>
              </a:solidFill>
              <a:latin typeface="Times New Roman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17.3  Standard 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</a:rPr>
              <a:t>Reduction Potentials</a:t>
            </a:r>
            <a:endParaRPr lang="en-US" altLang="en-US" dirty="0">
              <a:solidFill>
                <a:schemeClr val="tx2"/>
              </a:solidFill>
              <a:latin typeface="Times New Roman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17.4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Concentration Cells and Nernst Equation</a:t>
            </a:r>
            <a:endParaRPr lang="en-US" altLang="en-US" dirty="0">
              <a:solidFill>
                <a:schemeClr val="tx2"/>
              </a:solidFill>
              <a:latin typeface="Times New Roman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17.5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Batteries and Fuel Cells</a:t>
            </a:r>
            <a:endParaRPr lang="en-US" altLang="en-US" dirty="0">
              <a:solidFill>
                <a:schemeClr val="tx2"/>
              </a:solidFill>
              <a:latin typeface="Times New Roman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17.6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Corrosion and Corrosion Prevention</a:t>
            </a:r>
            <a:endParaRPr lang="en-US" altLang="en-US" dirty="0">
              <a:solidFill>
                <a:schemeClr val="tx2"/>
              </a:solidFill>
              <a:latin typeface="Times New Roman" charset="0"/>
              <a:hlinkClick r:id="rId2" action="ppaction://hlinkpres?slideindex=2&amp;slidetitle=Slide 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17.7</a:t>
            </a:r>
            <a:r>
              <a:rPr lang="en-US" altLang="en-US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  <a:latin typeface="Times New Roman" charset="0"/>
              </a:rPr>
              <a:t>Electrolysis and Electroplating</a:t>
            </a:r>
            <a:endParaRPr lang="en-US" altLang="en-US" dirty="0">
              <a:solidFill>
                <a:schemeClr val="tx2"/>
              </a:solidFill>
              <a:latin typeface="Times New Roman" charset="0"/>
              <a:hlinkClick r:id="rId2" action="ppaction://hlinkpres?slideindex=2&amp;slidetitle=Slide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Balancing Redox Equation:</a:t>
            </a:r>
            <a:r>
              <a:rPr lang="en-US" altLang="en-US" sz="3600">
                <a:latin typeface="Times New Roman" charset="0"/>
              </a:rPr>
              <a:t/>
            </a:r>
            <a:br>
              <a:rPr lang="en-US" altLang="en-US" sz="3600">
                <a:latin typeface="Times New Roman" charset="0"/>
              </a:rPr>
            </a:br>
            <a:r>
              <a:rPr lang="en-US" altLang="en-US" sz="3600">
                <a:latin typeface="Times New Roman" charset="0"/>
              </a:rPr>
              <a:t>The Half-Reaction Method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Balance the hydrogen atoms by adding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(This reaction occurs in an acidic solution)</a:t>
            </a:r>
          </a:p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14H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+ 6e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Cr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2Cr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+ 7H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 </a:t>
            </a:r>
          </a:p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 + HSO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HSO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+ 2H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Balancing Redox Equation:</a:t>
            </a:r>
            <a:r>
              <a:rPr lang="en-US" altLang="en-US" sz="3600">
                <a:latin typeface="Times New Roman" charset="0"/>
              </a:rPr>
              <a:t/>
            </a:r>
            <a:br>
              <a:rPr lang="en-US" altLang="en-US" sz="3600">
                <a:latin typeface="Times New Roman" charset="0"/>
              </a:rPr>
            </a:br>
            <a:r>
              <a:rPr lang="en-US" altLang="en-US" sz="3600">
                <a:latin typeface="Times New Roman" charset="0"/>
              </a:rPr>
              <a:t>The Half-Reaction Method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Balance the electrons in both half-equations: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14H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+ 6e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Cr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2Cr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+ 7H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 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3[H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 + HSO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HSO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+ 2H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final balanced equation:</a:t>
            </a:r>
            <a:endParaRPr lang="en-US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+ 3HSO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+ 8H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2Cr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+ 3HSO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+ 4H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Sample Exercises</a:t>
            </a:r>
            <a:endParaRPr lang="en-US" altLang="en-US" sz="3600">
              <a:latin typeface="Times New Roman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Balance the following redox reactions in </a:t>
            </a:r>
            <a:r>
              <a:rPr lang="en-US" altLang="en-US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acidic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solution.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 1) 	Br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+ MnO</a:t>
            </a:r>
            <a:r>
              <a:rPr lang="fr-FR" altLang="en-US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Br</a:t>
            </a:r>
            <a:r>
              <a:rPr lang="fr-FR" altLang="en-US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+ Mn</a:t>
            </a:r>
            <a:r>
              <a:rPr lang="fr-FR" altLang="en-US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buFontTx/>
              <a:buNone/>
            </a:pPr>
            <a:endParaRPr lang="fr-FR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   2)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fr-FR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fr-FR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fr-FR" altLang="en-US" sz="2800" baseline="34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fr-FR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fr-FR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fr-FR" altLang="en-US" sz="2800" baseline="34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fr-FR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 + O</a:t>
            </a:r>
            <a:r>
              <a:rPr lang="fr-FR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Balancing Redox Equations in Basic Solution</a:t>
            </a:r>
            <a:endParaRPr lang="fr-FR" alt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Use the half–reaction method as specified for acidic solutions to obtain the final balanced equation as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 ions were present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To both sides of the equation, add a number of OH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ions that is equal to the number of 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ions present. (You want to eliminate 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by turning is into H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Form H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 on the side containing both 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and OH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ions, and eliminate the number of H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 molecules that appear on both sides of the equation.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Check that elements and charges are balanced.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Sample Exercises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Balance the following redox reactions in basic solution:</a:t>
            </a:r>
          </a:p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Br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OH</a:t>
            </a:r>
            <a:r>
              <a:rPr lang="en-US" altLang="en-US" sz="3600" baseline="32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BrO</a:t>
            </a:r>
            <a:r>
              <a:rPr lang="en-US" altLang="en-US" baseline="-1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3600" baseline="3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 Br</a:t>
            </a:r>
            <a:r>
              <a:rPr lang="en-US" altLang="en-US" sz="3600" baseline="3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800" baseline="-1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O;</a:t>
            </a:r>
          </a:p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Cr(OH)</a:t>
            </a:r>
            <a:r>
              <a:rPr lang="en-US" altLang="en-US" baseline="-1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sz="3600" baseline="3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OH</a:t>
            </a:r>
            <a:r>
              <a:rPr lang="en-US" altLang="en-US" sz="3600" baseline="3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CrO</a:t>
            </a:r>
            <a:r>
              <a:rPr lang="en-US" altLang="en-US" baseline="-1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4</a:t>
            </a:r>
            <a:r>
              <a:rPr lang="en-US" altLang="en-US" baseline="3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</a:t>
            </a:r>
            <a:r>
              <a:rPr lang="en-US" altLang="en-US" sz="2800" baseline="-1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Applications of Redox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</a:rPr>
              <a:t>Redox </a:t>
            </a:r>
            <a:r>
              <a:rPr lang="en-US" altLang="en-US" sz="2800" dirty="0">
                <a:latin typeface="Times New Roman" charset="0"/>
              </a:rPr>
              <a:t>reactions such as combustion reactions </a:t>
            </a:r>
            <a:r>
              <a:rPr lang="en-US" altLang="en-US" sz="2800" dirty="0" smtClean="0">
                <a:latin typeface="Times New Roman" charset="0"/>
              </a:rPr>
              <a:t>are very exothermic – they have very large negative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dirty="0" smtClean="0">
                <a:latin typeface="Times New Roman" charset="0"/>
              </a:rPr>
              <a:t>;</a:t>
            </a:r>
            <a:endParaRPr lang="en-US" altLang="en-US" sz="2800" dirty="0">
              <a:latin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</a:rPr>
              <a:t>Combustion reactions are primary </a:t>
            </a:r>
            <a:r>
              <a:rPr lang="en-US" altLang="en-US" sz="2800" dirty="0">
                <a:latin typeface="Times New Roman" charset="0"/>
              </a:rPr>
              <a:t>source of energy;</a:t>
            </a:r>
          </a:p>
          <a:p>
            <a:pPr eaLnBrk="1" hangingPunct="1"/>
            <a:r>
              <a:rPr lang="en-US" altLang="en-US" sz="2800" dirty="0">
                <a:latin typeface="Times New Roman" charset="0"/>
              </a:rPr>
              <a:t>Redox reactions in aqueous solution also have negative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800" dirty="0" smtClean="0">
                <a:latin typeface="Times New Roman" charset="0"/>
              </a:rPr>
              <a:t>free energy);</a:t>
            </a:r>
            <a:endParaRPr lang="en-US" altLang="en-US" sz="2800" dirty="0">
              <a:latin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</a:rPr>
              <a:t>Available free energy </a:t>
            </a:r>
            <a:r>
              <a:rPr lang="en-US" altLang="en-US" sz="2800" dirty="0" smtClean="0">
                <a:latin typeface="Times New Roman" charset="0"/>
              </a:rPr>
              <a:t>from spontaneous reactions can </a:t>
            </a:r>
            <a:r>
              <a:rPr lang="en-US" altLang="en-US" sz="2800" dirty="0">
                <a:latin typeface="Times New Roman" charset="0"/>
              </a:rPr>
              <a:t>be trapped to produce electricity;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</a:rPr>
              <a:t>Devices that utilize redox </a:t>
            </a:r>
            <a:r>
              <a:rPr lang="en-US" altLang="en-US" sz="2800" dirty="0">
                <a:latin typeface="Times New Roman" charset="0"/>
              </a:rPr>
              <a:t>reactions to produce electricity </a:t>
            </a:r>
            <a:r>
              <a:rPr lang="en-US" altLang="en-US" sz="2800" dirty="0" smtClean="0">
                <a:latin typeface="Times New Roman" charset="0"/>
              </a:rPr>
              <a:t>are called </a:t>
            </a:r>
            <a:r>
              <a:rPr lang="en-US" altLang="en-US" sz="2800" i="1" dirty="0">
                <a:latin typeface="Times New Roman" charset="0"/>
              </a:rPr>
              <a:t>Galvanic </a:t>
            </a:r>
            <a:r>
              <a:rPr lang="en-US" altLang="en-US" sz="2800" i="1" dirty="0" smtClean="0">
                <a:latin typeface="Times New Roman" charset="0"/>
              </a:rPr>
              <a:t>cells</a:t>
            </a:r>
            <a:r>
              <a:rPr lang="en-US" altLang="en-US" sz="2800" dirty="0" smtClean="0">
                <a:latin typeface="Times New Roman" charset="0"/>
              </a:rPr>
              <a:t> or batteries.</a:t>
            </a:r>
            <a:endParaRPr lang="en-US" altLang="en-US" sz="2800" i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077200" cy="1190625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Electrode Potentials and </a:t>
            </a:r>
            <a:b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Their Measurement</a:t>
            </a:r>
          </a:p>
        </p:txBody>
      </p:sp>
      <p:pic>
        <p:nvPicPr>
          <p:cNvPr id="18435" name="Picture 4" descr="FG21_01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788" y="2005013"/>
            <a:ext cx="3860800" cy="4114800"/>
          </a:xfr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8275" y="2497138"/>
            <a:ext cx="2617788" cy="1824037"/>
            <a:chOff x="106" y="1573"/>
            <a:chExt cx="1649" cy="1149"/>
          </a:xfrm>
        </p:grpSpPr>
        <p:sp>
          <p:nvSpPr>
            <p:cNvPr id="18441" name="Text Box 6"/>
            <p:cNvSpPr txBox="1">
              <a:spLocks noChangeArrowheads="1"/>
            </p:cNvSpPr>
            <p:nvPr/>
          </p:nvSpPr>
          <p:spPr bwMode="auto">
            <a:xfrm>
              <a:off x="140" y="1573"/>
              <a:ext cx="1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Cu(s) + 2Ag</a:t>
              </a:r>
              <a:r>
                <a:rPr lang="en-US" altLang="en-US" sz="2400" baseline="30000">
                  <a:latin typeface="Times New Roman" charset="0"/>
                </a:rPr>
                <a:t>+</a:t>
              </a:r>
              <a:r>
                <a:rPr lang="en-US" altLang="en-US" sz="2400">
                  <a:latin typeface="Times New Roman" charset="0"/>
                </a:rPr>
                <a:t>(aq)</a:t>
              </a:r>
            </a:p>
          </p:txBody>
        </p:sp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106" y="2434"/>
              <a:ext cx="1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Cu</a:t>
              </a:r>
              <a:r>
                <a:rPr lang="en-US" altLang="en-US" sz="2400" baseline="30000">
                  <a:latin typeface="Times New Roman" charset="0"/>
                </a:rPr>
                <a:t>2+</a:t>
              </a:r>
              <a:r>
                <a:rPr lang="en-US" altLang="en-US" sz="2400">
                  <a:latin typeface="Times New Roman" charset="0"/>
                </a:rPr>
                <a:t>(aq) + 2 Ag(s)</a:t>
              </a:r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>
              <a:off x="811" y="1901"/>
              <a:ext cx="5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57963" y="2497138"/>
            <a:ext cx="2347912" cy="1822450"/>
            <a:chOff x="4131" y="1573"/>
            <a:chExt cx="1479" cy="1148"/>
          </a:xfrm>
        </p:grpSpPr>
        <p:sp>
          <p:nvSpPr>
            <p:cNvPr id="18438" name="Text Box 9"/>
            <p:cNvSpPr txBox="1">
              <a:spLocks noChangeArrowheads="1"/>
            </p:cNvSpPr>
            <p:nvPr/>
          </p:nvSpPr>
          <p:spPr bwMode="auto">
            <a:xfrm>
              <a:off x="4131" y="1573"/>
              <a:ext cx="1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Cu(s) + Zn</a:t>
              </a:r>
              <a:r>
                <a:rPr lang="en-US" altLang="en-US" sz="2400" baseline="30000">
                  <a:latin typeface="Times New Roman" charset="0"/>
                </a:rPr>
                <a:t>2+</a:t>
              </a:r>
              <a:r>
                <a:rPr lang="en-US" altLang="en-US" sz="2400">
                  <a:latin typeface="Times New Roman" charset="0"/>
                </a:rPr>
                <a:t>(aq)</a:t>
              </a:r>
            </a:p>
          </p:txBody>
        </p:sp>
        <p:sp>
          <p:nvSpPr>
            <p:cNvPr id="18439" name="Text Box 10"/>
            <p:cNvSpPr txBox="1">
              <a:spLocks noChangeArrowheads="1"/>
            </p:cNvSpPr>
            <p:nvPr/>
          </p:nvSpPr>
          <p:spPr bwMode="auto">
            <a:xfrm>
              <a:off x="4335" y="2433"/>
              <a:ext cx="1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No reaction</a:t>
              </a:r>
            </a:p>
          </p:txBody>
        </p:sp>
        <p:sp>
          <p:nvSpPr>
            <p:cNvPr id="18440" name="Line 11"/>
            <p:cNvSpPr>
              <a:spLocks noChangeShapeType="1"/>
            </p:cNvSpPr>
            <p:nvPr/>
          </p:nvSpPr>
          <p:spPr bwMode="auto">
            <a:xfrm>
              <a:off x="4821" y="1901"/>
              <a:ext cx="5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Terminology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50200" cy="4724400"/>
          </a:xfrm>
        </p:spPr>
        <p:txBody>
          <a:bodyPr/>
          <a:lstStyle/>
          <a:p>
            <a:pPr eaLnBrk="1" hangingPunct="1"/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Galvanic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cell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(= electrochemical cell)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buNone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 A device that produces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electricity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spontaneous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redox reactions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Electrolytic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buNone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  A device the uses electrical energy to make a nonspontaneous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chemical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reaction to occur.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Electrode-couple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baseline="300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 pair of species related by a change in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the number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Galvanic Cell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 device in which chemical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free energy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is converted to electrical energy.</a:t>
            </a:r>
          </a:p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It uses a spontaneous redox reaction to produce a current that can be used to generate energy or to do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 Galvanic Cell</a:t>
            </a:r>
          </a:p>
        </p:txBody>
      </p:sp>
      <p:pic>
        <p:nvPicPr>
          <p:cNvPr id="21507" name="Picture 4" descr="ch17_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0" y="1600200"/>
            <a:ext cx="5588000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</a:rPr>
              <a:t>Oxidation-Reduction (Redox) Reactions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Review of Terms: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Oxidation–reduction (redox) reactions involves transfer of electrons from one reactant (the reducing agent) to another (the oxidizing agent)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Oxidation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– the loss of electrons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Reduction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– the gain of electrons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Reducing agent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– electron donor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Oxidizing agent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– electron acceptor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 Cu-Zn Galvanic Cell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24000" y="5927725"/>
            <a:ext cx="6916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Zn</a:t>
            </a:r>
            <a:r>
              <a:rPr lang="en-US" altLang="en-US" sz="1600" dirty="0">
                <a:latin typeface="Times New Roman" charset="0"/>
              </a:rPr>
              <a:t>(</a:t>
            </a:r>
            <a:r>
              <a:rPr lang="en-US" altLang="en-US" sz="1600" i="1" dirty="0">
                <a:latin typeface="Times New Roman" charset="0"/>
              </a:rPr>
              <a:t>s</a:t>
            </a:r>
            <a:r>
              <a:rPr lang="en-US" altLang="en-US" sz="1600" dirty="0" smtClean="0">
                <a:latin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</a:rPr>
              <a:t>|</a:t>
            </a:r>
            <a:r>
              <a:rPr lang="en-US" altLang="en-US" sz="2400" dirty="0" smtClean="0">
                <a:latin typeface="Times New Roman" charset="0"/>
              </a:rPr>
              <a:t>Zn</a:t>
            </a:r>
            <a:r>
              <a:rPr lang="en-US" altLang="en-US" sz="2400" baseline="30000" dirty="0" smtClean="0">
                <a:latin typeface="Times New Roman" charset="0"/>
              </a:rPr>
              <a:t>2</a:t>
            </a:r>
            <a:r>
              <a:rPr lang="en-US" altLang="en-US" sz="2400" baseline="30000" dirty="0">
                <a:latin typeface="Times New Roman" charset="0"/>
              </a:rPr>
              <a:t>+</a:t>
            </a:r>
            <a:r>
              <a:rPr lang="en-US" altLang="en-US" sz="1600" dirty="0">
                <a:latin typeface="Times New Roman" charset="0"/>
              </a:rPr>
              <a:t>(</a:t>
            </a:r>
            <a:r>
              <a:rPr lang="en-US" altLang="en-US" sz="1600" i="1" dirty="0" err="1">
                <a:latin typeface="Times New Roman" charset="0"/>
              </a:rPr>
              <a:t>aq</a:t>
            </a:r>
            <a:r>
              <a:rPr lang="en-US" altLang="en-US" sz="1600" dirty="0" smtClean="0">
                <a:latin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</a:rPr>
              <a:t>||</a:t>
            </a:r>
            <a:r>
              <a:rPr lang="en-US" altLang="en-US" sz="2400" dirty="0" smtClean="0">
                <a:latin typeface="Times New Roman" charset="0"/>
              </a:rPr>
              <a:t>Cu</a:t>
            </a:r>
            <a:r>
              <a:rPr lang="en-US" altLang="en-US" sz="2400" baseline="30000" dirty="0" smtClean="0">
                <a:latin typeface="Times New Roman" charset="0"/>
              </a:rPr>
              <a:t>2</a:t>
            </a:r>
            <a:r>
              <a:rPr lang="en-US" altLang="en-US" sz="2400" baseline="30000" dirty="0">
                <a:latin typeface="Times New Roman" charset="0"/>
              </a:rPr>
              <a:t>+</a:t>
            </a:r>
            <a:r>
              <a:rPr lang="en-US" altLang="en-US" sz="1600" dirty="0">
                <a:latin typeface="Times New Roman" charset="0"/>
              </a:rPr>
              <a:t>(</a:t>
            </a:r>
            <a:r>
              <a:rPr lang="en-US" altLang="en-US" sz="1600" i="1" dirty="0" err="1">
                <a:latin typeface="Times New Roman" charset="0"/>
              </a:rPr>
              <a:t>aq</a:t>
            </a:r>
            <a:r>
              <a:rPr lang="en-US" altLang="en-US" sz="1600" dirty="0" smtClean="0">
                <a:latin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</a:rPr>
              <a:t>|</a:t>
            </a:r>
            <a:r>
              <a:rPr lang="en-US" altLang="en-US" sz="2400" dirty="0" smtClean="0">
                <a:latin typeface="Times New Roman" charset="0"/>
              </a:rPr>
              <a:t>Cu</a:t>
            </a:r>
            <a:r>
              <a:rPr lang="en-US" altLang="en-US" sz="1600" dirty="0" smtClean="0">
                <a:latin typeface="Times New Roman" charset="0"/>
              </a:rPr>
              <a:t>(s)</a:t>
            </a:r>
            <a:r>
              <a:rPr lang="en-US" altLang="en-US" sz="2400" dirty="0" smtClean="0">
                <a:latin typeface="Times New Roman" charset="0"/>
              </a:rPr>
              <a:t>; 	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1.103 V</a:t>
            </a:r>
          </a:p>
        </p:txBody>
      </p:sp>
      <p:pic>
        <p:nvPicPr>
          <p:cNvPr id="28676" name="Picture 5" descr="FG21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49720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An Ag-Cu </a:t>
            </a: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Galvanic </a:t>
            </a:r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</a:p>
        </p:txBody>
      </p:sp>
      <p:pic>
        <p:nvPicPr>
          <p:cNvPr id="27651" name="Picture 4" descr="FG21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8075" y="1524000"/>
            <a:ext cx="45402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325562"/>
              </a:xfrm>
            </p:spPr>
            <p:txBody>
              <a:bodyPr/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 in a Galvanic Cell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𝑍𝑛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𝐶𝑢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/>
                        <a:cs typeface="Times New Roman" panose="02020603050405020304" pitchFamily="18" charset="0"/>
                      </a:rPr>
                      <m:t>𝐶𝑢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325562"/>
              </a:xfrm>
              <a:blipFill rotWithShape="1">
                <a:blip r:embed="rId2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Zinc copper electrochemical cel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3434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3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Calculating Standard Cell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Potential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Given the following reduction potentials: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Cu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2e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Cu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	</a:t>
            </a:r>
            <a:r>
              <a:rPr lang="en-US" altLang="en-US" sz="2800" dirty="0">
                <a:latin typeface="Script MT Bold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0.34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Zn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+ 2e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Zn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(s)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	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-0.76 V</a:t>
            </a:r>
          </a:p>
          <a:p>
            <a:pPr eaLnBrk="1" hangingPunct="1"/>
            <a:endParaRPr lang="en-US" alt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cell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potential for the following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reaction is shown below.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Zn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Cu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Zn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Cu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eaLnBrk="1" hangingPunct="1"/>
            <a:endParaRPr lang="en-US" altLang="en-US" sz="1600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baseline="-30000" dirty="0" err="1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sz="2800" baseline="-30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baseline="-30000" dirty="0" smtClean="0">
                <a:latin typeface="Times New Roman" charset="0"/>
                <a:ea typeface="Times New Roman" charset="0"/>
                <a:cs typeface="Times New Roman" charset="0"/>
              </a:rPr>
              <a:t>Cu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sz="2800" baseline="-30000" dirty="0" smtClean="0">
                <a:latin typeface="Times New Roman" charset="0"/>
                <a:ea typeface="Times New Roman" charset="0"/>
                <a:cs typeface="Times New Roman" charset="0"/>
              </a:rPr>
              <a:t> |Cu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baseline="-30000" dirty="0" smtClean="0">
                <a:latin typeface="Times New Roman" charset="0"/>
                <a:ea typeface="Times New Roman" charset="0"/>
                <a:cs typeface="Times New Roman" charset="0"/>
              </a:rPr>
              <a:t>Zn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2800" baseline="-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aseline="-30000" dirty="0" smtClean="0">
                <a:latin typeface="Times New Roman" charset="0"/>
                <a:ea typeface="Times New Roman" charset="0"/>
                <a:cs typeface="Times New Roman" charset="0"/>
              </a:rPr>
              <a:t>|Zn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0.34 V – (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0.76 V) = 1.10 V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In Galvanic </a:t>
            </a: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endParaRPr lang="en-US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Oxidation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occurs at the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Reduction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occurs at the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Salt bridge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or porous disk allows ions to flow without extensive mixing of the solutions.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Salt bridge – contains a strong electrolyte held in a gel–like matrix.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Porous disk – contains tiny passages that allow hindered flow of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Chemical Processes at Electrodes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483" name="Picture 4" descr="FG21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19200"/>
            <a:ext cx="3822700" cy="47990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129338" y="1827213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Anode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154738" y="4460875"/>
            <a:ext cx="119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Electrochemical Terminologies</a:t>
            </a:r>
            <a:endParaRPr lang="en-US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node half-cell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- 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where </a:t>
            </a:r>
            <a:r>
              <a:rPr lang="en-US" altLang="en-US" sz="2600" i="1" dirty="0">
                <a:latin typeface="Times New Roman" charset="0"/>
                <a:ea typeface="Times New Roman" charset="0"/>
                <a:cs typeface="Times New Roman" charset="0"/>
              </a:rPr>
              <a:t>oxidation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process occurs;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athode half-cell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- 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where </a:t>
            </a:r>
            <a:r>
              <a:rPr lang="en-US" altLang="en-US" sz="2600" i="1" dirty="0">
                <a:latin typeface="Times New Roman" charset="0"/>
                <a:ea typeface="Times New Roman" charset="0"/>
                <a:cs typeface="Times New Roman" charset="0"/>
              </a:rPr>
              <a:t>reduction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process occurs;</a:t>
            </a:r>
            <a:endParaRPr lang="en-US" alt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Electricity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electrons flow in the 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wire from the </a:t>
            </a:r>
            <a:r>
              <a:rPr lang="en-US" altLang="en-US" sz="2600" i="1" dirty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 to the </a:t>
            </a:r>
            <a:r>
              <a:rPr lang="en-US" altLang="en-US" sz="2600" i="1" dirty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half-cells; in solution, cations and anions flow in opposite directions across the </a:t>
            </a:r>
            <a:r>
              <a:rPr lang="en-US" altLang="en-US" sz="2600" i="1" dirty="0" smtClean="0">
                <a:latin typeface="Times New Roman" charset="0"/>
                <a:ea typeface="Times New Roman" charset="0"/>
                <a:cs typeface="Times New Roman" charset="0"/>
              </a:rPr>
              <a:t>salt bridge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ell potential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- </a:t>
            </a:r>
            <a:r>
              <a:rPr lang="en-US" altLang="en-US" sz="2600" i="1" dirty="0">
                <a:latin typeface="Times New Roman" charset="0"/>
                <a:ea typeface="Times New Roman" charset="0"/>
                <a:cs typeface="Times New Roman" charset="0"/>
              </a:rPr>
              <a:t>electromotive force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600" dirty="0" err="1">
                <a:latin typeface="Times New Roman" charset="0"/>
                <a:ea typeface="Times New Roman" charset="0"/>
                <a:cs typeface="Times New Roman" charset="0"/>
              </a:rPr>
              <a:t>emf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that drives </a:t>
            </a:r>
            <a:r>
              <a:rPr lang="en-US" altLang="en-US" sz="2600" dirty="0">
                <a:latin typeface="Times New Roman" charset="0"/>
                <a:ea typeface="Times New Roman" charset="0"/>
                <a:cs typeface="Times New Roman" charset="0"/>
              </a:rPr>
              <a:t>electrons 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and ions to flow; aka </a:t>
            </a:r>
            <a:r>
              <a:rPr lang="en-US" altLang="en-US" sz="2600" i="1" dirty="0" smtClean="0">
                <a:latin typeface="Times New Roman" charset="0"/>
                <a:ea typeface="Times New Roman" charset="0"/>
                <a:cs typeface="Times New Roman" charset="0"/>
              </a:rPr>
              <a:t>electrical potential</a:t>
            </a:r>
            <a:r>
              <a:rPr lang="en-US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unit of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electrical potential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volt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(V).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1 V = 1 J/C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(Joule/Coulomb of charge transferred)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Standard Electrode Potentials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Cell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voltage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electrical potential difference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of an electrode-pair.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cell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potential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individual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electrodes are measured against 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Standard Hydrogen Electrode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(SHE), which is reference electrode assigned an electrical potential value of 0.00 V.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Standard Hydrogen Electrode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354138" y="1363663"/>
            <a:ext cx="6494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2 H</a:t>
            </a:r>
            <a:r>
              <a:rPr lang="en-US" altLang="en-US" sz="2400" baseline="30000" dirty="0">
                <a:latin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</a:rPr>
              <a:t>(a = 1) + 2 </a:t>
            </a:r>
            <a:r>
              <a:rPr lang="en-US" altLang="en-US" sz="2400" i="1" dirty="0">
                <a:latin typeface="Times New Roman" charset="0"/>
              </a:rPr>
              <a:t>e</a:t>
            </a:r>
            <a:r>
              <a:rPr lang="en-US" altLang="en-US" sz="2400" baseline="30000" dirty="0">
                <a:latin typeface="Times New Roman" charset="0"/>
              </a:rPr>
              <a:t>- </a:t>
            </a:r>
            <a:r>
              <a:rPr lang="en-US" altLang="en-US" sz="3600" dirty="0">
                <a:latin typeface="Times New Roman" charset="0"/>
                <a:sym typeface="WP MathA" charset="0"/>
              </a:rPr>
              <a:t> </a:t>
            </a:r>
            <a:r>
              <a:rPr lang="en-US" altLang="en-US" sz="3600" dirty="0">
                <a:latin typeface="Cambria Math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sym typeface="WP MathA" charset="0"/>
              </a:rPr>
              <a:t> H</a:t>
            </a:r>
            <a:r>
              <a:rPr lang="en-US" altLang="en-US" sz="2400" baseline="-25000" dirty="0">
                <a:latin typeface="Times New Roman" charset="0"/>
                <a:sym typeface="WP MathA" charset="0"/>
              </a:rPr>
              <a:t>2</a:t>
            </a:r>
            <a:r>
              <a:rPr lang="en-US" altLang="en-US" sz="2400" dirty="0">
                <a:latin typeface="Times New Roman" charset="0"/>
                <a:sym typeface="WP MathA" charset="0"/>
              </a:rPr>
              <a:t>(g, 1 bar) </a:t>
            </a:r>
            <a:r>
              <a:rPr lang="en-US" altLang="en-US" sz="2400" dirty="0" smtClean="0">
                <a:latin typeface="Times New Roman" charset="0"/>
                <a:sym typeface="WP MathA" charset="0"/>
              </a:rPr>
              <a:t>	</a:t>
            </a:r>
            <a:r>
              <a:rPr lang="en-US" altLang="en-US" sz="24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P MathA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P MathA" charset="0"/>
              </a:rPr>
              <a:t>= 0 V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62000" y="4014788"/>
            <a:ext cx="315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Pt|H</a:t>
            </a:r>
            <a:r>
              <a:rPr lang="en-US" altLang="en-US" sz="2400" baseline="-25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(g, 1 bar)|H</a:t>
            </a:r>
            <a:r>
              <a:rPr lang="en-US" altLang="en-US" sz="2400" baseline="30000">
                <a:latin typeface="Times New Roman" charset="0"/>
              </a:rPr>
              <a:t>+</a:t>
            </a:r>
            <a:r>
              <a:rPr lang="en-US" altLang="en-US" sz="2400">
                <a:latin typeface="Times New Roman" charset="0"/>
              </a:rPr>
              <a:t>(a = 1)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998538" y="4243388"/>
            <a:ext cx="407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pic>
        <p:nvPicPr>
          <p:cNvPr id="29702" name="Picture 8" descr="FG21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363788"/>
            <a:ext cx="3935413" cy="375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Measuring Standard Reduction Potential</a:t>
            </a:r>
          </a:p>
        </p:txBody>
      </p:sp>
      <p:pic>
        <p:nvPicPr>
          <p:cNvPr id="31747" name="Picture 4" descr="FG21_06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28813"/>
            <a:ext cx="7772400" cy="3770312"/>
          </a:xfrm>
          <a:noFill/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124200" y="5662613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charset="0"/>
              </a:rPr>
              <a:t>cathode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268913" y="5675313"/>
            <a:ext cx="1147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charset="0"/>
              </a:rPr>
              <a:t>cathode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7391400" y="5662613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charset="0"/>
              </a:rPr>
              <a:t>anode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263650" y="5637213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charset="0"/>
              </a:rPr>
              <a:t>anode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Redox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Examples of Redox Reactions: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Zn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CuSO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ZnSO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Cu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Zn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Cu</a:t>
            </a:r>
            <a:r>
              <a:rPr lang="en-US" altLang="en-US" baseline="36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Zn</a:t>
            </a:r>
            <a:r>
              <a:rPr lang="en-US" altLang="en-US" baseline="36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Cu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endParaRPr lang="en-US" altLang="en-US" sz="120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Cu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2AgNO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CuSO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2Ag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Cu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2Ag</a:t>
            </a:r>
            <a:r>
              <a:rPr lang="en-US" altLang="en-US" baseline="36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Cu</a:t>
            </a:r>
            <a:r>
              <a:rPr lang="en-US" altLang="en-US" baseline="36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+  2Ag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MnO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he-IL" altLang="en-US" sz="3200" baseline="34000">
                <a:latin typeface="Times New Roman" charset="0"/>
                <a:ea typeface="Times New Roman" charset="0"/>
                <a:cs typeface="Times New Roman" charset="0"/>
              </a:rPr>
              <a:t>־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+ 5Fe</a:t>
            </a:r>
            <a:r>
              <a:rPr lang="en-US" altLang="en-US" baseline="34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+ 8H</a:t>
            </a:r>
            <a:r>
              <a:rPr lang="en-US" altLang="en-US" baseline="34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			Mn</a:t>
            </a:r>
            <a:r>
              <a:rPr lang="en-US" altLang="en-US" baseline="3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+ 5Fe</a:t>
            </a:r>
            <a:r>
              <a:rPr lang="en-US" altLang="en-US" baseline="34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3+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(aq)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4H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Reduction Couples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971675" y="1490663"/>
            <a:ext cx="5707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Cu</a:t>
            </a:r>
            <a:r>
              <a:rPr lang="en-US" altLang="en-US" sz="2400" baseline="30000" dirty="0">
                <a:latin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</a:rPr>
              <a:t>(1M) + 2 </a:t>
            </a:r>
            <a:r>
              <a:rPr lang="en-US" altLang="en-US" sz="2400" i="1" dirty="0">
                <a:latin typeface="Times New Roman" charset="0"/>
              </a:rPr>
              <a:t>e</a:t>
            </a:r>
            <a:r>
              <a:rPr lang="en-US" altLang="en-US" sz="2400" baseline="30000" dirty="0">
                <a:latin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→ Cu(s)	</a:t>
            </a:r>
            <a:r>
              <a:rPr lang="en-US" altLang="en-US" sz="2400" dirty="0">
                <a:latin typeface="Script MT Bold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Cu</a:t>
            </a:r>
            <a:r>
              <a:rPr lang="en-US" altLang="en-US" sz="2400" baseline="-1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baseline="-1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baseline="-25000" dirty="0">
                <a:latin typeface="Times New Roman" charset="0"/>
                <a:ea typeface="Times New Roman" charset="0"/>
                <a:cs typeface="Times New Roman" charset="0"/>
              </a:rPr>
              <a:t>/Cu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?</a:t>
            </a:r>
          </a:p>
        </p:txBody>
      </p:sp>
      <p:sp>
        <p:nvSpPr>
          <p:cNvPr id="1382406" name="Text Box 6"/>
          <p:cNvSpPr txBox="1">
            <a:spLocks noChangeArrowheads="1"/>
          </p:cNvSpPr>
          <p:nvPr/>
        </p:nvSpPr>
        <p:spPr bwMode="auto">
          <a:xfrm>
            <a:off x="812800" y="2479675"/>
            <a:ext cx="7832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Pt|H</a:t>
            </a:r>
            <a:r>
              <a:rPr lang="en-US" altLang="en-US" sz="2400" baseline="-25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(g, 1 bar)|H</a:t>
            </a:r>
            <a:r>
              <a:rPr lang="en-US" altLang="en-US" sz="2400" baseline="30000" dirty="0">
                <a:latin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</a:rPr>
              <a:t>(a = 1) || Cu</a:t>
            </a:r>
            <a:r>
              <a:rPr lang="en-US" altLang="en-US" sz="2400" baseline="30000" dirty="0">
                <a:latin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</a:rPr>
              <a:t>(1 M)|Cu(s</a:t>
            </a:r>
            <a:r>
              <a:rPr lang="en-US" altLang="en-US" sz="2400" dirty="0" smtClean="0">
                <a:latin typeface="Times New Roman" charset="0"/>
              </a:rPr>
              <a:t>);	 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0.340 V</a:t>
            </a:r>
          </a:p>
        </p:txBody>
      </p:sp>
      <p:sp>
        <p:nvSpPr>
          <p:cNvPr id="1382407" name="Text Box 7"/>
          <p:cNvSpPr txBox="1">
            <a:spLocks noChangeArrowheads="1"/>
          </p:cNvSpPr>
          <p:nvPr/>
        </p:nvSpPr>
        <p:spPr bwMode="auto">
          <a:xfrm>
            <a:off x="898525" y="3673475"/>
            <a:ext cx="6977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Standard cell potential:  the potential difference of a cell formed from two </a:t>
            </a:r>
            <a:r>
              <a:rPr lang="en-US" altLang="en-US" sz="2400" i="1">
                <a:latin typeface="Times New Roman" charset="0"/>
              </a:rPr>
              <a:t>standard</a:t>
            </a:r>
            <a:r>
              <a:rPr lang="en-US" altLang="en-US" sz="2400">
                <a:latin typeface="Times New Roman" charset="0"/>
              </a:rPr>
              <a:t> electrodes.</a:t>
            </a:r>
          </a:p>
        </p:txBody>
      </p:sp>
      <p:sp>
        <p:nvSpPr>
          <p:cNvPr id="1382410" name="Rectangle 10"/>
          <p:cNvSpPr>
            <a:spLocks noChangeArrowheads="1"/>
          </p:cNvSpPr>
          <p:nvPr/>
        </p:nvSpPr>
        <p:spPr bwMode="auto">
          <a:xfrm>
            <a:off x="2987675" y="4775200"/>
            <a:ext cx="3124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cathode</a:t>
            </a:r>
            <a:r>
              <a:rPr lang="en-US" altLang="en-US" sz="2400" baseline="-25000" dirty="0" smtClean="0">
                <a:latin typeface="Times New Roman" charset="0"/>
              </a:rPr>
              <a:t>  </a:t>
            </a:r>
            <a:r>
              <a:rPr lang="en-US" altLang="en-US" sz="2400" dirty="0">
                <a:latin typeface="Times New Roman" charset="0"/>
              </a:rPr>
              <a:t>-</a:t>
            </a:r>
            <a:r>
              <a:rPr lang="en-US" altLang="en-US" sz="2400" baseline="-25000" dirty="0">
                <a:latin typeface="Times New Roman" charset="0"/>
              </a:rPr>
              <a:t> </a:t>
            </a:r>
            <a:r>
              <a:rPr lang="en-US" altLang="en-US" sz="2400" baseline="-25000" dirty="0" smtClean="0">
                <a:latin typeface="Times New Roman" charset="0"/>
              </a:rPr>
              <a:t> 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anode</a:t>
            </a:r>
            <a:endParaRPr lang="en-US" altLang="en-US" sz="2400" baseline="-25000" dirty="0">
              <a:latin typeface="Times New Roman" charset="0"/>
            </a:endParaRPr>
          </a:p>
        </p:txBody>
      </p:sp>
      <p:sp>
        <p:nvSpPr>
          <p:cNvPr id="1382411" name="Text Box 11"/>
          <p:cNvSpPr txBox="1">
            <a:spLocks noChangeArrowheads="1"/>
          </p:cNvSpPr>
          <p:nvPr/>
        </p:nvSpPr>
        <p:spPr bwMode="auto">
          <a:xfrm>
            <a:off x="4940300" y="2843213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charset="0"/>
              </a:rPr>
              <a:t>cathode</a:t>
            </a:r>
          </a:p>
        </p:txBody>
      </p:sp>
      <p:sp>
        <p:nvSpPr>
          <p:cNvPr id="1382412" name="Text Box 12"/>
          <p:cNvSpPr txBox="1">
            <a:spLocks noChangeArrowheads="1"/>
          </p:cNvSpPr>
          <p:nvPr/>
        </p:nvSpPr>
        <p:spPr bwMode="auto">
          <a:xfrm>
            <a:off x="1819275" y="2843213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charset="0"/>
              </a:rPr>
              <a:t>anode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6" grpId="0"/>
      <p:bldP spid="1382407" grpId="0"/>
      <p:bldP spid="1382410" grpId="0"/>
      <p:bldP spid="1382411" grpId="0"/>
      <p:bldP spid="13824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Standard Cell Potential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584200" y="1649413"/>
            <a:ext cx="7832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Pt|H</a:t>
            </a:r>
            <a:r>
              <a:rPr lang="en-US" altLang="en-US" sz="2400" baseline="-25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(g, 1 bar)|H</a:t>
            </a:r>
            <a:r>
              <a:rPr lang="en-US" altLang="en-US" sz="2400" baseline="30000" dirty="0">
                <a:latin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</a:rPr>
              <a:t>(a = 1) || Cu</a:t>
            </a:r>
            <a:r>
              <a:rPr lang="en-US" altLang="en-US" sz="2400" baseline="30000" dirty="0">
                <a:latin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</a:rPr>
              <a:t>(1 M)|Cu(s</a:t>
            </a:r>
            <a:r>
              <a:rPr lang="en-US" altLang="en-US" sz="2400" dirty="0" smtClean="0">
                <a:latin typeface="Times New Roman" charset="0"/>
              </a:rPr>
              <a:t>); 	 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0.340 V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778125" y="2457450"/>
            <a:ext cx="3124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cathode</a:t>
            </a:r>
            <a:r>
              <a:rPr lang="en-US" altLang="en-US" sz="2400" baseline="-25000" dirty="0" smtClean="0">
                <a:latin typeface="Times New Roman" charset="0"/>
              </a:rPr>
              <a:t>  </a:t>
            </a:r>
            <a:r>
              <a:rPr lang="en-US" altLang="en-US" sz="2400" dirty="0">
                <a:latin typeface="Times New Roman" charset="0"/>
              </a:rPr>
              <a:t>-</a:t>
            </a:r>
            <a:r>
              <a:rPr lang="en-US" altLang="en-US" sz="2400" baseline="-25000" dirty="0">
                <a:latin typeface="Times New Roman" charset="0"/>
              </a:rPr>
              <a:t> </a:t>
            </a:r>
            <a:r>
              <a:rPr lang="en-US" altLang="en-US" sz="2400" baseline="-25000" dirty="0" smtClean="0">
                <a:latin typeface="Times New Roman" charset="0"/>
              </a:rPr>
              <a:t> 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anode</a:t>
            </a:r>
            <a:endParaRPr lang="en-US" altLang="en-US" sz="2400" baseline="-25000" dirty="0">
              <a:latin typeface="Times New Roman" charset="0"/>
            </a:endParaRPr>
          </a:p>
        </p:txBody>
      </p:sp>
      <p:sp>
        <p:nvSpPr>
          <p:cNvPr id="1383430" name="Rectangle 6"/>
          <p:cNvSpPr>
            <a:spLocks noChangeArrowheads="1"/>
          </p:cNvSpPr>
          <p:nvPr/>
        </p:nvSpPr>
        <p:spPr bwMode="auto">
          <a:xfrm>
            <a:off x="2736850" y="3248025"/>
            <a:ext cx="320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</a:t>
            </a:r>
            <a:r>
              <a:rPr lang="en-US" altLang="en-US" sz="24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smtClean="0">
                <a:latin typeface="Times New Roman" charset="0"/>
              </a:rPr>
              <a:t>Cu</a:t>
            </a:r>
            <a:r>
              <a:rPr lang="en-US" altLang="en-US" sz="1800" baseline="-1000" dirty="0" smtClean="0">
                <a:latin typeface="Times New Roman" charset="0"/>
              </a:rPr>
              <a:t>2</a:t>
            </a:r>
            <a:r>
              <a:rPr lang="en-US" altLang="en-US" sz="1800" baseline="-1000" dirty="0">
                <a:latin typeface="Times New Roman" charset="0"/>
              </a:rPr>
              <a:t>+</a:t>
            </a:r>
            <a:r>
              <a:rPr lang="en-US" altLang="en-US" sz="2400" baseline="-25000" dirty="0">
                <a:latin typeface="Times New Roman" charset="0"/>
              </a:rPr>
              <a:t>/Cu  </a:t>
            </a:r>
            <a:r>
              <a:rPr lang="en-US" altLang="en-US" sz="2400" dirty="0">
                <a:latin typeface="Times New Roman" charset="0"/>
              </a:rPr>
              <a:t>-</a:t>
            </a:r>
            <a:r>
              <a:rPr lang="en-US" altLang="en-US" sz="2400" baseline="-25000" dirty="0">
                <a:latin typeface="Times New Roman" charset="0"/>
              </a:rPr>
              <a:t> </a:t>
            </a:r>
            <a:r>
              <a:rPr lang="en-US" altLang="en-US" sz="2400" baseline="-25000" dirty="0" smtClean="0">
                <a:latin typeface="Times New Roman" charset="0"/>
              </a:rPr>
              <a:t> </a:t>
            </a:r>
            <a:r>
              <a:rPr lang="en-US" altLang="en-US" sz="24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smtClean="0">
                <a:latin typeface="Times New Roman" charset="0"/>
              </a:rPr>
              <a:t>H</a:t>
            </a:r>
            <a:r>
              <a:rPr lang="en-US" altLang="en-US" sz="1800" baseline="-1000" dirty="0">
                <a:latin typeface="Times New Roman" charset="0"/>
              </a:rPr>
              <a:t>+</a:t>
            </a:r>
            <a:r>
              <a:rPr lang="en-US" altLang="en-US" sz="2400" baseline="-25000" dirty="0">
                <a:latin typeface="Times New Roman" charset="0"/>
              </a:rPr>
              <a:t>/H</a:t>
            </a:r>
            <a:r>
              <a:rPr lang="en-US" altLang="en-US" sz="1800" baseline="-40000" dirty="0">
                <a:latin typeface="Times New Roman" charset="0"/>
              </a:rPr>
              <a:t>2</a:t>
            </a:r>
          </a:p>
        </p:txBody>
      </p:sp>
      <p:sp>
        <p:nvSpPr>
          <p:cNvPr id="1383431" name="Rectangle 7"/>
          <p:cNvSpPr>
            <a:spLocks noChangeArrowheads="1"/>
          </p:cNvSpPr>
          <p:nvPr/>
        </p:nvSpPr>
        <p:spPr bwMode="auto">
          <a:xfrm>
            <a:off x="2732088" y="4041775"/>
            <a:ext cx="3256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0.340 V = </a:t>
            </a:r>
            <a:r>
              <a:rPr lang="en-US" altLang="en-US" sz="24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smtClean="0">
                <a:latin typeface="Times New Roman" charset="0"/>
              </a:rPr>
              <a:t>Cu</a:t>
            </a:r>
            <a:r>
              <a:rPr lang="en-US" altLang="en-US" sz="1800" baseline="-1000" dirty="0" smtClean="0">
                <a:latin typeface="Times New Roman" charset="0"/>
              </a:rPr>
              <a:t>2</a:t>
            </a:r>
            <a:r>
              <a:rPr lang="en-US" altLang="en-US" sz="1800" baseline="-1000" dirty="0">
                <a:latin typeface="Times New Roman" charset="0"/>
              </a:rPr>
              <a:t>+</a:t>
            </a:r>
            <a:r>
              <a:rPr lang="en-US" altLang="en-US" sz="2400" baseline="-25000" dirty="0">
                <a:latin typeface="Times New Roman" charset="0"/>
              </a:rPr>
              <a:t>/Cu  </a:t>
            </a:r>
            <a:r>
              <a:rPr lang="en-US" altLang="en-US" sz="2400" dirty="0">
                <a:latin typeface="Times New Roman" charset="0"/>
              </a:rPr>
              <a:t>-</a:t>
            </a:r>
            <a:r>
              <a:rPr lang="en-US" altLang="en-US" sz="2400" baseline="-25000" dirty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0 V</a:t>
            </a:r>
            <a:endParaRPr lang="en-US" altLang="en-US" sz="1800" baseline="-40000" dirty="0">
              <a:latin typeface="Times New Roman" charset="0"/>
            </a:endParaRPr>
          </a:p>
        </p:txBody>
      </p:sp>
      <p:sp>
        <p:nvSpPr>
          <p:cNvPr id="1383432" name="Rectangle 8"/>
          <p:cNvSpPr>
            <a:spLocks noChangeArrowheads="1"/>
          </p:cNvSpPr>
          <p:nvPr/>
        </p:nvSpPr>
        <p:spPr bwMode="auto">
          <a:xfrm>
            <a:off x="2957513" y="4865688"/>
            <a:ext cx="2776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smtClean="0">
                <a:latin typeface="Times New Roman" charset="0"/>
              </a:rPr>
              <a:t>Cu</a:t>
            </a:r>
            <a:r>
              <a:rPr lang="en-US" altLang="en-US" sz="1800" baseline="-1000" dirty="0" smtClean="0">
                <a:latin typeface="Times New Roman" charset="0"/>
              </a:rPr>
              <a:t>2</a:t>
            </a:r>
            <a:r>
              <a:rPr lang="en-US" altLang="en-US" sz="1800" baseline="-1000" dirty="0">
                <a:latin typeface="Times New Roman" charset="0"/>
              </a:rPr>
              <a:t>+</a:t>
            </a:r>
            <a:r>
              <a:rPr lang="en-US" altLang="en-US" sz="2400" baseline="-25000" dirty="0">
                <a:latin typeface="Times New Roman" charset="0"/>
              </a:rPr>
              <a:t>/Cu </a:t>
            </a:r>
            <a:r>
              <a:rPr lang="en-US" altLang="en-US" sz="2400" dirty="0">
                <a:latin typeface="Times New Roman" charset="0"/>
              </a:rPr>
              <a:t>= +0.340 V </a:t>
            </a:r>
          </a:p>
        </p:txBody>
      </p:sp>
      <p:sp>
        <p:nvSpPr>
          <p:cNvPr id="1383433" name="Text Box 9"/>
          <p:cNvSpPr txBox="1">
            <a:spLocks noChangeArrowheads="1"/>
          </p:cNvSpPr>
          <p:nvPr/>
        </p:nvSpPr>
        <p:spPr bwMode="auto">
          <a:xfrm>
            <a:off x="330200" y="5648325"/>
            <a:ext cx="8424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charset="0"/>
              </a:rPr>
              <a:t>H</a:t>
            </a:r>
            <a:r>
              <a:rPr lang="en-US" altLang="en-US" sz="2400" baseline="-25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(g, 1 </a:t>
            </a:r>
            <a:r>
              <a:rPr lang="en-US" altLang="en-US" sz="2400" dirty="0" err="1">
                <a:latin typeface="Times New Roman" charset="0"/>
              </a:rPr>
              <a:t>atm</a:t>
            </a:r>
            <a:r>
              <a:rPr lang="en-US" altLang="en-US" sz="2400" dirty="0">
                <a:latin typeface="Times New Roman" charset="0"/>
              </a:rPr>
              <a:t>) + Cu</a:t>
            </a:r>
            <a:r>
              <a:rPr lang="en-US" altLang="en-US" sz="2400" baseline="30000" dirty="0">
                <a:latin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</a:rPr>
              <a:t>(1 M)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→ H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(1 M) + </a:t>
            </a:r>
            <a:r>
              <a:rPr lang="en-US" altLang="en-US" sz="2400" dirty="0">
                <a:latin typeface="Times New Roman" charset="0"/>
              </a:rPr>
              <a:t>Cu(s</a:t>
            </a:r>
            <a:r>
              <a:rPr lang="en-US" altLang="en-US" sz="2400" dirty="0" smtClean="0">
                <a:latin typeface="Times New Roman" charset="0"/>
              </a:rPr>
              <a:t>);     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400" baseline="-25000" dirty="0" err="1" smtClean="0">
                <a:latin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= 0.340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30" grpId="0"/>
      <p:bldP spid="1383431" grpId="0"/>
      <p:bldP spid="1383432" grpId="0"/>
      <p:bldP spid="13834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Standard Reduction Potentials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Reduction potential, </a:t>
            </a:r>
            <a:r>
              <a:rPr lang="en-US" altLang="en-US" sz="28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for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other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electrons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are assigned positive (+) or negative (-) values, depending on whether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their reduction potential is greater or smaller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than the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reduction potential of Hydrogen electrode under standard condition.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Standard condition implies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an electrolyte concentration of 1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or gas pressure of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atm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, and the temperature is 25°C (or 298 K)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B21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04800"/>
            <a:ext cx="4495800" cy="6359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Cell Potential of Galvanic Cell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Values and algebraic sign for half-cell potentials (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are given for reduction process:</a:t>
            </a:r>
          </a:p>
          <a:p>
            <a:pPr lvl="1">
              <a:buFont typeface="Wingdings" charset="2"/>
              <a:buChar char="Ø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sz="2400" i="1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M;    or   X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2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+  2e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-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2X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-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If the half-reaction is reversed, the algebraic sign of </a:t>
            </a:r>
            <a:r>
              <a:rPr lang="en-US" altLang="en-US" sz="2800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will change, but not the value;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For example:  Zn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+  2e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Zn;	</a:t>
            </a:r>
            <a:r>
              <a:rPr lang="en-US" altLang="en-US" sz="2400" dirty="0">
                <a:latin typeface="Script MT Bold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0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= -0.76 V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	         Zn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Zn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2+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+  2e</a:t>
            </a:r>
            <a:r>
              <a:rPr lang="en-US" sz="2400" baseline="30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-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;	</a:t>
            </a:r>
            <a:r>
              <a:rPr lang="en-US" altLang="en-US" sz="2400" dirty="0">
                <a:latin typeface="Script MT Bold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0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= +0.76 V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Standard cell potential (</a:t>
            </a:r>
            <a:r>
              <a:rPr lang="en-US" altLang="en-US" sz="24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0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of a galvanic cell is the sum of the oxidation potential of anode half-cell and the reduction potential of cathode half-cell.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Example:   Fe</a:t>
            </a:r>
            <a:r>
              <a:rPr lang="en-US" alt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Cu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Cu</a:t>
            </a:r>
            <a:r>
              <a:rPr lang="en-US" alt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Fe</a:t>
            </a:r>
            <a:r>
              <a:rPr lang="en-US" alt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Given the following half-reactions: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Fe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Fe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+;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altLang="en-US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0.77 V		(1)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Cu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Cu;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altLang="en-US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0.34 V		(2)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To balance above equation and calculate the cell potential, we must reverse equation (2).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Cu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Cu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 – </a:t>
            </a:r>
            <a:r>
              <a:rPr lang="en-US" altLang="en-US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– 0.34 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We also need to multiply equation (1) by 2 to balance the electron, but the </a:t>
            </a:r>
            <a:r>
              <a:rPr lang="en-US" altLang="en-US" sz="2800" dirty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° is not multiplied.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2Fe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2Fe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;	</a:t>
            </a:r>
            <a:r>
              <a:rPr lang="en-US" altLang="en-US" dirty="0">
                <a:latin typeface="Script MT Bold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0.77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u="sng" dirty="0" smtClean="0">
                <a:latin typeface="Times New Roman" charset="0"/>
                <a:ea typeface="Times New Roman" charset="0"/>
                <a:cs typeface="Times New Roman" charset="0"/>
              </a:rPr>
              <a:t>Note: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the half-cell potential (</a:t>
            </a:r>
            <a:r>
              <a:rPr lang="en-US" altLang="en-US" sz="2400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0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 stays the same when the half-equation is multiplied by a coefficient.)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Standard Cell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Potential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2Fe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2Fe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2+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   	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 0.77 V (cathode)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	Cu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Cu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	– </a:t>
            </a:r>
            <a:r>
              <a:rPr lang="en-US" altLang="en-US" sz="2800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 – 0.34 V (anode)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balanced equation for the cell reaction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Cu +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2Fe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Cu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2+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2Fe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Cell Potential:</a:t>
            </a:r>
            <a:endParaRPr lang="en-US" altLang="en-US" sz="2800" dirty="0">
              <a:latin typeface="Script MT Bold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(cathode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(anode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0.77 V + (– 0.34 V) = 0.43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Predicting Reaction using </a:t>
            </a:r>
            <a:b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Standard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Cell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Potential</a:t>
            </a:r>
            <a:endParaRPr lang="en-US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Given the following reduction potentials: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 Cu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Cu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	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0.34 V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 Ni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Ni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sz="2000" i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	</a:t>
            </a:r>
            <a:r>
              <a:rPr lang="en-US" altLang="en-US" sz="28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-0.23 V</a:t>
            </a:r>
          </a:p>
          <a:p>
            <a:pPr eaLnBrk="1" hangingPunct="1"/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Predict whether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or not the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following reaction will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occur: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	    Cu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 Ni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Cu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Ni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Cell Notations for Galvanic Cells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 short-hand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to describe electrochemical cells.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Anode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half-cell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on the left.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Cathode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half-cell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on the right.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Half-cells are separated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by double vertical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lines (||).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concentration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each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solutions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is indicated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in the notation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known.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Example: Mg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Mg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||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Half-cell reactions:</a:t>
            </a: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 typeface="Wingdings" charset="2"/>
              <a:buChar char="§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Mg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Mg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+ 2e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(at anode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+ 3e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Al	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(at cathode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Galvanic Cell Notation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negative (-) terminal;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– positive (+) terminal;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Electron flows from 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Conventional current flows from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Positive ions flows into cathode half-cell, and negative ions flows into anode half-cell via the “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salt bridge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</a:rPr>
              <a:t>Balancing Redox Equations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Half–Reactions Method: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The overall reaction is split into two half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reactions, one involving oxidation and one reduction.	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8H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MnO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+ 5Fe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Mn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+ 5Fe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+ 4H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  <a:p>
            <a:pPr eaLnBrk="1" hangingPunct="1">
              <a:buFontTx/>
              <a:buNone/>
            </a:pP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rPr>
              <a:t>Reduction: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8H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MnO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+ 5e</a:t>
            </a:r>
            <a:r>
              <a:rPr lang="en-US" altLang="en-US" sz="2800" baseline="34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Mn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+ 4H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>
                <a:solidFill>
                  <a:srgbClr val="3333FF"/>
                </a:solidFill>
                <a:latin typeface="Times New Roman" charset="0"/>
                <a:ea typeface="Times New Roman" charset="0"/>
                <a:cs typeface="Times New Roman" charset="0"/>
              </a:rPr>
              <a:t>Oxidation: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5Fe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5Fe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+ 5e</a:t>
            </a:r>
            <a:r>
              <a:rPr lang="en-US" altLang="en-US" sz="2800" baseline="34000">
                <a:latin typeface="Times New Roman" charset="0"/>
                <a:ea typeface="Times New Roman" charset="0"/>
                <a:cs typeface="Times New Roman" charset="0"/>
              </a:rPr>
              <a:t>-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Designation of Anode and Cathode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metal with the less positive or more negative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half-reduction potential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8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°) will be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metal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more positive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less negative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half-reduction potential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800" dirty="0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°) will be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Oxidation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occurs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half-cell and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reduction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half-cell.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galvanic cells,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anode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negative(-) and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positive(+) terminal.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</a:rPr>
              <a:t>Lead Storage Battery</a:t>
            </a:r>
          </a:p>
        </p:txBody>
      </p:sp>
      <p:pic>
        <p:nvPicPr>
          <p:cNvPr id="44035" name="Picture 4" descr="fig_17_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0" y="1600200"/>
            <a:ext cx="3195638" cy="49530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Nonalkaline Dry Cell</a:t>
            </a:r>
          </a:p>
        </p:txBody>
      </p:sp>
      <p:pic>
        <p:nvPicPr>
          <p:cNvPr id="45059" name="Picture 6" descr="ch17_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600200"/>
            <a:ext cx="4872037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Mercury Battery</a:t>
            </a:r>
          </a:p>
        </p:txBody>
      </p:sp>
      <p:pic>
        <p:nvPicPr>
          <p:cNvPr id="46083" name="Picture 4" descr="ch17_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44688"/>
            <a:ext cx="8229600" cy="3835400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Fuel Cell</a:t>
            </a:r>
          </a:p>
        </p:txBody>
      </p:sp>
      <p:pic>
        <p:nvPicPr>
          <p:cNvPr id="47107" name="Picture 4" descr="ch17_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8300" y="1600200"/>
            <a:ext cx="3325813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Concentration Cells</a:t>
            </a:r>
          </a:p>
        </p:txBody>
      </p:sp>
      <p:pic>
        <p:nvPicPr>
          <p:cNvPr id="48131" name="Picture 4" descr="ch17_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6788" y="1600200"/>
            <a:ext cx="4670425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Concentration Cell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ndicate the anode and cathode half-cells in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concentration cell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shown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in the previous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diagram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Calculate the cell potential for the concentration cell depicted in this 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i="1" dirty="0">
                <a:latin typeface="Times New Roman" charset="0"/>
                <a:ea typeface="Times New Roman" charset="0"/>
                <a:cs typeface="Times New Roman" charset="0"/>
              </a:rPr>
              <a:t>Nernst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001000" cy="4800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err="1" smtClean="0">
                    <a:latin typeface="Script MT Bold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cell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dirty="0" err="1" smtClean="0">
                    <a:latin typeface="Script MT Bold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°</a:t>
                </a:r>
                <a:r>
                  <a:rPr lang="en-US" altLang="en-US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cell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</m:t>
                    </m:r>
                  </m:oMath>
                </a14:m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𝑅𝑇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𝑛𝐹</m:t>
                        </m:r>
                      </m:den>
                    </m:f>
                  </m:oMath>
                </a14:m>
                <a:r>
                  <a:rPr lang="en-US" alt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lnQ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	</a:t>
                </a:r>
                <a:r>
                  <a:rPr lang="en-US" alt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Q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𝐴𝑛𝑜𝑑𝑒</m:t>
                        </m:r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𝐶𝑎𝑡h𝑜𝑑𝑒</m:t>
                        </m:r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8.314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mol</m:t>
                        </m:r>
                        <m: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;	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96,485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mol</m:t>
                        </m:r>
                        <m: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 eaLnBrk="1" hangingPunct="1"/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mole of electrons transferred;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Kelvin temp.</a:t>
                </a:r>
              </a:p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At 25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𝑅𝑇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0.0257 V</a:t>
                </a:r>
              </a:p>
              <a:p>
                <a:pPr eaLnBrk="1" hangingPunct="1"/>
                <a:r>
                  <a:rPr lang="en-US" altLang="en-US" sz="2800" dirty="0" err="1" smtClean="0">
                    <a:latin typeface="Script MT Bold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cell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800" dirty="0" err="1" smtClean="0">
                    <a:latin typeface="Script MT Bold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°</a:t>
                </a:r>
                <a:r>
                  <a:rPr lang="en-US" altLang="en-US" sz="28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cell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</m:t>
                    </m:r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0.0257 </m:t>
                        </m:r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𝑉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lnQ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 eaLnBrk="1" hangingPunct="1"/>
                <a:r>
                  <a:rPr lang="en-US" altLang="en-US" sz="2800" dirty="0" err="1" smtClean="0">
                    <a:latin typeface="Script MT Bold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cell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800" dirty="0" err="1" smtClean="0">
                    <a:latin typeface="Script MT Bold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°</a:t>
                </a:r>
                <a:r>
                  <a:rPr lang="en-US" altLang="en-US" sz="28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cell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</m:t>
                    </m:r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0.0591 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𝑉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logQ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001000" cy="4800600"/>
              </a:xfrm>
              <a:blipFill rotWithShape="0">
                <a:blip r:embed="rId2"/>
                <a:stretch>
                  <a:fillRect l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Cell Potential for Concentration Cells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 concentration cell is set up with one of the half-cells consists of a silver electrode in 1.0 M AgNO</a:t>
            </a:r>
            <a:r>
              <a:rPr lang="en-US" altLang="en-US" sz="2800" baseline="-1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and other other half-cell contains silver electrode in saturated solution of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6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1.6 x 10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-10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at 25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marL="914400" lvl="1" indent="-457200" eaLnBrk="1" hangingPunct="1">
              <a:buFont typeface="+mj-lt"/>
              <a:buAutoNum type="alphaLcParenR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Sketch a diagram for this concentration cell, and identify the anode and cathode half-cells.</a:t>
            </a:r>
          </a:p>
          <a:p>
            <a:pPr marL="914400" lvl="1" indent="-457200" eaLnBrk="1" hangingPunct="1">
              <a:buFont typeface="+mj-lt"/>
              <a:buAutoNum type="alphaLcParenR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Determine the cell potential 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cell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latin typeface="Times New Roman" charset="0"/>
                <a:ea typeface="Times New Roman" charset="0"/>
                <a:cs typeface="Times New Roman" charset="0"/>
              </a:rPr>
              <a:t>Concentration Cell and Determination of </a:t>
            </a:r>
            <a:r>
              <a:rPr lang="en-US" altLang="en-US" sz="30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000" baseline="-1600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endParaRPr lang="en-US" altLang="en-US" sz="3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In another set up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 concentration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cell, one of the half-cells contains 1.0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CuSO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and the other contains saturated solution of CuCO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. Copper metal is used as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electrode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in each half-cell.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(a) If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cell potential at 25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 is 0.28 V, calculate the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concentrations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of Cu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and CO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saturated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CuCO</a:t>
            </a:r>
            <a:r>
              <a:rPr lang="en-US" altLang="en-US" sz="2800" baseline="-16000" dirty="0" smtClean="0">
                <a:latin typeface="Times New Roman" charset="0"/>
                <a:ea typeface="Times New Roman" charset="0"/>
                <a:cs typeface="Times New Roman" charset="0"/>
              </a:rPr>
              <a:t>3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solution. (b) What is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baseline="-14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CuCO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at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25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C?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</a:rPr>
              <a:t>Balancing Redox Equations:</a:t>
            </a:r>
            <a:r>
              <a:rPr lang="en-US" altLang="en-US" sz="3200">
                <a:latin typeface="Times New Roman" charset="0"/>
              </a:rPr>
              <a:t/>
            </a:r>
            <a:br>
              <a:rPr lang="en-US" altLang="en-US" sz="3200">
                <a:latin typeface="Times New Roman" charset="0"/>
              </a:rPr>
            </a:br>
            <a:r>
              <a:rPr lang="en-US" altLang="en-US" sz="3200">
                <a:latin typeface="Times New Roman" charset="0"/>
              </a:rPr>
              <a:t>The Half-Reaction Method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Write separate equations for oxidation and reduction half–reactions.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 each half–reaction: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	Balance all the elements except H and 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	Balance O using H</a:t>
            </a:r>
            <a:r>
              <a:rPr lang="en-US" altLang="en-US" sz="24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	Balance H using H</a:t>
            </a:r>
            <a:r>
              <a:rPr lang="en-US" altLang="en-US" sz="24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	Balance the charge using electrons.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If necessary, multiply one or both balanced half–reactions by an integer to make the number of electrons in both half–reactions equal.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Add half–reactions and cancel identical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Cell Potential, Free Energy, and Electrical Work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Maximum cell potential and free energy</a:t>
            </a:r>
          </a:p>
          <a:p>
            <a:pPr lvl="1" eaLnBrk="1" hangingPunct="1">
              <a:lnSpc>
                <a:spcPct val="150000"/>
              </a:lnSpc>
              <a:buFont typeface="Wingdings" charset="2"/>
              <a:buChar char="§"/>
            </a:pPr>
            <a:r>
              <a:rPr lang="el-GR" altLang="en-US" sz="3200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G°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= –</a:t>
            </a:r>
            <a:r>
              <a:rPr lang="en-US" altLang="en-US" sz="3200" i="1" dirty="0" err="1" smtClean="0">
                <a:latin typeface="Times New Roman" charset="0"/>
                <a:ea typeface="Times New Roman" charset="0"/>
                <a:cs typeface="Times New Roman" charset="0"/>
              </a:rPr>
              <a:t>nF</a:t>
            </a:r>
            <a:r>
              <a:rPr lang="en-US" altLang="en-US" sz="3200" dirty="0" err="1" smtClean="0">
                <a:latin typeface="Script MT Bold" charset="0"/>
                <a:ea typeface="Times New Roman" charset="0"/>
                <a:cs typeface="Times New Roman" charset="0"/>
              </a:rPr>
              <a:t>E</a:t>
            </a:r>
            <a:r>
              <a:rPr lang="en-US" sz="2400" baseline="50000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96,485 C/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e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(Faraday’s constant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l-GR" altLang="en-US" sz="2800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G°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spontaneous process = maximum energy that can be converted to 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work form of energy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Actual amount of energy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can be converted to do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work is always less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than what is calculated, because some energy is always lost to surrounding.</a:t>
            </a:r>
            <a:endParaRPr lang="en-US" altLang="en-US" sz="2800" baseline="30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Corrosion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Corrosion is an electrochemical process in which the metal is oxidized.</a:t>
            </a:r>
          </a:p>
          <a:p>
            <a:pPr eaLnBrk="1" hangingPunct="1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To prevent corrosion, the metal must be protected from being oxidized.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Corrosion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of Iron</a:t>
            </a:r>
          </a:p>
        </p:txBody>
      </p:sp>
      <p:pic>
        <p:nvPicPr>
          <p:cNvPr id="55299" name="Picture 4" descr="ch17_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74888"/>
            <a:ext cx="8229600" cy="3176587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Corrosion Prevention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Apply coating (such as paint or metal plating)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Galvanizing (covering with zinc)</a:t>
            </a:r>
          </a:p>
          <a:p>
            <a:pPr eaLnBrk="1" hangingPunct="1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Alloying that prevent the metal of interest from being oxidized;</a:t>
            </a:r>
          </a:p>
          <a:p>
            <a:pPr eaLnBrk="1" hangingPunct="1"/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Anodic protection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– corrosion protection for some metals by their oxide coating;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Cathodic protection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 typeface="Wingdings" charset="2"/>
              <a:buChar char="Ø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sed to protects underground steel pipes from corrosion.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Cathodic Protection</a:t>
            </a:r>
          </a:p>
        </p:txBody>
      </p:sp>
      <p:pic>
        <p:nvPicPr>
          <p:cNvPr id="57347" name="Picture 4" descr="ch17_3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600200"/>
            <a:ext cx="5686425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Electrolysis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A process that forces a current through a cell to produce a chemical change for which the cell potential is 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Electrolysis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Consider a solution containing 0.10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of each of the following: Ni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Cu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Zn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Sn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and Pb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Predict the order in which the metals plate out as the voltage is applied.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en-US" altLang="en-US" sz="2000">
              <a:solidFill>
                <a:srgbClr val="0099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Do the metals form on the </a:t>
            </a:r>
            <a:r>
              <a:rPr lang="en-US" alt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cathode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or the </a:t>
            </a:r>
            <a:r>
              <a:rPr lang="en-US" alt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anode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? Explain.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Commercial Electrolytic Processes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Production of aluminum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Purification of metals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Metal plating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Electrolysis of sodium chloride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Production of chlorine and sodium hydroxide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The Hall-Heroult Process for Al Production</a:t>
            </a:r>
          </a:p>
        </p:txBody>
      </p:sp>
      <p:pic>
        <p:nvPicPr>
          <p:cNvPr id="61443" name="Picture 4" descr="ch17_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98625"/>
            <a:ext cx="8229600" cy="432911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Electroplating/Silver Plating a Spoon</a:t>
            </a:r>
          </a:p>
        </p:txBody>
      </p:sp>
      <p:pic>
        <p:nvPicPr>
          <p:cNvPr id="62467" name="Picture 4" descr="ch17_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5900" y="1600200"/>
            <a:ext cx="3630613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</a:rPr>
              <a:t>Balancing Redox Equations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u="sng">
                <a:latin typeface="Times New Roman" charset="0"/>
                <a:ea typeface="Times New Roman" charset="0"/>
                <a:cs typeface="Times New Roman" charset="0"/>
              </a:rPr>
              <a:t>Example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 balancing a redox reaction under acidic condition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HSO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Cr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HSO</a:t>
            </a:r>
            <a:r>
              <a:rPr lang="en-US" altLang="en-US" sz="2800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How can we balance this equation?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First Steps: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Separate into half-reactions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Balance elements except H and O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The Downs Cell for the Electrolysis of Molten Sodium Chloride</a:t>
            </a:r>
          </a:p>
        </p:txBody>
      </p:sp>
      <p:pic>
        <p:nvPicPr>
          <p:cNvPr id="63491" name="Picture 4" descr="ch17_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313" y="1600200"/>
            <a:ext cx="5413375" cy="452596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The Mercury Cell for Production of Chlorine and Sodium Hydroxide</a:t>
            </a:r>
          </a:p>
        </p:txBody>
      </p:sp>
      <p:pic>
        <p:nvPicPr>
          <p:cNvPr id="64515" name="Picture 4" descr="ch17_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0" y="1600200"/>
            <a:ext cx="5676900" cy="4887913"/>
          </a:xfr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4000">
                <a:latin typeface="Times New Roman" charset="0"/>
              </a:rPr>
              <a:t>Balancing Redox Equation:</a:t>
            </a:r>
            <a:r>
              <a:rPr lang="en-US" altLang="en-US" sz="3600">
                <a:latin typeface="Times New Roman" charset="0"/>
              </a:rPr>
              <a:t/>
            </a:r>
            <a:br>
              <a:rPr lang="en-US" altLang="en-US" sz="3600">
                <a:latin typeface="Times New Roman" charset="0"/>
              </a:rPr>
            </a:br>
            <a:r>
              <a:rPr lang="en-US" altLang="en-US" sz="3600">
                <a:latin typeface="Times New Roman" charset="0"/>
              </a:rPr>
              <a:t>The Half-Reaction Method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Cr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HSO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HSO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How many electrons are needed to balance the charge in each half-reaction?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Balancing Redox Equation:</a:t>
            </a:r>
            <a:r>
              <a:rPr lang="en-US" altLang="en-US" sz="3600">
                <a:latin typeface="Times New Roman" charset="0"/>
              </a:rPr>
              <a:t/>
            </a:r>
            <a:br>
              <a:rPr lang="en-US" altLang="en-US" sz="3600">
                <a:latin typeface="Times New Roman" charset="0"/>
              </a:rPr>
            </a:br>
            <a:r>
              <a:rPr lang="en-US" altLang="en-US" sz="3600">
                <a:latin typeface="Times New Roman" charset="0"/>
              </a:rPr>
              <a:t>The Half-Reaction Method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fr-FR" altLang="en-US" sz="2800">
                <a:latin typeface="Times New Roman" charset="0"/>
                <a:ea typeface="Times New Roman" charset="0"/>
                <a:cs typeface="Times New Roman" charset="0"/>
              </a:rPr>
              <a:t>Adding electrons:</a:t>
            </a:r>
          </a:p>
          <a:p>
            <a:pPr eaLnBrk="1" hangingPunct="1"/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Cr</a:t>
            </a:r>
            <a:r>
              <a:rPr lang="fr-FR" altLang="en-US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fr-FR" altLang="en-US" baseline="-2500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fr-FR" altLang="en-US" baseline="3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sz="2400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 sz="24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+ 6e</a:t>
            </a:r>
            <a:r>
              <a:rPr lang="fr-FR" altLang="en-US" baseline="3000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 2Cr</a:t>
            </a:r>
            <a:r>
              <a:rPr lang="fr-FR" altLang="en-US" baseline="3000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altLang="en-US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fr-FR" altLang="en-US">
                <a:latin typeface="Times New Roman" charset="0"/>
                <a:ea typeface="Times New Roman" charset="0"/>
                <a:cs typeface="Times New Roman" charset="0"/>
              </a:rPr>
              <a:t>) 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HSO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HSO</a:t>
            </a:r>
            <a:r>
              <a:rPr lang="en-US" altLang="en-US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) + 2e</a:t>
            </a:r>
            <a:r>
              <a:rPr lang="en-US" altLang="en-US" baseline="3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</a:rPr>
              <a:t>Balancing Redox Equation:</a:t>
            </a:r>
            <a:r>
              <a:rPr lang="en-US" altLang="en-US" sz="3600">
                <a:latin typeface="Times New Roman" charset="0"/>
              </a:rPr>
              <a:t/>
            </a:r>
            <a:br>
              <a:rPr lang="en-US" altLang="en-US" sz="3600">
                <a:latin typeface="Times New Roman" charset="0"/>
              </a:rPr>
            </a:br>
            <a:r>
              <a:rPr lang="en-US" altLang="en-US" sz="3600">
                <a:latin typeface="Times New Roman" charset="0"/>
              </a:rPr>
              <a:t>The Half-Reaction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57400"/>
                <a:ext cx="8229600" cy="406876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solidFill>
                      <a:schemeClr val="accent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Balance the oxygen atoms by adding H</a:t>
                </a:r>
                <a:r>
                  <a:rPr lang="fr-FR" alt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O: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6e</a:t>
                </a:r>
                <a:r>
                  <a:rPr lang="en-US" alt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Cr</a:t>
                </a:r>
                <a:r>
                  <a:rPr lang="en-US" alt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alt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7</a:t>
                </a:r>
                <a:r>
                  <a:rPr lang="en-US" alt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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2Cr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+ 7H</a:t>
                </a:r>
                <a:r>
                  <a:rPr lang="en-US" alt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O </a:t>
                </a: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alt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O +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HSO</a:t>
                </a:r>
                <a:r>
                  <a:rPr lang="en-US" alt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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HSO</a:t>
                </a:r>
                <a:r>
                  <a:rPr lang="en-US" alt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H</m:t>
                        </m:r>
                      </m:e>
                      <m:sup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+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2e</a:t>
                </a:r>
                <a:r>
                  <a:rPr lang="en-US" alt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  <a:p>
                <a:pPr eaLnBrk="1" hangingPunct="1"/>
                <a:endParaRPr lang="en-US" altLang="en-US" sz="2800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57400"/>
                <a:ext cx="8229600" cy="4068763"/>
              </a:xfrm>
              <a:blipFill rotWithShape="0">
                <a:blip r:embed="rId2"/>
                <a:stretch>
                  <a:fillRect l="-1333" t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1885</Words>
  <Application>Microsoft Office PowerPoint</Application>
  <PresentationFormat>On-screen Show (4:3)</PresentationFormat>
  <Paragraphs>288</Paragraphs>
  <Slides>61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Calibri</vt:lpstr>
      <vt:lpstr>Cambria Math</vt:lpstr>
      <vt:lpstr>Script MT Bold</vt:lpstr>
      <vt:lpstr>Symbol</vt:lpstr>
      <vt:lpstr>Times New Roman</vt:lpstr>
      <vt:lpstr>Wingdings</vt:lpstr>
      <vt:lpstr>WP MathA</vt:lpstr>
      <vt:lpstr>Default Design</vt:lpstr>
      <vt:lpstr>Equation</vt:lpstr>
      <vt:lpstr>Electrochemistry</vt:lpstr>
      <vt:lpstr>Oxidation-Reduction (Redox) Reactions</vt:lpstr>
      <vt:lpstr>Redox Reactions</vt:lpstr>
      <vt:lpstr>Balancing Redox Equations</vt:lpstr>
      <vt:lpstr>Balancing Redox Equations: The Half-Reaction Method</vt:lpstr>
      <vt:lpstr>Balancing Redox Equations</vt:lpstr>
      <vt:lpstr>Balancing Redox Equation: The Half-Reaction Method</vt:lpstr>
      <vt:lpstr>Balancing Redox Equation: The Half-Reaction Method</vt:lpstr>
      <vt:lpstr>Balancing Redox Equation: The Half-Reaction Method</vt:lpstr>
      <vt:lpstr>Balancing Redox Equation: The Half-Reaction Method</vt:lpstr>
      <vt:lpstr>Balancing Redox Equation: The Half-Reaction Method</vt:lpstr>
      <vt:lpstr>Sample Exercises</vt:lpstr>
      <vt:lpstr>Balancing Redox Equations in Basic Solution</vt:lpstr>
      <vt:lpstr>Sample Exercises</vt:lpstr>
      <vt:lpstr>Applications of Redox Reactions</vt:lpstr>
      <vt:lpstr>Electrode Potentials and  Their Measurement</vt:lpstr>
      <vt:lpstr>Terminology</vt:lpstr>
      <vt:lpstr>Galvanic Cell</vt:lpstr>
      <vt:lpstr>A Galvanic Cell</vt:lpstr>
      <vt:lpstr>A Cu-Zn Galvanic Cell</vt:lpstr>
      <vt:lpstr>An Ag-Cu Galvanic Cell</vt:lpstr>
      <vt:lpstr>Reactions in a Galvanic Cell (〖Zn|Zn〗^(2+)||〖Cu〗^(2+) |Cu)</vt:lpstr>
      <vt:lpstr>Calculating Standard Cell Potential</vt:lpstr>
      <vt:lpstr>In Galvanic Cell</vt:lpstr>
      <vt:lpstr>Chemical Processes at Electrodes</vt:lpstr>
      <vt:lpstr>Electrochemical Terminologies</vt:lpstr>
      <vt:lpstr>Standard Electrode Potentials</vt:lpstr>
      <vt:lpstr>Standard Hydrogen Electrode</vt:lpstr>
      <vt:lpstr>Measuring Standard Reduction Potential</vt:lpstr>
      <vt:lpstr>Reduction Couples</vt:lpstr>
      <vt:lpstr>Standard Cell Potential</vt:lpstr>
      <vt:lpstr>Standard Reduction Potentials</vt:lpstr>
      <vt:lpstr>PowerPoint Presentation</vt:lpstr>
      <vt:lpstr>Cell Potential of Galvanic Cell</vt:lpstr>
      <vt:lpstr>Example:   Fe3+(aq) + Cu(s)  Cu2+(aq) + Fe2+(aq)</vt:lpstr>
      <vt:lpstr>Standard Cell Potential</vt:lpstr>
      <vt:lpstr>Predicting Reaction using  Standard Cell Potential</vt:lpstr>
      <vt:lpstr>Cell Notations for Galvanic Cells</vt:lpstr>
      <vt:lpstr>Galvanic Cell Notation</vt:lpstr>
      <vt:lpstr>Designation of Anode and Cathode</vt:lpstr>
      <vt:lpstr>Lead Storage Battery</vt:lpstr>
      <vt:lpstr>Nonalkaline Dry Cell</vt:lpstr>
      <vt:lpstr>Mercury Battery</vt:lpstr>
      <vt:lpstr>Fuel Cell</vt:lpstr>
      <vt:lpstr>Concentration Cells</vt:lpstr>
      <vt:lpstr>Concentration Cell</vt:lpstr>
      <vt:lpstr>Nernst Equation</vt:lpstr>
      <vt:lpstr>Cell Potential for Concentration Cells</vt:lpstr>
      <vt:lpstr>Concentration Cell and Determination of Ksp</vt:lpstr>
      <vt:lpstr>Cell Potential, Free Energy, and Electrical Work</vt:lpstr>
      <vt:lpstr>Corrosion</vt:lpstr>
      <vt:lpstr>Corrosion of Iron</vt:lpstr>
      <vt:lpstr>Corrosion Prevention</vt:lpstr>
      <vt:lpstr>Cathodic Protection</vt:lpstr>
      <vt:lpstr>Electrolysis</vt:lpstr>
      <vt:lpstr>Electrolysis</vt:lpstr>
      <vt:lpstr>Commercial Electrolytic Processes</vt:lpstr>
      <vt:lpstr>The Hall-Heroult Process for Al Production</vt:lpstr>
      <vt:lpstr>Electroplating/Silver Plating a Spoon</vt:lpstr>
      <vt:lpstr>The Downs Cell for the Electrolysis of Molten Sodium Chloride</vt:lpstr>
      <vt:lpstr>The Mercury Cell for Production of Chlorine and Sodium Hydroxide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creator>Siraj Omar</dc:creator>
  <cp:lastModifiedBy>Siraj Omar</cp:lastModifiedBy>
  <cp:revision>67</cp:revision>
  <dcterms:created xsi:type="dcterms:W3CDTF">2010-10-04T06:02:01Z</dcterms:created>
  <dcterms:modified xsi:type="dcterms:W3CDTF">2018-05-22T03:36:01Z</dcterms:modified>
</cp:coreProperties>
</file>