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67" r:id="rId2"/>
    <p:sldId id="256" r:id="rId3"/>
    <p:sldId id="287" r:id="rId4"/>
    <p:sldId id="257" r:id="rId5"/>
    <p:sldId id="270" r:id="rId6"/>
    <p:sldId id="289" r:id="rId7"/>
    <p:sldId id="368" r:id="rId8"/>
    <p:sldId id="369" r:id="rId9"/>
    <p:sldId id="370" r:id="rId10"/>
    <p:sldId id="372" r:id="rId11"/>
    <p:sldId id="365" r:id="rId12"/>
    <p:sldId id="260" r:id="rId13"/>
    <p:sldId id="269" r:id="rId14"/>
    <p:sldId id="373" r:id="rId15"/>
    <p:sldId id="374" r:id="rId16"/>
    <p:sldId id="308" r:id="rId17"/>
    <p:sldId id="375" r:id="rId18"/>
    <p:sldId id="376" r:id="rId19"/>
    <p:sldId id="261" r:id="rId20"/>
    <p:sldId id="291" r:id="rId21"/>
    <p:sldId id="310" r:id="rId22"/>
    <p:sldId id="262" r:id="rId23"/>
    <p:sldId id="344" r:id="rId24"/>
    <p:sldId id="271" r:id="rId25"/>
    <p:sldId id="272" r:id="rId26"/>
    <p:sldId id="312" r:id="rId27"/>
    <p:sldId id="258" r:id="rId28"/>
    <p:sldId id="342" r:id="rId29"/>
    <p:sldId id="318" r:id="rId30"/>
    <p:sldId id="322" r:id="rId31"/>
    <p:sldId id="324" r:id="rId32"/>
    <p:sldId id="264" r:id="rId33"/>
    <p:sldId id="326" r:id="rId34"/>
    <p:sldId id="366" r:id="rId35"/>
    <p:sldId id="338" r:id="rId36"/>
    <p:sldId id="316" r:id="rId37"/>
    <p:sldId id="328" r:id="rId38"/>
    <p:sldId id="281" r:id="rId39"/>
    <p:sldId id="279" r:id="rId40"/>
    <p:sldId id="280" r:id="rId41"/>
    <p:sldId id="362" r:id="rId42"/>
    <p:sldId id="378" r:id="rId43"/>
    <p:sldId id="377" r:id="rId44"/>
    <p:sldId id="266" r:id="rId45"/>
    <p:sldId id="348" r:id="rId46"/>
    <p:sldId id="380" r:id="rId47"/>
    <p:sldId id="381" r:id="rId48"/>
    <p:sldId id="379" r:id="rId49"/>
    <p:sldId id="382" r:id="rId50"/>
    <p:sldId id="384" r:id="rId51"/>
    <p:sldId id="332" r:id="rId52"/>
    <p:sldId id="277" r:id="rId53"/>
    <p:sldId id="383" r:id="rId54"/>
    <p:sldId id="385" r:id="rId55"/>
    <p:sldId id="273" r:id="rId56"/>
    <p:sldId id="274" r:id="rId57"/>
    <p:sldId id="275" r:id="rId58"/>
    <p:sldId id="357" r:id="rId59"/>
    <p:sldId id="360" r:id="rId60"/>
    <p:sldId id="283" r:id="rId61"/>
    <p:sldId id="284" r:id="rId62"/>
    <p:sldId id="285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5" autoAdjust="0"/>
    <p:restoredTop sz="86392" autoAdjust="0"/>
  </p:normalViewPr>
  <p:slideViewPr>
    <p:cSldViewPr>
      <p:cViewPr varScale="1">
        <p:scale>
          <a:sx n="64" d="100"/>
          <a:sy n="64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-5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fld id="{EC3034B2-E8FD-44EC-AEE0-59E1372BA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79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FA04CC-2B8B-4A6C-A06D-290818FE1A0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73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8F833-72CE-4F55-A74E-7EBC11582DA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003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241D3C-5FE6-4721-8391-E81A9357C13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69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92FDF-AA1A-42DB-AD42-6A16308C70D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1212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E4CF1A-BC28-4AB2-A3E4-DB91749C209D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979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2A827F-4ECB-490D-A7A7-2083F4C5A8B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643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2F163-5A12-4127-83F5-954139E7B872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7544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B96CD-086E-4C77-ADAB-F7919335289D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a)  Spontaneous (both driving forces are favorable). An example is the combustion of a hydrocarbon.</a:t>
            </a:r>
          </a:p>
          <a:p>
            <a:pPr eaLnBrk="1" hangingPunct="1">
              <a:defRPr/>
            </a:pPr>
            <a:r>
              <a:rPr lang="en-US" altLang="en-US"/>
              <a:t>b)  Cannot tell (exothermic is favorable, positional randomness is not). An example is the freezing of water, which becomes spontaneous as the temperature of water is decreased.</a:t>
            </a:r>
          </a:p>
          <a:p>
            <a:pPr eaLnBrk="1" hangingPunct="1">
              <a:defRPr/>
            </a:pPr>
            <a:r>
              <a:rPr lang="en-US" altLang="en-US"/>
              <a:t>c)  Cannot tell (positional randomness is favorable, endothermic is not). An example is the vaporization of water, which becomes spontaneous as the temperature of water is increased..</a:t>
            </a:r>
          </a:p>
          <a:p>
            <a:pPr eaLnBrk="1" hangingPunct="1">
              <a:defRPr/>
            </a:pPr>
            <a:r>
              <a:rPr lang="en-US" altLang="en-US"/>
              <a:t>d)  Not spontaneous (both driving forces are unfavorable).</a:t>
            </a:r>
          </a:p>
          <a:p>
            <a:pPr eaLnBrk="1" hangingPunct="1">
              <a:defRPr/>
            </a:pPr>
            <a:r>
              <a:rPr lang="en-US" altLang="en-US"/>
              <a:t> Questions "a" and "d" are not affected by temperature. Choices "b" and "c" are explained above.</a:t>
            </a:r>
          </a:p>
        </p:txBody>
      </p:sp>
    </p:spTree>
    <p:extLst>
      <p:ext uri="{BB962C8B-B14F-4D97-AF65-F5344CB8AC3E}">
        <p14:creationId xmlns:p14="http://schemas.microsoft.com/office/powerpoint/2010/main" val="41575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9FE81-C2A4-4C8E-B269-EFFFE19266BE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558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BE5AF-036E-4DB5-BCFB-79B80BAD668D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74570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AFB83C-B21B-4DD1-B20D-08924DDCDAC6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As a liquid goes to vapor, it does work on the surroundings (expansion occurs). Heat is required for this process.  Thus, </a:t>
            </a:r>
            <a:r>
              <a:rPr lang="en-US" altLang="en-US" i="1"/>
              <a:t>w</a:t>
            </a:r>
            <a:r>
              <a:rPr lang="en-US" altLang="en-US"/>
              <a:t> = negative; </a:t>
            </a:r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>
                <a:sym typeface="Symbol" charset="2"/>
              </a:rPr>
              <a:t></a:t>
            </a:r>
            <a:r>
              <a:rPr lang="en-US" altLang="en-US" i="1"/>
              <a:t>H</a:t>
            </a:r>
            <a:r>
              <a:rPr lang="en-US" altLang="en-US"/>
              <a:t> = positive. </a:t>
            </a:r>
            <a:r>
              <a:rPr lang="en-US" altLang="en-US">
                <a:sym typeface="Symbol" charset="2"/>
              </a:rPr>
              <a:t></a:t>
            </a:r>
            <a:r>
              <a:rPr lang="en-US" altLang="en-US" i="1"/>
              <a:t>S</a:t>
            </a:r>
            <a:r>
              <a:rPr lang="en-US" altLang="en-US"/>
              <a:t> = positive (a gas is more disordered than a liquid), and </a:t>
            </a:r>
            <a:r>
              <a:rPr lang="en-US" altLang="en-US">
                <a:sym typeface="Symbol" charset="2"/>
              </a:rPr>
              <a:t></a:t>
            </a:r>
            <a:r>
              <a:rPr lang="en-US" altLang="en-US" i="1"/>
              <a:t>S</a:t>
            </a:r>
            <a:r>
              <a:rPr lang="en-US" altLang="en-US" baseline="-25000"/>
              <a:t>surr</a:t>
            </a:r>
            <a:r>
              <a:rPr lang="en-US" altLang="en-US"/>
              <a:t> = negative (heat comes from the surroundings to the system); </a:t>
            </a:r>
            <a:r>
              <a:rPr lang="en-US" altLang="en-US">
                <a:sym typeface="Symbol" charset="2"/>
              </a:rPr>
              <a:t></a:t>
            </a:r>
            <a:r>
              <a:rPr lang="en-US" altLang="en-US" i="1"/>
              <a:t>G</a:t>
            </a:r>
            <a:r>
              <a:rPr lang="en-US" altLang="en-US"/>
              <a:t> = 0 because the system is at its boiling point and therefore at equilibrium.</a:t>
            </a:r>
          </a:p>
        </p:txBody>
      </p:sp>
    </p:spTree>
    <p:extLst>
      <p:ext uri="{BB962C8B-B14F-4D97-AF65-F5344CB8AC3E}">
        <p14:creationId xmlns:p14="http://schemas.microsoft.com/office/powerpoint/2010/main" val="257104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034B2-E8FD-44EC-AEE0-59E1372BA4B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69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034B2-E8FD-44EC-AEE0-59E1372BA4BA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8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5178E7-AB74-4046-9BE3-F2B6A40375B1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553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B06DF-2001-441B-B89A-12B3A9CC0D8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330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A8F7-CA97-BD4F-9273-68E6158B8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53C42-CBE4-4A61-9083-AC587F9D835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590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F483E-43F6-4C45-A749-F55AF6A45FA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The gas should spread evenly throughout the two bulbs.</a:t>
            </a:r>
          </a:p>
        </p:txBody>
      </p:sp>
    </p:spTree>
    <p:extLst>
      <p:ext uri="{BB962C8B-B14F-4D97-AF65-F5344CB8AC3E}">
        <p14:creationId xmlns:p14="http://schemas.microsoft.com/office/powerpoint/2010/main" val="26103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EA357-4F90-49CB-ABA9-FD581B3300F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a) + (a liquid is turning into a gas)</a:t>
            </a:r>
          </a:p>
          <a:p>
            <a:pPr eaLnBrk="1" hangingPunct="1">
              <a:defRPr/>
            </a:pPr>
            <a:r>
              <a:rPr lang="en-US" altLang="en-US"/>
              <a:t>b) - (more order in a solid than a liquid)</a:t>
            </a:r>
          </a:p>
          <a:p>
            <a:pPr eaLnBrk="1" hangingPunct="1">
              <a:defRPr/>
            </a:pPr>
            <a:r>
              <a:rPr lang="en-US" altLang="en-US"/>
              <a:t>c) - (the volume of the container is decreasing)</a:t>
            </a:r>
          </a:p>
          <a:p>
            <a:pPr eaLnBrk="1" hangingPunct="1">
              <a:defRPr/>
            </a:pPr>
            <a:r>
              <a:rPr lang="en-US" altLang="en-US"/>
              <a:t>d) + (the volume of the container is increasing)</a:t>
            </a:r>
          </a:p>
          <a:p>
            <a:pPr eaLnBrk="1" hangingPunct="1">
              <a:defRPr/>
            </a:pPr>
            <a:r>
              <a:rPr lang="en-US" altLang="en-US"/>
              <a:t>e) + (there is less order as the salt dissociates and spreads throughout the water)</a:t>
            </a:r>
          </a:p>
        </p:txBody>
      </p:sp>
    </p:spTree>
    <p:extLst>
      <p:ext uri="{BB962C8B-B14F-4D97-AF65-F5344CB8AC3E}">
        <p14:creationId xmlns:p14="http://schemas.microsoft.com/office/powerpoint/2010/main" val="27086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81C2A3-02B7-4290-8D32-173FE79CBE64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011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CE602-AC29-44C0-B293-3DF2532670F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36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01D39-205E-40F4-827D-EBFED2941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3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A1330-304D-43B3-91AC-803A2952F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46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29D3-272A-4D7E-986D-8E801AB7E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84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5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7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6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9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0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4CA77-B002-4484-950A-8D438D06C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4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7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2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0EE05-3F11-41EE-A6E8-35E505F84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57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565C3-3CB5-474B-90F8-856E76E60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7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EA20E-8286-4F60-9789-61165CA0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90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05500-E5B4-4FE8-8E76-102AF4016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97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09AD4-75BD-4149-AF83-1DF4878A9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19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B0339-551C-40DB-B874-789DA1393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34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218A-3765-4855-BEAB-CAF63B5BA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8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fld id="{929EFB3F-7A34-44C6-8C3B-12CA823619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Entropy: Criteria for Spontaneity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Law of Thermodynamics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Law of Thermodynamics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Energy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Reactions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41326"/>
            <a:ext cx="8001000" cy="1130274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Scientists responsible for introducing criteria for spontaneity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5297634"/>
            <a:ext cx="8062912" cy="1288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(a) Nicholas Léonard </a:t>
            </a:r>
            <a:r>
              <a:rPr lang="en-US" sz="1600" dirty="0" err="1"/>
              <a:t>Sadi</a:t>
            </a:r>
            <a:r>
              <a:rPr lang="en-US" sz="1600" dirty="0"/>
              <a:t> </a:t>
            </a:r>
            <a:r>
              <a:rPr lang="en-US" sz="1600" dirty="0" smtClean="0"/>
              <a:t>Carnot’s extensive </a:t>
            </a:r>
            <a:r>
              <a:rPr lang="en-US" sz="1600" dirty="0"/>
              <a:t>research </a:t>
            </a:r>
            <a:r>
              <a:rPr lang="en-US" sz="1600" dirty="0" smtClean="0"/>
              <a:t>on the efficiency of </a:t>
            </a:r>
            <a:r>
              <a:rPr lang="en-US" sz="1600" dirty="0"/>
              <a:t>steam-powered </a:t>
            </a:r>
            <a:r>
              <a:rPr lang="en-US" sz="1600" dirty="0" smtClean="0"/>
              <a:t>machinery led to the concept of heat flow and spontaneous </a:t>
            </a:r>
            <a:r>
              <a:rPr lang="en-US" sz="1600" dirty="0" smtClean="0"/>
              <a:t>process;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(b) </a:t>
            </a:r>
            <a:r>
              <a:rPr lang="en-US" sz="1600" dirty="0" smtClean="0"/>
              <a:t>Rudolf </a:t>
            </a:r>
            <a:r>
              <a:rPr lang="en-US" sz="1600" dirty="0" err="1" smtClean="0"/>
              <a:t>Clausius’s</a:t>
            </a:r>
            <a:r>
              <a:rPr lang="en-US" sz="1600" dirty="0" smtClean="0"/>
              <a:t> study on Carnot’s work resulted in the introduction of “</a:t>
            </a:r>
            <a:r>
              <a:rPr lang="en-US" sz="1600" i="1" dirty="0" smtClean="0"/>
              <a:t>Entropy</a:t>
            </a:r>
            <a:r>
              <a:rPr lang="en-US" sz="1600" dirty="0" smtClean="0"/>
              <a:t>” as </a:t>
            </a:r>
            <a:r>
              <a:rPr lang="en-US" sz="1600" i="1" dirty="0" smtClean="0"/>
              <a:t>thermodynamic function </a:t>
            </a:r>
            <a:r>
              <a:rPr lang="en-US" sz="1600" dirty="0" smtClean="0"/>
              <a:t>for predicting spontaneous processes</a:t>
            </a:r>
            <a:r>
              <a:rPr lang="en-US" sz="1600" dirty="0"/>
              <a:t>.</a:t>
            </a:r>
          </a:p>
        </p:txBody>
      </p:sp>
      <p:pic>
        <p:nvPicPr>
          <p:cNvPr id="9" name="Picture Placeholder 8" descr="CNX_Chem_16_03_Carnot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53" r="-23953"/>
          <a:stretch>
            <a:fillRect/>
          </a:stretch>
        </p:blipFill>
        <p:spPr>
          <a:xfrm>
            <a:off x="762000" y="1752600"/>
            <a:ext cx="7288805" cy="3164034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26" y="227959"/>
            <a:ext cx="561494" cy="3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Processes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dirty="0" smtClean="0">
                <a:latin typeface="Times New Roman" charset="0"/>
                <a:cs typeface="Times New Roman" charset="0"/>
              </a:rPr>
              <a:t>Some examples of </a:t>
            </a:r>
            <a:r>
              <a:rPr lang="en-US" altLang="en-US" sz="2600" i="1" dirty="0" smtClean="0">
                <a:latin typeface="Times New Roman" charset="0"/>
                <a:cs typeface="Times New Roman" charset="0"/>
              </a:rPr>
              <a:t>spontaneous processes/reactions</a:t>
            </a:r>
            <a:r>
              <a:rPr lang="en-US" altLang="en-US" sz="2600" dirty="0" smtClean="0">
                <a:latin typeface="Times New Roman" charset="0"/>
                <a:cs typeface="Times New Roman" charset="0"/>
              </a:rPr>
              <a:t>:</a:t>
            </a:r>
            <a:endParaRPr lang="en-US" altLang="en-US" sz="2800" dirty="0" smtClean="0">
              <a:latin typeface="Times New Roman" charset="0"/>
              <a:cs typeface="Times New Roman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The corrosion of 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i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ron is spontaneous, but the reverse is not:</a:t>
            </a:r>
          </a:p>
          <a:p>
            <a:pPr marL="857250" lvl="2" indent="0" eaLnBrk="1" hangingPunct="1">
              <a:buNone/>
              <a:defRPr/>
            </a:pPr>
            <a:r>
              <a:rPr lang="en-US" altLang="en-US" dirty="0" smtClean="0">
                <a:latin typeface="Times New Roman" charset="0"/>
                <a:cs typeface="Times New Roman" charset="0"/>
              </a:rPr>
              <a:t>  	4Fe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0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 +  3 O</a:t>
            </a:r>
            <a:r>
              <a:rPr lang="en-US" altLang="en-US" baseline="-25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000" i="1" dirty="0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dirty="0" smtClean="0">
                <a:latin typeface="Times New Roman" charset="0"/>
                <a:cs typeface="Times New Roman" charset="0"/>
                <a:sym typeface="Wingdings"/>
              </a:rPr>
              <a:t>  2Fe</a:t>
            </a:r>
            <a:r>
              <a:rPr lang="en-US" altLang="en-US" baseline="-25000" dirty="0" smtClean="0">
                <a:latin typeface="Times New Roman" charset="0"/>
                <a:cs typeface="Times New Roman" charset="0"/>
                <a:sym typeface="Wingdings"/>
              </a:rPr>
              <a:t>2</a:t>
            </a:r>
            <a:r>
              <a:rPr lang="en-US" altLang="en-US" dirty="0" smtClean="0">
                <a:latin typeface="Times New Roman" charset="0"/>
                <a:cs typeface="Times New Roman" charset="0"/>
                <a:sym typeface="Wingdings"/>
              </a:rPr>
              <a:t>O</a:t>
            </a:r>
            <a:r>
              <a:rPr lang="en-US" altLang="en-US" baseline="-25000" dirty="0" smtClean="0">
                <a:latin typeface="Times New Roman" charset="0"/>
                <a:cs typeface="Times New Roman" charset="0"/>
                <a:sym typeface="Wingdings"/>
              </a:rPr>
              <a:t>3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/>
              </a:rPr>
              <a:t>(</a:t>
            </a:r>
            <a:r>
              <a:rPr lang="en-US" altLang="en-US" sz="2000" i="1" dirty="0" smtClean="0">
                <a:latin typeface="Times New Roman" charset="0"/>
                <a:cs typeface="Times New Roman" charset="0"/>
                <a:sym typeface="Wingdings"/>
              </a:rPr>
              <a:t>s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/>
              </a:rPr>
              <a:t>)</a:t>
            </a:r>
            <a:endParaRPr lang="en-US" altLang="en-US" dirty="0" smtClean="0">
              <a:latin typeface="Times New Roman" charset="0"/>
              <a:cs typeface="Times New Roman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endParaRPr lang="en-US" altLang="en-US" sz="2400" dirty="0" smtClean="0">
              <a:latin typeface="Times New Roman" charset="0"/>
              <a:cs typeface="Times New Roman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Ice melts spontaneously at room temperature, but water will not freeze at room temperature: </a:t>
            </a:r>
          </a:p>
          <a:p>
            <a:pPr marL="857250" lvl="2" indent="0" eaLnBrk="1" hangingPunct="1">
              <a:buNone/>
              <a:defRPr/>
            </a:pPr>
            <a:r>
              <a:rPr lang="en-US" altLang="en-US" dirty="0">
                <a:latin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   H</a:t>
            </a:r>
            <a:r>
              <a:rPr lang="en-US" altLang="en-US" baseline="-25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0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dirty="0">
                <a:latin typeface="Times New Roman" charset="0"/>
                <a:cs typeface="Times New Roman" charset="0"/>
                <a:sym typeface="Wingdings"/>
              </a:rPr>
              <a:t>  </a:t>
            </a:r>
            <a:r>
              <a:rPr lang="en-US" altLang="en-US" dirty="0" smtClean="0">
                <a:latin typeface="Times New Roman" charset="0"/>
                <a:cs typeface="Times New Roman" charset="0"/>
                <a:sym typeface="Wingdings"/>
              </a:rPr>
              <a:t>H</a:t>
            </a:r>
            <a:r>
              <a:rPr lang="en-US" altLang="en-US" baseline="-25000" dirty="0" smtClean="0">
                <a:latin typeface="Times New Roman" charset="0"/>
                <a:cs typeface="Times New Roman" charset="0"/>
                <a:sym typeface="Wingdings"/>
              </a:rPr>
              <a:t>2</a:t>
            </a:r>
            <a:r>
              <a:rPr lang="en-US" altLang="en-US" dirty="0" smtClean="0">
                <a:latin typeface="Times New Roman" charset="0"/>
                <a:cs typeface="Times New Roman" charset="0"/>
                <a:sym typeface="Wingdings"/>
              </a:rPr>
              <a:t>O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/>
              </a:rPr>
              <a:t>(</a:t>
            </a:r>
            <a:r>
              <a:rPr lang="en-US" altLang="en-US" sz="2000" i="1" dirty="0">
                <a:latin typeface="Times New Roman" charset="0"/>
                <a:cs typeface="Times New Roman" charset="0"/>
                <a:sym typeface="Wingdings"/>
              </a:rPr>
              <a:t>l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/>
              </a:rPr>
              <a:t>)</a:t>
            </a:r>
            <a:endParaRPr lang="en-US" altLang="en-US" dirty="0">
              <a:latin typeface="Times New Roman" charset="0"/>
              <a:cs typeface="Times New Roman" charset="0"/>
            </a:endParaRPr>
          </a:p>
          <a:p>
            <a:pPr marL="914400" lvl="2" indent="0" eaLnBrk="1" hangingPunct="1">
              <a:buNone/>
              <a:defRPr/>
            </a:pPr>
            <a:endParaRPr lang="en-US" altLang="en-US" sz="2000" dirty="0" smtClean="0">
              <a:latin typeface="Times New Roman" charset="0"/>
              <a:cs typeface="Times New Roman" charset="0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Heat spontaneously flows from a hot object to a cold object if the objects are in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i="1" dirty="0" smtClean="0">
                <a:latin typeface="Times New Roman" charset="0"/>
                <a:cs typeface="Times New Roman" charset="0"/>
              </a:rPr>
              <a:t>Entropy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thermodynamic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function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related to the distribution of heat: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 process that is accompanied by an increase in the heat distribution or dispersion implies an increase in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entropy,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is a spontaneous process;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Ludwig Boltzmann described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entropy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as the number of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microstates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of energy in which a system can exist;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 system that can exist in many different microstates of energy has a very high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entropy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Entropy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related to the degree of energy states a t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hermodynamic universe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can exist.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defRPr/>
            </a:pPr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What is the significance of </a:t>
            </a:r>
            <a:r>
              <a:rPr lang="en-US" altLang="en-US" sz="3600" i="1">
                <a:latin typeface="Times New Roman" charset="0"/>
                <a:ea typeface="Times New Roman" charset="0"/>
                <a:cs typeface="Times New Roman" charset="0"/>
              </a:rPr>
              <a:t>entropy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Nature spontaneously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progress into a “situation” that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has the highest probability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energy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states or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highest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entropy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altLang="en-US" sz="28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Entropy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change is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used to predict whether a given process/reaction is thermodynamically possible;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772400" cy="659535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Microstates for 4 Particles in 2 Boxes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404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sixteen microstates associated with placing four particles in two boxes are shown. The </a:t>
            </a:r>
            <a:r>
              <a:rPr lang="en-US" sz="2000" dirty="0" smtClean="0"/>
              <a:t>microstates are grouped </a:t>
            </a:r>
            <a:r>
              <a:rPr lang="en-US" sz="2000" dirty="0"/>
              <a:t>into five </a:t>
            </a:r>
            <a:r>
              <a:rPr lang="en-US" sz="2000" dirty="0" smtClean="0"/>
              <a:t>distributions: </a:t>
            </a:r>
            <a:r>
              <a:rPr lang="en-US" sz="2000" dirty="0" smtClean="0">
                <a:solidFill>
                  <a:schemeClr val="tx1"/>
                </a:solidFill>
              </a:rPr>
              <a:t>(a</a:t>
            </a:r>
            <a:r>
              <a:rPr lang="en-US" sz="2000" dirty="0">
                <a:solidFill>
                  <a:schemeClr val="tx1"/>
                </a:solidFill>
              </a:rPr>
              <a:t>), (b), (c), (d),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tx1"/>
                </a:solidFill>
              </a:rPr>
              <a:t>(e</a:t>
            </a:r>
            <a:r>
              <a:rPr lang="en-US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/>
              <a:t> based </a:t>
            </a:r>
            <a:r>
              <a:rPr lang="en-US" sz="2000" dirty="0"/>
              <a:t>on the numbers of particles in each box.</a:t>
            </a:r>
          </a:p>
        </p:txBody>
      </p:sp>
      <p:pic>
        <p:nvPicPr>
          <p:cNvPr id="4" name="Picture Placeholder 3" descr="CNX_Chem_16_02_Microstate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b="1346"/>
          <a:stretch>
            <a:fillRect/>
          </a:stretch>
        </p:blipFill>
        <p:spPr/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4297"/>
            <a:ext cx="769234" cy="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Microstates for Heat Flow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347026"/>
            <a:ext cx="8062912" cy="2053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This i</a:t>
            </a:r>
            <a:r>
              <a:rPr lang="en-US" sz="1600" dirty="0" smtClean="0"/>
              <a:t>s </a:t>
            </a:r>
            <a:r>
              <a:rPr lang="en-US" sz="1600" dirty="0"/>
              <a:t>a microstate model describing the flow of heat from a hot object to a cold object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Before the heat flow occurs, the object comprised of particles A and B contains both units of energy and as represented by a distribution </a:t>
            </a:r>
            <a:r>
              <a:rPr lang="en-US" sz="1600" dirty="0"/>
              <a:t>of three </a:t>
            </a:r>
            <a:r>
              <a:rPr lang="en-US" sz="1600" dirty="0" smtClean="0"/>
              <a:t>microstates.</a:t>
            </a:r>
            <a:endParaRPr lang="en-US" sz="1600" dirty="0">
              <a:solidFill>
                <a:srgbClr val="6CB255"/>
              </a:solidFill>
            </a:endParaRPr>
          </a:p>
          <a:p>
            <a:pPr marL="342900" indent="-342900">
              <a:buAutoNum type="alphaLcParenBoth"/>
            </a:pPr>
            <a:r>
              <a:rPr lang="en-US" sz="1600" dirty="0" smtClean="0"/>
              <a:t>If </a:t>
            </a:r>
            <a:r>
              <a:rPr lang="en-US" sz="1600" dirty="0"/>
              <a:t>the heat flow results in an even dispersal of energy (one energy </a:t>
            </a:r>
            <a:r>
              <a:rPr lang="en-US" sz="1600" dirty="0" smtClean="0"/>
              <a:t>unit transferred</a:t>
            </a:r>
            <a:r>
              <a:rPr lang="en-US" sz="1600" dirty="0"/>
              <a:t>), a distribution of four microstates </a:t>
            </a:r>
            <a:r>
              <a:rPr lang="en-US" sz="1600" dirty="0" smtClean="0"/>
              <a:t>results.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If </a:t>
            </a:r>
            <a:r>
              <a:rPr lang="en-US" sz="1600" dirty="0"/>
              <a:t>both energy units are transferred, the resulting </a:t>
            </a:r>
            <a:r>
              <a:rPr lang="en-US" sz="1600" dirty="0" smtClean="0"/>
              <a:t>distribution has </a:t>
            </a:r>
            <a:r>
              <a:rPr lang="en-US" sz="1600" dirty="0"/>
              <a:t>three microstates.</a:t>
            </a:r>
          </a:p>
        </p:txBody>
      </p:sp>
      <p:pic>
        <p:nvPicPr>
          <p:cNvPr id="3" name="Picture Placeholder 2" descr="CNX_Chem_16_03_Energy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2" b="-6282"/>
          <a:stretch>
            <a:fillRect/>
          </a:stretch>
        </p:blipFill>
        <p:spPr>
          <a:xfrm>
            <a:off x="808276" y="1056887"/>
            <a:ext cx="7219877" cy="3134113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 smtClean="0">
                <a:latin typeface="Times New Roman" charset="0"/>
              </a:rPr>
              <a:t>Physical States and </a:t>
            </a:r>
            <a:r>
              <a:rPr lang="en-US" altLang="en-US" sz="4000" dirty="0">
                <a:latin typeface="Times New Roman" charset="0"/>
              </a:rPr>
              <a:t>Entropy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100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i="1" dirty="0" smtClean="0">
                <a:latin typeface="Times New Roman" charset="0"/>
              </a:rPr>
              <a:t>Entropy</a:t>
            </a:r>
            <a:r>
              <a:rPr lang="en-US" altLang="en-US" dirty="0" smtClean="0">
                <a:latin typeface="Times New Roman" charset="0"/>
              </a:rPr>
              <a:t> can be related to the degree of freedom a system can exist in its microstate. </a:t>
            </a:r>
          </a:p>
          <a:p>
            <a:pPr marL="457200" indent="-457200" eaLnBrk="1" hangingPunct="1">
              <a:defRPr/>
            </a:pPr>
            <a:r>
              <a:rPr lang="en-US" altLang="en-US" dirty="0" smtClean="0">
                <a:latin typeface="Times New Roman" charset="0"/>
              </a:rPr>
              <a:t>The more degree of freedom the microstate of a system can exist, the higher its entropy.</a:t>
            </a:r>
          </a:p>
          <a:p>
            <a:pPr marL="400050" lvl="1" indent="0" eaLnBrk="1" hangingPunct="1">
              <a:buNone/>
              <a:defRPr/>
            </a:pPr>
            <a:endParaRPr lang="en-US" altLang="en-US" dirty="0">
              <a:latin typeface="Times New Roman" charset="0"/>
            </a:endParaRPr>
          </a:p>
          <a:p>
            <a:pPr marL="457200" indent="-457200" eaLnBrk="1" hangingPunct="1">
              <a:defRPr/>
            </a:pP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sz="3600" dirty="0" smtClean="0">
                <a:latin typeface="Times New Roman" charset="0"/>
              </a:rPr>
              <a:t> </a:t>
            </a:r>
            <a:r>
              <a:rPr lang="en-US" altLang="en-US" dirty="0" err="1" smtClean="0">
                <a:latin typeface="Times New Roman" charset="0"/>
              </a:rPr>
              <a:t>S</a:t>
            </a:r>
            <a:r>
              <a:rPr lang="en-US" altLang="en-US" sz="3600" baseline="-25000" dirty="0" err="1" smtClean="0">
                <a:latin typeface="Times New Roman" charset="0"/>
              </a:rPr>
              <a:t>gas</a:t>
            </a:r>
            <a:r>
              <a:rPr lang="en-US" altLang="en-US" sz="3600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&gt;&gt; </a:t>
            </a:r>
            <a:r>
              <a:rPr lang="en-US" altLang="en-US" dirty="0" err="1">
                <a:latin typeface="Times New Roman" charset="0"/>
              </a:rPr>
              <a:t>S</a:t>
            </a:r>
            <a:r>
              <a:rPr lang="en-US" altLang="en-US" sz="3600" baseline="-25000" dirty="0" err="1">
                <a:latin typeface="Times New Roman" charset="0"/>
              </a:rPr>
              <a:t>liquid</a:t>
            </a:r>
            <a:r>
              <a:rPr lang="en-US" altLang="en-US" sz="3600" dirty="0">
                <a:latin typeface="Times New Roman" charset="0"/>
              </a:rPr>
              <a:t>  </a:t>
            </a:r>
            <a:r>
              <a:rPr lang="en-US" altLang="en-US" dirty="0">
                <a:latin typeface="Times New Roman" charset="0"/>
              </a:rPr>
              <a:t>&gt;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 err="1" smtClean="0">
                <a:latin typeface="Times New Roman" charset="0"/>
              </a:rPr>
              <a:t>S</a:t>
            </a:r>
            <a:r>
              <a:rPr lang="en-US" altLang="en-US" sz="3600" baseline="-25000" dirty="0" err="1" smtClean="0">
                <a:latin typeface="Times New Roman" charset="0"/>
              </a:rPr>
              <a:t>solid</a:t>
            </a:r>
            <a:endParaRPr lang="en-US" altLang="en-US" sz="3600" baseline="-25000" dirty="0">
              <a:latin typeface="Times New Roman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772400" cy="659535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Changes in Entropy with Phase Changes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633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entropy of a substance increases (Δ</a:t>
            </a:r>
            <a:r>
              <a:rPr lang="en-US" sz="2000" i="1" dirty="0"/>
              <a:t>S</a:t>
            </a:r>
            <a:r>
              <a:rPr lang="en-US" sz="2000" dirty="0"/>
              <a:t> &gt; 0) as it transforms from a relatively ordered solid, to </a:t>
            </a:r>
            <a:r>
              <a:rPr lang="en-US" sz="2000" dirty="0" smtClean="0"/>
              <a:t>a less</a:t>
            </a:r>
            <a:r>
              <a:rPr lang="en-US" sz="2000" dirty="0"/>
              <a:t>-ordered liquid, and then to a still less-ordered gas. The entropy decreases (Δ</a:t>
            </a:r>
            <a:r>
              <a:rPr lang="en-US" sz="2000" i="1" dirty="0"/>
              <a:t>S</a:t>
            </a:r>
            <a:r>
              <a:rPr lang="en-US" sz="2000" dirty="0"/>
              <a:t> &lt; 0) as the substance </a:t>
            </a:r>
            <a:r>
              <a:rPr lang="en-US" sz="2000" dirty="0" smtClean="0"/>
              <a:t>transforms from </a:t>
            </a:r>
            <a:r>
              <a:rPr lang="en-US" sz="2000" dirty="0"/>
              <a:t>a gas to a liquid and then to a solid.</a:t>
            </a:r>
          </a:p>
        </p:txBody>
      </p:sp>
      <p:pic>
        <p:nvPicPr>
          <p:cNvPr id="4" name="Picture Placeholder 3" descr="CNX_Chem_16_03_Entropie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" r="-2629"/>
          <a:stretch>
            <a:fillRect/>
          </a:stretch>
        </p:blipFill>
        <p:spPr/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62" y="178032"/>
            <a:ext cx="859171" cy="5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26592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as a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Temperature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05400"/>
            <a:ext cx="82296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Entropy increases as the temperature of a substance is raised, which corresponds to the </a:t>
            </a:r>
            <a:r>
              <a:rPr lang="en-US" sz="2000" dirty="0" smtClean="0"/>
              <a:t>greater spread </a:t>
            </a:r>
            <a:r>
              <a:rPr lang="en-US" sz="2000" dirty="0"/>
              <a:t>of kinetic energies. When a substance melts or vaporizes, </a:t>
            </a:r>
            <a:r>
              <a:rPr lang="en-US" sz="2000" dirty="0" smtClean="0"/>
              <a:t>its entropy increases significantly.</a:t>
            </a:r>
            <a:endParaRPr lang="en-US" sz="2000" dirty="0"/>
          </a:p>
        </p:txBody>
      </p:sp>
      <p:pic>
        <p:nvPicPr>
          <p:cNvPr id="4" name="Picture Placeholder 3" descr="CNX_Chem_16_02_EntGrap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9" b="-4789"/>
          <a:stretch>
            <a:fillRect/>
          </a:stretch>
        </p:blipFill>
        <p:spPr>
          <a:xfrm>
            <a:off x="469739" y="1231392"/>
            <a:ext cx="8222180" cy="3569208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9873"/>
            <a:ext cx="845434" cy="5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Relative Entropy of Substances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Entropy: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increases from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solid-to-liquid-to-vapor/gas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increases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when temperature is increased;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increases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as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gas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volume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is increased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at constant temperature;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increases when gases are mixed.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increases from top to bottom down a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group in the periodic table;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increases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as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structure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of a compound becomes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more 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Thermodynamics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chemistry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that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deals with the flow of energy during a chemical or physical process;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Determine whether a reaction is endothermic or exothermic;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Provide criteria to predict whether a reaction is spontaneous or non-spontaneous;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Provide relationship between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ree energy and work;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44196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>
                <a:latin typeface="Times New Roman" charset="0"/>
              </a:rPr>
              <a:t>Concept </a:t>
            </a:r>
            <a:r>
              <a:rPr lang="en-US" altLang="en-US" sz="4000" dirty="0" smtClean="0">
                <a:latin typeface="Times New Roman" charset="0"/>
              </a:rPr>
              <a:t>Check-#1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7244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Consider 1.0 moles of a gas contained in a 1.0-L bulb at a constant temperature of 25°C. This bulb is connected by a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valve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to an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evacuated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.0-L bulb. At constant temperature,</a:t>
            </a:r>
            <a:endParaRPr lang="en-US" altLang="en-US" sz="2000" dirty="0" smtClean="0">
              <a:latin typeface="Times New Roman" panose="02020603050405020304" pitchFamily="18" charset="0"/>
            </a:endParaRPr>
          </a:p>
          <a:p>
            <a:pPr marL="1014413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What should happen to the gas when the valve is opened?</a:t>
            </a:r>
          </a:p>
          <a:p>
            <a:pPr marL="1014413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What are the values of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, and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this process?</a:t>
            </a:r>
          </a:p>
          <a:p>
            <a:pPr marL="1014413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Base on the answers given to parts (a) and (b), what is the 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driving force </a:t>
            </a:r>
            <a:r>
              <a:rPr lang="en-US" alt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for the process?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pic>
        <p:nvPicPr>
          <p:cNvPr id="6758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5257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>
                <a:latin typeface="Times New Roman" charset="0"/>
              </a:rPr>
              <a:t>Concept </a:t>
            </a:r>
            <a:r>
              <a:rPr lang="en-US" altLang="en-US" sz="4000" dirty="0" smtClean="0">
                <a:latin typeface="Times New Roman" charset="0"/>
              </a:rPr>
              <a:t>Check-#2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848600" cy="4364038"/>
          </a:xfrm>
        </p:spPr>
        <p:txBody>
          <a:bodyPr/>
          <a:lstStyle/>
          <a:p>
            <a:pPr marL="465138" indent="0" eaLnBrk="1" hangingPunct="1">
              <a:buFontTx/>
              <a:buNone/>
              <a:defRPr/>
            </a:pPr>
            <a:r>
              <a:rPr lang="en-US" altLang="en-US" sz="3200" dirty="0">
                <a:latin typeface="Times New Roman" charset="0"/>
              </a:rPr>
              <a:t>Predict the </a:t>
            </a:r>
            <a:r>
              <a:rPr lang="en-US" altLang="en-US" sz="3200" dirty="0">
                <a:solidFill>
                  <a:srgbClr val="0000FF"/>
                </a:solidFill>
                <a:latin typeface="Times New Roman" charset="0"/>
              </a:rPr>
              <a:t>sign of </a:t>
            </a:r>
            <a:r>
              <a:rPr lang="en-US" altLang="en-US" sz="3200" dirty="0">
                <a:solidFill>
                  <a:srgbClr val="0000FF"/>
                </a:solidFill>
                <a:latin typeface="Times New Roman" charset="0"/>
                <a:sym typeface="Symbol" charset="2"/>
              </a:rPr>
              <a:t></a:t>
            </a:r>
            <a:r>
              <a:rPr lang="en-US" altLang="en-US" sz="3200" i="1" dirty="0">
                <a:solidFill>
                  <a:srgbClr val="0000FF"/>
                </a:solidFill>
                <a:latin typeface="Times New Roman" charset="0"/>
                <a:sym typeface="Symbol" charset="2"/>
              </a:rPr>
              <a:t>S</a:t>
            </a:r>
            <a:r>
              <a:rPr lang="en-US" altLang="en-US" sz="3200" dirty="0">
                <a:latin typeface="Times New Roman" charset="0"/>
                <a:sym typeface="Symbol" charset="2"/>
              </a:rPr>
              <a:t> for each of the following, and explain:</a:t>
            </a:r>
          </a:p>
          <a:p>
            <a:pPr marL="1379538" lvl="1" indent="-479425" eaLnBrk="1" hangingPunct="1">
              <a:buFontTx/>
              <a:buAutoNum type="alphaLcParenR"/>
              <a:defRPr/>
            </a:pPr>
            <a:r>
              <a:rPr lang="en-US" altLang="en-US" sz="2800" dirty="0">
                <a:latin typeface="Times New Roman" charset="0"/>
                <a:sym typeface="Symbol" charset="2"/>
              </a:rPr>
              <a:t>The evaporation of 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alcohol;</a:t>
            </a:r>
            <a:endParaRPr lang="en-US" altLang="en-US" sz="2800" dirty="0">
              <a:latin typeface="Times New Roman" charset="0"/>
              <a:sym typeface="Symbol" charset="2"/>
            </a:endParaRPr>
          </a:p>
          <a:p>
            <a:pPr marL="1379538" lvl="1" indent="-479425"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Times New Roman" charset="0"/>
                <a:sym typeface="Symbol" charset="2"/>
              </a:rPr>
              <a:t>Snowing;</a:t>
            </a:r>
            <a:endParaRPr lang="en-US" altLang="en-US" sz="2800" dirty="0">
              <a:latin typeface="Times New Roman" charset="0"/>
              <a:sym typeface="Symbol" charset="2"/>
            </a:endParaRPr>
          </a:p>
          <a:p>
            <a:pPr marL="1379538" lvl="1" indent="-479425" eaLnBrk="1" hangingPunct="1">
              <a:buFontTx/>
              <a:buAutoNum type="alphaLcParenR"/>
              <a:defRPr/>
            </a:pPr>
            <a:r>
              <a:rPr lang="en-US" altLang="en-US" sz="2800" dirty="0">
                <a:latin typeface="Times New Roman" charset="0"/>
                <a:sym typeface="Symbol" charset="2"/>
              </a:rPr>
              <a:t>Compressing an ideal gas at constant 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temperature;</a:t>
            </a:r>
            <a:endParaRPr lang="en-US" altLang="en-US" sz="2800" dirty="0">
              <a:latin typeface="Times New Roman" charset="0"/>
              <a:sym typeface="Symbol" charset="2"/>
            </a:endParaRPr>
          </a:p>
          <a:p>
            <a:pPr marL="1379538" lvl="1" indent="-479425"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Times New Roman" charset="0"/>
                <a:sym typeface="Symbol" charset="2"/>
              </a:rPr>
              <a:t>Mixing of gases;</a:t>
            </a:r>
            <a:endParaRPr lang="en-US" altLang="en-US" sz="2800" dirty="0">
              <a:latin typeface="Times New Roman" charset="0"/>
              <a:sym typeface="Symbol" charset="2"/>
            </a:endParaRPr>
          </a:p>
          <a:p>
            <a:pPr marL="1379538" lvl="1" indent="-479425" eaLnBrk="1" hangingPunct="1">
              <a:buFontTx/>
              <a:buAutoNum type="alphaLcParenR"/>
              <a:defRPr/>
            </a:pPr>
            <a:r>
              <a:rPr lang="en-US" altLang="en-US" sz="2800" dirty="0">
                <a:latin typeface="Times New Roman" charset="0"/>
                <a:sym typeface="Symbol" charset="2"/>
              </a:rPr>
              <a:t>Dissolving </a:t>
            </a:r>
            <a:r>
              <a:rPr lang="en-US" altLang="en-US" sz="2800" dirty="0" err="1">
                <a:latin typeface="Times New Roman" charset="0"/>
                <a:sym typeface="Symbol" charset="2"/>
              </a:rPr>
              <a:t>NaCl</a:t>
            </a:r>
            <a:r>
              <a:rPr lang="en-US" altLang="en-US" sz="2800" dirty="0">
                <a:latin typeface="Times New Roman" charset="0"/>
                <a:sym typeface="Symbol" charset="2"/>
              </a:rPr>
              <a:t> in 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water.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pic>
        <p:nvPicPr>
          <p:cNvPr id="18436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Standard Entropy Values, </a:t>
            </a:r>
            <a:r>
              <a:rPr lang="en-US" altLang="en-US" sz="3600" i="1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3600" baseline="40000"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This is the entropy of a substance in its most stable state at 1 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atm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and 25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C.</a:t>
            </a:r>
          </a:p>
          <a:p>
            <a:pPr eaLnBrk="1" hangingPunct="1">
              <a:defRPr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For ionic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species in solution,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it is the entropy of ions in 1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solution at 25</a:t>
            </a:r>
            <a:r>
              <a:rPr lang="en-US" altLang="en-US" baseline="36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 relative to that of H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, which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is assigned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zero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entropy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</a:rPr>
              <a:t>Standard Entropy Change (</a:t>
            </a:r>
            <a:r>
              <a:rPr lang="en-US" altLang="en-US" sz="4000" smtClean="0">
                <a:latin typeface="Symbol" panose="05050102010706020507" pitchFamily="18" charset="2"/>
              </a:rPr>
              <a:t>D</a:t>
            </a:r>
            <a:r>
              <a:rPr lang="en-US" altLang="en-US" sz="4000" i="1" smtClean="0">
                <a:latin typeface="Times New Roman" panose="02020603050405020304" pitchFamily="18" charset="0"/>
              </a:rPr>
              <a:t>S</a:t>
            </a:r>
            <a:r>
              <a:rPr lang="en-US" altLang="en-US" sz="4000" smtClean="0">
                <a:latin typeface="Times New Roman" panose="02020603050405020304" pitchFamily="18" charset="0"/>
              </a:rPr>
              <a:t>°)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anose="02020603050405020304" pitchFamily="18" charset="0"/>
              </a:rPr>
              <a:t>The standard entropy change (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</a:rPr>
              <a:t>S</a:t>
            </a:r>
            <a:r>
              <a:rPr lang="en-US" altLang="en-US" baseline="36000" smtClean="0">
                <a:latin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</a:rPr>
              <a:t>) for a reaction is calculated using the following equation: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3600" smtClean="0">
                <a:latin typeface="Symbol" panose="05050102010706020507" pitchFamily="18" charset="2"/>
              </a:rPr>
              <a:t>D</a:t>
            </a:r>
            <a:r>
              <a:rPr lang="en-US" altLang="en-US" sz="3600" i="1" smtClean="0">
                <a:latin typeface="Times New Roman" panose="02020603050405020304" pitchFamily="18" charset="0"/>
              </a:rPr>
              <a:t>S</a:t>
            </a:r>
            <a:r>
              <a:rPr lang="en-US" altLang="en-US" sz="3600" smtClean="0">
                <a:latin typeface="Times New Roman" panose="02020603050405020304" pitchFamily="18" charset="0"/>
              </a:rPr>
              <a:t>°</a:t>
            </a:r>
            <a:r>
              <a:rPr lang="en-US" altLang="en-US" sz="3600" baseline="-14000" smtClean="0">
                <a:latin typeface="Times New Roman" panose="02020603050405020304" pitchFamily="18" charset="0"/>
              </a:rPr>
              <a:t>reaction</a:t>
            </a:r>
            <a:r>
              <a:rPr lang="en-US" altLang="en-US" sz="3600" smtClean="0">
                <a:latin typeface="Times New Roman" panose="02020603050405020304" pitchFamily="18" charset="0"/>
              </a:rPr>
              <a:t> = </a:t>
            </a:r>
            <a:r>
              <a:rPr lang="en-US" altLang="en-US" sz="4000" smtClean="0">
                <a:latin typeface="Symbol" panose="05050102010706020507" pitchFamily="18" charset="2"/>
              </a:rPr>
              <a:t>S</a:t>
            </a:r>
            <a:r>
              <a:rPr lang="en-US" altLang="en-US" sz="3600" i="1" smtClean="0">
                <a:latin typeface="Times New Roman" panose="02020603050405020304" pitchFamily="18" charset="0"/>
              </a:rPr>
              <a:t>n</a:t>
            </a:r>
            <a:r>
              <a:rPr lang="en-US" altLang="en-US" sz="3600" baseline="-25000" smtClean="0">
                <a:latin typeface="Times New Roman" panose="02020603050405020304" pitchFamily="18" charset="0"/>
              </a:rPr>
              <a:t>p</a:t>
            </a:r>
            <a:r>
              <a:rPr lang="en-US" altLang="en-US" sz="3600" i="1" smtClean="0">
                <a:latin typeface="Times New Roman" panose="02020603050405020304" pitchFamily="18" charset="0"/>
              </a:rPr>
              <a:t>S</a:t>
            </a:r>
            <a:r>
              <a:rPr lang="en-US" altLang="en-US" sz="3600" smtClean="0">
                <a:latin typeface="Times New Roman" panose="02020603050405020304" pitchFamily="18" charset="0"/>
              </a:rPr>
              <a:t>°</a:t>
            </a:r>
            <a:r>
              <a:rPr lang="en-US" altLang="en-US" sz="3600" baseline="-14000" smtClean="0">
                <a:latin typeface="Times New Roman" panose="02020603050405020304" pitchFamily="18" charset="0"/>
              </a:rPr>
              <a:t>products</a:t>
            </a:r>
            <a:r>
              <a:rPr lang="en-US" altLang="en-US" sz="3600" smtClean="0">
                <a:latin typeface="Times New Roman" panose="02020603050405020304" pitchFamily="18" charset="0"/>
              </a:rPr>
              <a:t> – </a:t>
            </a:r>
            <a:r>
              <a:rPr lang="en-US" altLang="en-US" sz="4000" smtClean="0">
                <a:latin typeface="Symbol" panose="05050102010706020507" pitchFamily="18" charset="2"/>
              </a:rPr>
              <a:t>S</a:t>
            </a:r>
            <a:r>
              <a:rPr lang="en-US" altLang="en-US" sz="3600" i="1" smtClean="0">
                <a:latin typeface="Times New Roman" panose="02020603050405020304" pitchFamily="18" charset="0"/>
              </a:rPr>
              <a:t>n</a:t>
            </a:r>
            <a:r>
              <a:rPr lang="en-US" altLang="en-US" sz="3600" baseline="-25000" smtClean="0">
                <a:latin typeface="Times New Roman" panose="02020603050405020304" pitchFamily="18" charset="0"/>
              </a:rPr>
              <a:t>r</a:t>
            </a:r>
            <a:r>
              <a:rPr lang="en-US" altLang="en-US" sz="3600" i="1" smtClean="0">
                <a:latin typeface="Times New Roman" panose="02020603050405020304" pitchFamily="18" charset="0"/>
              </a:rPr>
              <a:t>S</a:t>
            </a:r>
            <a:r>
              <a:rPr lang="en-US" altLang="en-US" sz="3600" smtClean="0">
                <a:latin typeface="Times New Roman" panose="02020603050405020304" pitchFamily="18" charset="0"/>
              </a:rPr>
              <a:t>°</a:t>
            </a:r>
            <a:r>
              <a:rPr lang="en-US" altLang="en-US" sz="3600" baseline="-14000" smtClean="0">
                <a:latin typeface="Times New Roman" panose="02020603050405020304" pitchFamily="18" charset="0"/>
              </a:rPr>
              <a:t>reactants</a:t>
            </a:r>
            <a:r>
              <a:rPr lang="en-US" altLang="en-US" sz="3600" smtClean="0"/>
              <a:t> </a:t>
            </a:r>
            <a:endParaRPr lang="el-GR" altLang="en-US" sz="360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Entropy Change in Chemical Reactions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At constant temperature and pressure,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		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800" baseline="40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err="1" smtClean="0">
                <a:latin typeface="Times New Roman" charset="0"/>
                <a:cs typeface="Times New Roman" charset="0"/>
              </a:rPr>
              <a:t>rxn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2000" dirty="0" err="1" smtClean="0">
                <a:latin typeface="Times New Roman" charset="0"/>
                <a:cs typeface="Times New Roman" charset="0"/>
              </a:rPr>
              <a:t>p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800" baseline="40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err="1" smtClean="0">
                <a:latin typeface="Times New Roman" charset="0"/>
                <a:cs typeface="Times New Roman" charset="0"/>
              </a:rPr>
              <a:t>products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–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0000" dirty="0" err="1" smtClean="0">
                <a:latin typeface="Times New Roman" charset="0"/>
                <a:cs typeface="Times New Roman" charset="0"/>
              </a:rPr>
              <a:t>r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800" baseline="40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err="1" smtClean="0">
                <a:latin typeface="Times New Roman" charset="0"/>
                <a:cs typeface="Times New Roman" charset="0"/>
              </a:rPr>
              <a:t>reactants</a:t>
            </a:r>
            <a:endParaRPr lang="en-US" altLang="en-US" sz="28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In general,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800" baseline="40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err="1" smtClean="0">
                <a:latin typeface="Times New Roman" charset="0"/>
                <a:cs typeface="Times New Roman" charset="0"/>
              </a:rPr>
              <a:t>rxn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&gt; 0 if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2000" dirty="0" err="1" smtClean="0">
                <a:latin typeface="Times New Roman" charset="0"/>
                <a:cs typeface="Times New Roman" charset="0"/>
              </a:rPr>
              <a:t>p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 &gt;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r</a:t>
            </a:r>
            <a:endParaRPr lang="en-US" altLang="en-US" sz="2800" i="1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aseline="-100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u="sng" dirty="0" smtClean="0">
                <a:latin typeface="Times New Roman" charset="0"/>
                <a:cs typeface="Times New Roman" charset="0"/>
              </a:rPr>
              <a:t>Example-1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C</a:t>
            </a:r>
            <a:r>
              <a:rPr lang="en-US" altLang="en-US" sz="24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-10000" dirty="0" smtClean="0">
                <a:latin typeface="Times New Roman" charset="0"/>
                <a:cs typeface="Times New Roman" charset="0"/>
              </a:rPr>
              <a:t>8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+ 5O</a:t>
            </a:r>
            <a:r>
              <a:rPr lang="en-US" altLang="en-US" sz="24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 3CO</a:t>
            </a:r>
            <a:r>
              <a:rPr lang="en-US" altLang="en-US" sz="24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+ 4H</a:t>
            </a:r>
            <a:r>
              <a:rPr lang="en-US" altLang="en-US" sz="24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, 	 (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400" baseline="-10000" dirty="0" err="1" smtClean="0">
                <a:latin typeface="Times New Roman" charset="0"/>
                <a:cs typeface="Times New Roman" charset="0"/>
              </a:rPr>
              <a:t>p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&gt; </a:t>
            </a:r>
            <a:r>
              <a:rPr lang="en-US" altLang="en-US" sz="2400" dirty="0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400" baseline="-10000" dirty="0" smtClean="0">
                <a:latin typeface="Times New Roman" charset="0"/>
                <a:cs typeface="Times New Roman" charset="0"/>
              </a:rPr>
              <a:t>r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latin typeface="Symbol" pitchFamily="18" charset="2"/>
                <a:cs typeface="Times New Roman" charset="0"/>
              </a:rPr>
              <a:t>	 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baseline="-10000" dirty="0" err="1" smtClean="0">
                <a:latin typeface="Times New Roman" charset="0"/>
                <a:cs typeface="Times New Roman" charset="0"/>
              </a:rPr>
              <a:t>rxn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{(3 x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CO</a:t>
            </a:r>
            <a:r>
              <a:rPr lang="en-US" altLang="en-US" sz="16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 + (4 x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16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)} – {(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C</a:t>
            </a:r>
            <a:r>
              <a:rPr lang="en-US" altLang="en-US" sz="16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1600" baseline="-10000" dirty="0" smtClean="0">
                <a:latin typeface="Times New Roman" charset="0"/>
                <a:cs typeface="Times New Roman" charset="0"/>
              </a:rPr>
              <a:t>8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 + (5 x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	       = {(3 x 214) + (4 x 189)}J/K – {270 + (5 x 205)}J/K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	       = (642 + 756) J/K – (270 + 1025) J/K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		       = 103 J/K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Entropy Change in Chemical Reactions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u="sng" dirty="0" smtClean="0">
                <a:latin typeface="Times New Roman" charset="0"/>
                <a:cs typeface="Times New Roman" charset="0"/>
              </a:rPr>
              <a:t>Example-2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:	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CO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+ 2H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 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 CH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OH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,	 (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2000" dirty="0" err="1" smtClean="0">
                <a:latin typeface="Times New Roman" charset="0"/>
                <a:cs typeface="Times New Roman" charset="0"/>
              </a:rPr>
              <a:t>p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&lt; </a:t>
            </a: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r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latin typeface="Symbol" pitchFamily="18" charset="2"/>
                <a:cs typeface="Times New Roman" charset="0"/>
              </a:rPr>
              <a:t>	   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baseline="-10000" dirty="0" err="1" smtClean="0">
                <a:latin typeface="Times New Roman" charset="0"/>
                <a:cs typeface="Times New Roman" charset="0"/>
              </a:rPr>
              <a:t>rxn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baseline="36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CH</a:t>
            </a:r>
            <a:r>
              <a:rPr lang="en-US" altLang="en-US" sz="20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OH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– {(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000" dirty="0" err="1" smtClean="0">
                <a:latin typeface="Times New Roman" charset="0"/>
                <a:cs typeface="Times New Roman" charset="0"/>
              </a:rPr>
              <a:t>CO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) +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(2 x (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baseline="36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0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)}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charset="0"/>
                <a:cs typeface="Times New Roman" charset="0"/>
              </a:rPr>
              <a:t>		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= 240 J/K  – {198 J/K + 2 x (131 J/K)}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charset="0"/>
                <a:cs typeface="Times New Roman" charset="0"/>
              </a:rPr>
              <a:t>		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= 240 J/K – 460 J/K = -220 J/K</a:t>
            </a:r>
            <a:r>
              <a:rPr lang="en-US" altLang="en-US" dirty="0" smtClean="0"/>
              <a:t> </a:t>
            </a:r>
          </a:p>
          <a:p>
            <a:pPr marL="457200" lvl="1" indent="0" eaLnBrk="1" hangingPunct="1">
              <a:buNone/>
              <a:defRPr/>
            </a:pPr>
            <a:endParaRPr lang="en-US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dirty="0" smtClean="0">
                <a:latin typeface="Symbol" pitchFamily="18" charset="2"/>
                <a:cs typeface="Times New Roman" charset="0"/>
              </a:rPr>
              <a:t>	</a:t>
            </a:r>
            <a:r>
              <a:rPr lang="en-US" altLang="en-US" sz="32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32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3200" baseline="40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3200" baseline="-10000" dirty="0" err="1" smtClean="0">
                <a:latin typeface="Times New Roman" charset="0"/>
                <a:cs typeface="Times New Roman" charset="0"/>
              </a:rPr>
              <a:t>rxn</a:t>
            </a:r>
            <a:r>
              <a:rPr lang="en-US" altLang="en-US" sz="32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cs typeface="Times New Roman" charset="0"/>
              </a:rPr>
              <a:t>&lt; </a:t>
            </a:r>
            <a:r>
              <a:rPr lang="en-US" altLang="en-US" sz="3200" dirty="0" smtClean="0">
                <a:latin typeface="Times New Roman" charset="0"/>
                <a:cs typeface="Times New Roman" charset="0"/>
              </a:rPr>
              <a:t>0 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(has a negative value) </a:t>
            </a:r>
            <a:r>
              <a:rPr lang="en-US" altLang="en-US" sz="3200" dirty="0">
                <a:latin typeface="Times New Roman" charset="0"/>
                <a:cs typeface="Times New Roman" charset="0"/>
              </a:rPr>
              <a:t>if </a:t>
            </a:r>
            <a:r>
              <a:rPr lang="en-US" altLang="en-US" sz="3200" dirty="0" err="1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3200" i="1" dirty="0" err="1">
                <a:latin typeface="Times New Roman" charset="0"/>
                <a:cs typeface="Times New Roman" charset="0"/>
              </a:rPr>
              <a:t>n</a:t>
            </a:r>
            <a:r>
              <a:rPr lang="en-US" altLang="en-US" sz="3200" baseline="-12000" dirty="0" err="1">
                <a:latin typeface="Times New Roman" charset="0"/>
                <a:cs typeface="Times New Roman" charset="0"/>
              </a:rPr>
              <a:t>p</a:t>
            </a:r>
            <a:r>
              <a:rPr lang="en-US" altLang="en-US" sz="3200" i="1" dirty="0">
                <a:latin typeface="Times New Roman" charset="0"/>
                <a:cs typeface="Times New Roman" charset="0"/>
              </a:rPr>
              <a:t> &lt;</a:t>
            </a:r>
            <a:r>
              <a:rPr lang="en-US" altLang="en-US" sz="3200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Symbol" pitchFamily="18" charset="2"/>
                <a:cs typeface="Times New Roman" charset="0"/>
              </a:rPr>
              <a:t>S</a:t>
            </a:r>
            <a:r>
              <a:rPr lang="en-US" altLang="en-US" sz="3200" i="1" dirty="0">
                <a:latin typeface="Times New Roman" charset="0"/>
                <a:cs typeface="Times New Roman" charset="0"/>
              </a:rPr>
              <a:t>n</a:t>
            </a:r>
            <a:r>
              <a:rPr lang="en-US" altLang="en-US" sz="3200" baseline="-10000" dirty="0">
                <a:latin typeface="Times New Roman" charset="0"/>
                <a:cs typeface="Times New Roman" charset="0"/>
              </a:rPr>
              <a:t>r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dirty="0">
                <a:latin typeface="Times New Roman" charset="0"/>
              </a:rPr>
              <a:t>Second Law of Thermodynamics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A </a:t>
            </a:r>
            <a:r>
              <a:rPr lang="en-US" altLang="en-US" sz="2800" dirty="0">
                <a:latin typeface="Times New Roman" charset="0"/>
              </a:rPr>
              <a:t>spontaneous process is </a:t>
            </a:r>
            <a:r>
              <a:rPr lang="en-US" altLang="en-US" sz="2800" dirty="0" smtClean="0">
                <a:latin typeface="Times New Roman" charset="0"/>
              </a:rPr>
              <a:t>always accompanied </a:t>
            </a:r>
            <a:r>
              <a:rPr lang="en-US" altLang="en-US" sz="2800" dirty="0">
                <a:latin typeface="Times New Roman" charset="0"/>
              </a:rPr>
              <a:t>by an </a:t>
            </a:r>
            <a:r>
              <a:rPr lang="en-US" altLang="en-US" sz="2800" i="1" dirty="0">
                <a:latin typeface="Times New Roman" charset="0"/>
              </a:rPr>
              <a:t>increase in the entropy of the universe</a:t>
            </a:r>
            <a:r>
              <a:rPr lang="en-US" altLang="en-US" sz="2800" dirty="0" smtClean="0">
                <a:latin typeface="Times New Roman" charset="0"/>
              </a:rPr>
              <a:t>.</a:t>
            </a:r>
          </a:p>
          <a:p>
            <a:pPr marL="800100" lvl="2" indent="0" eaLnBrk="1" hangingPunct="1">
              <a:buNone/>
              <a:defRPr/>
            </a:pPr>
            <a:endParaRPr lang="en-US" altLang="en-US" sz="2000" dirty="0">
              <a:latin typeface="Times New Roman" charset="0"/>
            </a:endParaRPr>
          </a:p>
          <a:p>
            <a:pPr marL="457200" indent="-457200" eaLnBrk="1" hangingPunct="1">
              <a:defRPr/>
            </a:pPr>
            <a:r>
              <a:rPr lang="en-US" altLang="en-US" sz="2800" i="1" dirty="0" smtClean="0">
                <a:latin typeface="Times New Roman" charset="0"/>
              </a:rPr>
              <a:t>The </a:t>
            </a:r>
            <a:r>
              <a:rPr lang="en-US" altLang="en-US" sz="2800" i="1" dirty="0">
                <a:latin typeface="Times New Roman" charset="0"/>
              </a:rPr>
              <a:t>entropy </a:t>
            </a:r>
            <a:r>
              <a:rPr lang="en-US" altLang="en-US" sz="2800" i="1" dirty="0" smtClean="0">
                <a:latin typeface="Times New Roman" charset="0"/>
              </a:rPr>
              <a:t>of universe always increases</a:t>
            </a:r>
            <a:r>
              <a:rPr lang="en-US" altLang="en-US" sz="2800" dirty="0" smtClean="0">
                <a:latin typeface="Times New Roman" charset="0"/>
              </a:rPr>
              <a:t>.</a:t>
            </a:r>
            <a:endParaRPr lang="en-US" altLang="en-US" sz="2800" dirty="0">
              <a:latin typeface="Times New Roman" charset="0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altLang="en-US" sz="2000" dirty="0">
                <a:latin typeface="Times New Roman" charset="0"/>
              </a:rPr>
              <a:t>	</a:t>
            </a:r>
            <a:endParaRPr lang="en-US" altLang="en-US" sz="2400" dirty="0">
              <a:latin typeface="Times New Roman" charset="0"/>
            </a:endParaRPr>
          </a:p>
          <a:p>
            <a:pPr marL="457200" indent="-457200" algn="ctr" eaLnBrk="1" hangingPunct="1">
              <a:buFontTx/>
              <a:buNone/>
              <a:defRPr/>
            </a:pPr>
            <a:r>
              <a:rPr lang="en-US" altLang="en-US" dirty="0" err="1">
                <a:latin typeface="Symbol" charset="2"/>
              </a:rPr>
              <a:t>D</a:t>
            </a:r>
            <a:r>
              <a:rPr lang="en-US" altLang="en-US" i="1" dirty="0" err="1">
                <a:latin typeface="Times New Roman" charset="0"/>
              </a:rPr>
              <a:t>S</a:t>
            </a:r>
            <a:r>
              <a:rPr lang="en-US" altLang="en-US" baseline="-16000" dirty="0" err="1">
                <a:latin typeface="Times New Roman" charset="0"/>
              </a:rPr>
              <a:t>universe</a:t>
            </a:r>
            <a:r>
              <a:rPr lang="en-US" altLang="en-US" dirty="0">
                <a:latin typeface="Times New Roman" charset="0"/>
              </a:rPr>
              <a:t> =</a:t>
            </a:r>
            <a:r>
              <a:rPr lang="en-US" altLang="en-US" dirty="0"/>
              <a:t> </a:t>
            </a:r>
            <a:r>
              <a:rPr lang="en-US" altLang="en-US" dirty="0" err="1">
                <a:latin typeface="Symbol" charset="2"/>
              </a:rPr>
              <a:t>D</a:t>
            </a:r>
            <a:r>
              <a:rPr lang="en-US" altLang="en-US" i="1" dirty="0" err="1">
                <a:latin typeface="Times New Roman" charset="0"/>
              </a:rPr>
              <a:t>S</a:t>
            </a:r>
            <a:r>
              <a:rPr lang="en-US" altLang="en-US" baseline="-16000" dirty="0" err="1">
                <a:latin typeface="Times New Roman" charset="0"/>
              </a:rPr>
              <a:t>system</a:t>
            </a:r>
            <a:r>
              <a:rPr lang="en-US" altLang="en-US" dirty="0">
                <a:latin typeface="Times New Roman" charset="0"/>
              </a:rPr>
              <a:t> +</a:t>
            </a:r>
            <a:r>
              <a:rPr lang="en-US" altLang="en-US" dirty="0"/>
              <a:t> </a:t>
            </a:r>
            <a:r>
              <a:rPr lang="en-US" altLang="en-US" dirty="0" err="1">
                <a:latin typeface="Symbol" charset="2"/>
              </a:rPr>
              <a:t>D</a:t>
            </a:r>
            <a:r>
              <a:rPr lang="en-US" altLang="en-US" i="1" dirty="0" err="1">
                <a:latin typeface="Times New Roman" charset="0"/>
              </a:rPr>
              <a:t>S</a:t>
            </a:r>
            <a:r>
              <a:rPr lang="en-US" altLang="en-US" baseline="-16000" dirty="0" err="1">
                <a:latin typeface="Times New Roman" charset="0"/>
              </a:rPr>
              <a:t>surroundings</a:t>
            </a:r>
            <a:endParaRPr lang="en-US" altLang="en-US" baseline="-16000" dirty="0">
              <a:latin typeface="Times New Roman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Second Law of Thermodynamics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Energy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flows from a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concentrated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energy state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to a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diffused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energy state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;</a:t>
            </a:r>
            <a:endParaRPr lang="en-US" altLang="en-US" sz="28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latin typeface="Times New Roman" charset="0"/>
                <a:cs typeface="Times New Roman" charset="0"/>
              </a:rPr>
              <a:t>Diffusion of energy state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is a 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spontaneous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 process.</a:t>
            </a:r>
          </a:p>
          <a:p>
            <a:pPr eaLnBrk="1" hangingPunct="1">
              <a:defRPr/>
            </a:pP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Diffusion of energy state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represents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 increase in entropy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;</a:t>
            </a:r>
            <a:endParaRPr lang="en-US" altLang="en-US" sz="2800" b="1" i="1" dirty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According to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SLoT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, 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a process is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 spontaneous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if the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 entropy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of the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universe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dirty="0">
                <a:latin typeface="Times New Roman" charset="0"/>
              </a:rPr>
              <a:t>Third Law of Thermodynamics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4038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A perfect crystalline solid at 0 K has no kinetic energy;</a:t>
            </a:r>
            <a:endParaRPr lang="en-US" altLang="en-US" sz="2800" dirty="0">
              <a:latin typeface="Times New Roman" charset="0"/>
            </a:endParaRPr>
          </a:p>
          <a:p>
            <a:pPr marL="457200" indent="-457200"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A perfect crystalline solid at 0 K with no kinetic energy has only one microstate (W = 1)</a:t>
            </a:r>
          </a:p>
          <a:p>
            <a:pPr marL="457200" indent="-457200"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According to Boltzmann equation, entropy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2400" i="1" dirty="0" smtClean="0">
                <a:latin typeface="Times New Roman" charset="0"/>
              </a:rPr>
              <a:t>	S = k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i="1" dirty="0" smtClean="0">
                <a:latin typeface="Times New Roman" charset="0"/>
              </a:rPr>
              <a:t>ln</a:t>
            </a:r>
            <a:r>
              <a:rPr lang="en-US" altLang="en-US" sz="2400" dirty="0" smtClean="0">
                <a:latin typeface="Times New Roman" charset="0"/>
              </a:rPr>
              <a:t> W = </a:t>
            </a:r>
            <a:r>
              <a:rPr lang="en-US" altLang="en-US" sz="2400" i="1" dirty="0" smtClean="0">
                <a:latin typeface="Times New Roman" charset="0"/>
              </a:rPr>
              <a:t>k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i="1" dirty="0" smtClean="0">
                <a:latin typeface="Times New Roman" charset="0"/>
              </a:rPr>
              <a:t>ln</a:t>
            </a:r>
            <a:r>
              <a:rPr lang="en-US" altLang="en-US" sz="2400" dirty="0" smtClean="0">
                <a:latin typeface="Times New Roman" charset="0"/>
              </a:rPr>
              <a:t> (1) = 0</a:t>
            </a:r>
            <a:endParaRPr lang="en-US" altLang="en-US" sz="2400" i="1" dirty="0" smtClean="0">
              <a:latin typeface="Times New Roman" charset="0"/>
            </a:endParaRPr>
          </a:p>
          <a:p>
            <a:pPr marL="457200" indent="-457200" eaLnBrk="1" hangingPunct="1">
              <a:defRPr/>
            </a:pPr>
            <a:r>
              <a:rPr lang="en-US" altLang="en-US" sz="2800" b="1" i="1" dirty="0" smtClean="0">
                <a:solidFill>
                  <a:srgbClr val="7030A0"/>
                </a:solidFill>
                <a:latin typeface="Times New Roman" charset="0"/>
              </a:rPr>
              <a:t>The entropy of a pure, perfect crystalline solid at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charset="0"/>
              </a:rPr>
              <a:t>0 K</a:t>
            </a:r>
            <a:r>
              <a:rPr lang="en-US" altLang="en-US" sz="2800" b="1" i="1" dirty="0" smtClean="0">
                <a:solidFill>
                  <a:srgbClr val="7030A0"/>
                </a:solidFill>
                <a:latin typeface="Times New Roman" charset="0"/>
              </a:rPr>
              <a:t> is zero</a:t>
            </a:r>
            <a:r>
              <a:rPr lang="en-US" altLang="en-US" sz="2800" b="1" dirty="0">
                <a:solidFill>
                  <a:srgbClr val="7030A0"/>
                </a:solidFill>
                <a:latin typeface="Times New Roman" charset="0"/>
              </a:rPr>
              <a:t>.</a:t>
            </a:r>
            <a:endParaRPr lang="en-US" altLang="en-US" sz="2800" b="1" i="1" dirty="0">
              <a:solidFill>
                <a:srgbClr val="7030A0"/>
              </a:solidFill>
              <a:latin typeface="Times New Roman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3344"/>
            <a:ext cx="75438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 err="1" smtClean="0">
                <a:latin typeface="Symbol" charset="2"/>
              </a:rPr>
              <a:t>D</a:t>
            </a:r>
            <a:r>
              <a:rPr lang="en-US" altLang="en-US" sz="4000" i="1" dirty="0" err="1" smtClean="0">
                <a:latin typeface="Times New Roman" charset="0"/>
              </a:rPr>
              <a:t>s</a:t>
            </a:r>
            <a:r>
              <a:rPr lang="en-US" altLang="en-US" sz="4000" baseline="-16000" dirty="0" err="1" smtClean="0">
                <a:latin typeface="Times New Roman" charset="0"/>
              </a:rPr>
              <a:t>sys</a:t>
            </a:r>
            <a:r>
              <a:rPr lang="en-US" altLang="en-US" sz="4000" dirty="0" smtClean="0">
                <a:latin typeface="Times New Roman" charset="0"/>
              </a:rPr>
              <a:t> </a:t>
            </a:r>
            <a:r>
              <a:rPr lang="en-US" altLang="en-US" sz="3600" i="1" dirty="0" smtClean="0">
                <a:latin typeface="Times New Roman" charset="0"/>
              </a:rPr>
              <a:t>versus</a:t>
            </a:r>
            <a:r>
              <a:rPr lang="en-US" altLang="en-US" sz="4000" baseline="-16000" dirty="0" smtClean="0">
                <a:latin typeface="Times New Roman" charset="0"/>
              </a:rPr>
              <a:t> </a:t>
            </a:r>
            <a:r>
              <a:rPr lang="en-US" altLang="en-US" sz="4000" dirty="0" err="1" smtClean="0">
                <a:latin typeface="Symbol" charset="2"/>
              </a:rPr>
              <a:t>D</a:t>
            </a:r>
            <a:r>
              <a:rPr lang="en-US" altLang="en-US" sz="4000" i="1" dirty="0" err="1" smtClean="0">
                <a:latin typeface="Times New Roman" charset="0"/>
              </a:rPr>
              <a:t>S</a:t>
            </a:r>
            <a:r>
              <a:rPr lang="en-US" altLang="en-US" sz="4000" baseline="-16000" dirty="0" err="1" smtClean="0">
                <a:latin typeface="Times New Roman" charset="0"/>
              </a:rPr>
              <a:t>surr</a:t>
            </a:r>
            <a:endParaRPr lang="en-US" altLang="en-US" sz="4000" baseline="-16000" dirty="0">
              <a:latin typeface="Times New Roman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The algebraic sign of </a:t>
            </a:r>
            <a:r>
              <a:rPr lang="en-US" altLang="en-US" sz="2800" dirty="0" err="1" smtClean="0">
                <a:latin typeface="Symbol" charset="2"/>
              </a:rPr>
              <a:t>D</a:t>
            </a:r>
            <a:r>
              <a:rPr lang="en-US" altLang="en-US" sz="2800" i="1" dirty="0" err="1" smtClean="0">
                <a:latin typeface="Times New Roman" charset="0"/>
              </a:rPr>
              <a:t>S</a:t>
            </a:r>
            <a:r>
              <a:rPr lang="en-US" altLang="en-US" sz="2800" baseline="-16000" dirty="0" err="1" smtClean="0">
                <a:latin typeface="Times New Roman" charset="0"/>
              </a:rPr>
              <a:t>sys</a:t>
            </a:r>
            <a:r>
              <a:rPr lang="en-US" altLang="en-US" sz="2800" dirty="0" smtClean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(+ or -) </a:t>
            </a:r>
            <a:r>
              <a:rPr lang="en-US" altLang="en-US" sz="2800" dirty="0" smtClean="0">
                <a:latin typeface="Times New Roman" charset="0"/>
              </a:rPr>
              <a:t>depends on relative energy distribution before and after the change;</a:t>
            </a:r>
          </a:p>
          <a:p>
            <a:pPr marL="457200" indent="-457200" eaLnBrk="1" hangingPunct="1">
              <a:defRPr/>
            </a:pPr>
            <a:r>
              <a:rPr lang="en-US" altLang="en-US" sz="2800" dirty="0">
                <a:latin typeface="Times New Roman" charset="0"/>
              </a:rPr>
              <a:t>The algebraic sign of </a:t>
            </a:r>
            <a:r>
              <a:rPr lang="en-US" altLang="en-US" sz="2800" dirty="0" err="1">
                <a:latin typeface="Symbol" charset="2"/>
              </a:rPr>
              <a:t>D</a:t>
            </a:r>
            <a:r>
              <a:rPr lang="en-US" altLang="en-US" sz="2800" i="1" dirty="0" err="1">
                <a:latin typeface="Times New Roman" charset="0"/>
              </a:rPr>
              <a:t>S</a:t>
            </a:r>
            <a:r>
              <a:rPr lang="en-US" altLang="en-US" sz="2800" baseline="-12000" dirty="0" err="1">
                <a:latin typeface="Times New Roman" charset="0"/>
              </a:rPr>
              <a:t>surr</a:t>
            </a:r>
            <a:r>
              <a:rPr lang="en-US" altLang="en-US" sz="2800" dirty="0">
                <a:latin typeface="Times New Roman" charset="0"/>
              </a:rPr>
              <a:t> (+ or -) depends on the direction of the heat </a:t>
            </a:r>
            <a:r>
              <a:rPr lang="en-US" altLang="en-US" sz="2800" dirty="0" smtClean="0">
                <a:latin typeface="Times New Roman" charset="0"/>
              </a:rPr>
              <a:t>flow;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</a:rPr>
              <a:t>Heat flows from system to surrounding, </a:t>
            </a:r>
            <a:r>
              <a:rPr lang="en-US" altLang="en-US" sz="2400" dirty="0" err="1">
                <a:latin typeface="Symbol" charset="2"/>
              </a:rPr>
              <a:t>D</a:t>
            </a:r>
            <a:r>
              <a:rPr lang="en-US" altLang="en-US" sz="2400" i="1" dirty="0" err="1">
                <a:latin typeface="Times New Roman" charset="0"/>
              </a:rPr>
              <a:t>S</a:t>
            </a:r>
            <a:r>
              <a:rPr lang="en-US" altLang="en-US" sz="2400" baseline="-12000" dirty="0" err="1">
                <a:latin typeface="Times New Roman" charset="0"/>
              </a:rPr>
              <a:t>surr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&gt; 0;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</a:rPr>
              <a:t>Heat flows from surrounding to system, </a:t>
            </a:r>
            <a:r>
              <a:rPr lang="en-US" altLang="en-US" sz="2400" dirty="0" err="1">
                <a:latin typeface="Symbol" charset="2"/>
              </a:rPr>
              <a:t>D</a:t>
            </a:r>
            <a:r>
              <a:rPr lang="en-US" altLang="en-US" sz="2400" i="1" dirty="0" err="1">
                <a:latin typeface="Times New Roman" charset="0"/>
              </a:rPr>
              <a:t>S</a:t>
            </a:r>
            <a:r>
              <a:rPr lang="en-US" altLang="en-US" sz="2400" baseline="-12000" dirty="0" err="1">
                <a:latin typeface="Times New Roman" charset="0"/>
              </a:rPr>
              <a:t>surr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&lt; </a:t>
            </a:r>
            <a:r>
              <a:rPr lang="en-US" altLang="en-US" sz="2400" dirty="0">
                <a:latin typeface="Times New Roman" charset="0"/>
              </a:rPr>
              <a:t>0;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</a:rPr>
              <a:t>Magnitude of </a:t>
            </a:r>
            <a:r>
              <a:rPr lang="en-US" altLang="en-US" sz="2400" dirty="0" err="1">
                <a:latin typeface="Symbol" charset="2"/>
              </a:rPr>
              <a:t>D</a:t>
            </a:r>
            <a:r>
              <a:rPr lang="en-US" altLang="en-US" sz="2400" i="1" dirty="0" err="1">
                <a:latin typeface="Times New Roman" charset="0"/>
              </a:rPr>
              <a:t>S</a:t>
            </a:r>
            <a:r>
              <a:rPr lang="en-US" altLang="en-US" sz="2400" baseline="-12000" dirty="0" err="1">
                <a:latin typeface="Times New Roman" charset="0"/>
              </a:rPr>
              <a:t>surr</a:t>
            </a:r>
            <a:r>
              <a:rPr lang="en-US" altLang="en-US" sz="2400" baseline="-250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 also depends </a:t>
            </a:r>
            <a:r>
              <a:rPr lang="en-US" altLang="en-US" sz="2400" dirty="0">
                <a:latin typeface="Times New Roman" charset="0"/>
              </a:rPr>
              <a:t>on the </a:t>
            </a:r>
            <a:r>
              <a:rPr lang="en-US" altLang="en-US" sz="2400" dirty="0" smtClean="0">
                <a:latin typeface="Times New Roman" charset="0"/>
              </a:rPr>
              <a:t>temperature at which the exchange of heat occurs.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>
                <a:latin typeface="Times New Roman" charset="0"/>
              </a:rPr>
              <a:t>Thermodynamics vs. Kinetics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pic>
        <p:nvPicPr>
          <p:cNvPr id="5124" name="Picture 4" descr="ch16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376613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495800" cy="4724400"/>
          </a:xfrm>
        </p:spPr>
        <p:txBody>
          <a:bodyPr/>
          <a:lstStyle/>
          <a:p>
            <a:pPr marL="465138" indent="-465138" eaLnBrk="1" hangingPunct="1">
              <a:defRPr/>
            </a:pPr>
            <a:r>
              <a:rPr lang="en-US" altLang="en-US" sz="2800" dirty="0">
                <a:latin typeface="Times New Roman" charset="0"/>
              </a:rPr>
              <a:t>Kinetics Domain</a:t>
            </a:r>
          </a:p>
          <a:p>
            <a:pPr marL="923925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600" i="1" dirty="0" smtClean="0">
                <a:latin typeface="Times New Roman" charset="0"/>
              </a:rPr>
              <a:t>Reaction rates depend </a:t>
            </a:r>
            <a:r>
              <a:rPr lang="en-US" altLang="en-US" sz="2600" i="1" dirty="0">
                <a:latin typeface="Times New Roman" charset="0"/>
              </a:rPr>
              <a:t>on the </a:t>
            </a:r>
            <a:r>
              <a:rPr lang="en-US" altLang="en-US" sz="2600" i="1" dirty="0" smtClean="0">
                <a:latin typeface="Times New Roman" charset="0"/>
              </a:rPr>
              <a:t>path </a:t>
            </a:r>
            <a:r>
              <a:rPr lang="en-US" altLang="en-US" sz="2600" i="1" dirty="0">
                <a:latin typeface="Times New Roman" charset="0"/>
              </a:rPr>
              <a:t>from reactants to products.</a:t>
            </a:r>
          </a:p>
          <a:p>
            <a:pPr marL="465138" indent="-465138"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Thermodynamics domain: </a:t>
            </a:r>
          </a:p>
          <a:p>
            <a:pPr marL="865188" lvl="1" indent="-46513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i="1" dirty="0" smtClean="0">
                <a:latin typeface="Times New Roman" charset="0"/>
              </a:rPr>
              <a:t>tells us in which direction energy flows during changes, and </a:t>
            </a:r>
            <a:r>
              <a:rPr lang="en-US" altLang="en-US" sz="2400" i="1" dirty="0">
                <a:latin typeface="Times New Roman" charset="0"/>
              </a:rPr>
              <a:t>whether a reaction is spontaneous </a:t>
            </a:r>
            <a:r>
              <a:rPr lang="en-US" altLang="en-US" sz="2400" i="1" dirty="0" smtClean="0">
                <a:latin typeface="Times New Roman" charset="0"/>
              </a:rPr>
              <a:t>or non-spontaneous</a:t>
            </a:r>
            <a:r>
              <a:rPr lang="en-US" altLang="en-US" sz="2400" dirty="0" smtClean="0">
                <a:latin typeface="Times New Roman" charset="0"/>
              </a:rPr>
              <a:t>;</a:t>
            </a:r>
            <a:endParaRPr lang="en-US" altLang="en-US" sz="2400" i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069" y="533400"/>
            <a:ext cx="7627861" cy="1066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Magnitude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Algebraic Sign of </a:t>
            </a:r>
            <a:r>
              <a:rPr lang="en-US" altLang="en-US" sz="3600" dirty="0" err="1" smtClean="0">
                <a:latin typeface="Symbol" charset="2"/>
              </a:rPr>
              <a:t>D</a:t>
            </a:r>
            <a:r>
              <a:rPr lang="en-US" altLang="en-US" sz="3600" i="1" dirty="0" err="1" smtClean="0">
                <a:latin typeface="Times New Roman" charset="0"/>
              </a:rPr>
              <a:t>S</a:t>
            </a:r>
            <a:r>
              <a:rPr lang="en-US" altLang="en-US" sz="3600" baseline="-25000" dirty="0" err="1" smtClean="0">
                <a:latin typeface="Times New Roman" charset="0"/>
              </a:rPr>
              <a:t>surr</a:t>
            </a:r>
            <a:endParaRPr lang="en-US" altLang="en-US" sz="3600" baseline="-16000" dirty="0">
              <a:latin typeface="Times New Roman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pic>
        <p:nvPicPr>
          <p:cNvPr id="28677" name="Picture 5" descr="second-sh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9" y="2362200"/>
            <a:ext cx="7627862" cy="2163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467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Magnitude &amp; Algebraic Sign of </a:t>
            </a:r>
            <a:r>
              <a:rPr lang="en-US" altLang="en-US" sz="3600" dirty="0" err="1" smtClean="0">
                <a:latin typeface="Symbol" charset="2"/>
              </a:rPr>
              <a:t>D</a:t>
            </a:r>
            <a:r>
              <a:rPr lang="en-US" altLang="en-US" sz="3600" i="1" dirty="0" err="1" smtClean="0">
                <a:latin typeface="Times New Roman" charset="0"/>
              </a:rPr>
              <a:t>S</a:t>
            </a:r>
            <a:r>
              <a:rPr lang="en-US" altLang="en-US" sz="4000" baseline="-16000" dirty="0" err="1" smtClean="0">
                <a:latin typeface="Times New Roman" charset="0"/>
              </a:rPr>
              <a:t>surr</a:t>
            </a:r>
            <a:endParaRPr lang="en-US" altLang="en-US" sz="4000" baseline="-16000" dirty="0">
              <a:latin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7620000" cy="3276600"/>
              </a:xfrm>
            </p:spPr>
            <p:txBody>
              <a:bodyPr/>
              <a:lstStyle/>
              <a:p>
                <a:pPr eaLnBrk="1" hangingPunct="1">
                  <a:buFont typeface="Arial" charset="0"/>
                  <a:buChar char="•"/>
                </a:pPr>
                <a:endParaRPr lang="en-US" altLang="en-US" sz="2000" dirty="0"/>
              </a:p>
              <a:p>
                <a:pPr marL="0" indent="0" algn="ctr" eaLnBrk="1" hangingPunct="1">
                  <a:buNone/>
                </a:pPr>
                <a:r>
                  <a:rPr lang="en-US" altLang="en-US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i="1" dirty="0" err="1" smtClean="0">
                    <a:latin typeface="Times New Roman" panose="02020603050405020304" pitchFamily="18" charset="0"/>
                  </a:rPr>
                  <a:t>S</a:t>
                </a:r>
                <a:r>
                  <a:rPr lang="en-US" altLang="en-US" baseline="-16000" dirty="0" err="1" smtClean="0">
                    <a:latin typeface="Times New Roman" panose="02020603050405020304" pitchFamily="18" charset="0"/>
                  </a:rPr>
                  <a:t>surr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 =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alt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  <m:r>
                          <a:rPr lang="en-US" altLang="en-US" sz="36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𝑠𝑦𝑠</m:t>
                        </m:r>
                      </m:num>
                      <m:den>
                        <m:r>
                          <a:rPr lang="en-US" altLang="en-US" sz="3600" b="0" i="1" smtClean="0">
                            <a:latin typeface="Cambria Math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For exothermic reactions, </a:t>
                </a:r>
                <a:r>
                  <a:rPr lang="en-US" altLang="en-US" sz="28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altLang="en-US" sz="2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altLang="en-US" sz="28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sys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&lt; 0,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S</a:t>
                </a:r>
                <a:r>
                  <a:rPr lang="en-US" altLang="en-US" sz="2800" baseline="-16000" dirty="0" err="1">
                    <a:latin typeface="Times New Roman" panose="02020603050405020304" pitchFamily="18" charset="0"/>
                  </a:rPr>
                  <a:t>surr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&gt; 0;</a:t>
                </a: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For endothermic reactions, </a:t>
                </a:r>
                <a:r>
                  <a:rPr lang="en-US" altLang="en-US" sz="2800" dirty="0" err="1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altLang="en-US" sz="2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altLang="en-US" sz="2800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sys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&gt;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0,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S</a:t>
                </a:r>
                <a:r>
                  <a:rPr lang="en-US" altLang="en-US" sz="2800" baseline="-16000" dirty="0" err="1">
                    <a:latin typeface="Times New Roman" panose="02020603050405020304" pitchFamily="18" charset="0"/>
                  </a:rPr>
                  <a:t>surr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&lt;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0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;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7620000" cy="3276600"/>
              </a:xfrm>
              <a:blipFill rotWithShape="0">
                <a:blip r:embed="rId3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Conditions for Spontaneous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371600"/>
                <a:ext cx="8305800" cy="51054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Predicting spontaneity of a process using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&gt; 0; 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spontaneous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;</a:t>
                </a:r>
                <a:endPara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28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8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nonspontaneous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;</a:t>
                </a:r>
                <a:endPara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0; 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state of equilibrium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;</a:t>
                </a:r>
                <a:endPara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𝐻𝑠𝑦𝑠</m:t>
                        </m:r>
                      </m:num>
                      <m:den>
                        <m:r>
                          <a:rPr lang="en-US" altLang="en-US" i="1">
                            <a:latin typeface="Cambria Math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71600"/>
                <a:ext cx="8305800" cy="5105400"/>
              </a:xfrm>
              <a:blipFill rotWithShape="0">
                <a:blip r:embed="rId2"/>
                <a:stretch>
                  <a:fillRect l="-1322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620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>
                <a:latin typeface="Times New Roman" charset="0"/>
              </a:rPr>
              <a:t>Interplay of </a:t>
            </a:r>
            <a:r>
              <a:rPr lang="en-US" altLang="en-US" sz="3600">
                <a:latin typeface="Times New Roman" charset="0"/>
                <a:sym typeface="Symbol" charset="2"/>
              </a:rPr>
              <a:t></a:t>
            </a:r>
            <a:r>
              <a:rPr lang="en-US" altLang="en-US" sz="3600" i="1">
                <a:latin typeface="Times New Roman" charset="0"/>
              </a:rPr>
              <a:t>S</a:t>
            </a:r>
            <a:r>
              <a:rPr lang="en-US" altLang="en-US" sz="3600" baseline="-12000">
                <a:latin typeface="Times New Roman" charset="0"/>
              </a:rPr>
              <a:t>sys</a:t>
            </a:r>
            <a:r>
              <a:rPr lang="en-US" altLang="en-US" sz="3600">
                <a:latin typeface="Times New Roman" charset="0"/>
              </a:rPr>
              <a:t> and </a:t>
            </a:r>
            <a:r>
              <a:rPr lang="en-US" altLang="en-US" sz="3600">
                <a:latin typeface="Times New Roman" charset="0"/>
                <a:sym typeface="Symbol" charset="2"/>
              </a:rPr>
              <a:t></a:t>
            </a:r>
            <a:r>
              <a:rPr lang="en-US" altLang="en-US" sz="3600" i="1">
                <a:latin typeface="Times New Roman" charset="0"/>
              </a:rPr>
              <a:t>S</a:t>
            </a:r>
            <a:r>
              <a:rPr lang="en-US" altLang="en-US" sz="3600" baseline="-12000">
                <a:latin typeface="Times New Roman" charset="0"/>
              </a:rPr>
              <a:t>surr</a:t>
            </a:r>
            <a:r>
              <a:rPr lang="en-US" altLang="en-US" sz="3600">
                <a:latin typeface="Times New Roman" charset="0"/>
              </a:rPr>
              <a:t> in Determining the Sign of </a:t>
            </a:r>
            <a:r>
              <a:rPr lang="en-US" altLang="en-US" sz="3600">
                <a:latin typeface="Times New Roman" charset="0"/>
                <a:sym typeface="Symbol" charset="2"/>
              </a:rPr>
              <a:t></a:t>
            </a:r>
            <a:r>
              <a:rPr lang="en-US" altLang="en-US" sz="3600" i="1">
                <a:latin typeface="Times New Roman" charset="0"/>
              </a:rPr>
              <a:t>S</a:t>
            </a:r>
            <a:r>
              <a:rPr lang="en-US" altLang="en-US" sz="3600" baseline="-12000">
                <a:latin typeface="Times New Roman" charset="0"/>
              </a:rPr>
              <a:t>univ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pic>
        <p:nvPicPr>
          <p:cNvPr id="43012" name="Picture 4" descr="table_16_03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458200" cy="3935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Gibbs Free Energy, </a:t>
            </a:r>
            <a:r>
              <a:rPr lang="en-US" sz="3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543800" cy="4525963"/>
              </a:xfrm>
            </p:spPr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en-US" altLang="en-US" sz="28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endParaRPr lang="en-US" altLang="en-US" sz="2800" baseline="-6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alt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  <m:r>
                          <a:rPr lang="en-US" altLang="en-US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𝑠𝑦𝑠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 &gt; 0; 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spontaneous </a:t>
                </a:r>
                <a:endParaRPr lang="en-US" alt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−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endPara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en-US" sz="28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−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en-US" sz="28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−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800" baseline="-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endPara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en-US" sz="28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0; </a:t>
                </a:r>
                <a:r>
                  <a:rPr lang="en-US" altLang="en-US" sz="2400" dirty="0">
                    <a:latin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spontaneous process</a:t>
                </a:r>
              </a:p>
              <a:p>
                <a:pPr marL="0" indent="0">
                  <a:buFontTx/>
                  <a:buNone/>
                </a:pPr>
                <a:endParaRPr lang="en-US" altLang="en-US" sz="2800" baseline="-6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altLang="en-US" sz="2800" dirty="0" smtClean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543800" cy="4525963"/>
              </a:xfrm>
              <a:blipFill rotWithShape="0">
                <a:blip r:embed="rId2"/>
                <a:stretch>
                  <a:fillRect l="-145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>
                <a:latin typeface="Times New Roman" charset="0"/>
              </a:rPr>
              <a:t>Effect of </a:t>
            </a:r>
            <a:r>
              <a:rPr lang="en-US" altLang="en-US" sz="4000">
                <a:latin typeface="Symbol" charset="2"/>
              </a:rPr>
              <a:t></a:t>
            </a:r>
            <a:r>
              <a:rPr lang="en-US" altLang="en-US" sz="4000" i="1">
                <a:latin typeface="Times New Roman" charset="0"/>
              </a:rPr>
              <a:t>H</a:t>
            </a:r>
            <a:r>
              <a:rPr lang="en-US" altLang="en-US" sz="4000">
                <a:latin typeface="Times New Roman" charset="0"/>
              </a:rPr>
              <a:t> and </a:t>
            </a:r>
            <a:r>
              <a:rPr lang="en-US" altLang="en-US" sz="4000">
                <a:latin typeface="Symbol" charset="2"/>
              </a:rPr>
              <a:t></a:t>
            </a:r>
            <a:r>
              <a:rPr lang="en-US" altLang="en-US" sz="4000" i="1">
                <a:latin typeface="Times New Roman" charset="0"/>
              </a:rPr>
              <a:t>S</a:t>
            </a:r>
            <a:r>
              <a:rPr lang="en-US" altLang="en-US" sz="4000">
                <a:latin typeface="Times New Roman" charset="0"/>
              </a:rPr>
              <a:t> on Spontaneity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graphicFrame>
        <p:nvGraphicFramePr>
          <p:cNvPr id="4199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2133600"/>
          <a:ext cx="74676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Document" r:id="rId4" imgW="10325203" imgH="5181729" progId="Word.Document.8">
                  <p:embed/>
                </p:oleObj>
              </mc:Choice>
              <mc:Fallback>
                <p:oleObj name="Document" r:id="rId4" imgW="10325203" imgH="5181729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74676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48006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>
                <a:latin typeface="Times New Roman" charset="0"/>
              </a:rPr>
              <a:t>Concept </a:t>
            </a:r>
            <a:r>
              <a:rPr lang="en-US" altLang="en-US" sz="4000" dirty="0" smtClean="0">
                <a:latin typeface="Times New Roman" charset="0"/>
              </a:rPr>
              <a:t>Check-#3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Describe the following as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charset="0"/>
              </a:rPr>
              <a:t>spontaneous/non-spontaneous/cannot tell</a:t>
            </a:r>
            <a:r>
              <a:rPr lang="en-US" altLang="en-US" sz="2400" dirty="0" smtClean="0">
                <a:latin typeface="Times New Roman" charset="0"/>
              </a:rPr>
              <a:t>, and explain.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A reaction that is:</a:t>
            </a: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(a) Exothermic and becomes more random</a:t>
            </a:r>
          </a:p>
          <a:p>
            <a:pPr marL="1828800" lvl="2" indent="-449263" eaLnBrk="1" hangingPunct="1">
              <a:buFontTx/>
              <a:buNone/>
              <a:defRPr/>
            </a:pPr>
            <a:r>
              <a:rPr lang="en-US" altLang="en-US" sz="2200" dirty="0" smtClean="0">
                <a:latin typeface="Times New Roman" charset="0"/>
              </a:rPr>
              <a:t>	</a:t>
            </a:r>
            <a:r>
              <a:rPr lang="en-US" altLang="en-US" sz="2200" dirty="0" smtClean="0">
                <a:solidFill>
                  <a:srgbClr val="009900"/>
                </a:solidFill>
                <a:latin typeface="Times New Roman" charset="0"/>
              </a:rPr>
              <a:t>Spontaneous</a:t>
            </a:r>
            <a:r>
              <a:rPr lang="en-US" altLang="en-US" dirty="0" smtClean="0">
                <a:latin typeface="Times New Roman" charset="0"/>
              </a:rPr>
              <a:t> </a:t>
            </a:r>
            <a:endParaRPr lang="en-US" altLang="en-US" sz="2200" dirty="0" smtClean="0">
              <a:latin typeface="Times New Roman" charset="0"/>
            </a:endParaRP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(b) Exothermic and becomes less random</a:t>
            </a: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			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charset="0"/>
              </a:rPr>
              <a:t>Cannot tell </a:t>
            </a: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(c) Endothermic and becomes more random</a:t>
            </a: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			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charset="0"/>
              </a:rPr>
              <a:t>Cannot tell </a:t>
            </a:r>
            <a:endParaRPr lang="en-US" altLang="en-US" sz="2400" dirty="0" smtClean="0">
              <a:latin typeface="Times New Roman" charset="0"/>
            </a:endParaRP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(d) Endothermic and becomes less random</a:t>
            </a: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			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charset="0"/>
              </a:rPr>
              <a:t>Not spontaneous</a:t>
            </a:r>
            <a:r>
              <a:rPr lang="en-US" altLang="en-US" dirty="0" smtClean="0">
                <a:latin typeface="Times New Roman" charset="0"/>
              </a:rPr>
              <a:t> </a:t>
            </a:r>
            <a:endParaRPr lang="en-US" altLang="en-US" sz="2400" dirty="0" smtClean="0">
              <a:latin typeface="Times New Roman" charset="0"/>
            </a:endParaRPr>
          </a:p>
          <a:p>
            <a:pPr marL="900113" lvl="1" indent="-434975" eaLnBrk="1" hangingPunct="1">
              <a:buFontTx/>
              <a:buNone/>
              <a:defRPr/>
            </a:pPr>
            <a:r>
              <a:rPr lang="en-US" altLang="en-US" sz="2400" dirty="0" smtClean="0">
                <a:latin typeface="Times New Roman" charset="0"/>
              </a:rPr>
              <a:t>Explain how temperature </a:t>
            </a:r>
            <a:r>
              <a:rPr lang="en-US" altLang="en-US" sz="2400" smtClean="0">
                <a:latin typeface="Times New Roman" charset="0"/>
              </a:rPr>
              <a:t>would influence </a:t>
            </a:r>
            <a:r>
              <a:rPr lang="en-US" altLang="en-US" sz="2400" dirty="0" smtClean="0">
                <a:latin typeface="Times New Roman" charset="0"/>
              </a:rPr>
              <a:t>your answers.</a:t>
            </a:r>
          </a:p>
        </p:txBody>
      </p:sp>
      <p:pic>
        <p:nvPicPr>
          <p:cNvPr id="6554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>
                <a:latin typeface="Times New Roman" charset="0"/>
              </a:rPr>
              <a:t>Free Energy (</a:t>
            </a:r>
            <a:r>
              <a:rPr lang="en-US" altLang="en-US" sz="4000" i="1" dirty="0">
                <a:latin typeface="Times New Roman" charset="0"/>
              </a:rPr>
              <a:t>G</a:t>
            </a:r>
            <a:r>
              <a:rPr lang="en-US" altLang="en-US" sz="4000" dirty="0">
                <a:latin typeface="Times New Roman" charset="0"/>
              </a:rPr>
              <a:t>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74837"/>
            <a:ext cx="7772400" cy="40687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err="1" smtClean="0">
                <a:latin typeface="Symbol" charset="2"/>
                <a:ea typeface="Symbol" charset="2"/>
                <a:cs typeface="Symbol" charset="2"/>
              </a:rPr>
              <a:t>TD</a:t>
            </a:r>
            <a:r>
              <a:rPr lang="en-US" alt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univ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= -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(at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constnt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 and P)</a:t>
            </a:r>
          </a:p>
          <a:p>
            <a:pPr marL="914400" lvl="2" indent="0" eaLnBrk="1" hangingPunct="1">
              <a:buNone/>
            </a:pPr>
            <a:endParaRPr lang="en-US" altLang="en-US" sz="1600" i="1" dirty="0" smtClean="0">
              <a:latin typeface="Symbol" charset="2"/>
              <a:ea typeface="Symbol" charset="2"/>
              <a:cs typeface="Symbol" charset="2"/>
            </a:endParaRPr>
          </a:p>
          <a:p>
            <a:pPr marL="457200" indent="-457200" eaLnBrk="1" hangingPunct="1"/>
            <a:r>
              <a:rPr lang="en-US" altLang="en-US" sz="2800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 constant temperature and pressure, a process is spontaneous if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negative (</a:t>
            </a:r>
            <a:r>
              <a:rPr lang="en-US" altLang="en-US" sz="28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&lt; 0 ;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lvl="1" eaLnBrk="1" hangingPunct="1">
              <a:buFont typeface="Wingdings" charset="2"/>
              <a:buChar char="Ø"/>
            </a:pPr>
            <a:r>
              <a:rPr lang="en-US" altLang="en-US" i="1" dirty="0" smtClean="0">
                <a:latin typeface="Times New Roman" panose="02020603050405020304" pitchFamily="18" charset="0"/>
              </a:rPr>
              <a:t>A process progress spontaneous in the direction that decreases the free energy, G, until it react equilibrium</a:t>
            </a:r>
            <a:r>
              <a:rPr lang="en-US" altLang="en-US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Solar Energy is Free</a:t>
            </a:r>
            <a:endParaRPr lang="en-US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00200"/>
            <a:ext cx="6858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What </a:t>
            </a:r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Free Energy?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7086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First Law of Thermodynamics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This is the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law of conservation of energy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Wingdings" pitchFamily="2" charset="2"/>
              </a:rPr>
              <a:t>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  <a:sym typeface="Wingdings" pitchFamily="2" charset="2"/>
              </a:rPr>
              <a:t>Energy cannot be created or destroyed;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  <a:sym typeface="Wingdings" pitchFamily="2" charset="2"/>
              </a:rPr>
              <a:t>The energy content of a thermodynamic universe is constant. 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For a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system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that absorbs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amount of heat and does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W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amount of work, the change in its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internal energy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E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) is: 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sz="2400" dirty="0" smtClean="0">
                <a:latin typeface="Symbol" pitchFamily="18" charset="2"/>
                <a:cs typeface="Times New Roman" charset="0"/>
              </a:rPr>
              <a:t>		</a:t>
            </a:r>
            <a:r>
              <a:rPr lang="en-US" altLang="en-US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E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 + 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W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For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work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that only involves gas expansion or compression, 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i="1" dirty="0" smtClean="0">
                <a:latin typeface="Times New Roman" charset="0"/>
                <a:cs typeface="Times New Roman" charset="0"/>
              </a:rPr>
              <a:t>W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= -</a:t>
            </a:r>
            <a:r>
              <a:rPr lang="en-US" altLang="en-US" dirty="0" err="1" smtClean="0">
                <a:latin typeface="Times New Roman" charset="0"/>
                <a:cs typeface="Times New Roman" charset="0"/>
              </a:rPr>
              <a:t>p</a:t>
            </a:r>
            <a:r>
              <a:rPr lang="en-US" altLang="en-US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dirty="0" err="1" smtClean="0">
                <a:latin typeface="Times New Roman" charset="0"/>
                <a:cs typeface="Times New Roman" charset="0"/>
              </a:rPr>
              <a:t>V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;	(p = pressure exerted on the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Free Energy, </a:t>
            </a:r>
            <a:r>
              <a:rPr lang="el-GR" altLang="en-US" sz="3600" dirty="0">
                <a:latin typeface="Times New Roman" panose="02020603050405020304" pitchFamily="18" charset="0"/>
              </a:rPr>
              <a:t>Δ</a:t>
            </a:r>
            <a:r>
              <a:rPr lang="en-US" altLang="en-US" sz="3600" i="1" dirty="0">
                <a:latin typeface="Times New Roman" panose="02020603050405020304" pitchFamily="18" charset="0"/>
              </a:rPr>
              <a:t>G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It is the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maximum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amount of chemical energy from a spontaneous reaction that can be utilized to do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work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or to drive a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nonspontaneous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process; </a:t>
            </a:r>
          </a:p>
          <a:p>
            <a:pPr eaLnBrk="1" hangingPunct="1">
              <a:defRPr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W</a:t>
            </a:r>
            <a:r>
              <a:rPr lang="en-US" altLang="en-US" sz="2800" i="1" baseline="-16000" dirty="0" err="1" smtClean="0">
                <a:latin typeface="Times New Roman" panose="02020603050405020304" pitchFamily="18" charset="0"/>
              </a:rPr>
              <a:t>max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</a:rPr>
              <a:t>= </a:t>
            </a:r>
            <a:r>
              <a:rPr lang="el-GR" altLang="en-US" sz="2800" dirty="0">
                <a:latin typeface="Times New Roman" panose="02020603050405020304" pitchFamily="18" charset="0"/>
              </a:rPr>
              <a:t>Δ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G</a:t>
            </a:r>
            <a:endParaRPr lang="en-US" altLang="en-US" sz="28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endParaRPr lang="en-US" altLang="en-US" sz="20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It is the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minimum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amount of energy that must be supplied to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make a nonspontaneous reaction occur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latin typeface="Times New Roman" charset="0"/>
              </a:rPr>
              <a:t>Free Energy and Work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Times New Roman" charset="0"/>
              </a:rPr>
              <a:t>M</a:t>
            </a:r>
            <a:r>
              <a:rPr lang="en-US" altLang="en-US" sz="2800" dirty="0" smtClean="0">
                <a:latin typeface="Times New Roman" charset="0"/>
              </a:rPr>
              <a:t>aximum </a:t>
            </a:r>
            <a:r>
              <a:rPr lang="en-US" altLang="en-US" sz="2800" dirty="0">
                <a:latin typeface="Times New Roman" charset="0"/>
              </a:rPr>
              <a:t>work </a:t>
            </a:r>
            <a:r>
              <a:rPr lang="en-US" altLang="en-US" sz="2800" dirty="0" smtClean="0">
                <a:latin typeface="Times New Roman" charset="0"/>
              </a:rPr>
              <a:t>from </a:t>
            </a:r>
            <a:r>
              <a:rPr lang="en-US" altLang="en-US" sz="2800" i="1" dirty="0" smtClean="0">
                <a:latin typeface="Times New Roman" charset="0"/>
              </a:rPr>
              <a:t>free energy </a:t>
            </a:r>
            <a:r>
              <a:rPr lang="en-US" altLang="en-US" sz="2800" dirty="0" smtClean="0">
                <a:latin typeface="Times New Roman" charset="0"/>
              </a:rPr>
              <a:t>of </a:t>
            </a:r>
            <a:r>
              <a:rPr lang="en-US" altLang="en-US" sz="2800" dirty="0">
                <a:latin typeface="Times New Roman" charset="0"/>
              </a:rPr>
              <a:t>a spontaneous process </a:t>
            </a:r>
            <a:r>
              <a:rPr lang="en-US" altLang="en-US" sz="2800" dirty="0" smtClean="0">
                <a:latin typeface="Times New Roman" charset="0"/>
              </a:rPr>
              <a:t>is only achievable in </a:t>
            </a:r>
            <a:r>
              <a:rPr lang="en-US" altLang="en-US" sz="2800" dirty="0">
                <a:latin typeface="Times New Roman" charset="0"/>
              </a:rPr>
              <a:t>a </a:t>
            </a:r>
            <a:r>
              <a:rPr lang="en-US" altLang="en-US" sz="2800" i="1" dirty="0">
                <a:latin typeface="Times New Roman" charset="0"/>
              </a:rPr>
              <a:t>hypothetical </a:t>
            </a:r>
            <a:r>
              <a:rPr lang="en-US" altLang="en-US" sz="2800" i="1" dirty="0" smtClean="0">
                <a:latin typeface="Times New Roman" charset="0"/>
              </a:rPr>
              <a:t>slow reversible process</a:t>
            </a:r>
            <a:r>
              <a:rPr lang="en-US" altLang="en-US" sz="2800" dirty="0" smtClean="0">
                <a:latin typeface="Times New Roman" charset="0"/>
              </a:rPr>
              <a:t>. </a:t>
            </a:r>
          </a:p>
          <a:p>
            <a:pPr marL="457200" lvl="1" indent="0" eaLnBrk="1" hangingPunct="1">
              <a:buNone/>
              <a:defRPr/>
            </a:pPr>
            <a:endParaRPr lang="en-US" altLang="en-US" sz="2400" dirty="0" smtClean="0">
              <a:latin typeface="Times New Roman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</a:rPr>
              <a:t>In a </a:t>
            </a:r>
            <a:r>
              <a:rPr lang="en-US" altLang="en-US" sz="2800" dirty="0">
                <a:latin typeface="Times New Roman" charset="0"/>
              </a:rPr>
              <a:t>real </a:t>
            </a:r>
            <a:r>
              <a:rPr lang="en-US" altLang="en-US" sz="2800" dirty="0" smtClean="0">
                <a:latin typeface="Times New Roman" charset="0"/>
              </a:rPr>
              <a:t>process occurring at normal, measurable rate, only a fraction of </a:t>
            </a:r>
            <a:r>
              <a:rPr lang="en-US" altLang="en-US" sz="2800" dirty="0" smtClean="0">
                <a:latin typeface="Times New Roman" charset="0"/>
              </a:rPr>
              <a:t>the free </a:t>
            </a:r>
            <a:r>
              <a:rPr lang="en-US" altLang="en-US" sz="2800" dirty="0" smtClean="0">
                <a:latin typeface="Times New Roman" charset="0"/>
              </a:rPr>
              <a:t>energy can be </a:t>
            </a:r>
            <a:r>
              <a:rPr lang="en-US" altLang="en-US" sz="2800" dirty="0" smtClean="0">
                <a:latin typeface="Times New Roman" charset="0"/>
              </a:rPr>
              <a:t>converted</a:t>
            </a:r>
            <a:r>
              <a:rPr lang="en-US" altLang="en-US" sz="2800" dirty="0" smtClean="0">
                <a:latin typeface="Times New Roman" charset="0"/>
              </a:rPr>
              <a:t> into</a:t>
            </a:r>
            <a:r>
              <a:rPr lang="en-US" altLang="en-US" sz="2800" dirty="0" smtClean="0">
                <a:latin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</a:rPr>
              <a:t>work; most of it is lost as </a:t>
            </a:r>
            <a:r>
              <a:rPr lang="en-US" altLang="en-US" sz="2800" i="1" dirty="0" smtClean="0">
                <a:latin typeface="Times New Roman" charset="0"/>
              </a:rPr>
              <a:t>heat</a:t>
            </a:r>
            <a:r>
              <a:rPr lang="en-US" altLang="en-US" sz="2800" dirty="0" smtClean="0">
                <a:latin typeface="Times New Roman" charset="0"/>
              </a:rPr>
              <a:t>, which is a </a:t>
            </a:r>
            <a:r>
              <a:rPr lang="en-US" altLang="en-US" sz="2800" i="1" dirty="0" smtClean="0">
                <a:latin typeface="Times New Roman" charset="0"/>
              </a:rPr>
              <a:t>waste form of energy</a:t>
            </a:r>
            <a:r>
              <a:rPr lang="en-US" altLang="en-US" sz="2800" dirty="0" smtClean="0">
                <a:latin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62912" cy="979149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Temperature Dependence of 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34000"/>
            <a:ext cx="8062912" cy="90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These plots show the variation in Δ</a:t>
            </a:r>
            <a:r>
              <a:rPr lang="en-US" sz="2000" i="1" dirty="0"/>
              <a:t>G</a:t>
            </a:r>
            <a:r>
              <a:rPr lang="en-US" sz="2000" dirty="0"/>
              <a:t> with temperature for the four possible combinations of </a:t>
            </a:r>
            <a:r>
              <a:rPr lang="en-US" sz="2000" dirty="0" smtClean="0"/>
              <a:t>arithmetic sign </a:t>
            </a:r>
            <a:r>
              <a:rPr lang="en-US" sz="2000" dirty="0"/>
              <a:t>for Δ</a:t>
            </a:r>
            <a:r>
              <a:rPr lang="en-US" sz="2000" i="1" dirty="0"/>
              <a:t>H</a:t>
            </a:r>
            <a:r>
              <a:rPr lang="en-US" sz="2000" dirty="0"/>
              <a:t> and Δ</a:t>
            </a:r>
            <a:r>
              <a:rPr lang="en-US" sz="2000" i="1" dirty="0"/>
              <a:t>S</a:t>
            </a:r>
            <a:r>
              <a:rPr lang="en-US" sz="2000" dirty="0"/>
              <a:t>.</a:t>
            </a:r>
          </a:p>
        </p:txBody>
      </p:sp>
      <p:pic>
        <p:nvPicPr>
          <p:cNvPr id="4" name="Picture Placeholder 3" descr="CNX_Chem_16_05_TempSpon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23" r="-100623"/>
          <a:stretch>
            <a:fillRect/>
          </a:stretch>
        </p:blipFill>
        <p:spPr>
          <a:xfrm>
            <a:off x="457200" y="1558939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95" y="227959"/>
            <a:ext cx="897826" cy="6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8302"/>
            <a:ext cx="8062912" cy="1039498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Algebraic Signs of 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34000"/>
            <a:ext cx="8062912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There are four possibilities regarding the signs of enthalpy and entropy changes.</a:t>
            </a:r>
          </a:p>
        </p:txBody>
      </p:sp>
      <p:pic>
        <p:nvPicPr>
          <p:cNvPr id="4" name="Picture Placeholder 3" descr="CNX_Chem_16_04_Scenario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28" b="-9528"/>
          <a:stretch>
            <a:fillRect/>
          </a:stretch>
        </p:blipFill>
        <p:spPr>
          <a:xfrm>
            <a:off x="457199" y="1447800"/>
            <a:ext cx="8153401" cy="353935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95" y="227959"/>
            <a:ext cx="897826" cy="6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Effect of Temperature on </a:t>
            </a:r>
            <a:r>
              <a:rPr lang="en-US" altLang="en-US" sz="3200">
                <a:latin typeface="Symbol" charset="2"/>
                <a:ea typeface="Times New Roman" charset="0"/>
                <a:cs typeface="Times New Roman" charset="0"/>
              </a:rPr>
              <a:t>D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and Spontaneity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/>
              <a:t>——————————————————————————————————</a:t>
            </a:r>
            <a:endParaRPr lang="en-US" altLang="en-US" sz="1800" u="sng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latin typeface="Symbol" pitchFamily="18" charset="2"/>
              </a:rPr>
              <a:t>	D</a:t>
            </a:r>
            <a:r>
              <a:rPr lang="en-US" altLang="en-US" sz="2200" i="1" dirty="0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1800" dirty="0" smtClean="0"/>
              <a:t>	</a:t>
            </a:r>
            <a:r>
              <a:rPr lang="en-US" altLang="en-US" sz="2400" dirty="0" smtClean="0">
                <a:latin typeface="Symbol" pitchFamily="18" charset="2"/>
              </a:rPr>
              <a:t>D</a:t>
            </a:r>
            <a:r>
              <a:rPr lang="en-US" altLang="en-US" sz="2200" i="1" dirty="0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1800" i="1" dirty="0" smtClean="0"/>
              <a:t>     </a:t>
            </a:r>
            <a:r>
              <a:rPr lang="en-US" altLang="en-US" sz="2200" dirty="0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1800" dirty="0" smtClean="0"/>
              <a:t>	      </a:t>
            </a:r>
            <a:r>
              <a:rPr lang="en-US" altLang="en-US" sz="2400" dirty="0" smtClean="0">
                <a:latin typeface="Symbol" pitchFamily="18" charset="2"/>
              </a:rPr>
              <a:t>D</a:t>
            </a:r>
            <a:r>
              <a:rPr lang="en-US" altLang="en-US" sz="2200" i="1" dirty="0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1800" dirty="0" smtClean="0"/>
              <a:t>	    </a:t>
            </a:r>
            <a:r>
              <a:rPr lang="en-US" altLang="en-US" sz="2200" dirty="0" smtClean="0">
                <a:latin typeface="Times New Roman" charset="0"/>
                <a:cs typeface="Times New Roman" charset="0"/>
              </a:rPr>
              <a:t>Comments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	        </a:t>
            </a:r>
            <a:r>
              <a:rPr lang="en-US" altLang="en-US" sz="2200" dirty="0" smtClean="0">
                <a:latin typeface="Times New Roman" charset="0"/>
                <a:cs typeface="Times New Roman" charset="0"/>
              </a:rPr>
              <a:t>Examples</a:t>
            </a:r>
            <a:r>
              <a:rPr lang="en-US" altLang="en-US" sz="2000" u="sng" dirty="0" smtClean="0">
                <a:latin typeface="Times New Roman" charset="0"/>
                <a:cs typeface="Times New Roman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/>
              <a:t>——————————————————————————————————</a:t>
            </a:r>
            <a:endParaRPr lang="en-US" altLang="en-US" sz="20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>
                <a:latin typeface="Times New Roman" charset="0"/>
                <a:cs typeface="Times New Roman" charset="0"/>
              </a:rPr>
              <a:t>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	 +     high     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	   spontaneous at 	    2H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1600" i="1" dirty="0" smtClean="0">
                <a:latin typeface="Times New Roman" charset="0"/>
                <a:cs typeface="Times New Roman" charset="0"/>
              </a:rPr>
              <a:t>l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2H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1600" i="1" dirty="0" smtClean="0">
                <a:latin typeface="Times New Roman" charset="0"/>
                <a:cs typeface="Times New Roman" charset="0"/>
              </a:rPr>
              <a:t>l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+ O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(g)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	        or low	   all temperature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  +	 +     high     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	   spontaneous at	    CaCO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(s) </a:t>
            </a:r>
            <a:r>
              <a:rPr lang="en-US" altLang="en-US" sz="20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000" dirty="0" err="1" smtClean="0">
                <a:latin typeface="Times New Roman" charset="0"/>
                <a:cs typeface="Times New Roman" charset="0"/>
              </a:rPr>
              <a:t>CaO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(s) + CO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  			   high temperature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	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      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low     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	   spontaneous at	    N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 + 3H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 </a:t>
            </a:r>
            <a:r>
              <a:rPr lang="en-US" altLang="en-US" sz="20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 2NH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  			   low temperature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  +	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-      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high      +	   nonspontaneous at    2H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1600" i="1" dirty="0" smtClean="0">
                <a:latin typeface="Times New Roman" charset="0"/>
                <a:cs typeface="Times New Roman" charset="0"/>
              </a:rPr>
              <a:t>l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+ O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(g) </a:t>
            </a:r>
            <a:r>
              <a:rPr lang="en-US" altLang="en-US" sz="20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 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2H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0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1600" i="1" dirty="0" smtClean="0">
                <a:latin typeface="Times New Roman" charset="0"/>
                <a:cs typeface="Times New Roman" charset="0"/>
              </a:rPr>
              <a:t>l</a:t>
            </a:r>
            <a:r>
              <a:rPr lang="en-US" altLang="en-US" sz="1600" dirty="0" smtClean="0">
                <a:latin typeface="Times New Roman" charset="0"/>
                <a:cs typeface="Times New Roman" charset="0"/>
              </a:rPr>
              <a:t>)</a:t>
            </a:r>
            <a:endParaRPr lang="en-US" altLang="en-US" sz="20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	       or low	      all temperature</a:t>
            </a:r>
            <a:endParaRPr lang="en-US" altLang="en-US" sz="2000" u="sng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 smtClean="0">
                <a:latin typeface="Times New Roman" charset="0"/>
                <a:cs typeface="Times New Roman" charset="0"/>
              </a:rPr>
              <a:t>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Standard Free Energy (</a:t>
            </a:r>
            <a:r>
              <a:rPr lang="el-GR" altLang="en-US" sz="3600" dirty="0" smtClean="0">
                <a:latin typeface="Times New Roman" panose="02020603050405020304" pitchFamily="18" charset="0"/>
              </a:rPr>
              <a:t>Δ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°)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Under standard condition, 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</a:t>
            </a:r>
            <a:r>
              <a:rPr lang="el-GR" altLang="en-US" dirty="0" smtClean="0">
                <a:latin typeface="Times New Roman" panose="02020603050405020304" pitchFamily="18" charset="0"/>
              </a:rPr>
              <a:t>Δ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dirty="0">
                <a:latin typeface="Times New Roman" panose="02020603050405020304" pitchFamily="18" charset="0"/>
              </a:rPr>
              <a:t>° = </a:t>
            </a:r>
            <a:r>
              <a:rPr lang="el-GR" altLang="en-US" dirty="0">
                <a:latin typeface="Times New Roman" panose="02020603050405020304" pitchFamily="18" charset="0"/>
              </a:rPr>
              <a:t>Δ</a:t>
            </a:r>
            <a:r>
              <a:rPr lang="en-US" altLang="en-US" i="1" dirty="0">
                <a:latin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</a:rPr>
              <a:t>° – </a:t>
            </a:r>
            <a:r>
              <a:rPr lang="en-US" altLang="en-US" i="1" dirty="0">
                <a:latin typeface="Times New Roman" panose="02020603050405020304" pitchFamily="18" charset="0"/>
              </a:rPr>
              <a:t>T</a:t>
            </a:r>
            <a:r>
              <a:rPr lang="el-GR" altLang="en-US" dirty="0">
                <a:latin typeface="Times New Roman" panose="02020603050405020304" pitchFamily="18" charset="0"/>
              </a:rPr>
              <a:t>Δ</a:t>
            </a:r>
            <a:r>
              <a:rPr lang="en-US" altLang="en-US" i="1" dirty="0">
                <a:latin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</a:rPr>
              <a:t>°</a:t>
            </a:r>
          </a:p>
          <a:p>
            <a:pPr marL="457200" indent="-457200" eaLnBrk="1" hangingPunct="1"/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For a reaction under standard condition,</a:t>
            </a:r>
            <a:endParaRPr lang="en-US" altLang="en-US" sz="2000" dirty="0" smtClean="0"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l-GR" altLang="en-US" sz="2800" dirty="0" smtClean="0">
                <a:latin typeface="Times New Roman" panose="02020603050405020304" pitchFamily="18" charset="0"/>
              </a:rPr>
              <a:t>Δ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800" dirty="0" err="1">
                <a:latin typeface="Times New Roman" panose="02020603050405020304" pitchFamily="18" charset="0"/>
              </a:rPr>
              <a:t>°</a:t>
            </a:r>
            <a:r>
              <a:rPr lang="en-US" altLang="en-US" sz="2800" baseline="-16000" dirty="0" err="1">
                <a:latin typeface="Times New Roman" panose="02020603050405020304" pitchFamily="18" charset="0"/>
              </a:rPr>
              <a:t>reaction</a:t>
            </a:r>
            <a:r>
              <a:rPr lang="en-US" altLang="en-US" sz="2800" dirty="0">
                <a:latin typeface="Times New Roman" panose="02020603050405020304" pitchFamily="18" charset="0"/>
              </a:rPr>
              <a:t> = </a:t>
            </a:r>
            <a:r>
              <a:rPr lang="el-GR" altLang="en-US" sz="2800" dirty="0">
                <a:latin typeface="Times New Roman" panose="02020603050405020304" pitchFamily="18" charset="0"/>
              </a:rPr>
              <a:t>Σ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baseline="-16000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800" dirty="0" err="1">
                <a:latin typeface="Times New Roman" panose="02020603050405020304" pitchFamily="18" charset="0"/>
              </a:rPr>
              <a:t>°</a:t>
            </a:r>
            <a:r>
              <a:rPr lang="en-US" altLang="en-US" sz="2800" baseline="-16000" dirty="0" err="1">
                <a:latin typeface="Times New Roman" panose="02020603050405020304" pitchFamily="18" charset="0"/>
              </a:rPr>
              <a:t>products</a:t>
            </a:r>
            <a:r>
              <a:rPr lang="en-US" altLang="en-US" sz="2800" dirty="0">
                <a:latin typeface="Times New Roman" panose="02020603050405020304" pitchFamily="18" charset="0"/>
              </a:rPr>
              <a:t> – </a:t>
            </a:r>
            <a:r>
              <a:rPr lang="el-GR" altLang="en-US" sz="2800" dirty="0">
                <a:latin typeface="Times New Roman" panose="02020603050405020304" pitchFamily="18" charset="0"/>
              </a:rPr>
              <a:t>Σ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baseline="-16000" dirty="0" err="1">
                <a:latin typeface="Times New Roman" panose="02020603050405020304" pitchFamily="18" charset="0"/>
              </a:rPr>
              <a:t>r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800" dirty="0" err="1">
                <a:latin typeface="Times New Roman" panose="02020603050405020304" pitchFamily="18" charset="0"/>
              </a:rPr>
              <a:t>°</a:t>
            </a:r>
            <a:r>
              <a:rPr lang="en-US" altLang="en-US" sz="2800" baseline="-16000" dirty="0" err="1">
                <a:latin typeface="Times New Roman" panose="02020603050405020304" pitchFamily="18" charset="0"/>
              </a:rPr>
              <a:t>reactants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</a:t>
            </a:r>
            <a:endParaRPr lang="el-GR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General Expression for 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a reaction under any condition:</a:t>
                </a:r>
              </a:p>
              <a:p>
                <a:pPr lvl="1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dirty="0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+  </a:t>
                </a:r>
                <a:r>
                  <a:rPr 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RT</a:t>
                </a:r>
                <a:r>
                  <a:rPr lang="en-US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lnQ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</a:p>
              <a:p>
                <a:pPr marL="914400" lvl="2" indent="0">
                  <a:buNone/>
                </a:pPr>
                <a:endParaRPr lang="en-US" sz="2000" dirty="0" smtClean="0">
                  <a:latin typeface="Symbol" charset="2"/>
                  <a:ea typeface="Symbol" charset="2"/>
                  <a:cs typeface="Symbol" charset="2"/>
                </a:endParaRP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a reaction at equilibrium:</a:t>
                </a:r>
              </a:p>
              <a:p>
                <a:pPr lvl="1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dirty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dirty="0" err="1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baseline="30000" dirty="0" err="1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 +  </a:t>
                </a:r>
                <a:r>
                  <a:rPr 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RT</a:t>
                </a:r>
                <a:r>
                  <a:rPr lang="en-US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lnK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0;</a:t>
                </a:r>
              </a:p>
              <a:p>
                <a:r>
                  <a:rPr 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lnK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4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lnK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charset="0"/>
                        <a:ea typeface="Times New Roman" charset="0"/>
                        <a:cs typeface="Times New Roman" charset="0"/>
                      </a:rPr>
                      <m:t>;</m:t>
                    </m:r>
                  </m:oMath>
                </a14:m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R = 8.314 J/</a:t>
                </a:r>
                <a:r>
                  <a:rPr 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K.mol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4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333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5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Pressure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for Phase Equilibrium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liquid-vapor equilibrium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at any temperature,</a:t>
                </a:r>
              </a:p>
              <a:p>
                <a:pPr lvl="1">
                  <a:lnSpc>
                    <a:spcPct val="150000"/>
                  </a:lnSpc>
                  <a:buFont typeface="Wingdings" charset="2"/>
                  <a:buChar char="Ø"/>
                </a:pPr>
                <a:r>
                  <a:rPr lang="en-US" dirty="0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+  </a:t>
                </a:r>
                <a:r>
                  <a:rPr 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RT</a:t>
                </a:r>
                <a:r>
                  <a:rPr lang="en-US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lnP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0;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vapor pressure in 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atm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400" dirty="0" smtClean="0">
                  <a:latin typeface="Symbol" charset="2"/>
                  <a:ea typeface="Symbol" charset="2"/>
                  <a:cs typeface="Symbol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lnP = </a:t>
                </a: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charset="0"/>
                        <a:ea typeface="Times New Roman" charset="0"/>
                        <a:cs typeface="Times New Roman" charset="0"/>
                      </a:rPr>
                      <m:t>;</m:t>
                    </m:r>
                  </m:oMath>
                </a14:m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 	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(T is in Kelvin)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(In this case, </a:t>
                </a:r>
                <a:r>
                  <a:rPr lang="en-US" sz="28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sz="28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enthalpy of vaporization)</a:t>
                </a: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If </a:t>
                </a:r>
                <a:r>
                  <a:rPr 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lnP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is plotted against 1/T,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slope = </a:t>
                </a:r>
                <a:r>
                  <a:rPr lang="en-US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𝑣𝑎𝑝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	the intercept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𝑣𝑎𝑝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333" t="-139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5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Estimating boiling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oint from </a:t>
            </a:r>
            <a:r>
              <a:rPr lang="en-US" sz="32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200" i="1" dirty="0" err="1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vap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32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3200" i="1" dirty="0" err="1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vap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phase equilibrium between liquid and vapor at 1 </a:t>
                </a:r>
                <a:r>
                  <a:rPr 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atm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the equilibrium temperature is also the boiling point of the liquid.</a:t>
                </a: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At phase equilibrium: 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0;   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 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liquid-vapor equilibrium, T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  <m:r>
                          <a:rPr lang="en-US" b="0" i="1" baseline="30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  <m:r>
                          <a:rPr lang="en-US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𝑣𝑎𝑝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  <m:r>
                          <a:rPr lang="en-US" b="0" i="1" baseline="30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  <m:r>
                          <a:rPr lang="en-US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𝑣𝑎𝑝</m:t>
                        </m:r>
                      </m:den>
                    </m:f>
                  </m:oMath>
                </a14:m>
                <a:r>
                  <a:rPr lang="en-US" dirty="0" smtClean="0">
                    <a:latin typeface="Symbol" charset="2"/>
                    <a:ea typeface="Symbol" charset="2"/>
                    <a:cs typeface="Symbol" charset="2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latin typeface="Symbol" charset="2"/>
                    <a:ea typeface="Symbol" charset="2"/>
                    <a:cs typeface="Symbol" charset="2"/>
                  </a:rPr>
                  <a:t>(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are standard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enthalpy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and standard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entropy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of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vaporization,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 T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boiling point.)</a:t>
                </a:r>
                <a:endParaRPr lang="en-US" sz="2400" i="1" dirty="0" smtClean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1333" t="-137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Estimating Boiling Point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Consider the process: C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⇌</m:t>
                    </m:r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 1 </a:t>
                </a:r>
                <a:r>
                  <a:rPr 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atm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(standard pressure condition)</a:t>
                </a:r>
              </a:p>
              <a:p>
                <a:pPr marL="0" indent="0">
                  <a:buNone/>
                </a:pPr>
                <a:r>
                  <a:rPr lang="en-US" sz="2400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Given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= -277.6 kJ/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	  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000" i="1" dirty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-234.8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kJ/</a:t>
                </a:r>
                <a:r>
                  <a:rPr 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] =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160.7 J.mol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.K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281.6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J.mol</a:t>
                </a:r>
                <a:r>
                  <a:rPr 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.K</a:t>
                </a:r>
                <a:r>
                  <a:rPr 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lvl="1" indent="0">
                  <a:buNone/>
                </a:pPr>
                <a:endParaRPr lang="en-US" sz="2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Calculate 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and estimate the boiling point of ethanol, C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OH.</a:t>
                </a:r>
                <a:endParaRPr lang="en-US" sz="24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48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0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Enthalpy </a:t>
            </a: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versus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Energy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E 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=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energy change for a process at constant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constant volume; 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altLang="en-US" sz="2400" dirty="0">
                <a:latin typeface="Times New Roman" charset="0"/>
                <a:cs typeface="Times New Roman" charset="0"/>
              </a:rPr>
              <a:t>	</a:t>
            </a:r>
            <a:r>
              <a:rPr lang="en-US" altLang="en-US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E </a:t>
            </a:r>
            <a:r>
              <a:rPr lang="en-US" altLang="en-US" i="1" dirty="0">
                <a:latin typeface="Times New Roman" charset="0"/>
                <a:cs typeface="Times New Roman" charset="0"/>
              </a:rPr>
              <a:t>=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+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W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i="1" baseline="-25000" dirty="0" smtClean="0">
                <a:latin typeface="Times New Roman" charset="0"/>
                <a:cs typeface="Times New Roman" charset="0"/>
              </a:rPr>
              <a:t>v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;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(at constant volume,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W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0)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en-US" sz="24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H =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enthalpy or energy change for a process at constant pressure P; 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altLang="en-US" dirty="0" smtClean="0">
                <a:latin typeface="Symbol" pitchFamily="18" charset="2"/>
                <a:cs typeface="Times New Roman" charset="0"/>
              </a:rPr>
              <a:t>  D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H </a:t>
            </a:r>
            <a:r>
              <a:rPr lang="en-US" altLang="en-US" i="1" dirty="0">
                <a:latin typeface="Times New Roman" charset="0"/>
                <a:cs typeface="Times New Roman" charset="0"/>
              </a:rPr>
              <a:t>= </a:t>
            </a:r>
            <a:r>
              <a:rPr lang="en-US" altLang="en-US" i="1" dirty="0" err="1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baseline="-25000" dirty="0" err="1">
                <a:latin typeface="Times New Roman" charset="0"/>
                <a:cs typeface="Times New Roman" charset="0"/>
              </a:rPr>
              <a:t>p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E – W = </a:t>
            </a:r>
            <a:r>
              <a:rPr lang="en-US" altLang="en-US" dirty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i="1" dirty="0">
                <a:latin typeface="Times New Roman" charset="0"/>
                <a:cs typeface="Times New Roman" charset="0"/>
              </a:rPr>
              <a:t>E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+ 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P</a:t>
            </a:r>
            <a:r>
              <a:rPr lang="en-US" altLang="en-US" dirty="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V;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en-US" sz="2400" i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&gt; 0: system absorbs heat;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q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&lt; 0: system loses heat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W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&lt;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0: work done by system; </a:t>
            </a:r>
            <a:r>
              <a:rPr lang="en-US" altLang="en-US" sz="2400" i="1" dirty="0">
                <a:latin typeface="Times New Roman" charset="0"/>
                <a:cs typeface="Times New Roman" charset="0"/>
              </a:rPr>
              <a:t>W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&gt; 0: work done on system;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Estimating Boiling Point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(Solution to previous problem):</a:t>
                </a:r>
              </a:p>
              <a:p>
                <a:pPr marL="914400" lvl="2" indent="0">
                  <a:buNone/>
                </a:pPr>
                <a:endParaRPr lang="en-US" sz="16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For the process: C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⇌</m:t>
                    </m:r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OH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 1 </a:t>
                </a:r>
                <a:r>
                  <a:rPr 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atm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(standard pressure condition)</a:t>
                </a:r>
              </a:p>
              <a:p>
                <a:pPr marL="457200" lvl="1" indent="0">
                  <a:buNone/>
                </a:pPr>
                <a:endParaRPr lang="en-US" sz="2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(-234.8) – (-277.6) = 42.8 kJ.mol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(281.6 – 160.7) = 120.9 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J.mol</a:t>
                </a:r>
                <a:r>
                  <a:rPr 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.K</a:t>
                </a:r>
                <a:r>
                  <a:rPr 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𝑣𝑎𝑝</m:t>
                        </m:r>
                      </m:num>
                      <m:den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𝑣𝑎𝑝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42.8 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𝑘𝐽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𝑚𝑜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0.1209 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𝑘𝐽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𝑚𝑜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354 K ~ 81 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(This is an estimate, because we use </a:t>
                </a:r>
                <a:r>
                  <a:rPr lang="en-US" sz="2000" dirty="0" err="1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000" baseline="30000" dirty="0" err="1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000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 </a:t>
                </a:r>
                <a:r>
                  <a:rPr lang="en-US" sz="2000" dirty="0" err="1" smtClean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0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0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vap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values at 25 </a:t>
                </a:r>
                <a:r>
                  <a:rPr lang="en-US" sz="20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r>
                  <a:rPr 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333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334000" cy="9144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>
                <a:latin typeface="Times New Roman" charset="0"/>
              </a:rPr>
              <a:t>Concept </a:t>
            </a:r>
            <a:r>
              <a:rPr lang="en-US" altLang="en-US" sz="4000" dirty="0" smtClean="0">
                <a:latin typeface="Times New Roman" charset="0"/>
              </a:rPr>
              <a:t>Check-#4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4876800"/>
          </a:xfrm>
        </p:spPr>
        <p:txBody>
          <a:bodyPr/>
          <a:lstStyle/>
          <a:p>
            <a:pPr marL="469900" indent="1588" eaLnBrk="1" hangingPunct="1">
              <a:buFontTx/>
              <a:buNone/>
              <a:defRPr/>
            </a:pPr>
            <a:r>
              <a:rPr lang="en-US" altLang="en-US" dirty="0" smtClean="0">
                <a:latin typeface="Times New Roman" charset="0"/>
              </a:rPr>
              <a:t>A liquid is vaporized at its boiling point. Predict the signs of:</a:t>
            </a: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i="1" dirty="0" smtClean="0">
                <a:solidFill>
                  <a:srgbClr val="0000FF"/>
                </a:solidFill>
                <a:latin typeface="Times New Roman" charset="0"/>
              </a:rPr>
              <a:t>w</a:t>
            </a:r>
            <a:endParaRPr lang="en-US" altLang="en-US" dirty="0" smtClean="0">
              <a:latin typeface="Times New Roman" charset="0"/>
            </a:endParaRP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i="1" dirty="0" smtClean="0">
                <a:solidFill>
                  <a:srgbClr val="0000FF"/>
                </a:solidFill>
                <a:latin typeface="Times New Roman" charset="0"/>
              </a:rPr>
              <a:t>q</a:t>
            </a:r>
            <a:endParaRPr lang="en-US" altLang="en-US" dirty="0" smtClean="0">
              <a:latin typeface="Times New Roman" charset="0"/>
            </a:endParaRP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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H</a:t>
            </a:r>
            <a:endParaRPr lang="en-US" altLang="en-US" dirty="0" smtClean="0">
              <a:latin typeface="Times New Roman" charset="0"/>
              <a:sym typeface="Symbol" pitchFamily="18" charset="2"/>
            </a:endParaRP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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S</a:t>
            </a:r>
            <a:r>
              <a:rPr lang="en-US" altLang="en-US" i="1" baseline="-25000" dirty="0" err="1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sys</a:t>
            </a:r>
            <a:endParaRPr lang="en-US" altLang="en-US" dirty="0" smtClean="0">
              <a:latin typeface="Times New Roman" charset="0"/>
              <a:sym typeface="Symbol" pitchFamily="18" charset="2"/>
            </a:endParaRP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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S</a:t>
            </a:r>
            <a:r>
              <a:rPr lang="en-US" altLang="en-US" i="1" baseline="-14000" dirty="0" err="1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surr</a:t>
            </a:r>
            <a:r>
              <a:rPr lang="en-US" altLang="en-US" dirty="0" smtClean="0">
                <a:latin typeface="Times New Roman" charset="0"/>
                <a:sym typeface="Symbol" pitchFamily="18" charset="2"/>
              </a:rPr>
              <a:t> </a:t>
            </a: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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charset="0"/>
                <a:sym typeface="Symbol" pitchFamily="18" charset="2"/>
              </a:rPr>
              <a:t>G</a:t>
            </a:r>
            <a:endParaRPr lang="en-US" altLang="en-US" dirty="0" smtClean="0">
              <a:latin typeface="Times New Roman" charset="0"/>
              <a:sym typeface="Symbol" pitchFamily="18" charset="2"/>
            </a:endParaRPr>
          </a:p>
          <a:p>
            <a:pPr marL="469900" indent="1588" eaLnBrk="1" hangingPunct="1">
              <a:buFontTx/>
              <a:buNone/>
              <a:defRPr/>
            </a:pPr>
            <a:endParaRPr lang="en-US" altLang="en-US" sz="1200" dirty="0" smtClean="0">
              <a:latin typeface="Times New Roman" charset="0"/>
              <a:sym typeface="Symbol" pitchFamily="18" charset="2"/>
            </a:endParaRPr>
          </a:p>
          <a:p>
            <a:pPr marL="469900" indent="1588" eaLnBrk="1" hangingPunct="1">
              <a:buFontTx/>
              <a:buNone/>
              <a:defRPr/>
            </a:pPr>
            <a:r>
              <a:rPr lang="en-US" altLang="en-US" dirty="0" smtClean="0">
                <a:latin typeface="Times New Roman" charset="0"/>
                <a:sym typeface="Symbol" pitchFamily="18" charset="2"/>
              </a:rPr>
              <a:t>Explain your answers.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2590800"/>
            <a:ext cx="685800" cy="3124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9900"/>
                </a:solidFill>
              </a:rPr>
              <a:t>–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9900"/>
                </a:solidFill>
              </a:rPr>
              <a:t>+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9900"/>
                </a:solidFill>
              </a:rPr>
              <a:t>+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9900"/>
                </a:solidFill>
              </a:rPr>
              <a:t>+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9900"/>
                </a:solidFill>
              </a:rPr>
              <a:t>–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rgbClr val="009900"/>
                </a:solidFill>
              </a:rPr>
              <a:t>0</a:t>
            </a:r>
          </a:p>
        </p:txBody>
      </p:sp>
      <p:pic>
        <p:nvPicPr>
          <p:cNvPr id="46085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build="p" autoUpdateAnimBg="0"/>
      <p:bldP spid="10445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Transition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 is also the transition temperature when a reaction changes from 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spontaneous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to 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nonspontaneous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, and 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vice versa</a:t>
                </a:r>
                <a:r>
                  <a:rPr lang="en-US" altLang="en-US" sz="2800" dirty="0">
                    <a:latin typeface="Times New Roman" charset="0"/>
                    <a:cs typeface="Times New Roman" charset="0"/>
                  </a:rPr>
                  <a:t>;</a:t>
                </a:r>
                <a:endParaRPr lang="en-US" altLang="en-US" sz="28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endParaRPr lang="en-US" altLang="en-US" sz="12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At transition temperature, </a:t>
                </a:r>
                <a:r>
                  <a:rPr lang="en-US" altLang="en-US" sz="2400" dirty="0" err="1" smtClean="0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sz="2400" baseline="-12000" dirty="0" err="1" smtClean="0">
                    <a:latin typeface="Times New Roman" charset="0"/>
                    <a:cs typeface="Times New Roman" charset="0"/>
                  </a:rPr>
                  <a:t>r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,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baseline="38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0;</a:t>
                </a:r>
              </a:p>
              <a:p>
                <a:pPr lvl="1" eaLnBrk="1" hangingPunct="1">
                  <a:buFont typeface="Symbol" pitchFamily="18" charset="2"/>
                  <a:buChar char=" "/>
                  <a:defRPr/>
                </a:pPr>
                <a:r>
                  <a:rPr lang="en-US" altLang="en-US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i="1" dirty="0" err="1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baseline="38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</a:rPr>
                  <a:t> = </a:t>
                </a:r>
                <a:r>
                  <a:rPr lang="en-US" altLang="en-US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i="1" dirty="0" err="1" smtClean="0">
                    <a:latin typeface="Times New Roman" charset="0"/>
                    <a:cs typeface="Times New Roman" charset="0"/>
                  </a:rPr>
                  <a:t>H</a:t>
                </a:r>
                <a:r>
                  <a:rPr lang="en-US" altLang="en-US" baseline="38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</a:rPr>
                  <a:t> – </a:t>
                </a:r>
                <a:r>
                  <a:rPr lang="en-US" altLang="en-US" dirty="0" err="1" smtClean="0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baseline="-12000" dirty="0" err="1" smtClean="0">
                    <a:latin typeface="Times New Roman" charset="0"/>
                    <a:cs typeface="Times New Roman" charset="0"/>
                  </a:rPr>
                  <a:t>r</a:t>
                </a:r>
                <a:r>
                  <a:rPr lang="en-US" altLang="en-US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i="1" dirty="0" err="1" smtClean="0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baseline="38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</a:rPr>
                  <a:t> = 0;  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  <a:sym typeface="Wingdings" pitchFamily="2" charset="2"/>
                  </a:rPr>
                  <a:t>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  <a:sym typeface="Wingdings" pitchFamily="2" charset="2"/>
                  </a:rPr>
                  <a:t>  </a:t>
                </a:r>
                <a:r>
                  <a:rPr lang="en-US" altLang="en-US" dirty="0" err="1" smtClean="0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baseline="-12000" dirty="0" err="1" smtClean="0">
                    <a:latin typeface="Times New Roman" charset="0"/>
                    <a:cs typeface="Times New Roman" charset="0"/>
                  </a:rPr>
                  <a:t>r</a:t>
                </a:r>
                <a:r>
                  <a:rPr lang="en-US" altLang="en-US" baseline="-120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altLang="en-US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 smtClean="0">
                    <a:latin typeface="Times New Roman" charset="0"/>
                    <a:cs typeface="Times New Roman" charset="0"/>
                  </a:rPr>
                  <a:t> </a:t>
                </a:r>
              </a:p>
              <a:p>
                <a:pPr lvl="1" eaLnBrk="1" hangingPunct="1">
                  <a:buFont typeface="Symbol" pitchFamily="18" charset="2"/>
                  <a:buNone/>
                  <a:defRPr/>
                </a:pPr>
                <a:endParaRPr lang="en-US" altLang="en-US" sz="1200" dirty="0" smtClean="0"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Estimating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ransition Temperature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Consider the reaction: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 N</a:t>
                </a:r>
                <a:r>
                  <a:rPr lang="en-US" altLang="en-US" sz="2800" baseline="-10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(g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cs typeface="Times New Roman" charset="0"/>
                  </a:rPr>
                  <a:t> + 3H</a:t>
                </a:r>
                <a:r>
                  <a:rPr lang="en-US" altLang="en-US" sz="2800" baseline="-10000" dirty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(g)</a:t>
                </a:r>
                <a:r>
                  <a:rPr lang="en-US" altLang="en-US" sz="28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cs typeface="Times New Roman" charset="0"/>
                    <a:sym typeface="Symbol" pitchFamily="18" charset="2"/>
                  </a:rPr>
                  <a:t></a:t>
                </a:r>
                <a:r>
                  <a:rPr lang="en-US" altLang="en-US" sz="2800" dirty="0">
                    <a:latin typeface="Times New Roman" charset="0"/>
                    <a:cs typeface="Times New Roman" charset="0"/>
                  </a:rPr>
                  <a:t> 2NH</a:t>
                </a:r>
                <a:r>
                  <a:rPr lang="en-US" altLang="en-US" sz="2800" baseline="-10000" dirty="0">
                    <a:latin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(g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)</a:t>
                </a:r>
                <a:endParaRPr lang="en-US" altLang="en-US" sz="2800" dirty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buFont typeface="Symbol" pitchFamily="18" charset="2"/>
                  <a:buNone/>
                  <a:defRPr/>
                </a:pPr>
                <a:r>
                  <a:rPr lang="en-US" altLang="en-US" sz="2800" dirty="0">
                    <a:latin typeface="Symbol" pitchFamily="18" charset="2"/>
                    <a:cs typeface="Times New Roman" charset="0"/>
                  </a:rPr>
                  <a:t> 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where 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H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-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91.8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kJ  and 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-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198.1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J/K = -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0.1981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kJ/K</a:t>
                </a:r>
              </a:p>
              <a:p>
                <a:pPr eaLnBrk="1" hangingPunct="1">
                  <a:lnSpc>
                    <a:spcPct val="80000"/>
                  </a:lnSpc>
                  <a:buFont typeface="Symbol" pitchFamily="18" charset="2"/>
                  <a:buChar char=" "/>
                  <a:defRPr/>
                </a:pPr>
                <a:endParaRPr lang="en-US" altLang="en-US" sz="1600" dirty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At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298, </a:t>
                </a:r>
                <a:r>
                  <a:rPr lang="en-US" altLang="en-US" sz="2400" dirty="0" err="1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298 K x (-0.199 J/K) = -59.3 kJ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400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baseline="36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=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H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- </a:t>
                </a:r>
                <a:r>
                  <a:rPr lang="en-US" altLang="en-US" sz="2400" dirty="0" err="1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-92 kJ – (-59.3 kJ) = -33 kJ;  </a:t>
                </a: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en-US" sz="2000" dirty="0">
                    <a:latin typeface="Times New Roman" charset="0"/>
                    <a:cs typeface="Times New Roman" charset="0"/>
                    <a:sym typeface="Wingdings" pitchFamily="2" charset="2"/>
                  </a:rPr>
                  <a:t>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Reaction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is </a:t>
                </a:r>
                <a:r>
                  <a:rPr lang="en-US" altLang="en-US" sz="2400" b="1" i="1" dirty="0">
                    <a:latin typeface="Times New Roman" charset="0"/>
                    <a:cs typeface="Times New Roman" charset="0"/>
                  </a:rPr>
                  <a:t>spontaneous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at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298 K under standard condition;</a:t>
                </a:r>
                <a:endParaRPr lang="en-US" altLang="en-US" sz="2400" dirty="0">
                  <a:latin typeface="Times New Roman" charset="0"/>
                  <a:cs typeface="Times New Roman" charset="0"/>
                </a:endParaRP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Transition temperature, 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−91.8 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𝑘𝐽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−0.1981 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𝑘𝐽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463 K ~ 190 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This reaction will become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nonspontaneous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above 463 K if carried out under standard condition, (such that 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Q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1)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111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8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Estimating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ransition Temperature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Consider the reaction: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CH</a:t>
                </a:r>
                <a:r>
                  <a:rPr lang="en-US" altLang="en-US" sz="2400" baseline="-12000" dirty="0" smtClean="0">
                    <a:latin typeface="Times New Roman" charset="0"/>
                    <a:cs typeface="Times New Roman" charset="0"/>
                  </a:rPr>
                  <a:t>4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+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H</a:t>
                </a:r>
                <a:r>
                  <a:rPr lang="en-US" altLang="en-US" sz="2400" baseline="-12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  <a:sym typeface="Symbol" pitchFamily="18" charset="2"/>
                  </a:rPr>
                  <a:t>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CO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(g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+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3H</a:t>
                </a:r>
                <a:r>
                  <a:rPr lang="en-US" altLang="en-US" sz="2400" baseline="-12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(g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,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altLang="en-US" sz="2400" dirty="0">
                    <a:latin typeface="Symbol" pitchFamily="18" charset="2"/>
                    <a:cs typeface="Times New Roman" charset="0"/>
                  </a:rPr>
                  <a:t>	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where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H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205.9 kJ  and 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214.7 J/K = 0.2147 kJ/K</a:t>
                </a:r>
              </a:p>
              <a:p>
                <a:pPr eaLnBrk="1" hangingPunct="1">
                  <a:lnSpc>
                    <a:spcPct val="80000"/>
                  </a:lnSpc>
                  <a:buFont typeface="Symbol" pitchFamily="18" charset="2"/>
                  <a:buChar char=" "/>
                  <a:defRPr/>
                </a:pPr>
                <a:endParaRPr lang="en-US" altLang="en-US" sz="1600" dirty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At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298 K, </a:t>
                </a:r>
                <a:r>
                  <a:rPr lang="en-US" altLang="en-US" sz="2400" dirty="0" err="1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298 K x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(0.2147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J/K) =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64.0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kJ</a:t>
                </a:r>
              </a:p>
              <a:p>
                <a:pPr eaLnBrk="1" hangingPunct="1">
                  <a:defRPr/>
                </a:pPr>
                <a:r>
                  <a:rPr lang="en-US" altLang="en-US" sz="2400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baseline="36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=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H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- </a:t>
                </a:r>
                <a:r>
                  <a:rPr lang="en-US" altLang="en-US" sz="2400" dirty="0" err="1"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altLang="en-US" sz="2400" baseline="36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205.9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kJ –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(64.0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kJ) =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141.9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kJ;  </a:t>
                </a:r>
              </a:p>
              <a:p>
                <a:pPr eaLnBrk="1" hangingPunct="1">
                  <a:defRPr/>
                </a:pPr>
                <a:r>
                  <a:rPr lang="en-US" altLang="en-US" sz="2000" dirty="0">
                    <a:latin typeface="Times New Roman" charset="0"/>
                    <a:cs typeface="Times New Roman" charset="0"/>
                    <a:sym typeface="Wingdings" pitchFamily="2" charset="2"/>
                  </a:rPr>
                  <a:t></a:t>
                </a:r>
                <a:r>
                  <a:rPr lang="en-US" altLang="en-US" sz="20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Reaction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is </a:t>
                </a:r>
                <a:r>
                  <a:rPr lang="en-US" altLang="en-US" sz="2400" b="1" i="1" dirty="0" smtClean="0">
                    <a:latin typeface="Times New Roman" charset="0"/>
                    <a:cs typeface="Times New Roman" charset="0"/>
                  </a:rPr>
                  <a:t>not spontaneous</a:t>
                </a:r>
                <a:r>
                  <a:rPr lang="en-US" altLang="en-US" sz="2400" b="1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at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298 K (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under standard condition)</a:t>
                </a:r>
                <a:endParaRPr lang="en-US" altLang="en-US" sz="2000" dirty="0">
                  <a:latin typeface="Times New Roman" charset="0"/>
                  <a:cs typeface="Times New Roman" charset="0"/>
                </a:endParaRP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Transition temperature, 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205.9 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𝑘𝐽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0.2147 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𝑘𝐽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959.0 K ~ 686 </a:t>
                </a:r>
                <a:r>
                  <a:rPr lang="en-US" sz="2400" baseline="30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This reaction will become 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spontaneous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above 959 K if carried out under standard condition, (such that 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Q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1)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05800" cy="4876800"/>
              </a:xfrm>
              <a:blipFill rotWithShape="0">
                <a:blip r:embed="rId3"/>
                <a:stretch>
                  <a:fillRect l="-1175" r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2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8061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Reaction spontaneous at low temperature but </a:t>
            </a:r>
            <a:b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not at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high temperature (</a:t>
            </a:r>
            <a:r>
              <a:rPr lang="en-US" altLang="en-US" sz="32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0; </a:t>
            </a:r>
            <a:r>
              <a:rPr lang="en-US" altLang="en-US" sz="32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0)</a:t>
            </a:r>
            <a:endParaRPr lang="en-US" altLang="en-US" sz="3200" baseline="40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5256"/>
            <a:ext cx="8229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400" dirty="0" smtClean="0">
              <a:latin typeface="Times New Roman" charset="0"/>
              <a:cs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Consider the following reaction: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N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+ 3H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2NH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,</a:t>
            </a:r>
          </a:p>
          <a:p>
            <a:pPr eaLnBrk="1" hangingPunct="1">
              <a:lnSpc>
                <a:spcPct val="150000"/>
              </a:lnSpc>
              <a:buFont typeface="Symbol" pitchFamily="18" charset="2"/>
              <a:buNone/>
              <a:defRPr/>
            </a:pPr>
            <a:r>
              <a:rPr lang="en-US" altLang="en-US" sz="2400" dirty="0" smtClean="0">
                <a:latin typeface="Symbol" pitchFamily="18" charset="2"/>
                <a:cs typeface="Times New Roman" charset="0"/>
              </a:rPr>
              <a:t>   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-91.8 kJ  and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-198.1 J/K = -0.1981 kJ/K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Char char=" "/>
              <a:defRPr/>
            </a:pPr>
            <a:endParaRPr lang="en-US" altLang="en-US" sz="14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At 298 K,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298 K x (-0.1981 J/K) = -59.0 kJ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-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-91.8 kJ – (-59.0 kJ) = -32.8 kJ; 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err="1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&lt; 0 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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reaction is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spontaneous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at 298 K;</a:t>
            </a:r>
            <a:endParaRPr lang="en-US" altLang="en-US" sz="20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At 500 K, 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500 K x (-0.1981 J/K) = -99.0 kJ;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-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-91.8 kJ – (-99.0 kJ) = 7.2 kJ;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err="1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&gt; 0 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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reaction is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nonspontaneous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at 500 K</a:t>
            </a:r>
            <a:r>
              <a:rPr lang="en-US" alt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Reaction spontaneous at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high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temperature but not at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low temperature (</a:t>
            </a:r>
            <a:r>
              <a:rPr lang="en-US" altLang="en-US" sz="32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&gt; 0; </a:t>
            </a:r>
            <a:r>
              <a:rPr lang="en-US" altLang="en-US" sz="32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0)</a:t>
            </a:r>
            <a:endParaRPr lang="en-US" altLang="en-US" sz="3200" baseline="40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Consider the following reaction: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CH</a:t>
            </a:r>
            <a:r>
              <a:rPr lang="en-US" altLang="en-US" sz="2800" baseline="-12000" dirty="0" smtClean="0">
                <a:latin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+ H</a:t>
            </a:r>
            <a:r>
              <a:rPr lang="en-US" altLang="en-US" sz="28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CO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+ 3H</a:t>
            </a:r>
            <a:r>
              <a:rPr lang="en-US" altLang="en-US" sz="2800" baseline="-12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latin typeface="Symbol" pitchFamily="18" charset="2"/>
                <a:cs typeface="Times New Roman" charset="0"/>
              </a:rPr>
              <a:t>	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where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205.9 kJ  and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214.7 J/K = 0.2147 kJ/K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At 298 K,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298 K x (0.2147 J/K) = 64.0 kJ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   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-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205.9 kJ – 64.0 kJ = 141.9 kJ;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err="1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&gt; 0 </a:t>
            </a:r>
            <a:r>
              <a:rPr lang="en-US" altLang="en-US" sz="2000" dirty="0" smtClean="0">
                <a:latin typeface="Times New Roman" charset="0"/>
                <a:cs typeface="Times New Roman" charset="0"/>
                <a:sym typeface="Wingdings" pitchFamily="2" charset="2"/>
              </a:rPr>
              <a:t>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reaction is </a:t>
            </a:r>
            <a:r>
              <a:rPr lang="en-US" altLang="en-US" sz="2400" i="1" dirty="0" smtClean="0">
                <a:latin typeface="Times New Roman" charset="0"/>
                <a:cs typeface="Times New Roman" charset="0"/>
              </a:rPr>
              <a:t>nonspontaneous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at 298 K.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At 1000 K, 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1000 K x (0.2147 J/K) = 214.7 kJ;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H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- </a:t>
            </a:r>
            <a:r>
              <a:rPr lang="en-US" altLang="en-US" sz="2400" dirty="0" err="1" smtClean="0">
                <a:latin typeface="Times New Roman" charset="0"/>
                <a:cs typeface="Times New Roman" charset="0"/>
              </a:rPr>
              <a:t>T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S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205.9 kJ –  214.7 kJ) = -8.8 kJ;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err="1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&gt; 0 </a:t>
            </a:r>
            <a:r>
              <a:rPr lang="en-US" altLang="en-US" sz="2000" dirty="0">
                <a:latin typeface="Times New Roman" charset="0"/>
                <a:cs typeface="Times New Roman" charset="0"/>
                <a:sym typeface="Wingdings" pitchFamily="2" charset="2"/>
              </a:rPr>
              <a:t>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reaction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is spontaneous at 1200 K</a:t>
            </a:r>
            <a:r>
              <a:rPr lang="en-US" alt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Symbol" charset="2"/>
                <a:ea typeface="Times New Roman" charset="0"/>
                <a:cs typeface="Times New Roman" charset="0"/>
              </a:rPr>
              <a:t>D</a:t>
            </a:r>
            <a:r>
              <a:rPr lang="en-US" altLang="en-US" sz="3600" i="1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 under Nonstandard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3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341437"/>
                <a:ext cx="8458200" cy="513556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Free energy also depends on concentration and partial pressure;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400" dirty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err="1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baseline="40000" dirty="0" err="1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+ </a:t>
                </a:r>
                <a:r>
                  <a:rPr lang="en-US" altLang="en-US" sz="2400" dirty="0" err="1">
                    <a:latin typeface="Times New Roman" charset="0"/>
                    <a:cs typeface="Times New Roman" charset="0"/>
                  </a:rPr>
                  <a:t>RT</a:t>
                </a:r>
                <a:r>
                  <a:rPr lang="en-US" altLang="en-US" sz="2400" i="1" dirty="0" err="1">
                    <a:latin typeface="Times New Roman" charset="0"/>
                    <a:cs typeface="Times New Roman" charset="0"/>
                  </a:rPr>
                  <a:t>lnQ</a:t>
                </a:r>
                <a:r>
                  <a:rPr lang="en-US" altLang="en-US" sz="2400" baseline="-10000" dirty="0" err="1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altLang="en-US" sz="2400" i="1" dirty="0">
                    <a:latin typeface="Times New Roman" charset="0"/>
                    <a:cs typeface="Times New Roman" charset="0"/>
                  </a:rPr>
                  <a:t>,</a:t>
                </a:r>
              </a:p>
              <a:p>
                <a:pPr eaLnBrk="1" hangingPunct="1"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Under 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nonstandard conditions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(</a:t>
                </a:r>
                <a:r>
                  <a:rPr lang="en-US" altLang="en-US" sz="2400" i="1" dirty="0" err="1" smtClean="0">
                    <a:latin typeface="Times New Roman" charset="0"/>
                    <a:cs typeface="Times New Roman" charset="0"/>
                  </a:rPr>
                  <a:t>Q</a:t>
                </a:r>
                <a:r>
                  <a:rPr lang="en-US" altLang="en-US" sz="2400" baseline="-25000" dirty="0" err="1" smtClean="0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1),</a:t>
                </a:r>
              </a:p>
              <a:p>
                <a:pPr eaLnBrk="1" hangingPunct="1">
                  <a:buFontTx/>
                  <a:buNone/>
                  <a:defRPr/>
                </a:pPr>
                <a:r>
                  <a:rPr lang="en-US" altLang="en-US" sz="1200" dirty="0" smtClean="0">
                    <a:latin typeface="Symbol" pitchFamily="18" charset="2"/>
                    <a:cs typeface="Times New Roman" charset="0"/>
                  </a:rPr>
                  <a:t>	</a:t>
                </a:r>
                <a:endParaRPr lang="en-US" altLang="en-US" sz="12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Consider the reaction:  N</a:t>
                </a:r>
                <a:r>
                  <a:rPr lang="en-US" altLang="en-US" sz="2400" baseline="-10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+ 3H</a:t>
                </a:r>
                <a:r>
                  <a:rPr lang="en-US" altLang="en-US" sz="2400" baseline="-10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  <a:sym typeface="Symbol" pitchFamily="18" charset="2"/>
                  </a:rPr>
                  <a:t>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2NH</a:t>
                </a:r>
                <a:r>
                  <a:rPr lang="en-US" altLang="en-US" sz="2400" baseline="-10000" dirty="0" smtClean="0">
                    <a:latin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at 500 K,</a:t>
                </a:r>
              </a:p>
              <a:p>
                <a:pPr eaLnBrk="1" hangingPunct="1">
                  <a:buFontTx/>
                  <a:buNone/>
                  <a:defRPr/>
                </a:pP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w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here P</a:t>
                </a:r>
                <a:r>
                  <a:rPr lang="en-US" altLang="en-US" sz="2400" baseline="-25000" dirty="0" smtClean="0">
                    <a:latin typeface="Times New Roman" charset="0"/>
                    <a:cs typeface="Times New Roman" charset="0"/>
                  </a:rPr>
                  <a:t>N2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= 40. </a:t>
                </a:r>
                <a:r>
                  <a:rPr lang="en-US" altLang="en-US" sz="2400" dirty="0" err="1" smtClean="0">
                    <a:latin typeface="Times New Roman" charset="0"/>
                    <a:cs typeface="Times New Roman" charset="0"/>
                  </a:rPr>
                  <a:t>atm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; P</a:t>
                </a:r>
                <a:r>
                  <a:rPr lang="en-US" altLang="en-US" sz="2400" baseline="-25000" dirty="0" smtClean="0">
                    <a:latin typeface="Times New Roman" charset="0"/>
                    <a:cs typeface="Times New Roman" charset="0"/>
                  </a:rPr>
                  <a:t>H2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= 120. </a:t>
                </a:r>
                <a:r>
                  <a:rPr lang="en-US" altLang="en-US" sz="2400" dirty="0" err="1" smtClean="0">
                    <a:latin typeface="Times New Roman" charset="0"/>
                    <a:cs typeface="Times New Roman" charset="0"/>
                  </a:rPr>
                  <a:t>atm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, and P</a:t>
                </a:r>
                <a:r>
                  <a:rPr lang="en-US" altLang="en-US" sz="2400" baseline="-25000" dirty="0" smtClean="0">
                    <a:latin typeface="Times New Roman" charset="0"/>
                    <a:cs typeface="Times New Roman" charset="0"/>
                  </a:rPr>
                  <a:t>NH3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= 20. </a:t>
                </a:r>
                <a:r>
                  <a:rPr lang="en-US" altLang="en-US" sz="2400" dirty="0" err="1" smtClean="0">
                    <a:latin typeface="Times New Roman" charset="0"/>
                    <a:cs typeface="Times New Roman" charset="0"/>
                  </a:rPr>
                  <a:t>atm</a:t>
                </a:r>
                <a:endParaRPr lang="en-US" altLang="en-US" sz="12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		</a:t>
                </a:r>
                <a:r>
                  <a:rPr lang="en-US" altLang="en-US" sz="2400" i="1" dirty="0" err="1" smtClean="0">
                    <a:latin typeface="Times New Roman" charset="0"/>
                    <a:cs typeface="Times New Roman" charset="0"/>
                  </a:rPr>
                  <a:t>Q</a:t>
                </a:r>
                <a:r>
                  <a:rPr lang="en-US" altLang="en-US" sz="2400" baseline="-10000" dirty="0" err="1" smtClean="0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cs typeface="Times New Roman" charset="0"/>
                                  </a:rPr>
                                  <m:t>𝑃</m:t>
                                </m:r>
                                <m:r>
                                  <a:rPr lang="en-US" altLang="en-US" sz="2800" b="0" i="1" baseline="-25000" smtClean="0">
                                    <a:latin typeface="Cambria Math" charset="0"/>
                                    <a:cs typeface="Times New Roman" charset="0"/>
                                  </a:rPr>
                                  <m:t>𝑁𝐻</m:t>
                                </m:r>
                                <m:r>
                                  <a:rPr lang="en-US" altLang="en-US" sz="2800" b="0" i="1" baseline="-25000" smtClean="0">
                                    <a:latin typeface="Cambria Math" charset="0"/>
                                    <a:cs typeface="Times New Roman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𝑃</m:t>
                            </m:r>
                            <m:r>
                              <a:rPr lang="en-US" altLang="en-US" sz="2800" b="0" i="1" baseline="-25000" smtClean="0">
                                <a:latin typeface="Cambria Math" charset="0"/>
                                <a:cs typeface="Times New Roman" charset="0"/>
                              </a:rPr>
                              <m:t>𝑁</m:t>
                            </m:r>
                            <m:r>
                              <a:rPr lang="en-US" altLang="en-US" sz="2800" b="0" i="1" baseline="-25000" smtClean="0">
                                <a:latin typeface="Cambria Math" charset="0"/>
                                <a:cs typeface="Times New Roman" charset="0"/>
                              </a:rPr>
                              <m:t>2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cs typeface="Times New Roman" charset="0"/>
                                  </a:rPr>
                                  <m:t>𝑃</m:t>
                                </m:r>
                                <m:r>
                                  <a:rPr lang="en-US" altLang="en-US" sz="2800" b="0" i="1" baseline="-25000" smtClean="0">
                                    <a:latin typeface="Cambria Math" charset="0"/>
                                    <a:cs typeface="Times New Roman" charset="0"/>
                                  </a:rPr>
                                  <m:t>𝐻</m:t>
                                </m:r>
                                <m:r>
                                  <a:rPr lang="en-US" altLang="en-US" sz="2800" b="0" i="1" baseline="-25000" smtClean="0">
                                    <a:latin typeface="Cambria Math" charset="0"/>
                                    <a:cs typeface="Times New Roman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cs typeface="Times New Roman" charset="0"/>
                                  </a:rPr>
                                  <m:t>20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40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cs typeface="Times New Roman" charset="0"/>
                                  </a:rPr>
                                  <m:t>120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= 5.8 x 10</a:t>
                </a:r>
                <a:r>
                  <a:rPr lang="en-US" altLang="en-US" sz="2400" baseline="30000" dirty="0" smtClean="0">
                    <a:latin typeface="Times New Roman" charset="0"/>
                    <a:cs typeface="Times New Roman" charset="0"/>
                  </a:rPr>
                  <a:t>-6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</a:t>
                </a:r>
                <a:endParaRPr lang="en-US" altLang="en-US" sz="2400" dirty="0">
                  <a:latin typeface="Times New Roman" charset="0"/>
                  <a:cs typeface="Times New Roman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At 500 K, </a:t>
                </a:r>
                <a:r>
                  <a:rPr lang="en-US" altLang="en-US" sz="2400" dirty="0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 = 7.2 kJ + (0.008314 kJ/(</a:t>
                </a:r>
                <a:r>
                  <a:rPr lang="en-US" altLang="en-US" sz="2400" dirty="0" err="1" smtClean="0">
                    <a:latin typeface="Times New Roman" charset="0"/>
                    <a:cs typeface="Times New Roman" charset="0"/>
                  </a:rPr>
                  <a:t>mol.K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))(500 K)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ln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(5.8 </a:t>
                </a:r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0000" dirty="0" smtClean="0">
                    <a:latin typeface="Times New Roman" charset="0"/>
                    <a:cs typeface="Times New Roman" charset="0"/>
                  </a:rPr>
                  <a:t>-6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)</a:t>
                </a:r>
              </a:p>
              <a:p>
                <a:pPr marL="0" indent="0" eaLnBrk="1" hangingPunct="1">
                  <a:buNone/>
                  <a:defRPr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7.2 kJ + (-50. kJ) ~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43 kJ</a:t>
                </a:r>
              </a:p>
              <a:p>
                <a:pPr eaLnBrk="1" hangingPunct="1">
                  <a:buFont typeface="Arial" charset="0"/>
                  <a:buChar char="•"/>
                  <a:defRPr/>
                </a:pPr>
                <a:r>
                  <a:rPr lang="en-US" altLang="en-US" sz="2400" dirty="0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G &lt;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0  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  <a:sym typeface="Wingdings"/>
                  </a:rPr>
                  <a:t> reaction is spontaneous under above pressure conditions;</a:t>
                </a:r>
                <a:endParaRPr lang="en-US" altLang="en-US" sz="2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buFontTx/>
                  <a:buNone/>
                  <a:defRPr/>
                </a:pPr>
                <a:endParaRPr lang="en-US" altLang="en-US" sz="2400" dirty="0" smtClean="0">
                  <a:latin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41437"/>
                <a:ext cx="8458200" cy="5135563"/>
              </a:xfrm>
              <a:blipFill rotWithShape="0">
                <a:blip r:embed="rId2"/>
                <a:stretch>
                  <a:fillRect l="-1154" t="-949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latin typeface="Times New Roman" charset="0"/>
              </a:rPr>
              <a:t>Free Energy and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828800"/>
                <a:ext cx="7848600" cy="429736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latin typeface="Times New Roman" panose="02020603050405020304" pitchFamily="18" charset="0"/>
                  </a:rPr>
                  <a:t>Equilibrium occurs when reaction/process reaches the lowest possible value of free energy available to the system.</a:t>
                </a:r>
              </a:p>
              <a:p>
                <a:pPr eaLnBrk="1" hangingPunct="1"/>
                <a:r>
                  <a:rPr lang="el-GR" altLang="en-US" sz="2800" dirty="0" smtClean="0">
                    <a:latin typeface="Times New Roman" panose="02020603050405020304" pitchFamily="18" charset="0"/>
                  </a:rPr>
                  <a:t>Δ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G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= </a:t>
                </a:r>
                <a:r>
                  <a:rPr lang="el-GR" altLang="en-US" sz="2800" dirty="0" smtClean="0">
                    <a:latin typeface="Times New Roman" panose="02020603050405020304" pitchFamily="18" charset="0"/>
                  </a:rPr>
                  <a:t>Δ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G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° + RT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lnK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= 0;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endParaRPr lang="en-US" altLang="en-US" sz="2800" dirty="0" smtClean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 smtClean="0">
                    <a:latin typeface="Times New Roman" panose="02020603050405020304" pitchFamily="18" charset="0"/>
                  </a:rPr>
                  <a:t>Δ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G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° = –RT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lnK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;</a:t>
                </a:r>
              </a:p>
              <a:p>
                <a:pPr eaLnBrk="1" hangingPunct="1"/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lnK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=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en-US" altLang="en-US" i="1" dirty="0" smtClean="0"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endParaRPr lang="en-US" altLang="en-US" dirty="0" smtClean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828800"/>
                <a:ext cx="7848600" cy="4297363"/>
              </a:xfrm>
              <a:blipFill rotWithShape="0">
                <a:blip r:embed="rId2"/>
                <a:stretch>
                  <a:fillRect l="-1398" t="-1418" r="-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dirty="0">
                <a:latin typeface="Times New Roman" charset="0"/>
              </a:rPr>
              <a:t>Qualitative Relationship </a:t>
            </a:r>
            <a:r>
              <a:rPr lang="en-US" altLang="en-US" sz="3600" dirty="0" smtClean="0">
                <a:latin typeface="Times New Roman" charset="0"/>
              </a:rPr>
              <a:t>Between </a:t>
            </a:r>
            <a:br>
              <a:rPr lang="en-US" altLang="en-US" sz="3600" dirty="0" smtClean="0">
                <a:latin typeface="Times New Roman" charset="0"/>
              </a:rPr>
            </a:br>
            <a:r>
              <a:rPr lang="en-US" altLang="en-US" sz="36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alt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3600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3600" dirty="0" smtClean="0">
                <a:latin typeface="Times New Roman" charset="0"/>
              </a:rPr>
              <a:t> </a:t>
            </a:r>
            <a:r>
              <a:rPr lang="en-US" altLang="en-US" sz="3600" dirty="0">
                <a:latin typeface="Times New Roman" charset="0"/>
              </a:rPr>
              <a:t>and K</a:t>
            </a:r>
            <a:r>
              <a:rPr lang="en-US" altLang="en-US" sz="3600" dirty="0" smtClean="0">
                <a:latin typeface="Times New Roman" charset="0"/>
              </a:rPr>
              <a:t> for </a:t>
            </a:r>
            <a:r>
              <a:rPr lang="en-US" altLang="en-US" sz="3600" dirty="0">
                <a:latin typeface="Times New Roman" charset="0"/>
              </a:rPr>
              <a:t>Reaction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pic>
        <p:nvPicPr>
          <p:cNvPr id="56326" name="Picture 6" descr="table_16_06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315200" cy="327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dirty="0" smtClean="0">
                <a:latin typeface="Times New Roman" charset="0"/>
              </a:rPr>
              <a:t>Predicting Spontaneous Processes</a:t>
            </a:r>
            <a:endParaRPr lang="en-US" altLang="en-US" sz="3600" dirty="0">
              <a:latin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sz="2800" dirty="0">
                <a:latin typeface="Times New Roman" charset="0"/>
              </a:rPr>
              <a:t>Thermodynamics </a:t>
            </a:r>
            <a:r>
              <a:rPr lang="en-US" altLang="en-US" sz="2800" dirty="0" smtClean="0">
                <a:latin typeface="Times New Roman" charset="0"/>
              </a:rPr>
              <a:t>allows </a:t>
            </a:r>
            <a:r>
              <a:rPr lang="en-US" altLang="en-US" sz="2800" dirty="0">
                <a:latin typeface="Times New Roman" charset="0"/>
              </a:rPr>
              <a:t>us to predict whether a </a:t>
            </a:r>
            <a:r>
              <a:rPr lang="en-US" altLang="en-US" sz="2800" dirty="0" smtClean="0">
                <a:latin typeface="Times New Roman" charset="0"/>
              </a:rPr>
              <a:t>process </a:t>
            </a:r>
            <a:r>
              <a:rPr lang="en-US" altLang="en-US" sz="2800" dirty="0">
                <a:latin typeface="Times New Roman" charset="0"/>
              </a:rPr>
              <a:t>will </a:t>
            </a:r>
            <a:r>
              <a:rPr lang="en-US" altLang="en-US" sz="2800" dirty="0" smtClean="0">
                <a:latin typeface="Times New Roman" charset="0"/>
              </a:rPr>
              <a:t>take occur </a:t>
            </a:r>
            <a:r>
              <a:rPr lang="en-US" altLang="en-US" sz="2800" i="1" dirty="0" smtClean="0">
                <a:latin typeface="Times New Roman" charset="0"/>
              </a:rPr>
              <a:t>spontaneously</a:t>
            </a:r>
            <a:r>
              <a:rPr lang="en-US" altLang="en-US" sz="2800" dirty="0" smtClean="0">
                <a:latin typeface="Times New Roman" charset="0"/>
              </a:rPr>
              <a:t>, </a:t>
            </a:r>
            <a:r>
              <a:rPr lang="en-US" altLang="en-US" sz="2800" dirty="0">
                <a:latin typeface="Times New Roman" charset="0"/>
              </a:rPr>
              <a:t>but </a:t>
            </a:r>
            <a:r>
              <a:rPr lang="en-US" altLang="en-US" sz="2800" dirty="0" smtClean="0">
                <a:latin typeface="Times New Roman" charset="0"/>
              </a:rPr>
              <a:t>it does not tell us how fast it will occur;</a:t>
            </a:r>
            <a:endParaRPr lang="en-US" altLang="en-US" sz="2800" dirty="0">
              <a:latin typeface="Times New Roman" charset="0"/>
            </a:endParaRPr>
          </a:p>
          <a:p>
            <a:pPr marL="457200" indent="-457200" eaLnBrk="1" hangingPunct="1">
              <a:defRPr/>
            </a:pPr>
            <a:r>
              <a:rPr lang="en-US" altLang="en-US" sz="2800" dirty="0">
                <a:latin typeface="Times New Roman" charset="0"/>
              </a:rPr>
              <a:t>A </a:t>
            </a:r>
            <a:r>
              <a:rPr lang="en-US" altLang="en-US" sz="2800" i="1" dirty="0">
                <a:latin typeface="Times New Roman" charset="0"/>
              </a:rPr>
              <a:t>spontaneous</a:t>
            </a:r>
            <a:r>
              <a:rPr lang="en-US" altLang="en-US" sz="2800" dirty="0">
                <a:latin typeface="Times New Roman" charset="0"/>
              </a:rPr>
              <a:t> process is one </a:t>
            </a:r>
            <a:r>
              <a:rPr lang="en-US" altLang="en-US" sz="2800" dirty="0" smtClean="0">
                <a:latin typeface="Times New Roman" charset="0"/>
              </a:rPr>
              <a:t>that, once it starts, will continue to occur </a:t>
            </a:r>
            <a:r>
              <a:rPr lang="en-US" altLang="en-US" sz="2800" dirty="0">
                <a:latin typeface="Times New Roman" charset="0"/>
              </a:rPr>
              <a:t>without outside </a:t>
            </a:r>
            <a:r>
              <a:rPr lang="en-US" altLang="en-US" sz="2800" dirty="0" smtClean="0">
                <a:latin typeface="Times New Roman" charset="0"/>
              </a:rPr>
              <a:t>intervention; 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i="1" dirty="0" smtClean="0">
                <a:latin typeface="Times New Roman" charset="0"/>
              </a:rPr>
              <a:t>like a ball rolling down a slope</a:t>
            </a:r>
            <a:r>
              <a:rPr lang="en-US" altLang="en-US" dirty="0" smtClean="0">
                <a:latin typeface="Times New Roman" charset="0"/>
              </a:rPr>
              <a:t>;</a:t>
            </a:r>
          </a:p>
          <a:p>
            <a:pPr marL="457200" indent="-457200" eaLnBrk="1" hangingPunct="1">
              <a:defRPr/>
            </a:pPr>
            <a:r>
              <a:rPr lang="en-US" altLang="en-US" sz="2800" dirty="0">
                <a:latin typeface="Times New Roman" charset="0"/>
                <a:cs typeface="Times New Roman" charset="0"/>
              </a:rPr>
              <a:t>A 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nonspontaneous process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one that requires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a continuous external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intervention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to occur; </a:t>
            </a:r>
            <a:endParaRPr lang="en-US" altLang="en-US" sz="2800" dirty="0" smtClean="0">
              <a:latin typeface="Times New Roman" charset="0"/>
              <a:cs typeface="Times New Roman" charset="0"/>
            </a:endParaRP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altLang="en-US" i="1" dirty="0" smtClean="0">
                <a:latin typeface="Times New Roman" charset="0"/>
                <a:cs typeface="Times New Roman" charset="0"/>
              </a:rPr>
              <a:t>like </a:t>
            </a:r>
            <a:r>
              <a:rPr lang="en-US" altLang="en-US" i="1" dirty="0">
                <a:latin typeface="Times New Roman" charset="0"/>
                <a:cs typeface="Times New Roman" charset="0"/>
              </a:rPr>
              <a:t>pushing a </a:t>
            </a:r>
            <a:r>
              <a:rPr lang="en-US" altLang="en-US" i="1" dirty="0" smtClean="0">
                <a:latin typeface="Times New Roman" charset="0"/>
                <a:cs typeface="Times New Roman" charset="0"/>
              </a:rPr>
              <a:t>bicycle uphill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;  </a:t>
            </a:r>
            <a:endParaRPr lang="en-US" alt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Symbol" charset="2"/>
              <a:buNone/>
              <a:defRPr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Calculating </a:t>
            </a:r>
            <a:r>
              <a:rPr lang="en-US" altLang="en-US" sz="36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 from </a:t>
            </a:r>
            <a:r>
              <a:rPr lang="en-US" altLang="en-US" sz="3600">
                <a:latin typeface="Symbol" charset="2"/>
                <a:ea typeface="Times New Roman" charset="0"/>
                <a:cs typeface="Times New Roman" charset="0"/>
              </a:rPr>
              <a:t>D</a:t>
            </a:r>
            <a:r>
              <a:rPr lang="en-US" altLang="en-US" sz="3600" i="1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3600" baseline="40000"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Consider the reaction: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N</a:t>
                </a:r>
                <a:r>
                  <a:rPr lang="en-US" altLang="en-US" sz="2800" baseline="-10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(g)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+ 3H</a:t>
                </a:r>
                <a:r>
                  <a:rPr lang="en-US" altLang="en-US" sz="2800" baseline="-10000" dirty="0" smtClean="0">
                    <a:latin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(g)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dirty="0" smtClean="0">
                    <a:latin typeface="Times New Roman" charset="0"/>
                    <a:cs typeface="Times New Roman" charset="0"/>
                    <a:sym typeface="Symbol" pitchFamily="18" charset="2"/>
                  </a:rPr>
                  <a:t>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2NH</a:t>
                </a:r>
                <a:r>
                  <a:rPr lang="en-US" altLang="en-US" sz="2800" baseline="-10000" dirty="0" smtClean="0">
                    <a:latin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 smtClean="0">
                    <a:latin typeface="Times New Roman" charset="0"/>
                    <a:cs typeface="Times New Roman" charset="0"/>
                  </a:rPr>
                  <a:t>(g)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, </a:t>
                </a:r>
                <a:endParaRPr lang="en-US" altLang="en-US" sz="16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At 298 K, </a:t>
                </a:r>
                <a:r>
                  <a:rPr lang="en-US" altLang="en-US" sz="2400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400" i="1" dirty="0" err="1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400" baseline="36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= -32.8 kJ</a:t>
                </a:r>
              </a:p>
              <a:p>
                <a:pPr eaLnBrk="1" hangingPunct="1">
                  <a:defRPr/>
                </a:pP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 </a:t>
                </a:r>
                <a:r>
                  <a:rPr lang="en-US" altLang="en-US" sz="2800" i="1" dirty="0" err="1" smtClean="0">
                    <a:latin typeface="Times New Roman" charset="0"/>
                    <a:cs typeface="Times New Roman" charset="0"/>
                  </a:rPr>
                  <a:t>lnK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(−32.8 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𝑘𝐽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(298 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𝐾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)(0.008314 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𝑘𝐽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.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𝑚𝑜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= 13.2</a:t>
                </a:r>
              </a:p>
              <a:p>
                <a:pPr eaLnBrk="1" hangingPunct="1">
                  <a:defRPr/>
                </a:pP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    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K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=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30000" dirty="0" smtClean="0">
                    <a:latin typeface="Times New Roman" charset="0"/>
                    <a:cs typeface="Times New Roman" charset="0"/>
                  </a:rPr>
                  <a:t>13.2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= 5.40 x 10</a:t>
                </a:r>
                <a:r>
                  <a:rPr lang="en-US" altLang="en-US" sz="2800" baseline="30000" dirty="0" smtClean="0">
                    <a:latin typeface="Times New Roman" charset="0"/>
                    <a:cs typeface="Times New Roman" charset="0"/>
                  </a:rPr>
                  <a:t>5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	(large 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K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at low temperature)</a:t>
                </a:r>
                <a:endParaRPr lang="en-US" altLang="en-US" sz="16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At 500 K, </a:t>
                </a:r>
                <a:r>
                  <a:rPr lang="en-US" altLang="en-US" sz="2800" dirty="0" err="1" smtClean="0">
                    <a:latin typeface="Symbol" pitchFamily="18" charset="2"/>
                    <a:cs typeface="Times New Roman" charset="0"/>
                  </a:rPr>
                  <a:t>D</a:t>
                </a:r>
                <a:r>
                  <a:rPr lang="en-US" altLang="en-US" sz="2800" i="1" dirty="0" err="1" smtClean="0">
                    <a:latin typeface="Times New Roman" charset="0"/>
                    <a:cs typeface="Times New Roman" charset="0"/>
                  </a:rPr>
                  <a:t>G</a:t>
                </a:r>
                <a:r>
                  <a:rPr lang="en-US" altLang="en-US" sz="2800" baseline="36000" dirty="0" err="1" smtClean="0">
                    <a:latin typeface="Times New Roman" charset="0"/>
                    <a:cs typeface="Times New Roman" charset="0"/>
                  </a:rPr>
                  <a:t>o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= 7.2 kJ;</a:t>
                </a:r>
              </a:p>
              <a:p>
                <a:pPr eaLnBrk="1" hangingPunct="1">
                  <a:defRPr/>
                </a:pPr>
                <a:r>
                  <a:rPr lang="en-US" altLang="en-US" sz="2800" i="1" dirty="0" err="1" smtClean="0">
                    <a:latin typeface="Times New Roman" charset="0"/>
                    <a:cs typeface="Times New Roman" charset="0"/>
                  </a:rPr>
                  <a:t>lnK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altLang="en-US" sz="2400" dirty="0"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7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.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2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𝑘𝐽</m:t>
                        </m:r>
                      </m:num>
                      <m:den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(</m:t>
                        </m:r>
                        <m:r>
                          <a:rPr lang="en-US" altLang="en-US" sz="2800" b="0" i="1" smtClean="0">
                            <a:latin typeface="Cambria Math" charset="0"/>
                            <a:cs typeface="Times New Roman" charset="0"/>
                          </a:rPr>
                          <m:t>500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𝐾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)(0.008314 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𝑘𝐽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.</m:t>
                        </m:r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𝑚𝑜</m:t>
                        </m:r>
                        <m:sSup>
                          <m:sSup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latin typeface="Cambria Math" charset="0"/>
                                <a:cs typeface="Times New Roman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en-US" sz="2800" i="1">
                                <a:latin typeface="Cambria Math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latin typeface="Cambria Math" charset="0"/>
                                <a:cs typeface="Times New Roman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en-US" sz="2800" i="1">
                                <a:latin typeface="Cambria Math" charset="0"/>
                                <a:cs typeface="Times New Roman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sz="2800" i="1">
                            <a:latin typeface="Cambria Math" charset="0"/>
                            <a:cs typeface="Times New Roman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800" dirty="0">
                    <a:latin typeface="Times New Roman" charset="0"/>
                    <a:cs typeface="Times New Roman" charset="0"/>
                  </a:rPr>
                  <a:t> =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-1.7</a:t>
                </a:r>
                <a:endParaRPr lang="en-US" altLang="en-US" sz="2800" dirty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defRPr/>
                </a:pP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  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K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=</a:t>
                </a:r>
                <a:r>
                  <a:rPr lang="en-US" altLang="en-US" sz="2800" i="1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30000" dirty="0" smtClean="0">
                    <a:latin typeface="Times New Roman" charset="0"/>
                    <a:cs typeface="Times New Roman" charset="0"/>
                  </a:rPr>
                  <a:t>-1.7</a:t>
                </a:r>
                <a:r>
                  <a:rPr lang="en-US" altLang="en-US" sz="2800" dirty="0" smtClean="0">
                    <a:latin typeface="Times New Roman" charset="0"/>
                    <a:cs typeface="Times New Roman" charset="0"/>
                  </a:rPr>
                  <a:t> = 0.18  	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(small 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K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at high temperature)</a:t>
                </a:r>
              </a:p>
              <a:p>
                <a:pPr eaLnBrk="1" hangingPunct="1">
                  <a:defRPr/>
                </a:pP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For exothermic reactions, </a:t>
                </a:r>
                <a:r>
                  <a:rPr lang="en-US" altLang="en-US" sz="2400" i="1" dirty="0" smtClean="0">
                    <a:latin typeface="Times New Roman" charset="0"/>
                    <a:cs typeface="Times New Roman" charset="0"/>
                  </a:rPr>
                  <a:t>K</a:t>
                </a:r>
                <a:r>
                  <a:rPr lang="en-US" altLang="en-US" sz="2400" dirty="0" smtClean="0">
                    <a:latin typeface="Times New Roman" charset="0"/>
                    <a:cs typeface="Times New Roman" charset="0"/>
                  </a:rPr>
                  <a:t> values decreases as the temperature is increased.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333" t="-1576" r="-889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Coupling Reactions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A nonspontaneous reaction can be </a:t>
            </a:r>
            <a:r>
              <a:rPr lang="en-US" altLang="en-US" sz="2800" i="1" dirty="0" smtClean="0">
                <a:latin typeface="Times New Roman" charset="0"/>
                <a:cs typeface="Times New Roman" charset="0"/>
              </a:rPr>
              <a:t>coupled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to a spontaneous one to make it happen.</a:t>
            </a:r>
          </a:p>
          <a:p>
            <a:pPr eaLnBrk="1" hangingPunct="1">
              <a:buFontTx/>
              <a:buNone/>
              <a:defRPr/>
            </a:pPr>
            <a:endParaRPr lang="en-US" altLang="en-US" sz="12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Example: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 Fe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(s)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2Fe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(s)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+ </a:t>
            </a:r>
            <a:r>
              <a:rPr lang="en-US" altLang="en-US" sz="2800" baseline="3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/</a:t>
            </a:r>
            <a:r>
              <a:rPr lang="en-US" altLang="en-US" sz="2800" baseline="-25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O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; 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8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= 742.2 kJ 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(1)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charset="0"/>
                <a:cs typeface="Times New Roman" charset="0"/>
              </a:rPr>
              <a:t>3CO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+ </a:t>
            </a:r>
            <a:r>
              <a:rPr lang="en-US" altLang="en-US" sz="2800" baseline="3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/</a:t>
            </a:r>
            <a:r>
              <a:rPr lang="en-US" altLang="en-US" sz="2800" baseline="-25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Wingdings" pitchFamily="2" charset="2"/>
              </a:rPr>
              <a:t> 3C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;  </a:t>
            </a:r>
            <a:r>
              <a:rPr lang="en-US" altLang="en-US" sz="28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8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8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= -771.6 kJ  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(2)</a:t>
            </a:r>
            <a:endParaRPr lang="en-US" altLang="en-US" sz="2800" dirty="0" smtClean="0">
              <a:latin typeface="Times New Roman" charset="0"/>
              <a:cs typeface="Times New Roman" charset="0"/>
            </a:endParaRPr>
          </a:p>
          <a:p>
            <a:pPr marL="914400" lvl="2" indent="0" eaLnBrk="1" hangingPunct="1">
              <a:buNone/>
              <a:defRPr/>
            </a:pPr>
            <a:endParaRPr lang="en-US" altLang="en-US" sz="1600" dirty="0" smtClean="0">
              <a:latin typeface="Times New Roman" charset="0"/>
              <a:cs typeface="Times New Roman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Coupling reactions (1) and (2) yields a net reaction that is spontaneous: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Fe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(s)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+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3CO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400" dirty="0" smtClean="0">
                <a:latin typeface="Times New Roman" charset="0"/>
                <a:cs typeface="Times New Roman" charset="0"/>
                <a:sym typeface="Wingdings" pitchFamily="2" charset="2"/>
              </a:rPr>
              <a:t> 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2Fe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(s)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+ </a:t>
            </a:r>
            <a:r>
              <a:rPr lang="en-US" altLang="en-US" sz="2800" dirty="0" smtClean="0">
                <a:latin typeface="Times New Roman" charset="0"/>
                <a:cs typeface="Times New Roman" charset="0"/>
                <a:sym typeface="Wingdings" pitchFamily="2" charset="2"/>
              </a:rPr>
              <a:t>3C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800" baseline="-10000" dirty="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cs typeface="Times New Roman" charset="0"/>
              </a:rPr>
              <a:t>(g)</a:t>
            </a:r>
            <a:r>
              <a:rPr lang="en-US" altLang="en-US" sz="2800" dirty="0" smtClean="0">
                <a:latin typeface="Times New Roman" charset="0"/>
                <a:cs typeface="Times New Roman" charset="0"/>
              </a:rPr>
              <a:t>;   </a:t>
            </a:r>
            <a:r>
              <a:rPr lang="en-US" altLang="en-US" sz="2400" dirty="0" err="1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dirty="0" err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dirty="0" err="1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dirty="0" smtClean="0">
                <a:latin typeface="Times New Roman" charset="0"/>
                <a:cs typeface="Times New Roman" charset="0"/>
              </a:rPr>
              <a:t> = -29.4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Coupling Reactions in Biological 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smtClean="0">
                <a:latin typeface="Times New Roman" charset="0"/>
                <a:cs typeface="Times New Roman" charset="0"/>
              </a:rPr>
              <a:t>The formation of ATP from ADP and H</a:t>
            </a:r>
            <a:r>
              <a:rPr lang="en-US" altLang="en-US" sz="2400" baseline="-1000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PO</a:t>
            </a:r>
            <a:r>
              <a:rPr lang="en-US" altLang="en-US" sz="2400" baseline="-10000" smtClean="0">
                <a:latin typeface="Times New Roman" charset="0"/>
                <a:cs typeface="Times New Roman" charset="0"/>
              </a:rPr>
              <a:t>4</a:t>
            </a:r>
            <a:r>
              <a:rPr lang="en-US" altLang="en-US" sz="2400" baseline="3400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is nonspontaneous, but it can be coupled to the hydrolysis of creatine-phosphate that has a negative </a:t>
            </a:r>
            <a:r>
              <a:rPr lang="en-US" altLang="en-US" sz="240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>
              <a:defRPr/>
            </a:pPr>
            <a:endParaRPr lang="en-US" altLang="en-US" sz="120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en-US" sz="2400" smtClean="0">
                <a:latin typeface="Times New Roman" charset="0"/>
                <a:cs typeface="Times New Roman" charset="0"/>
              </a:rPr>
              <a:t>   ADP + H</a:t>
            </a:r>
            <a:r>
              <a:rPr lang="en-US" altLang="en-US" sz="2400" baseline="-1000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PO</a:t>
            </a:r>
            <a:r>
              <a:rPr lang="en-US" altLang="en-US" sz="2400" baseline="-10000" smtClean="0">
                <a:latin typeface="Times New Roman" charset="0"/>
                <a:cs typeface="Times New Roman" charset="0"/>
              </a:rPr>
              <a:t>4</a:t>
            </a:r>
            <a:r>
              <a:rPr lang="en-US" altLang="en-US" sz="2400" baseline="34000" smtClean="0">
                <a:latin typeface="Times New Roman" charset="0"/>
                <a:cs typeface="Times New Roman" charset="0"/>
              </a:rPr>
              <a:t>-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 </a:t>
            </a:r>
            <a:r>
              <a:rPr lang="en-US" altLang="en-US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 ATP + H</a:t>
            </a:r>
            <a:r>
              <a:rPr lang="en-US" altLang="en-US" sz="2400" baseline="-10000" smtClean="0">
                <a:latin typeface="Times New Roman" charset="0"/>
                <a:cs typeface="Times New Roman" charset="0"/>
              </a:rPr>
              <a:t>2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O;	 </a:t>
            </a:r>
            <a:r>
              <a:rPr lang="en-US" altLang="en-US" sz="240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= +30 kJ</a:t>
            </a:r>
          </a:p>
          <a:p>
            <a:pPr eaLnBrk="1" hangingPunct="1">
              <a:defRPr/>
            </a:pPr>
            <a:r>
              <a:rPr lang="en-US" altLang="en-US" sz="2800" smtClean="0">
                <a:latin typeface="Times New Roman" charset="0"/>
                <a:cs typeface="Times New Roman" charset="0"/>
              </a:rPr>
              <a:t> 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Creatine-phosphate </a:t>
            </a:r>
            <a:r>
              <a:rPr lang="en-US" altLang="en-US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creatine + phosphate;  </a:t>
            </a:r>
            <a:r>
              <a:rPr lang="en-US" altLang="en-US" sz="240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= -43 kJ</a:t>
            </a:r>
          </a:p>
          <a:p>
            <a:pPr eaLnBrk="1" hangingPunct="1">
              <a:defRPr/>
            </a:pPr>
            <a:endParaRPr lang="en-US" altLang="en-US" sz="1200" smtClean="0">
              <a:latin typeface="Times New Roman" charset="0"/>
              <a:cs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smtClean="0">
                <a:latin typeface="Times New Roman" charset="0"/>
                <a:cs typeface="Times New Roman" charset="0"/>
              </a:rPr>
              <a:t>   Coupling the two reactions yields a spontaneous overall reaction:</a:t>
            </a:r>
          </a:p>
          <a:p>
            <a:pPr eaLnBrk="1" hangingPunct="1">
              <a:defRPr/>
            </a:pPr>
            <a:r>
              <a:rPr lang="en-US" altLang="en-US" sz="2400" smtClean="0">
                <a:latin typeface="Times New Roman" charset="0"/>
                <a:cs typeface="Times New Roman" charset="0"/>
              </a:rPr>
              <a:t>Creatine-phosphate + ADP </a:t>
            </a:r>
            <a:r>
              <a:rPr lang="en-US" altLang="en-US" sz="2800" smtClean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Creatine + ATP</a:t>
            </a:r>
            <a:r>
              <a:rPr lang="en-US" altLang="en-US" smtClean="0"/>
              <a:t>; </a:t>
            </a:r>
            <a:r>
              <a:rPr lang="en-US" altLang="en-US" sz="2400" smtClean="0">
                <a:latin typeface="Symbol" pitchFamily="18" charset="2"/>
                <a:cs typeface="Times New Roman" charset="0"/>
              </a:rPr>
              <a:t>D</a:t>
            </a:r>
            <a:r>
              <a:rPr lang="en-US" altLang="en-US" sz="2400" i="1" smtClean="0">
                <a:latin typeface="Times New Roman" charset="0"/>
                <a:cs typeface="Times New Roman" charset="0"/>
              </a:rPr>
              <a:t>G</a:t>
            </a:r>
            <a:r>
              <a:rPr lang="en-US" altLang="en-US" sz="2400" baseline="36000" smtClean="0">
                <a:latin typeface="Times New Roman" charset="0"/>
                <a:cs typeface="Times New Roman" charset="0"/>
              </a:rPr>
              <a:t>o</a:t>
            </a:r>
            <a:r>
              <a:rPr lang="en-US" altLang="en-US" sz="2400" smtClean="0">
                <a:latin typeface="Times New Roman" charset="0"/>
                <a:cs typeface="Times New Roman" charset="0"/>
              </a:rPr>
              <a:t> = -13 kJ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620000" cy="659535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A spontaneous but very slow process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8062912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conversion of carbon from the </a:t>
            </a:r>
            <a:r>
              <a:rPr lang="en-US" sz="1800" dirty="0" smtClean="0"/>
              <a:t>diamond to graphite </a:t>
            </a:r>
            <a:r>
              <a:rPr lang="en-US" sz="1800" dirty="0"/>
              <a:t>is </a:t>
            </a:r>
            <a:r>
              <a:rPr lang="en-US" sz="1800" dirty="0" smtClean="0"/>
              <a:t>predicted to be spontaneous at ambient </a:t>
            </a:r>
            <a:r>
              <a:rPr lang="en-US" sz="1800" dirty="0"/>
              <a:t>pressure, but its rate is immeasurably slow at low to moderate temperatures. </a:t>
            </a:r>
            <a:r>
              <a:rPr lang="en-US" sz="1800" dirty="0" smtClean="0"/>
              <a:t>The </a:t>
            </a:r>
            <a:r>
              <a:rPr lang="en-US" sz="1800" dirty="0"/>
              <a:t>rate </a:t>
            </a:r>
            <a:r>
              <a:rPr lang="en-US" sz="1800" dirty="0" smtClean="0"/>
              <a:t>becomes measurable only </a:t>
            </a:r>
            <a:r>
              <a:rPr lang="en-US" sz="1800" dirty="0"/>
              <a:t>at temperatures in the 1000–2000 K range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/>
              <a:t>credit “</a:t>
            </a:r>
            <a:r>
              <a:rPr lang="en-US" sz="1600" dirty="0" smtClean="0"/>
              <a:t>diamond</a:t>
            </a:r>
            <a:r>
              <a:rPr lang="en-US" sz="1600" dirty="0"/>
              <a:t>”</a:t>
            </a:r>
            <a:r>
              <a:rPr lang="en-US" sz="1600" dirty="0" smtClean="0"/>
              <a:t> </a:t>
            </a:r>
            <a:r>
              <a:rPr lang="en-US" sz="1600" dirty="0"/>
              <a:t>photo: modification of work </a:t>
            </a:r>
            <a:r>
              <a:rPr lang="en-US" sz="1600" dirty="0" smtClean="0"/>
              <a:t>by “Fancy Diamonds</a:t>
            </a:r>
            <a:r>
              <a:rPr lang="en-US" sz="1600" dirty="0"/>
              <a:t>”</a:t>
            </a:r>
            <a:r>
              <a:rPr lang="en-US" sz="1600" dirty="0" smtClean="0"/>
              <a:t>/</a:t>
            </a:r>
            <a:r>
              <a:rPr lang="en-US" sz="1600" dirty="0"/>
              <a:t>Flickr; credit “</a:t>
            </a:r>
            <a:r>
              <a:rPr lang="en-US" sz="1600" dirty="0" smtClean="0"/>
              <a:t>graphite</a:t>
            </a:r>
            <a:r>
              <a:rPr lang="en-US" sz="1600" dirty="0"/>
              <a:t>”</a:t>
            </a:r>
            <a:r>
              <a:rPr lang="en-US" sz="1600" dirty="0" smtClean="0"/>
              <a:t> </a:t>
            </a:r>
            <a:r>
              <a:rPr lang="en-US" sz="1600" dirty="0"/>
              <a:t>photo: </a:t>
            </a:r>
            <a:r>
              <a:rPr lang="en-US" sz="1600" dirty="0" err="1"/>
              <a:t>modificaton</a:t>
            </a:r>
            <a:r>
              <a:rPr lang="en-US" sz="1600" dirty="0"/>
              <a:t> of </a:t>
            </a:r>
            <a:r>
              <a:rPr lang="en-US" sz="1600" dirty="0" smtClean="0"/>
              <a:t>work by </a:t>
            </a:r>
            <a:r>
              <a:rPr lang="en-US" sz="1600" dirty="0"/>
              <a:t>images-of-</a:t>
            </a:r>
            <a:r>
              <a:rPr lang="en-US" sz="1600" dirty="0" err="1"/>
              <a:t>elements.com</a:t>
            </a:r>
            <a:r>
              <a:rPr lang="en-US" sz="1600" dirty="0"/>
              <a:t>/</a:t>
            </a:r>
            <a:r>
              <a:rPr lang="en-US" sz="1600" dirty="0" err="1"/>
              <a:t>carbon.php</a:t>
            </a:r>
            <a:r>
              <a:rPr lang="en-US" sz="1600" dirty="0"/>
              <a:t>)</a:t>
            </a:r>
          </a:p>
        </p:txBody>
      </p:sp>
      <p:pic>
        <p:nvPicPr>
          <p:cNvPr id="3" name="Picture Placeholder 2" descr="CNX_Chem_16_01_carb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97" r="-27497"/>
          <a:stretch>
            <a:fillRect/>
          </a:stretch>
        </p:blipFill>
        <p:spPr>
          <a:xfrm>
            <a:off x="748973" y="1122388"/>
            <a:ext cx="7480628" cy="3247304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03" y="227959"/>
            <a:ext cx="990017" cy="6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81495" cy="1143000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Expansion of Gas into a Vacuum</a:t>
            </a:r>
            <a:b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Spontaneous and relatively fast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953000"/>
            <a:ext cx="8062912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An isolated system consists of an ideal gas in one flask that is connected by a closed valve to a </a:t>
            </a:r>
            <a:r>
              <a:rPr lang="en-US" sz="2000" dirty="0" smtClean="0"/>
              <a:t>second flask </a:t>
            </a:r>
            <a:r>
              <a:rPr lang="en-US" sz="2000" dirty="0"/>
              <a:t>containing a vacuum. Once the valve is opened, the gas spontaneously becomes evenly distributed </a:t>
            </a:r>
            <a:r>
              <a:rPr lang="en-US" sz="2000" dirty="0" smtClean="0"/>
              <a:t>between the </a:t>
            </a:r>
            <a:r>
              <a:rPr lang="en-US" sz="2000" dirty="0"/>
              <a:t>flasks.</a:t>
            </a:r>
          </a:p>
        </p:txBody>
      </p:sp>
      <p:pic>
        <p:nvPicPr>
          <p:cNvPr id="4" name="Picture Placeholder 3" descr="CNX_Chem_16_02_Ga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43" b="-58943"/>
          <a:stretch>
            <a:fillRect/>
          </a:stretch>
        </p:blipFill>
        <p:spPr>
          <a:xfrm>
            <a:off x="921347" y="1742293"/>
            <a:ext cx="6553200" cy="2763813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95" y="227959"/>
            <a:ext cx="897826" cy="6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1324"/>
            <a:ext cx="7543800" cy="671062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The Flow of Heat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19600"/>
            <a:ext cx="8062912" cy="159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When two objects at different temperatures come in contact, heat spontaneously flows from the </a:t>
            </a:r>
            <a:r>
              <a:rPr lang="en-US" sz="2000" dirty="0" smtClean="0"/>
              <a:t>hotter to </a:t>
            </a:r>
            <a:r>
              <a:rPr lang="en-US" sz="2000" dirty="0"/>
              <a:t>the colder object.</a:t>
            </a:r>
          </a:p>
        </p:txBody>
      </p:sp>
      <p:pic>
        <p:nvPicPr>
          <p:cNvPr id="4" name="Picture Placeholder 3" descr="CNX_Chem_16_02_Temp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65" b="-62565"/>
          <a:stretch>
            <a:fillRect/>
          </a:stretch>
        </p:blipFill>
        <p:spPr>
          <a:xfrm>
            <a:off x="924510" y="1122387"/>
            <a:ext cx="6921994" cy="3004804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03" y="227959"/>
            <a:ext cx="990017" cy="6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2776</Words>
  <Application>Microsoft Office PowerPoint</Application>
  <PresentationFormat>On-screen Show (4:3)</PresentationFormat>
  <Paragraphs>404</Paragraphs>
  <Slides>62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Cambria Math</vt:lpstr>
      <vt:lpstr>Symbol</vt:lpstr>
      <vt:lpstr>Times New Roman</vt:lpstr>
      <vt:lpstr>Wingdings</vt:lpstr>
      <vt:lpstr>Default Design</vt:lpstr>
      <vt:lpstr>Document</vt:lpstr>
      <vt:lpstr>THERMODYNAMICS</vt:lpstr>
      <vt:lpstr>Thermodynamics</vt:lpstr>
      <vt:lpstr>Thermodynamics vs. Kinetics</vt:lpstr>
      <vt:lpstr>First Law of Thermodynamics</vt:lpstr>
      <vt:lpstr>Enthalpy versus Energy</vt:lpstr>
      <vt:lpstr>Predicting Spontaneous Processes</vt:lpstr>
      <vt:lpstr>A spontaneous but very slow process</vt:lpstr>
      <vt:lpstr>Expansion of Gas into a Vacuum (Spontaneous and relatively fast)</vt:lpstr>
      <vt:lpstr>The Flow of Heat</vt:lpstr>
      <vt:lpstr>Scientists responsible for introducing criteria for spontaneity </vt:lpstr>
      <vt:lpstr>Spontaneous Processes</vt:lpstr>
      <vt:lpstr>Entropy</vt:lpstr>
      <vt:lpstr>What is the significance of entropy?</vt:lpstr>
      <vt:lpstr>Microstates for 4 Particles in 2 Boxes</vt:lpstr>
      <vt:lpstr>Microstates for Heat Flow</vt:lpstr>
      <vt:lpstr>Physical States and Entropy</vt:lpstr>
      <vt:lpstr>Changes in Entropy with Phase Changes</vt:lpstr>
      <vt:lpstr>Entropy as a Function of Temperature</vt:lpstr>
      <vt:lpstr>Relative Entropy of Substances</vt:lpstr>
      <vt:lpstr>Concept Check-#1</vt:lpstr>
      <vt:lpstr>Concept Check-#2</vt:lpstr>
      <vt:lpstr>Standard Entropy Values, So</vt:lpstr>
      <vt:lpstr>Standard Entropy Change (DS°)</vt:lpstr>
      <vt:lpstr>Entropy Change in Chemical Reactions</vt:lpstr>
      <vt:lpstr>Entropy Change in Chemical Reactions</vt:lpstr>
      <vt:lpstr>Second Law of Thermodynamics</vt:lpstr>
      <vt:lpstr>Second Law of Thermodynamics</vt:lpstr>
      <vt:lpstr>Third Law of Thermodynamics</vt:lpstr>
      <vt:lpstr>Dssys versus DSsurr</vt:lpstr>
      <vt:lpstr>Magnitude &amp; Algebraic Sign of DSsurr</vt:lpstr>
      <vt:lpstr>Magnitude &amp; Algebraic Sign of DSsurr</vt:lpstr>
      <vt:lpstr>Conditions for Spontaneous Process</vt:lpstr>
      <vt:lpstr>Interplay of Ssys and Ssurr in Determining the Sign of Suniv</vt:lpstr>
      <vt:lpstr>Gibbs Free Energy, DG</vt:lpstr>
      <vt:lpstr>Effect of H and S on Spontaneity</vt:lpstr>
      <vt:lpstr>Concept Check-#3</vt:lpstr>
      <vt:lpstr>Free Energy (G)</vt:lpstr>
      <vt:lpstr>Solar Energy is Free</vt:lpstr>
      <vt:lpstr>What Free Energy?</vt:lpstr>
      <vt:lpstr>Free Energy, ΔG</vt:lpstr>
      <vt:lpstr>Free Energy and Work</vt:lpstr>
      <vt:lpstr>Temperature Dependence of DG</vt:lpstr>
      <vt:lpstr>Algebraic Signs of DS, DH and DG  </vt:lpstr>
      <vt:lpstr>Effect of Temperature on DG and Spontaneity</vt:lpstr>
      <vt:lpstr>Standard Free Energy (ΔG°)</vt:lpstr>
      <vt:lpstr>General Expression for DG</vt:lpstr>
      <vt:lpstr>DG and Pressure for Phase Equilibrium</vt:lpstr>
      <vt:lpstr>Estimating boiling point from DHvap and DSvap</vt:lpstr>
      <vt:lpstr>Estimating Boiling Point</vt:lpstr>
      <vt:lpstr>Estimating Boiling Point</vt:lpstr>
      <vt:lpstr>Concept Check-#4</vt:lpstr>
      <vt:lpstr>Transition Temperature</vt:lpstr>
      <vt:lpstr>Estimating Transition Temperature</vt:lpstr>
      <vt:lpstr>Estimating Transition Temperature</vt:lpstr>
      <vt:lpstr>Reaction spontaneous at low temperature but  not at high temperature (DH &lt; 0; DS &lt; 0)</vt:lpstr>
      <vt:lpstr>Reaction spontaneous at high temperature but not at low temperature (DH &gt; 0; DS &gt; 0)</vt:lpstr>
      <vt:lpstr>DG under Nonstandard Conditions</vt:lpstr>
      <vt:lpstr>Free Energy and Equilibrium</vt:lpstr>
      <vt:lpstr>Qualitative Relationship Between  DGo and K for Reaction</vt:lpstr>
      <vt:lpstr>Calculating K from DGo</vt:lpstr>
      <vt:lpstr>Coupling Reactions</vt:lpstr>
      <vt:lpstr>Coupling Reactions in Biological System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Thermodynamics</dc:title>
  <dc:creator>Siraj Omar</dc:creator>
  <cp:lastModifiedBy>Siraj Omar</cp:lastModifiedBy>
  <cp:revision>154</cp:revision>
  <dcterms:created xsi:type="dcterms:W3CDTF">2010-03-05T05:34:13Z</dcterms:created>
  <dcterms:modified xsi:type="dcterms:W3CDTF">2018-05-22T03:28:35Z</dcterms:modified>
</cp:coreProperties>
</file>