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8" r:id="rId2"/>
    <p:sldId id="271" r:id="rId3"/>
    <p:sldId id="299" r:id="rId4"/>
    <p:sldId id="300" r:id="rId5"/>
    <p:sldId id="256" r:id="rId6"/>
    <p:sldId id="257" r:id="rId7"/>
    <p:sldId id="264" r:id="rId8"/>
    <p:sldId id="258" r:id="rId9"/>
    <p:sldId id="262" r:id="rId10"/>
    <p:sldId id="267" r:id="rId11"/>
    <p:sldId id="304" r:id="rId12"/>
    <p:sldId id="301" r:id="rId13"/>
    <p:sldId id="302" r:id="rId14"/>
    <p:sldId id="303" r:id="rId15"/>
    <p:sldId id="306" r:id="rId16"/>
    <p:sldId id="308" r:id="rId17"/>
    <p:sldId id="282" r:id="rId18"/>
    <p:sldId id="284" r:id="rId19"/>
    <p:sldId id="312" r:id="rId20"/>
    <p:sldId id="311" r:id="rId21"/>
    <p:sldId id="260" r:id="rId22"/>
    <p:sldId id="261" r:id="rId23"/>
    <p:sldId id="269" r:id="rId24"/>
    <p:sldId id="270" r:id="rId25"/>
    <p:sldId id="307" r:id="rId26"/>
    <p:sldId id="276" r:id="rId27"/>
    <p:sldId id="283" r:id="rId28"/>
    <p:sldId id="281" r:id="rId29"/>
    <p:sldId id="272" r:id="rId30"/>
    <p:sldId id="309" r:id="rId31"/>
    <p:sldId id="310" r:id="rId32"/>
    <p:sldId id="273" r:id="rId33"/>
    <p:sldId id="274" r:id="rId34"/>
    <p:sldId id="295" r:id="rId35"/>
    <p:sldId id="286" r:id="rId36"/>
    <p:sldId id="287" r:id="rId37"/>
    <p:sldId id="289" r:id="rId38"/>
    <p:sldId id="291" r:id="rId39"/>
    <p:sldId id="294" r:id="rId40"/>
    <p:sldId id="293" r:id="rId41"/>
    <p:sldId id="292" r:id="rId42"/>
    <p:sldId id="28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86420" autoAdjust="0"/>
  </p:normalViewPr>
  <p:slideViewPr>
    <p:cSldViewPr>
      <p:cViewPr>
        <p:scale>
          <a:sx n="80" d="100"/>
          <a:sy n="80" d="100"/>
        </p:scale>
        <p:origin x="74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BBC7C6-5818-554B-9B1F-0E01FE70E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0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888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61663E-B021-3F44-BE2F-2B7342B39240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2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FB931-F363-884E-8AF2-9AB9A4FCB05A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9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9D74F3-77E4-AA4B-8873-B96DD1AAA9D6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1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CDC1D1-1682-8149-A87E-81AA77E54DFF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E0509A-EF63-B74A-8466-F10FBA517F37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15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27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04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6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03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4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BC7C6-5818-554B-9B1F-0E01FE70E7F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6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F582C-6791-7448-9506-F121C367A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8EAC4-4C7C-BD44-BFF7-3DC6B7E67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32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60431-ADF0-734D-B211-2B6F1C3A3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3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3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FCA7F-C695-8F4B-A087-669C772C0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89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3AE56-77AE-9E4A-A4BD-0AC2E399B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9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4E19A-DBE1-124F-B9CB-940ABA4C5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8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79FA5-650D-C242-850C-6277C6348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5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DA2B2-8DEE-294B-AF5E-D6EB1C841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08ADA-7808-8F4C-8054-4A039E014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5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7C49-F221-9647-B562-9AEE9C5E0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4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15603-DF36-8F40-AFD3-CA6DBB1C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F666F8-0C98-7246-AB85-2FDBC6C4D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200"/>
          </a:xfrm>
        </p:spPr>
        <p:txBody>
          <a:bodyPr/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Other Ionic Equilibria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Solubility Equilibrium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Complex Ion Formation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Multiple Equilibria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Factors Affecting Solubility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6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Solubility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Solubility Products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Example-5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Cr(OH)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Cr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baseline="38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3OH</a:t>
            </a:r>
            <a:r>
              <a:rPr lang="en-US" altLang="en-US" sz="2800" baseline="38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endParaRPr lang="en-US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 =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6.7 x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baseline="32000" dirty="0" smtClean="0">
                <a:latin typeface="Times New Roman" charset="0"/>
                <a:ea typeface="Times New Roman" charset="0"/>
                <a:cs typeface="Times New Roman" charset="0"/>
              </a:rPr>
              <a:t>-31</a:t>
            </a:r>
            <a:endParaRPr lang="en-US" alt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Solubility of compound 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/L; 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[Cr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/L;	[OH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3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[Cr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][OH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(s)(3s)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27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6.7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-31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1.3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-8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  <a:p>
            <a:pPr eaLnBrk="1" hangingPunct="1"/>
            <a:endParaRPr lang="en-US" altLang="en-US" sz="2800" baseline="3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Solubility from </a:t>
            </a:r>
            <a:r>
              <a:rPr lang="en-US" alt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Example-6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(PO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3Ca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2PO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1.3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x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baseline="32000" dirty="0" smtClean="0">
                <a:latin typeface="Times New Roman" charset="0"/>
                <a:ea typeface="Times New Roman" charset="0"/>
                <a:cs typeface="Times New Roman" charset="0"/>
              </a:rPr>
              <a:t>-32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If solubility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[Ca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3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/L, and [PO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2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[Ca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(3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(2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108</a:t>
            </a:r>
            <a:r>
              <a:rPr lang="en-US" altLang="en-US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 smtClean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1.3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x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-32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1.6 x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-7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3589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Solubility and Solubility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Products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PbCrO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>
                <a:latin typeface="Cambria Math" charset="0"/>
                <a:ea typeface="Cambria Math" charset="0"/>
                <a:cs typeface="Cambria Math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CrO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[Pb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][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CrO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2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alt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solubility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PbCrO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is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/L, then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Then,  [Pb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[CrO</a:t>
            </a:r>
            <a:r>
              <a:rPr lang="en-US" altLang="en-US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baseline="32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=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01000" cy="1130274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from Solubility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5_01_PbCrO4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626" b="-72626"/>
          <a:stretch>
            <a:fillRect/>
          </a:stretch>
        </p:blipFill>
        <p:spPr>
          <a:xfrm>
            <a:off x="685801" y="1600201"/>
            <a:ext cx="7391400" cy="27705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3400" y="4599352"/>
            <a:ext cx="7848600" cy="1725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>
                <a:latin typeface="Times New Roman" charset="0"/>
                <a:ea typeface="Times New Roman" charset="0"/>
                <a:cs typeface="Times New Roman" charset="0"/>
              </a:rPr>
              <a:t>Example-1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Suppose that saturated solution of lead(II) chromate contains 4.6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 of PbCrO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in 1.0 L of solution. Calculate: (a) the solubility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of PbCrO</a:t>
            </a:r>
            <a:r>
              <a:rPr lang="en-US" sz="2400" baseline="-25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/L, and (b) the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value for this compound.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25" y="227959"/>
            <a:ext cx="716575" cy="4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sz="32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2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of PbCrO</a:t>
            </a:r>
            <a:r>
              <a:rPr lang="en-US" sz="3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 from Solubility</a:t>
            </a:r>
            <a:endParaRPr lang="en-US" alt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7924800" cy="4800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Example-7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altLang="en-US" sz="2400" u="sng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PbCrO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b="1" dirty="0" smtClean="0">
                    <a:latin typeface="Cambria Math" charset="0"/>
                    <a:ea typeface="Cambria Math" charset="0"/>
                    <a:cs typeface="Cambria Math" charset="0"/>
                  </a:rPr>
                  <a:t>⇌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Pb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+  CrO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=  [Pb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][CrO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(a)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Solubility of PbCrO</a:t>
                </a:r>
                <a:r>
                  <a:rPr lang="en-US" alt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in </a:t>
                </a: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 = 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 smtClean="0">
                    <a:ea typeface="Times New Roman" charset="0"/>
                    <a:cs typeface="Times New Roman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4.6 </m:t>
                        </m:r>
                        <m:r>
                          <a:rPr lang="en-US" alt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1 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𝑚𝑜𝑙𝑒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323.2 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1.4 x 10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-8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 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[Pb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[CrO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]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1.4 x 10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-8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   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(1.4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-8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2.0 x 10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-16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7924800" cy="4800600"/>
              </a:xfrm>
              <a:blipFill rotWithShape="0">
                <a:blip r:embed="rId3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0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from Solubility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Example-8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solubility of calcium hydroxide, Ca(OH)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is 0.51 g/L. What is the solubility in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? Calculate the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of Ca(OH)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Solution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Solubility,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in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0.51 </m:t>
                        </m:r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𝑚𝑜𝑙𝑒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74.096 </m:t>
                        </m:r>
                        <m:r>
                          <a:rPr 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6.9 x 10</a:t>
                </a:r>
                <a:r>
                  <a:rPr 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Ca(OH)</a:t>
                </a:r>
                <a:r>
                  <a:rPr 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sz="1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dirty="0" smtClean="0">
                    <a:latin typeface="Cambria Math" charset="0"/>
                    <a:ea typeface="Cambria Math" charset="0"/>
                    <a:cs typeface="Cambria Math" charset="0"/>
                  </a:rPr>
                  <a:t>⇌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Ca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+  2 OH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[Ca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6.9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  [OH</a:t>
                </a:r>
                <a:r>
                  <a:rPr lang="en-US" altLang="en-US" sz="2400" baseline="36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2(6.9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[Ca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][OH</a:t>
                </a:r>
                <a:r>
                  <a:rPr lang="en-US" altLang="en-US" sz="2400" baseline="36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b="1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4(6.9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1.3 x 10</a:t>
                </a:r>
                <a:r>
                  <a:rPr lang="en-US" altLang="en-US" sz="2400" b="1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-6</a:t>
                </a:r>
                <a:endParaRPr lang="en-US" sz="2400" b="1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111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5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</a:t>
            </a:r>
            <a:r>
              <a:rPr 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from Solubility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Example-9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Saturated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solution of magnesium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hydroxide has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pH = 10.42. What is the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solubility in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 and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Mg(OH)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buNone/>
            </a:pPr>
            <a:endParaRPr lang="en-US" sz="2000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solubility equilibrium of magnesium hydroxide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4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Mg(OH)</a:t>
            </a:r>
            <a:r>
              <a:rPr 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 sz="2400" dirty="0" smtClean="0">
                <a:latin typeface="Cambria Math" charset="0"/>
                <a:ea typeface="Cambria Math" charset="0"/>
                <a:cs typeface="Cambria Math" charset="0"/>
              </a:rPr>
              <a:t>⇌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Mg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+  2 OH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18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pH = 10.42,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pOH = 3.58; 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[OH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-3.58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2.6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lang="en-US" alt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[Mg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½ (2.6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1.3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[Mg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][OH</a:t>
            </a:r>
            <a:r>
              <a:rPr lang="en-US" altLang="en-US" sz="2400" baseline="36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4(1.3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8.8 x 10</a:t>
            </a:r>
            <a:r>
              <a:rPr lang="en-US" altLang="en-US" sz="2400" b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-12</a:t>
            </a:r>
            <a:endParaRPr lang="en-US" sz="2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Predicting Formation of Precipitate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is saturated,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but no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precipitate;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precipitate will form;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&lt;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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solution is unsaturated; solid dissolves;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marL="914400" lvl="2" indent="0" eaLnBrk="1" hangingPunct="1">
              <a:buNone/>
            </a:pPr>
            <a:endParaRPr lang="en-US" altLang="en-US" sz="20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eaLnBrk="1" hangingPunct="1"/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ion product expressed in the same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way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expressed for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 particular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Predicting Precipitation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Example-1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Consider the following</a:t>
            </a:r>
            <a:endParaRPr lang="en-US" altLang="en-US" sz="2400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Suppose that 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0.10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(NO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added 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0.10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Predict if precipitate of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will form.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for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Calculations:</a:t>
            </a:r>
            <a:endParaRPr lang="en-US" altLang="en-US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After mixing: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0.050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0.050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(0.050)(0.050)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1.2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&gt;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PbCl</a:t>
            </a:r>
            <a:r>
              <a:rPr lang="en-US" altLang="en-US" sz="2400" baseline="-25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precipitate will form;</a:t>
            </a:r>
            <a:endParaRPr lang="en-US" alt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Predicting Precipitation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Consider the following</a:t>
            </a:r>
            <a:endParaRPr lang="en-US" altLang="en-US" sz="2400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Suppose that 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0.050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(NO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added 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0.050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Predict if precipitate of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will form.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for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Calculations:</a:t>
            </a:r>
            <a:endParaRPr lang="en-US" altLang="en-US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After mixing: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0.025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0.025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(0.025)(0.025)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~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PbCl</a:t>
            </a:r>
            <a:r>
              <a:rPr lang="en-US" altLang="en-US" sz="2400" baseline="-250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precipitate will NOT form; solution is almost saturated.</a:t>
            </a:r>
            <a:endParaRPr lang="en-US" alt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Solubility Equilibrium</a:t>
            </a:r>
            <a:endParaRPr lang="en-US" alt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quilibrium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between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precipitates or solid compounds and their ionic species in aqueous solutions;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The solid continues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to dissolve and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ions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continue 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recombine to form the solid.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The rate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dissolution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is equal to the rate of precipitation.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Predicting Precipitation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Consider the following</a:t>
            </a:r>
            <a:endParaRPr lang="en-US" altLang="en-US" sz="2400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Suppose that 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0.040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Pb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(NO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is added to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20.0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mL of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0.040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NaCl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. Predict if precipitate of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will form.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for PbCl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eaLnBrk="1" hangingPunct="1"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Calculations:</a:t>
            </a:r>
            <a:endParaRPr lang="en-US" altLang="en-US" sz="2400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After mixing: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0.020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and 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0.020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[Pb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][Cl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(0.020)(0.020)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8.0 x 10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-6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;</a:t>
            </a:r>
          </a:p>
          <a:p>
            <a:pPr eaLnBrk="1" hangingPunct="1"/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&lt;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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 precipitate of PbCl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 will NOT form; solution is unsaturated.</a:t>
            </a:r>
            <a:endParaRPr lang="en-US" alt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Factors that affect solubility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Temperature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Solubility generally increases with temperature;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Common ion effect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Common ions reduce solubility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Salt effect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This slightly increases solubility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pH of solution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pH affects the solubility of ionic compounds in which the anions are conjugate bases of weak acids;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Formation of complex ion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The formation of complex ion increases solubility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Common Ion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Consider the following solubility equilibrium:</a:t>
                </a:r>
              </a:p>
              <a:p>
                <a:pPr algn="ctr" eaLnBrk="1" hangingPunct="1"/>
                <a:r>
                  <a:rPr lang="en-US" alt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b="1" dirty="0">
                    <a:latin typeface="Lucida Sans Unicode" charset="0"/>
                  </a:rPr>
                  <a:t>⇌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Ag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Cl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1.6 x 10</a:t>
                </a:r>
                <a:r>
                  <a:rPr lang="en-US" altLang="en-US" sz="28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-10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 eaLnBrk="1" hangingPunct="1"/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olubility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of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water =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1.3 x 10</a:t>
                </a:r>
                <a:r>
                  <a:rPr lang="en-US" altLang="en-US" sz="24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-5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/L at 25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C.</a:t>
                </a:r>
              </a:p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Adding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NaCl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increase in [Cl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]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and equilibrium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shifts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left to form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solubility of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decreases in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NaCl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solution;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For example,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0.010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NaCl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[Cl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]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0.010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Solubility of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0.010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NaCl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𝐾</m:t>
                        </m:r>
                        <m:r>
                          <a:rPr lang="en-US" altLang="en-US" sz="2400" b="0" i="1" baseline="-2500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𝑠𝑝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1.6 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−10</m:t>
                            </m:r>
                          </m:sup>
                        </m:sSup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0.010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= 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1.6 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x 10</a:t>
                </a:r>
                <a:r>
                  <a:rPr lang="en-US" altLang="en-US" sz="2400" b="1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-8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b="1" dirty="0" err="1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1333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Effect of pH on Solubility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Consider the following equilibrium: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PO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b="1" dirty="0">
                    <a:latin typeface="Lucida Sans Unicode" charset="0"/>
                  </a:rPr>
                  <a:t>⇌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3Ag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+  PO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3-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Adding HNO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the following reaction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occurs: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3-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HPO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2-</a:t>
                </a:r>
                <a:r>
                  <a:rPr lang="en-US" altLang="en-US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6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O</a:t>
                </a:r>
              </a:p>
              <a:p>
                <a:pPr marL="457200" lvl="1" indent="0" eaLnBrk="1" hangingPunct="1">
                  <a:buNone/>
                </a:pPr>
                <a:endParaRPr lang="en-US" alt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eaction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reduces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[PO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and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more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dissolves to maintain equilibrium. </a:t>
                </a:r>
              </a:p>
              <a:p>
                <a:pPr marL="914400" lvl="2" indent="0" eaLnBrk="1" hangingPunct="1">
                  <a:buNone/>
                </a:pPr>
                <a:endParaRPr lang="en-US" altLang="en-US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In general,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the solubility of an ionic compound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such as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in which the anion is a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conjugate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base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of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 weak acid,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increases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is acidic solutions.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1333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Effect of pH on Solubility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Consider the following equilibrium: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Mg(OH)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(s)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Mg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2 OH</a:t>
            </a:r>
            <a:r>
              <a:rPr lang="en-US" altLang="en-US" sz="28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alt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Increasing the pH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will increase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[OH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and equilibrium will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shift left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more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Mg(OH)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will precipitate; 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pH is lowered, [OH</a:t>
            </a:r>
            <a:r>
              <a:rPr lang="en-US" altLang="en-US" sz="2400" baseline="38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decreases and equilibrium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shifts right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more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Mg(OH)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will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dissolve. </a:t>
            </a: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The solubility of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hydroxide compounds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the type M(OH)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decreases as pH is increased, and increases as pH is decreased.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2277"/>
            <a:ext cx="7620000" cy="659535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Effect of pH on Ocean Environment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5_03_CoralReef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4" b="-4824"/>
          <a:stretch>
            <a:fillRect/>
          </a:stretch>
        </p:blipFill>
        <p:spPr>
          <a:xfrm>
            <a:off x="457199" y="130876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953000"/>
            <a:ext cx="8062912" cy="144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Healthy </a:t>
            </a:r>
            <a:r>
              <a:rPr lang="en-US" sz="2900" dirty="0" smtClean="0"/>
              <a:t>coral reefs </a:t>
            </a:r>
            <a:r>
              <a:rPr lang="en-US" sz="2900" dirty="0" smtClean="0">
                <a:solidFill>
                  <a:srgbClr val="002060"/>
                </a:solidFill>
              </a:rPr>
              <a:t>(</a:t>
            </a:r>
            <a:r>
              <a:rPr lang="en-US" sz="2900" dirty="0">
                <a:solidFill>
                  <a:srgbClr val="002060"/>
                </a:solidFill>
              </a:rPr>
              <a:t>a</a:t>
            </a:r>
            <a:r>
              <a:rPr lang="en-US" sz="2900" dirty="0" smtClean="0">
                <a:solidFill>
                  <a:srgbClr val="002060"/>
                </a:solidFill>
              </a:rPr>
              <a:t>) </a:t>
            </a:r>
            <a:r>
              <a:rPr lang="en-US" sz="2900" dirty="0"/>
              <a:t>support a dense and diverse array of sea life across the ocean food chain. </a:t>
            </a:r>
            <a:r>
              <a:rPr lang="en-US" sz="2900" dirty="0" smtClean="0"/>
              <a:t>But when </a:t>
            </a:r>
            <a:r>
              <a:rPr lang="en-US" sz="2900" dirty="0"/>
              <a:t>coral are unable to adequately build and maintain their calcium </a:t>
            </a:r>
            <a:r>
              <a:rPr lang="en-US" sz="2900" dirty="0" err="1"/>
              <a:t>carbonite</a:t>
            </a:r>
            <a:r>
              <a:rPr lang="en-US" sz="2900" dirty="0"/>
              <a:t> skeletons because of excess </a:t>
            </a:r>
            <a:r>
              <a:rPr lang="en-US" sz="2900" dirty="0" smtClean="0"/>
              <a:t>ocean acidification</a:t>
            </a:r>
            <a:r>
              <a:rPr lang="en-US" sz="2900" dirty="0"/>
              <a:t>, the unhealthy </a:t>
            </a:r>
            <a:r>
              <a:rPr lang="en-US" sz="2900" dirty="0" smtClean="0"/>
              <a:t>reef </a:t>
            </a:r>
            <a:r>
              <a:rPr lang="en-US" sz="2900" dirty="0" smtClean="0">
                <a:solidFill>
                  <a:srgbClr val="002060"/>
                </a:solidFill>
              </a:rPr>
              <a:t>(b)</a:t>
            </a:r>
            <a:r>
              <a:rPr lang="en-US" sz="2900" dirty="0" smtClean="0">
                <a:solidFill>
                  <a:srgbClr val="6CB255"/>
                </a:solidFill>
              </a:rPr>
              <a:t> </a:t>
            </a:r>
            <a:r>
              <a:rPr lang="en-US" sz="2900" dirty="0" smtClean="0"/>
              <a:t>is </a:t>
            </a:r>
            <a:r>
              <a:rPr lang="en-US" sz="2900" dirty="0"/>
              <a:t>only capable of hosting a small fraction of the species as before, and the </a:t>
            </a:r>
            <a:r>
              <a:rPr lang="en-US" sz="2900" dirty="0" smtClean="0"/>
              <a:t>local food </a:t>
            </a:r>
            <a:r>
              <a:rPr lang="en-US" sz="2900" dirty="0"/>
              <a:t>chain starts to collapse. (credit a: modification of work by NOAA Photo Library; credit b: modification of work </a:t>
            </a:r>
            <a:r>
              <a:rPr lang="en-US" sz="2900" dirty="0" smtClean="0"/>
              <a:t>by </a:t>
            </a:r>
            <a:r>
              <a:rPr lang="de-DE" sz="2900" dirty="0" smtClean="0"/>
              <a:t>“</a:t>
            </a:r>
            <a:r>
              <a:rPr lang="de-DE" sz="2900" dirty="0" err="1"/>
              <a:t>prilfish</a:t>
            </a:r>
            <a:r>
              <a:rPr lang="de-DE" sz="2900" dirty="0"/>
              <a:t>”/</a:t>
            </a:r>
            <a:r>
              <a:rPr lang="de-DE" sz="2900" dirty="0" err="1"/>
              <a:t>Flickr</a:t>
            </a:r>
            <a:r>
              <a:rPr lang="de-DE" sz="2900" dirty="0"/>
              <a:t>)</a:t>
            </a:r>
            <a:endParaRPr lang="en-US" sz="2900" dirty="0" smtClean="0">
              <a:solidFill>
                <a:srgbClr val="6CB255"/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227959"/>
            <a:ext cx="911721" cy="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Complex Ion Equilibria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Complex ions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are ions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composed of cations, normally transition metals,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ligands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that are covalently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bonded to the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cations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pPr eaLnBrk="1" hangingPunct="1"/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Ligands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are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neutral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molecules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such as 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O, CO, and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or anions such as Cl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F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OH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and CN</a:t>
            </a:r>
            <a:r>
              <a:rPr lang="en-US" altLang="en-US" sz="2800" baseline="34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Formation of complex ions increases the solubility of slightly soluble ionic compounds;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For example,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is more soluble in ammonia solution than in pure water because Ag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forms complex ion Ag(NH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in the presence of excess NH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Stepwise Formation of Complex 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Stepwise equilibria: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indent="-457200" eaLnBrk="1" hangingPunct="1">
                  <a:buFont typeface="+mj-lt"/>
                  <a:buAutoNum type="arabicPeriod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Ag(NH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i="1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	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2.1 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</a:p>
              <a:p>
                <a:pPr marL="457200" indent="-45720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Ag(NH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Ag(NH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1800" i="1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1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1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8.2 x 10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Combining (1) and (2) yields: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2NH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Ag(NH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</a:p>
              <a:p>
                <a:pPr marL="609600" indent="-609600" eaLnBrk="1" hangingPunct="1"/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𝐴𝑔</m:t>
                        </m:r>
                        <m:d>
                          <m:d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𝑁𝐻</m:t>
                            </m:r>
                            <m:r>
                              <a:rPr lang="en-US" altLang="en-US" sz="2800" b="0" i="1" baseline="-2500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baseline="-2500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𝑁𝐻</m:t>
                                </m:r>
                                <m:r>
                                  <a:rPr lang="en-US" altLang="en-US" sz="2800" b="0" i="1" baseline="-2500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K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1.7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altLang="en-US" sz="24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4000"/>
              </a:xfrm>
              <a:blipFill rotWithShape="0">
                <a:blip r:embed="rId2"/>
                <a:stretch>
                  <a:fillRect l="-133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Stepwise complex ion formation for Cu(NH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3200" baseline="-12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3200" baseline="3000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3200" baseline="-1200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Individual equilibrium steps: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Cu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Lucida Sans Unicode" charset="0"/>
                  </a:rPr>
                  <a:t>⇌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           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1.9 x 10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AutoNum type="arabicPeriod"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Lucida Sans Unicode" charset="0"/>
                  </a:rPr>
                  <a:t>⇌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3.9 x 10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AutoNum type="arabicPeriod"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Lucida Sans Unicode" charset="0"/>
                  </a:rPr>
                  <a:t>⇌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1.0 x 10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AutoNum type="arabicPeriod"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Lucida Sans Unicode" charset="0"/>
                  </a:rPr>
                  <a:t>⇌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1.6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10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AutoNum type="arabicPeriod"/>
                </a:pPr>
                <a:endParaRPr lang="en-US" altLang="en-US" sz="12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Combining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equilibria, yields: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Cu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+ 4NH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Lucida Sans Unicode" charset="0"/>
                  </a:rPr>
                  <a:t>⇌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Cu(NH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endParaRPr lang="en-US" alt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en-US" sz="2800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[</m:t>
                        </m:r>
                        <m:r>
                          <a:rPr lang="en-US" altLang="en-US" sz="2800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𝐶𝑢</m:t>
                        </m:r>
                        <m:d>
                          <m:d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𝑁𝐻</m:t>
                            </m:r>
                            <m:r>
                              <a:rPr lang="en-US" altLang="en-US" sz="2800" b="0" i="1" baseline="-25000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baseline="-25000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altLang="en-US" sz="2800" b="0" i="1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en-US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en-US" sz="2800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] 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en-US" sz="2800" b="0" i="1" dirty="0" smtClean="0">
                                        <a:latin typeface="Cambria Math" panose="02040503050406030204" pitchFamily="18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dirty="0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en-US" sz="2800" b="0" i="1" dirty="0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altLang="en-US" sz="2800" b="0" i="1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𝑁𝐻</m:t>
                                </m:r>
                                <m:r>
                                  <a:rPr lang="en-US" altLang="en-US" sz="2800" b="0" i="1" baseline="-25000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dirty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en-US" sz="2800" b="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1.2 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05400"/>
              </a:xfrm>
              <a:blipFill rotWithShape="0">
                <a:blip r:embed="rId2"/>
                <a:stretch>
                  <a:fillRect l="-1111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Formation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of complex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ion and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solubility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Example-1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Consider the following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equlibria</a:t>
                </a:r>
                <a:endParaRPr lang="en-US" alt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b="1" dirty="0">
                    <a:latin typeface="Lucida Sans Unicode" charset="0"/>
                  </a:rPr>
                  <a:t>⇌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+  Cl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1.6 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-10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altLang="en-US" sz="28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+ 2NH</a:t>
                </a:r>
                <a:r>
                  <a:rPr lang="en-US" altLang="en-US" sz="28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 smtClean="0">
                    <a:latin typeface="Lucida Sans Unicode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Ag(NH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= 1.7 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Combining the two equations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yields: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+ 2NH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600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>
                    <a:latin typeface="Lucida Sans Unicode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Ag(NH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600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+ Cl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600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6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:endParaRPr lang="en-US" altLang="en-US" sz="24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(1.6 x 10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-10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 x (1.7 x 10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7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2.7 x 10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&gt;&gt;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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is more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soluble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solution than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pure water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  <a:blipFill rotWithShape="0">
                <a:blip r:embed="rId2"/>
                <a:stretch>
                  <a:fillRect l="-1333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696200" cy="659535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Solubility Equilibrium for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Placeholder 1" descr="CNX_Chem_15_01_AgCl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5" b="-3985"/>
          <a:stretch>
            <a:fillRect/>
          </a:stretch>
        </p:blipFill>
        <p:spPr>
          <a:xfrm>
            <a:off x="685800" y="1380809"/>
            <a:ext cx="7467600" cy="32416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5029200"/>
                <a:ext cx="8062912" cy="15240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Silver </a:t>
                </a:r>
                <a:r>
                  <a:rPr lang="en-US" sz="2000" dirty="0" smtClean="0"/>
                  <a:t>chloride, </a:t>
                </a:r>
                <a:r>
                  <a:rPr lang="en-US" sz="2000" dirty="0" err="1" smtClean="0"/>
                  <a:t>AgCl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is </a:t>
                </a:r>
                <a:r>
                  <a:rPr lang="en-US" sz="2000" dirty="0" smtClean="0"/>
                  <a:t>only slightly </a:t>
                </a:r>
                <a:r>
                  <a:rPr lang="en-US" sz="2000" dirty="0"/>
                  <a:t>soluble </a:t>
                </a:r>
                <a:r>
                  <a:rPr lang="en-US" sz="2000" dirty="0" smtClean="0"/>
                  <a:t>in water. </a:t>
                </a:r>
                <a:r>
                  <a:rPr lang="en-US" sz="2000" dirty="0"/>
                  <a:t>When it is added to water, it dissolves slightly </a:t>
                </a:r>
                <a:r>
                  <a:rPr lang="en-US" sz="2000" dirty="0" smtClean="0"/>
                  <a:t>and forms a saturated solution containing </a:t>
                </a:r>
                <a:r>
                  <a:rPr lang="en-US" sz="2000" dirty="0"/>
                  <a:t>a very </a:t>
                </a:r>
                <a:r>
                  <a:rPr lang="en-US" sz="2000" dirty="0" smtClean="0"/>
                  <a:t>dilute </a:t>
                </a:r>
                <a:r>
                  <a:rPr lang="en-US" sz="2000" dirty="0"/>
                  <a:t>Ag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 and Cl</a:t>
                </a:r>
                <a:r>
                  <a:rPr lang="en-US" sz="2000" baseline="30000" dirty="0"/>
                  <a:t>–</a:t>
                </a:r>
                <a:r>
                  <a:rPr lang="en-US" sz="2000" dirty="0"/>
                  <a:t> ions in equilibrium with undissolved </a:t>
                </a:r>
                <a:r>
                  <a:rPr lang="en-US" sz="2000" dirty="0" err="1" smtClean="0"/>
                  <a:t>AgCl</a:t>
                </a:r>
                <a:r>
                  <a:rPr lang="de-DE" sz="2000" dirty="0" smtClean="0"/>
                  <a:t>:  </a:t>
                </a:r>
                <a:r>
                  <a:rPr lang="de-DE" sz="2000" dirty="0" err="1" smtClean="0"/>
                  <a:t>AgCl</a:t>
                </a:r>
                <a:r>
                  <a:rPr lang="de-DE" sz="1600" dirty="0" smtClean="0"/>
                  <a:t>(s)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de-DE" sz="2000" dirty="0" smtClean="0">
                    <a:sym typeface="Wingdings"/>
                  </a:rPr>
                  <a:t> </a:t>
                </a:r>
                <a:r>
                  <a:rPr lang="de-DE" sz="2000" dirty="0" err="1" smtClean="0">
                    <a:sym typeface="Wingdings"/>
                  </a:rPr>
                  <a:t>Ag</a:t>
                </a:r>
                <a:r>
                  <a:rPr lang="de-DE" sz="2000" baseline="30000" dirty="0" smtClean="0">
                    <a:sym typeface="Wingdings"/>
                  </a:rPr>
                  <a:t>+</a:t>
                </a:r>
                <a:r>
                  <a:rPr lang="de-DE" sz="1600" dirty="0" smtClean="0">
                    <a:sym typeface="Wingdings"/>
                  </a:rPr>
                  <a:t>(</a:t>
                </a:r>
                <a:r>
                  <a:rPr lang="de-DE" sz="1600" i="1" dirty="0" err="1" smtClean="0">
                    <a:sym typeface="Wingdings"/>
                  </a:rPr>
                  <a:t>aq</a:t>
                </a:r>
                <a:r>
                  <a:rPr lang="de-DE" sz="1600" dirty="0" smtClean="0">
                    <a:sym typeface="Wingdings"/>
                  </a:rPr>
                  <a:t>)  </a:t>
                </a:r>
                <a:r>
                  <a:rPr lang="de-DE" sz="2000" dirty="0" smtClean="0">
                    <a:sym typeface="Wingdings"/>
                  </a:rPr>
                  <a:t>+  Cl</a:t>
                </a:r>
                <a:r>
                  <a:rPr lang="de-DE" sz="2400" baseline="30000" dirty="0" smtClean="0">
                    <a:sym typeface="Wingdings"/>
                  </a:rPr>
                  <a:t>-</a:t>
                </a:r>
                <a:r>
                  <a:rPr lang="de-DE" sz="1600" dirty="0" smtClean="0">
                    <a:sym typeface="Wingdings"/>
                  </a:rPr>
                  <a:t>(</a:t>
                </a:r>
                <a:r>
                  <a:rPr lang="de-DE" sz="1600" i="1" dirty="0" err="1" smtClean="0">
                    <a:sym typeface="Wingdings"/>
                  </a:rPr>
                  <a:t>aq</a:t>
                </a:r>
                <a:r>
                  <a:rPr lang="de-DE" sz="1600" dirty="0" smtClean="0">
                    <a:sym typeface="Wingdings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5029200"/>
                <a:ext cx="8062912" cy="1524000"/>
              </a:xfrm>
              <a:blipFill rotWithShape="0">
                <a:blip r:embed="rId4"/>
                <a:stretch>
                  <a:fillRect l="-68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8695"/>
            <a:ext cx="990017" cy="6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Formation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of complex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ion and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solubility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Example-2: Consider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the following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equilibria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Cu(OH)</a:t>
                </a:r>
                <a:r>
                  <a:rPr lang="en-US" alt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+ 2OH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2.2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-20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4NH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 smtClean="0">
                    <a:latin typeface="Lucida Sans Unicode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Cu(NH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1.2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13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Combining the two equations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yields: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Cu(OH)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>
                    <a:latin typeface="Lucida Sans Unicode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Cu(NH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2OH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(2.2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-20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(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1.2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= 2.6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-7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&gt;&gt;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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Cu(OH)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is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more soluble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solution than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pure water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  <a:blipFill rotWithShape="0">
                <a:blip r:embed="rId2"/>
                <a:stretch>
                  <a:fillRect l="-1333" t="-169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2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Formation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of complex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ion and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solubility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Example-3: Consider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the following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equilibria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Zn(OH)</a:t>
                </a:r>
                <a:r>
                  <a:rPr lang="en-US" alt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+ 2OH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; 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4.5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-17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</a:p>
              <a:p>
                <a:pPr eaLnBrk="1" hangingPunct="1"/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+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4OH</a:t>
                </a:r>
                <a:r>
                  <a:rPr lang="en-US" altLang="en-US" sz="28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 smtClean="0">
                    <a:latin typeface="Lucida Sans Unicode" charset="0"/>
                  </a:rPr>
                  <a:t>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Zn(OH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:r>
                  <a:rPr lang="en-US" alt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8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8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15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Combining the two equations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yields: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Zn(OH)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1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2OH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b="1" dirty="0">
                    <a:latin typeface="Lucida Sans Unicode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Zn(OH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0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0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;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x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f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(4.5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-17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(2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15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 = 9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x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sz="2400" baseline="34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>
                    <a:latin typeface="Times New Roman" charset="0"/>
                    <a:ea typeface="Times New Roman" charset="0"/>
                    <a:cs typeface="Times New Roman" charset="0"/>
                  </a:rPr>
                  <a:t>net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&gt;&gt;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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Zn(OH)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is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more soluble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in excess </a:t>
                </a:r>
                <a:r>
                  <a:rPr lang="en-US" altLang="en-US" sz="24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NaOH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solution than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in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pure water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029200"/>
              </a:xfrm>
              <a:blipFill rotWithShape="0">
                <a:blip r:embed="rId2"/>
                <a:stretch>
                  <a:fillRect l="-1333" t="-169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Sample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Exercise-#1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Calculate the solubility of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in water and in 1.0 </a:t>
            </a:r>
            <a:r>
              <a:rPr lang="en-US" altLang="en-US" sz="2800" i="1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NH</a:t>
            </a:r>
            <a:r>
              <a:rPr lang="en-US" altLang="en-US" sz="28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solution at 25</a:t>
            </a:r>
            <a:r>
              <a:rPr lang="en-US" alt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C. </a:t>
            </a:r>
          </a:p>
          <a:p>
            <a:pPr eaLnBrk="1" hangingPunct="1"/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u="sng" dirty="0">
                <a:latin typeface="Times New Roman" charset="0"/>
                <a:ea typeface="Times New Roman" charset="0"/>
                <a:cs typeface="Times New Roman" charset="0"/>
              </a:rPr>
              <a:t>Solutions: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Solubility in water =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(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K</a:t>
            </a:r>
            <a:r>
              <a:rPr lang="en-US" altLang="en-US" sz="2400" baseline="-1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sp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) 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                               = (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1.6 x 10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-10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1.3 x 10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  <a:p>
            <a:pPr lvl="1"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Sample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Exercise-#2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Solubility of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in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1.0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</a:p>
              <a:p>
                <a:pPr eaLnBrk="1" hangingPunct="1"/>
                <a:r>
                  <a:rPr lang="en-US" altLang="en-US" sz="2800" dirty="0"/>
                  <a:t>             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AgCl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(s)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 2NH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dirty="0">
                    <a:latin typeface="Lucida Sans Unicode" charset="0"/>
                  </a:rPr>
                  <a:t>⇌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Ag(NH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+  Cl</a:t>
                </a:r>
                <a:r>
                  <a:rPr lang="en-US" altLang="en-US" sz="2400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18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1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[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nitial],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     -	       1.0 	      0.0		       0.0</a:t>
                </a:r>
              </a:p>
              <a:p>
                <a:pPr eaLnBrk="1" hangingPunct="1"/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[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C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hange]          -	       -2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     +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	       +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[</a:t>
                </a:r>
                <a:r>
                  <a:rPr lang="en-US" altLang="en-US" sz="2400" b="1" dirty="0" err="1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quilm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.]	     -	    (1 – 2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)	     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		         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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</a:t>
                </a:r>
                <a:endParaRPr lang="en-US" altLang="en-US" sz="2000" dirty="0" smtClean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K</a:t>
                </a:r>
                <a:r>
                  <a:rPr lang="en-US" altLang="en-US" sz="2400" baseline="-25000" dirty="0" err="1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net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𝐴𝑔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𝑁𝐻</m:t>
                                </m:r>
                                <m:r>
                                  <a:rPr lang="en-US" altLang="en-US" sz="2400" b="0" i="1" baseline="-2500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3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baseline="-2500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[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𝑁𝐻</m:t>
                                </m:r>
                                <m:r>
                                  <a:rPr lang="en-US" altLang="en-US" sz="2400" b="0" i="1" baseline="-2500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1 −2</m:t>
                                </m:r>
                                <m:r>
                                  <a:rPr lang="en-US" altLang="en-US" sz="24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  <a:sym typeface="Symbol" charset="2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4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2.7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</a:t>
                </a:r>
              </a:p>
              <a:p>
                <a:pPr eaLnBrk="1" hangingPunct="1"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𝑆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(1−2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𝑆</m:t>
                        </m:r>
                        <m:r>
                          <a:rPr lang="en-US" altLang="en-US" sz="24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  <a:sym typeface="Symbol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√</m:t>
                    </m:r>
                  </m:oMath>
                </a14:m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(2.7 x 10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Symbol" charset="2"/>
                  </a:rPr>
                  <a:t>) = 0.052;  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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  </a:t>
                </a:r>
                <a:r>
                  <a:rPr lang="en-US" altLang="en-US" sz="2400" b="1" i="1" dirty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S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 = 0.047 </a:t>
                </a:r>
                <a:r>
                  <a:rPr lang="en-US" altLang="en-US" sz="2400" b="1" dirty="0" err="1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mol</a:t>
                </a:r>
                <a:r>
                  <a:rPr lang="en-US" altLang="en-US" sz="2400" b="1" dirty="0" smtClean="0">
                    <a:latin typeface="Times New Roman" charset="0"/>
                    <a:ea typeface="Times New Roman" charset="0"/>
                    <a:cs typeface="Times New Roman" charset="0"/>
                    <a:sym typeface="Wingdings"/>
                  </a:rPr>
                  <a:t>/L</a:t>
                </a:r>
                <a:endParaRPr lang="en-US" altLang="en-US" sz="2400" b="1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  <a:p>
                <a:pPr eaLnBrk="1" hangingPunct="1"/>
                <a:endParaRPr lang="en-US" altLang="en-US" sz="28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0">
                <a:blip r:embed="rId2"/>
                <a:stretch>
                  <a:fillRect l="-133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Times New Roman" charset="0"/>
              </a:rPr>
              <a:t>Use of pH and Complex Ion on Solubility</a:t>
            </a:r>
            <a:endParaRPr lang="en-US" altLang="en-US" sz="3200" dirty="0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charset="0"/>
              </a:rPr>
              <a:t>Solubility of slightly soluble </a:t>
            </a:r>
            <a:r>
              <a:rPr lang="en-US" altLang="en-US" sz="2800" dirty="0">
                <a:latin typeface="Times New Roman" charset="0"/>
              </a:rPr>
              <a:t>ionic </a:t>
            </a:r>
            <a:r>
              <a:rPr lang="en-US" altLang="en-US" sz="2800" dirty="0" smtClean="0">
                <a:latin typeface="Times New Roman" charset="0"/>
              </a:rPr>
              <a:t>compounds:</a:t>
            </a:r>
            <a:endParaRPr lang="en-US" altLang="en-US" sz="2800" dirty="0">
              <a:latin typeface="Times New Roman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>
                <a:latin typeface="Times New Roman" charset="0"/>
              </a:rPr>
              <a:t>If the </a:t>
            </a:r>
            <a:r>
              <a:rPr lang="en-US" altLang="en-US" dirty="0" smtClean="0">
                <a:latin typeface="Times New Roman" charset="0"/>
              </a:rPr>
              <a:t>anion </a:t>
            </a:r>
            <a:r>
              <a:rPr lang="en-US" altLang="en-US" dirty="0">
                <a:latin typeface="Times New Roman" charset="0"/>
              </a:rPr>
              <a:t>is a </a:t>
            </a:r>
            <a:r>
              <a:rPr lang="en-US" altLang="en-US" dirty="0" smtClean="0">
                <a:latin typeface="Times New Roman" charset="0"/>
              </a:rPr>
              <a:t>strong conjugate base (i.e. conjugate base of a weak acid), </a:t>
            </a:r>
            <a:r>
              <a:rPr lang="en-US" altLang="en-US" dirty="0">
                <a:latin typeface="Times New Roman" charset="0"/>
              </a:rPr>
              <a:t>the solubility </a:t>
            </a:r>
            <a:r>
              <a:rPr lang="en-US" altLang="en-US" dirty="0" smtClean="0">
                <a:latin typeface="Times New Roman" charset="0"/>
              </a:rPr>
              <a:t>will increase in acidic solution;</a:t>
            </a:r>
            <a:endParaRPr lang="en-US" altLang="en-US" dirty="0">
              <a:latin typeface="Times New Roman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Times New Roman" charset="0"/>
              </a:rPr>
              <a:t>If the cation forms complex ion with certain ligands, adding reagents containing those ligands will increase its solubility.</a:t>
            </a:r>
            <a:endParaRPr lang="en-US" altLang="en-US" dirty="0">
              <a:latin typeface="Times New Roman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charset="0"/>
                <a:ea typeface="Times New Roman" charset="0"/>
                <a:cs typeface="Times New Roman" charset="0"/>
              </a:rPr>
              <a:t>Practical Applications of Solubility Equilibria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Qualitative Analyses</a:t>
            </a:r>
          </a:p>
          <a:p>
            <a:pPr lvl="1" eaLnBrk="1" hangingPunct="1"/>
            <a:r>
              <a:rPr lang="en-US" altLang="en-US" sz="2400">
                <a:latin typeface="Times New Roman" charset="0"/>
                <a:ea typeface="Times New Roman" charset="0"/>
                <a:cs typeface="Times New Roman" charset="0"/>
              </a:rPr>
              <a:t>Isolation and identification of cations and/or anions in unknown samples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Synthesis of Ionic Solids of commercial interest</a:t>
            </a:r>
          </a:p>
          <a:p>
            <a:pPr eaLnBrk="1" hangingPunct="1"/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Selective Precipitation based on </a:t>
            </a:r>
            <a:r>
              <a:rPr lang="en-US" altLang="en-US" sz="2800" i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Solubility and Formation of Complex Ion 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in Qualitative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Separation and identification of cations, such as Ag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Ba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Cr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Fe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3+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Cu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etc. can be carried out based on their different solubility and their ability to form complex ions with specific reagents, such as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HCl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NaOH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NH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and others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Separation and identification of anions, such as Cl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Br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I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SO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CO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6000" dirty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etc., can be accomplished using reagents such as AgNO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, Ba(NO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under neutral or acidic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Selective Precipitation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Compounds with different solubility can be selectively precipitated by adjusting the concentration of the precipitating reagents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For example,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has a much lower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than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PbCl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lvl="1" indent="0" eaLnBrk="1" hangingPunct="1">
              <a:buNone/>
            </a:pPr>
            <a:endParaRPr lang="en-US" altLang="en-US" sz="2400" baseline="-1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If Ag</a:t>
            </a:r>
            <a:r>
              <a:rPr lang="en-US" altLang="en-US" sz="2800" baseline="36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and Pb</a:t>
            </a:r>
            <a:r>
              <a:rPr lang="en-US" altLang="en-US" sz="2800" baseline="36000" dirty="0">
                <a:latin typeface="Times New Roman" charset="0"/>
                <a:ea typeface="Times New Roman" charset="0"/>
                <a:cs typeface="Times New Roman" charset="0"/>
              </a:rPr>
              <a:t>2+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are present in the same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solution,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can be selective precipitated by controlling the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ammount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of Cl</a:t>
            </a:r>
            <a:r>
              <a:rPr lang="en-US" altLang="en-US" sz="2800" baseline="30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added to the solution. 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Times New Roman" charset="0"/>
              </a:rPr>
              <a:t>Selective Precipitation </a:t>
            </a:r>
            <a:r>
              <a:rPr lang="en-US" altLang="en-US" sz="3200" dirty="0">
                <a:latin typeface="Times New Roman" charset="0"/>
              </a:rPr>
              <a:t/>
            </a:r>
            <a:br>
              <a:rPr lang="en-US" altLang="en-US" sz="3200" dirty="0">
                <a:latin typeface="Times New Roman" charset="0"/>
              </a:rPr>
            </a:br>
            <a:r>
              <a:rPr lang="en-US" altLang="en-US" sz="3200" dirty="0">
                <a:latin typeface="Times New Roman" charset="0"/>
              </a:rPr>
              <a:t>(Mixtures of Metal Ions)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dirty="0" smtClean="0">
                <a:latin typeface="Times New Roman" charset="0"/>
              </a:rPr>
              <a:t>This involves using specific reagents containing anions that form precipitates </a:t>
            </a:r>
            <a:r>
              <a:rPr lang="en-US" altLang="en-US" sz="2800" dirty="0">
                <a:latin typeface="Times New Roman" charset="0"/>
              </a:rPr>
              <a:t>with </a:t>
            </a:r>
            <a:r>
              <a:rPr lang="en-US" altLang="en-US" sz="2800" dirty="0" smtClean="0">
                <a:latin typeface="Times New Roman" charset="0"/>
              </a:rPr>
              <a:t>selected cations in the mixture, and leaving the rest in solution.</a:t>
            </a:r>
            <a:endParaRPr lang="en-US" altLang="en-US" sz="2800" dirty="0">
              <a:latin typeface="Times New Roman" charset="0"/>
            </a:endParaRPr>
          </a:p>
          <a:p>
            <a:pPr marL="457200" indent="-457200" eaLnBrk="1" hangingPunct="1"/>
            <a:endParaRPr lang="en-US" altLang="en-US" sz="2400" dirty="0" smtClean="0">
              <a:latin typeface="Times New Roman" charset="0"/>
            </a:endParaRPr>
          </a:p>
          <a:p>
            <a:pPr marL="457200" indent="-457200" eaLnBrk="1" hangingPunct="1"/>
            <a:r>
              <a:rPr lang="en-US" altLang="en-US" sz="2400" dirty="0" smtClean="0">
                <a:latin typeface="Times New Roman" charset="0"/>
              </a:rPr>
              <a:t>For example</a:t>
            </a:r>
            <a:r>
              <a:rPr lang="en-US" altLang="en-US" sz="2400" dirty="0">
                <a:latin typeface="Times New Roman" charset="0"/>
              </a:rPr>
              <a:t>,</a:t>
            </a:r>
          </a:p>
          <a:p>
            <a:pPr marL="901700" lvl="1" indent="-444500" eaLnBrk="1" hangingPunct="1">
              <a:buFont typeface="Wingdings" charset="2"/>
              <a:buChar char="§"/>
            </a:pPr>
            <a:r>
              <a:rPr lang="en-US" altLang="en-US" sz="2400" dirty="0" smtClean="0">
                <a:latin typeface="Times New Roman" charset="0"/>
              </a:rPr>
              <a:t>If a solution </a:t>
            </a:r>
            <a:r>
              <a:rPr lang="en-US" altLang="en-US" sz="2400" dirty="0">
                <a:latin typeface="Times New Roman" charset="0"/>
              </a:rPr>
              <a:t>contains Ba</a:t>
            </a:r>
            <a:r>
              <a:rPr lang="en-US" altLang="en-US" sz="2400" baseline="30000" dirty="0">
                <a:latin typeface="Times New Roman" charset="0"/>
              </a:rPr>
              <a:t>2+</a:t>
            </a:r>
            <a:r>
              <a:rPr lang="en-US" altLang="en-US" sz="2400" dirty="0">
                <a:latin typeface="Times New Roman" charset="0"/>
              </a:rPr>
              <a:t> and Ag</a:t>
            </a:r>
            <a:r>
              <a:rPr lang="en-US" altLang="en-US" sz="2400" baseline="30000" dirty="0">
                <a:latin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ions, adding </a:t>
            </a:r>
            <a:r>
              <a:rPr lang="en-US" altLang="en-US" sz="2400" dirty="0" err="1" smtClean="0">
                <a:latin typeface="Times New Roman" charset="0"/>
              </a:rPr>
              <a:t>HCl</a:t>
            </a:r>
            <a:r>
              <a:rPr lang="en-US" altLang="en-US" sz="2400" dirty="0" smtClean="0">
                <a:latin typeface="Times New Roman" charset="0"/>
              </a:rPr>
              <a:t> or </a:t>
            </a:r>
            <a:r>
              <a:rPr lang="en-US" altLang="en-US" sz="2400" dirty="0" err="1" smtClean="0">
                <a:latin typeface="Times New Roman" charset="0"/>
              </a:rPr>
              <a:t>NaCl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will </a:t>
            </a:r>
            <a:r>
              <a:rPr lang="en-US" altLang="en-US" sz="2400" dirty="0" err="1" smtClean="0">
                <a:latin typeface="Times New Roman" charset="0"/>
              </a:rPr>
              <a:t>precipitateAgCl</a:t>
            </a:r>
            <a:r>
              <a:rPr lang="en-US" altLang="en-US" sz="2400" dirty="0" smtClean="0">
                <a:latin typeface="Times New Roman" charset="0"/>
              </a:rPr>
              <a:t>; </a:t>
            </a:r>
          </a:p>
          <a:p>
            <a:pPr marL="901700" lvl="1" indent="-444500" eaLnBrk="1" hangingPunct="1">
              <a:buFont typeface="Wingdings" charset="2"/>
              <a:buChar char="§"/>
            </a:pPr>
            <a:r>
              <a:rPr lang="en-US" altLang="en-US" sz="2400" dirty="0" smtClean="0">
                <a:latin typeface="Times New Roman" charset="0"/>
              </a:rPr>
              <a:t>BaCl</a:t>
            </a:r>
            <a:r>
              <a:rPr lang="en-US" altLang="en-US" sz="2400" baseline="-25000" dirty="0" smtClean="0">
                <a:latin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</a:rPr>
              <a:t> is soluble.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charset="0"/>
              </a:rPr>
              <a:t>Separation of Cations by Selective Precipitation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4" name="Picture 4" descr="figure_1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960938" cy="563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Precipitation of Lead(II) Chromate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09600" y="4661739"/>
                <a:ext cx="7910512" cy="18914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The chrome yellow paint contains lead(II) chromate, PbCrO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, which readily forms a precipitate when solutions of </a:t>
                </a:r>
                <a:r>
                  <a:rPr lang="en-US" sz="2000" dirty="0" err="1" smtClean="0">
                    <a:ea typeface="Times New Roman" charset="0"/>
                    <a:cs typeface="Times New Roman" charset="0"/>
                  </a:rPr>
                  <a:t>Pb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(NO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and K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CrO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are mixed</a:t>
                </a:r>
                <a:r>
                  <a:rPr lang="en-US" sz="2000" dirty="0">
                    <a:ea typeface="Times New Roman" charset="0"/>
                    <a:cs typeface="Times New Roman" charset="0"/>
                  </a:rPr>
                  <a:t>.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In the saturated solution of lead(II) chromate, equilibrium exists between solid PbCrO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and the ions Pb</a:t>
                </a:r>
                <a:r>
                  <a:rPr lang="en-US" sz="2000" baseline="30000" dirty="0" smtClean="0">
                    <a:ea typeface="Times New Roman" charset="0"/>
                    <a:cs typeface="Times New Roman" charset="0"/>
                  </a:rPr>
                  <a:t>2+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and CrO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2000" baseline="30000" dirty="0" smtClean="0"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400" baseline="30000" dirty="0" smtClean="0">
                    <a:ea typeface="Times New Roman" charset="0"/>
                    <a:cs typeface="Times New Roman" charset="0"/>
                  </a:rPr>
                  <a:t>-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 :  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000" dirty="0" smtClean="0">
                    <a:ea typeface="Times New Roman" charset="0"/>
                    <a:cs typeface="Times New Roman" charset="0"/>
                  </a:rPr>
                  <a:t>PbCrO</a:t>
                </a:r>
                <a:r>
                  <a:rPr lang="en-US" sz="2000" baseline="-25000" dirty="0" smtClean="0"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1600" dirty="0" smtClean="0">
                    <a:ea typeface="Times New Roman" charset="0"/>
                    <a:cs typeface="Times New Roman" charset="0"/>
                  </a:rPr>
                  <a:t>(s)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  <a:ea typeface="Times New Roman" charset="0"/>
                        <a:cs typeface="Times New Roman" charset="0"/>
                      </a:rPr>
                      <m:t>⇌</m:t>
                    </m:r>
                  </m:oMath>
                </a14:m>
                <a:r>
                  <a:rPr lang="de-DE" sz="2800" dirty="0">
                    <a:ea typeface="Times New Roman" charset="0"/>
                    <a:cs typeface="Times New Roman" charset="0"/>
                    <a:sym typeface="Wingdings"/>
                  </a:rPr>
                  <a:t> </a:t>
                </a:r>
                <a:r>
                  <a:rPr lang="de-DE" sz="2000" dirty="0" smtClean="0">
                    <a:ea typeface="Times New Roman" charset="0"/>
                    <a:cs typeface="Times New Roman" charset="0"/>
                    <a:sym typeface="Wingdings"/>
                  </a:rPr>
                  <a:t>Pb</a:t>
                </a:r>
                <a:r>
                  <a:rPr lang="de-DE" sz="2000" baseline="30000" dirty="0" smtClean="0">
                    <a:ea typeface="Times New Roman" charset="0"/>
                    <a:cs typeface="Times New Roman" charset="0"/>
                    <a:sym typeface="Wingdings"/>
                  </a:rPr>
                  <a:t>2+</a:t>
                </a:r>
                <a:r>
                  <a:rPr lang="de-DE" sz="1600" dirty="0" smtClean="0">
                    <a:ea typeface="Times New Roman" charset="0"/>
                    <a:cs typeface="Times New Roman" charset="0"/>
                    <a:sym typeface="Wingdings"/>
                  </a:rPr>
                  <a:t>(</a:t>
                </a:r>
                <a:r>
                  <a:rPr lang="de-DE" sz="1600" i="1" dirty="0" err="1">
                    <a:ea typeface="Times New Roman" charset="0"/>
                    <a:cs typeface="Times New Roman" charset="0"/>
                    <a:sym typeface="Wingdings"/>
                  </a:rPr>
                  <a:t>aq</a:t>
                </a:r>
                <a:r>
                  <a:rPr lang="de-DE" sz="1600" dirty="0">
                    <a:ea typeface="Times New Roman" charset="0"/>
                    <a:cs typeface="Times New Roman" charset="0"/>
                    <a:sym typeface="Wingdings"/>
                  </a:rPr>
                  <a:t>)</a:t>
                </a:r>
                <a:r>
                  <a:rPr lang="de-DE" sz="2000" dirty="0">
                    <a:ea typeface="Times New Roman" charset="0"/>
                    <a:cs typeface="Times New Roman" charset="0"/>
                    <a:sym typeface="Wingdings"/>
                  </a:rPr>
                  <a:t>  +  </a:t>
                </a:r>
                <a:r>
                  <a:rPr lang="de-DE" sz="2000" dirty="0" smtClean="0">
                    <a:ea typeface="Times New Roman" charset="0"/>
                    <a:cs typeface="Times New Roman" charset="0"/>
                    <a:sym typeface="Wingdings"/>
                  </a:rPr>
                  <a:t>CrO</a:t>
                </a:r>
                <a:r>
                  <a:rPr lang="de-DE" sz="2000" baseline="-25000" dirty="0" smtClean="0">
                    <a:ea typeface="Times New Roman" charset="0"/>
                    <a:cs typeface="Times New Roman" charset="0"/>
                    <a:sym typeface="Wingdings"/>
                  </a:rPr>
                  <a:t>4</a:t>
                </a:r>
                <a:r>
                  <a:rPr lang="de-DE" sz="2000" baseline="30000" dirty="0" smtClean="0">
                    <a:ea typeface="Times New Roman" charset="0"/>
                    <a:cs typeface="Times New Roman" charset="0"/>
                    <a:sym typeface="Wingdings"/>
                  </a:rPr>
                  <a:t>2</a:t>
                </a:r>
                <a:r>
                  <a:rPr lang="de-DE" sz="2400" baseline="30000" dirty="0" smtClean="0">
                    <a:ea typeface="Times New Roman" charset="0"/>
                    <a:cs typeface="Times New Roman" charset="0"/>
                    <a:sym typeface="Wingdings"/>
                  </a:rPr>
                  <a:t>-</a:t>
                </a:r>
                <a:r>
                  <a:rPr lang="de-DE" sz="1600" dirty="0" smtClean="0">
                    <a:ea typeface="Times New Roman" charset="0"/>
                    <a:cs typeface="Times New Roman" charset="0"/>
                    <a:sym typeface="Wingdings"/>
                  </a:rPr>
                  <a:t>(</a:t>
                </a:r>
                <a:r>
                  <a:rPr lang="de-DE" sz="1600" i="1" dirty="0" err="1">
                    <a:ea typeface="Times New Roman" charset="0"/>
                    <a:cs typeface="Times New Roman" charset="0"/>
                    <a:sym typeface="Wingdings"/>
                  </a:rPr>
                  <a:t>aq</a:t>
                </a:r>
                <a:r>
                  <a:rPr lang="de-DE" sz="1600" dirty="0">
                    <a:ea typeface="Times New Roman" charset="0"/>
                    <a:cs typeface="Times New Roman" charset="0"/>
                    <a:sym typeface="Wingdings"/>
                  </a:rPr>
                  <a:t>)</a:t>
                </a:r>
                <a:endParaRPr lang="en-US" sz="1600" dirty="0">
                  <a:ea typeface="Times New Roman" charset="0"/>
                  <a:cs typeface="Times New Roman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09600" y="4661739"/>
                <a:ext cx="7910512" cy="1891461"/>
              </a:xfrm>
              <a:blipFill rotWithShape="0">
                <a:blip r:embed="rId3"/>
                <a:stretch>
                  <a:fillRect l="-770" t="-1613" b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1" y="1219200"/>
            <a:ext cx="2435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charset="0"/>
              </a:rPr>
              <a:t>Separating </a:t>
            </a:r>
            <a:r>
              <a:rPr lang="en-US" altLang="en-US" sz="3600" dirty="0">
                <a:latin typeface="Times New Roman" charset="0"/>
              </a:rPr>
              <a:t>Cu</a:t>
            </a:r>
            <a:r>
              <a:rPr lang="en-US" altLang="en-US" sz="3600" baseline="30000" dirty="0">
                <a:latin typeface="Times New Roman" charset="0"/>
              </a:rPr>
              <a:t>2+</a:t>
            </a:r>
            <a:r>
              <a:rPr lang="en-US" altLang="en-US" sz="3600" dirty="0">
                <a:latin typeface="Times New Roman" charset="0"/>
              </a:rPr>
              <a:t> </a:t>
            </a:r>
            <a:r>
              <a:rPr lang="en-US" altLang="en-US" sz="3600" dirty="0" smtClean="0">
                <a:latin typeface="Times New Roman" charset="0"/>
              </a:rPr>
              <a:t>and </a:t>
            </a:r>
            <a:r>
              <a:rPr lang="en-US" altLang="en-US" sz="3600" dirty="0">
                <a:latin typeface="Times New Roman" charset="0"/>
              </a:rPr>
              <a:t>Hg</a:t>
            </a:r>
            <a:r>
              <a:rPr lang="en-US" altLang="en-US" sz="3600" baseline="30000" dirty="0">
                <a:latin typeface="Times New Roman" charset="0"/>
              </a:rPr>
              <a:t>2+</a:t>
            </a:r>
            <a:r>
              <a:rPr lang="en-US" altLang="en-US" sz="3600" dirty="0">
                <a:latin typeface="Times New Roman" charset="0"/>
              </a:rPr>
              <a:t> from </a:t>
            </a:r>
            <a:r>
              <a:rPr lang="en-US" altLang="en-US" sz="3600" dirty="0" smtClean="0">
                <a:latin typeface="Times New Roman" charset="0"/>
              </a:rPr>
              <a:t/>
            </a:r>
            <a:br>
              <a:rPr lang="en-US" altLang="en-US" sz="3600" dirty="0" smtClean="0">
                <a:latin typeface="Times New Roman" charset="0"/>
              </a:rPr>
            </a:br>
            <a:r>
              <a:rPr lang="en-US" altLang="en-US" sz="3600" dirty="0" smtClean="0">
                <a:latin typeface="Times New Roman" charset="0"/>
              </a:rPr>
              <a:t>Ni</a:t>
            </a:r>
            <a:r>
              <a:rPr lang="en-US" altLang="en-US" sz="3600" baseline="30000" dirty="0" smtClean="0">
                <a:latin typeface="Times New Roman" charset="0"/>
              </a:rPr>
              <a:t>2</a:t>
            </a:r>
            <a:r>
              <a:rPr lang="en-US" altLang="en-US" sz="3600" baseline="30000" dirty="0">
                <a:latin typeface="Times New Roman" charset="0"/>
              </a:rPr>
              <a:t>+</a:t>
            </a:r>
            <a:r>
              <a:rPr lang="en-US" altLang="en-US" sz="3600" dirty="0">
                <a:latin typeface="Times New Roman" charset="0"/>
              </a:rPr>
              <a:t> </a:t>
            </a:r>
            <a:r>
              <a:rPr lang="en-US" altLang="en-US" sz="3600" dirty="0" smtClean="0">
                <a:latin typeface="Times New Roman" charset="0"/>
              </a:rPr>
              <a:t>and </a:t>
            </a:r>
            <a:r>
              <a:rPr lang="en-US" altLang="en-US" sz="3600" dirty="0">
                <a:latin typeface="Times New Roman" charset="0"/>
              </a:rPr>
              <a:t>Mn</a:t>
            </a:r>
            <a:r>
              <a:rPr lang="en-US" altLang="en-US" sz="3600" baseline="30000" dirty="0">
                <a:latin typeface="Times New Roman" charset="0"/>
              </a:rPr>
              <a:t>2+</a:t>
            </a:r>
            <a:r>
              <a:rPr lang="en-US" altLang="en-US" sz="3600" dirty="0">
                <a:latin typeface="Times New Roman" charset="0"/>
              </a:rPr>
              <a:t> using H</a:t>
            </a:r>
            <a:r>
              <a:rPr lang="en-US" altLang="en-US" sz="3600" baseline="-25000" dirty="0">
                <a:latin typeface="Times New Roman" charset="0"/>
              </a:rPr>
              <a:t>2</a:t>
            </a:r>
            <a:r>
              <a:rPr lang="en-US" altLang="en-US" sz="3600" dirty="0">
                <a:latin typeface="Times New Roman" charset="0"/>
              </a:rPr>
              <a:t>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2" name="Picture 4" descr="ch15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52600"/>
            <a:ext cx="5257800" cy="4175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latin typeface="Times New Roman" charset="0"/>
              </a:rPr>
              <a:t>Separating </a:t>
            </a:r>
            <a:r>
              <a:rPr lang="en-US" altLang="en-US" sz="3200" dirty="0">
                <a:latin typeface="Times New Roman" charset="0"/>
              </a:rPr>
              <a:t>Cu</a:t>
            </a:r>
            <a:r>
              <a:rPr lang="en-US" altLang="en-US" sz="3200" baseline="30000" dirty="0">
                <a:latin typeface="Times New Roman" charset="0"/>
              </a:rPr>
              <a:t>2+</a:t>
            </a:r>
            <a:r>
              <a:rPr lang="en-US" altLang="en-US" sz="3200" dirty="0">
                <a:latin typeface="Times New Roman" charset="0"/>
              </a:rPr>
              <a:t> and Hg</a:t>
            </a:r>
            <a:r>
              <a:rPr lang="en-US" altLang="en-US" sz="3200" baseline="30000" dirty="0">
                <a:latin typeface="Times New Roman" charset="0"/>
              </a:rPr>
              <a:t>2+</a:t>
            </a:r>
            <a:r>
              <a:rPr lang="en-US" altLang="en-US" sz="3200" dirty="0">
                <a:latin typeface="Times New Roman" charset="0"/>
              </a:rPr>
              <a:t> </a:t>
            </a:r>
            <a:r>
              <a:rPr lang="en-US" altLang="en-US" sz="3200" dirty="0" smtClean="0">
                <a:latin typeface="Times New Roman" charset="0"/>
              </a:rPr>
              <a:t/>
            </a:r>
            <a:br>
              <a:rPr lang="en-US" altLang="en-US" sz="3200" dirty="0" smtClean="0">
                <a:latin typeface="Times New Roman" charset="0"/>
              </a:rPr>
            </a:br>
            <a:r>
              <a:rPr lang="en-US" altLang="en-US" sz="3200" dirty="0" smtClean="0">
                <a:latin typeface="Times New Roman" charset="0"/>
              </a:rPr>
              <a:t>from </a:t>
            </a:r>
            <a:r>
              <a:rPr lang="en-US" altLang="en-US" sz="3200" dirty="0">
                <a:latin typeface="Times New Roman" charset="0"/>
              </a:rPr>
              <a:t>Ni</a:t>
            </a:r>
            <a:r>
              <a:rPr lang="en-US" altLang="en-US" sz="3200" baseline="30000" dirty="0">
                <a:latin typeface="Times New Roman" charset="0"/>
              </a:rPr>
              <a:t>2+</a:t>
            </a:r>
            <a:r>
              <a:rPr lang="en-US" altLang="en-US" sz="3200" dirty="0">
                <a:latin typeface="Times New Roman" charset="0"/>
              </a:rPr>
              <a:t> and Mn</a:t>
            </a:r>
            <a:r>
              <a:rPr lang="en-US" altLang="en-US" sz="3200" baseline="30000" dirty="0">
                <a:latin typeface="Times New Roman" charset="0"/>
              </a:rPr>
              <a:t>2+</a:t>
            </a:r>
            <a:r>
              <a:rPr lang="en-US" altLang="en-US" sz="3200" dirty="0">
                <a:latin typeface="Times New Roman" charset="0"/>
              </a:rPr>
              <a:t> using H</a:t>
            </a:r>
            <a:r>
              <a:rPr lang="en-US" altLang="en-US" sz="3200" baseline="-25000" dirty="0">
                <a:latin typeface="Times New Roman" charset="0"/>
              </a:rPr>
              <a:t>2</a:t>
            </a:r>
            <a:r>
              <a:rPr lang="en-US" altLang="en-US" sz="3200" dirty="0">
                <a:latin typeface="Times New Roman" charset="0"/>
              </a:rPr>
              <a:t>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971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dirty="0" smtClean="0">
                <a:latin typeface="Times New Roman" charset="0"/>
              </a:rPr>
              <a:t>At low pH (pH </a:t>
            </a:r>
            <a:r>
              <a:rPr lang="en-US" altLang="en-US" sz="2400" dirty="0">
                <a:latin typeface="Times New Roman" charset="0"/>
              </a:rPr>
              <a:t>~</a:t>
            </a:r>
            <a:r>
              <a:rPr lang="en-US" altLang="en-US" sz="2400" dirty="0" smtClean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</a:rPr>
              <a:t>), </a:t>
            </a:r>
            <a:r>
              <a:rPr lang="en-US" altLang="en-US" sz="2400" dirty="0">
                <a:latin typeface="Times New Roman" charset="0"/>
              </a:rPr>
              <a:t>[S</a:t>
            </a:r>
            <a:r>
              <a:rPr lang="en-US" altLang="en-US" sz="2400" baseline="30000" dirty="0">
                <a:latin typeface="Times New Roman" charset="0"/>
              </a:rPr>
              <a:t>2–</a:t>
            </a:r>
            <a:r>
              <a:rPr lang="en-US" altLang="en-US" sz="2400" dirty="0">
                <a:latin typeface="Times New Roman" charset="0"/>
              </a:rPr>
              <a:t>] is </a:t>
            </a:r>
            <a:r>
              <a:rPr lang="en-US" altLang="en-US" sz="2400" dirty="0" smtClean="0">
                <a:latin typeface="Times New Roman" charset="0"/>
              </a:rPr>
              <a:t>very low, </a:t>
            </a:r>
            <a:r>
              <a:rPr lang="en-US" altLang="en-US" sz="2400" dirty="0">
                <a:latin typeface="Times New Roman" charset="0"/>
              </a:rPr>
              <a:t>and only the very insoluble </a:t>
            </a:r>
            <a:r>
              <a:rPr lang="en-US" altLang="en-US" sz="2400" dirty="0" err="1">
                <a:latin typeface="Times New Roman" charset="0"/>
              </a:rPr>
              <a:t>HgS</a:t>
            </a:r>
            <a:r>
              <a:rPr lang="en-US" altLang="en-US" sz="2400" dirty="0">
                <a:latin typeface="Times New Roman" charset="0"/>
              </a:rPr>
              <a:t> and </a:t>
            </a:r>
            <a:r>
              <a:rPr lang="en-US" altLang="en-US" sz="2400" dirty="0" err="1">
                <a:latin typeface="Times New Roman" charset="0"/>
              </a:rPr>
              <a:t>CuS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will form precipitate; </a:t>
            </a:r>
            <a:r>
              <a:rPr lang="en-US" altLang="en-US" sz="2400" dirty="0" err="1" smtClean="0">
                <a:latin typeface="Times New Roman" charset="0"/>
              </a:rPr>
              <a:t>MnS</a:t>
            </a:r>
            <a:r>
              <a:rPr lang="en-US" altLang="en-US" sz="2400" dirty="0" smtClean="0">
                <a:latin typeface="Times New Roman" charset="0"/>
              </a:rPr>
              <a:t> and </a:t>
            </a:r>
            <a:r>
              <a:rPr lang="en-US" altLang="en-US" sz="2400" dirty="0" err="1" smtClean="0">
                <a:latin typeface="Times New Roman" charset="0"/>
              </a:rPr>
              <a:t>NiS</a:t>
            </a:r>
            <a:r>
              <a:rPr lang="en-US" altLang="en-US" sz="2400" dirty="0" smtClean="0">
                <a:latin typeface="Times New Roman" charset="0"/>
              </a:rPr>
              <a:t> will not precipitate;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latin typeface="Times New Roman" charset="0"/>
            </a:endParaRPr>
          </a:p>
          <a:p>
            <a:pPr marL="457200" indent="-457200" eaLnBrk="1" hangingPunct="1"/>
            <a:r>
              <a:rPr lang="en-US" altLang="en-US" sz="2400" dirty="0">
                <a:latin typeface="Times New Roman" charset="0"/>
              </a:rPr>
              <a:t>When </a:t>
            </a:r>
            <a:r>
              <a:rPr lang="en-US" altLang="en-US" sz="2400" dirty="0" smtClean="0">
                <a:latin typeface="Times New Roman" charset="0"/>
              </a:rPr>
              <a:t>pH is increased to about 8, </a:t>
            </a:r>
            <a:r>
              <a:rPr lang="en-US" altLang="en-US" sz="2400" dirty="0">
                <a:latin typeface="Times New Roman" charset="0"/>
              </a:rPr>
              <a:t>[H</a:t>
            </a:r>
            <a:r>
              <a:rPr lang="en-US" altLang="en-US" sz="2400" baseline="30000" dirty="0" smtClean="0">
                <a:latin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</a:rPr>
              <a:t>] decreases and </a:t>
            </a:r>
            <a:r>
              <a:rPr lang="en-US" altLang="en-US" sz="2400" dirty="0">
                <a:latin typeface="Times New Roman" charset="0"/>
              </a:rPr>
              <a:t>the </a:t>
            </a:r>
            <a:r>
              <a:rPr lang="en-US" altLang="en-US" sz="2400" dirty="0" smtClean="0">
                <a:latin typeface="Times New Roman" charset="0"/>
              </a:rPr>
              <a:t>concentration </a:t>
            </a:r>
            <a:r>
              <a:rPr lang="en-US" altLang="en-US" sz="2400" dirty="0">
                <a:latin typeface="Times New Roman" charset="0"/>
              </a:rPr>
              <a:t>of </a:t>
            </a:r>
            <a:r>
              <a:rPr lang="en-US" altLang="en-US" sz="2400" dirty="0" smtClean="0">
                <a:latin typeface="Times New Roman" charset="0"/>
              </a:rPr>
              <a:t>S</a:t>
            </a:r>
            <a:r>
              <a:rPr lang="en-US" altLang="en-US" sz="2400" baseline="30000" dirty="0" smtClean="0">
                <a:latin typeface="Times New Roman" charset="0"/>
              </a:rPr>
              <a:t>2–</a:t>
            </a:r>
            <a:r>
              <a:rPr lang="en-US" altLang="en-US" sz="2400" dirty="0" smtClean="0">
                <a:latin typeface="Times New Roman" charset="0"/>
              </a:rPr>
              <a:t> increases, which causes </a:t>
            </a:r>
            <a:r>
              <a:rPr lang="en-US" altLang="en-US" sz="2400" dirty="0" err="1">
                <a:latin typeface="Times New Roman" charset="0"/>
              </a:rPr>
              <a:t>MnS</a:t>
            </a:r>
            <a:r>
              <a:rPr lang="en-US" altLang="en-US" sz="2400" dirty="0">
                <a:latin typeface="Times New Roman" charset="0"/>
              </a:rPr>
              <a:t> and </a:t>
            </a:r>
            <a:r>
              <a:rPr lang="en-US" altLang="en-US" sz="2400" dirty="0" err="1">
                <a:latin typeface="Times New Roman" charset="0"/>
              </a:rPr>
              <a:t>NiS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 smtClean="0">
                <a:latin typeface="Times New Roman" charset="0"/>
              </a:rPr>
              <a:t>to precipitate</a:t>
            </a:r>
            <a:r>
              <a:rPr lang="en-US" altLang="en-US" sz="2400" dirty="0">
                <a:latin typeface="Times New Roman" charset="0"/>
              </a:rPr>
              <a:t>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Synthesis of Ionic Solids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Chemicals such as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AgBr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, and 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AgI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that are important in photography are prepared by precipitation method.</a:t>
            </a:r>
          </a:p>
          <a:p>
            <a:pPr eaLnBrk="1" hangingPunct="1"/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AgNO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KBr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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AgBr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(s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+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KNO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charset="0"/>
                <a:ea typeface="Times New Roman" charset="0"/>
                <a:cs typeface="Times New Roman" charset="0"/>
              </a:rPr>
              <a:t>Solubility Product Constant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086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General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expression: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i="1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2800" i="1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dirty="0">
                <a:latin typeface="Lucida Sans Unicode" charset="0"/>
              </a:rPr>
              <a:t>⇄ 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i="1" baseline="340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sz="2800" i="1" baseline="340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alt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Solubility product expression: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[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i="1" baseline="34000" dirty="0" err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baseline="34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i="1" baseline="34000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en-US" i="1" baseline="34000" dirty="0" err="1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en-US" baseline="34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i="1" baseline="340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alt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Molar Solubility from </a:t>
            </a:r>
            <a:r>
              <a:rPr lang="en-US" alt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Example-1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Ag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Cl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1.6 x 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baseline="32000" dirty="0" smtClean="0">
                <a:latin typeface="Times New Roman" charset="0"/>
                <a:ea typeface="Times New Roman" charset="0"/>
                <a:cs typeface="Times New Roman" charset="0"/>
              </a:rPr>
              <a:t>-10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solubility of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AgCl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/L, then the ion concentrations at equilibrium are: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 [Ag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[Cl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[Ag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][Cl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1.6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-10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1.3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036638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Molar </a:t>
            </a:r>
            <a:r>
              <a:rPr lang="en-US" altLang="en-US" sz="36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olubility from </a:t>
            </a:r>
            <a:r>
              <a:rPr lang="en-US" alt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Example-2:</a:t>
            </a:r>
          </a:p>
          <a:p>
            <a:pPr eaLnBrk="1" hangingPunct="1"/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Ag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CrO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2Ag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CrO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	     </a:t>
            </a:r>
            <a:r>
              <a:rPr lang="en-US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= 9.0 x 10</a:t>
            </a:r>
            <a:r>
              <a:rPr lang="en-US" altLang="en-US" baseline="32000" dirty="0">
                <a:latin typeface="Times New Roman" charset="0"/>
                <a:ea typeface="Times New Roman" charset="0"/>
                <a:cs typeface="Times New Roman" charset="0"/>
              </a:rPr>
              <a:t>-12</a:t>
            </a:r>
            <a:endParaRPr lang="en-US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alt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solubility of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Ag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CrO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/L, the ion concentrations at equilibrium are: 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Ag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;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and [CrO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[Ag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[CrO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2-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(2s)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9.0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-12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1.3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charset="0"/>
                <a:ea typeface="Times New Roman" charset="0"/>
                <a:cs typeface="Times New Roman" charset="0"/>
              </a:rPr>
              <a:t>Solubility and Solubility 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00200"/>
                <a:ext cx="7696200" cy="4525963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u="sng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Example-3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Ca(IO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(s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charset="0"/>
                      </a:rPr>
                      <m:t>⇌</m:t>
                    </m:r>
                  </m:oMath>
                </a14:m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Ca</a:t>
                </a:r>
                <a:r>
                  <a:rPr lang="en-US" altLang="en-US" sz="2800" baseline="38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800" baseline="38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+  2 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IO</a:t>
                </a:r>
                <a:r>
                  <a:rPr lang="en-US" altLang="en-US" sz="28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800" baseline="38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:r>
                  <a:rPr lang="en-US" altLang="en-US" sz="20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aq</a:t>
                </a:r>
                <a:r>
                  <a:rPr lang="en-US" altLang="en-US" sz="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; </a:t>
                </a:r>
                <a:endParaRPr lang="en-US" altLang="en-US" sz="20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altLang="en-US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= </a:t>
                </a:r>
                <a:r>
                  <a:rPr lang="en-US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7.1 x </a:t>
                </a:r>
                <a:r>
                  <a:rPr lang="en-US" alt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US" altLang="en-US" baseline="3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-7</a:t>
                </a:r>
                <a:endParaRPr lang="en-US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If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solubility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of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Ca(IO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altLang="en-US" sz="2400" baseline="-12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 err="1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/L, </a:t>
                </a: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[Ca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and  [IO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 = 2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  <a:endParaRPr lang="en-US" altLang="en-US" sz="24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4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altLang="en-US" sz="2400" baseline="-12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sp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[Ca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2+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][IO</a:t>
                </a:r>
                <a:r>
                  <a:rPr lang="en-US" altLang="en-US" sz="24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  <a:r>
                  <a:rPr lang="en-US" altLang="en-US" sz="2400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= 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altLang="en-US" sz="2400" b="1" i="1" dirty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400" b="1" baseline="34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altLang="en-US" sz="2400" b="1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= 7.1 x 10</a:t>
                </a:r>
                <a:r>
                  <a:rPr lang="en-US" altLang="en-US" sz="24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-7</a:t>
                </a:r>
                <a:endParaRPr lang="en-US" alt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eaLnBrk="1" hangingPunct="1"/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   </a:t>
                </a:r>
                <a:r>
                  <a:rPr lang="en-US" alt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5.6 x 10</a:t>
                </a:r>
                <a:r>
                  <a:rPr lang="en-US" altLang="en-US" sz="2400" baseline="32000" dirty="0">
                    <a:latin typeface="Times New Roman" charset="0"/>
                    <a:ea typeface="Times New Roman" charset="0"/>
                    <a:cs typeface="Times New Roman" charset="0"/>
                  </a:rPr>
                  <a:t>-3</a:t>
                </a:r>
                <a:r>
                  <a:rPr lang="en-US" alt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2400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mol</a:t>
                </a:r>
                <a:r>
                  <a:rPr lang="en-US" altLang="en-US" sz="2400" i="1" dirty="0">
                    <a:latin typeface="Times New Roman" charset="0"/>
                    <a:ea typeface="Times New Roman" charset="0"/>
                    <a:cs typeface="Times New Roman" charset="0"/>
                  </a:rPr>
                  <a:t>/L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00200"/>
                <a:ext cx="7696200" cy="4525963"/>
              </a:xfrm>
              <a:blipFill rotWithShape="0">
                <a:blip r:embed="rId3"/>
                <a:stretch>
                  <a:fillRect l="-1426"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Calculating Solubility from </a:t>
            </a:r>
            <a:r>
              <a:rPr lang="en-US" alt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36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endParaRPr lang="en-US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 dirty="0" smtClean="0">
                <a:latin typeface="Times New Roman" charset="0"/>
                <a:ea typeface="Times New Roman" charset="0"/>
                <a:cs typeface="Times New Roman" charset="0"/>
              </a:rPr>
              <a:t>Example-4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Ag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>
                <a:latin typeface="Lucida Sans Unicode" charset="0"/>
              </a:rPr>
              <a:t>⇌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3Ag</a:t>
            </a:r>
            <a:r>
              <a:rPr lang="en-US" altLang="en-US" sz="28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+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8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000" i="1" dirty="0" err="1">
                <a:latin typeface="Times New Roman" charset="0"/>
                <a:ea typeface="Times New Roman" charset="0"/>
                <a:cs typeface="Times New Roman" charset="0"/>
              </a:rPr>
              <a:t>aq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alt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800" baseline="-12000" dirty="0" err="1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  = 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1.8 </a:t>
            </a:r>
            <a:r>
              <a:rPr lang="en-US" altLang="en-US" sz="2800" dirty="0">
                <a:latin typeface="Times New Roman" charset="0"/>
                <a:ea typeface="Times New Roman" charset="0"/>
                <a:cs typeface="Times New Roman" charset="0"/>
              </a:rPr>
              <a:t>x 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10</a:t>
            </a:r>
            <a:r>
              <a:rPr lang="en-US" altLang="en-US" sz="2800" baseline="32000" dirty="0" smtClean="0">
                <a:latin typeface="Times New Roman" charset="0"/>
                <a:ea typeface="Times New Roman" charset="0"/>
                <a:cs typeface="Times New Roman" charset="0"/>
              </a:rPr>
              <a:t>-18</a:t>
            </a:r>
            <a:endParaRPr lang="en-US" alt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Solubility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of Ag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altLang="en-US" sz="2400" baseline="-1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[Ag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3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/L, and [PO</a:t>
            </a:r>
            <a:r>
              <a:rPr lang="en-US" altLang="en-US" sz="24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0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</a:t>
            </a:r>
            <a:r>
              <a:rPr lang="en-US" alt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/L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en-US" sz="2400" baseline="-12000" dirty="0" err="1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[Ag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</a:t>
            </a:r>
            <a:r>
              <a:rPr lang="en-US" altLang="en-US" sz="2400" baseline="34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[PO</a:t>
            </a:r>
            <a:r>
              <a:rPr lang="en-US" altLang="en-US" sz="2400" baseline="-12000" dirty="0" smtClean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baseline="32000" dirty="0" smtClean="0">
                <a:latin typeface="Times New Roman" charset="0"/>
                <a:ea typeface="Times New Roman" charset="0"/>
                <a:cs typeface="Times New Roman" charset="0"/>
              </a:rPr>
              <a:t>3-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] = (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2400" baseline="34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en-US" sz="24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) = 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27</a:t>
            </a:r>
            <a:r>
              <a:rPr lang="en-US" alt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b="1" baseline="34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= 1.8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-18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= 1.6 x 10</a:t>
            </a:r>
            <a:r>
              <a:rPr lang="en-US" altLang="en-US" sz="2400" baseline="32000" dirty="0">
                <a:latin typeface="Times New Roman" charset="0"/>
                <a:ea typeface="Times New Roman" charset="0"/>
                <a:cs typeface="Times New Roman" charset="0"/>
              </a:rPr>
              <a:t>-5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mol</a:t>
            </a:r>
            <a:r>
              <a:rPr lang="en-US" altLang="en-US" sz="2400" dirty="0">
                <a:latin typeface="Times New Roman" charset="0"/>
                <a:ea typeface="Times New Roman" charset="0"/>
                <a:cs typeface="Times New Roman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2114</Words>
  <Application>Microsoft Office PowerPoint</Application>
  <PresentationFormat>On-screen Show (4:3)</PresentationFormat>
  <Paragraphs>286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Cambria Math</vt:lpstr>
      <vt:lpstr>Lucida Sans Unicode</vt:lpstr>
      <vt:lpstr>Symbol</vt:lpstr>
      <vt:lpstr>Times New Roman</vt:lpstr>
      <vt:lpstr>Wingdings</vt:lpstr>
      <vt:lpstr>Default Design</vt:lpstr>
      <vt:lpstr>Other Ionic Equilibria</vt:lpstr>
      <vt:lpstr>Solubility Equilibrium</vt:lpstr>
      <vt:lpstr>Solubility Equilibrium for AgCl</vt:lpstr>
      <vt:lpstr>Precipitation of Lead(II) Chromate </vt:lpstr>
      <vt:lpstr>Solubility Product Constant</vt:lpstr>
      <vt:lpstr>Calculating Molar Solubility from Ksp</vt:lpstr>
      <vt:lpstr>Calculating Molar Solubility from Ksp</vt:lpstr>
      <vt:lpstr>Solubility and Solubility Products</vt:lpstr>
      <vt:lpstr>Calculating Solubility from Ksp</vt:lpstr>
      <vt:lpstr>Solubility from Solubility Products</vt:lpstr>
      <vt:lpstr>Calculating Solubility from Ksp</vt:lpstr>
      <vt:lpstr>Solubility and Solubility Products</vt:lpstr>
      <vt:lpstr>Calculating Ksp from Solubility</vt:lpstr>
      <vt:lpstr>Calculating Ksp of PbCrO4 from Solubility</vt:lpstr>
      <vt:lpstr>Calculating Ksp from Solubility</vt:lpstr>
      <vt:lpstr>Calculating Ksp from Solubility</vt:lpstr>
      <vt:lpstr>Predicting Formation of Precipitate</vt:lpstr>
      <vt:lpstr>Predicting Precipitation</vt:lpstr>
      <vt:lpstr>Predicting Precipitation</vt:lpstr>
      <vt:lpstr>Predicting Precipitation</vt:lpstr>
      <vt:lpstr>Factors that affect solubility</vt:lpstr>
      <vt:lpstr>Common Ion Effect</vt:lpstr>
      <vt:lpstr>Effect of pH on Solubility</vt:lpstr>
      <vt:lpstr>Effect of pH on Solubility</vt:lpstr>
      <vt:lpstr>Effect of pH on Ocean Environment</vt:lpstr>
      <vt:lpstr>Complex Ion Equilibria</vt:lpstr>
      <vt:lpstr>Stepwise Formation of Complex Ion</vt:lpstr>
      <vt:lpstr>Stepwise complex ion formation for Cu(NH3)42+ </vt:lpstr>
      <vt:lpstr>Formation of complex ion and solubility</vt:lpstr>
      <vt:lpstr>Formation of complex ion and solubility</vt:lpstr>
      <vt:lpstr>Formation of complex ion and solubility</vt:lpstr>
      <vt:lpstr>Sample Exercise-#1</vt:lpstr>
      <vt:lpstr>Sample Exercise-#2</vt:lpstr>
      <vt:lpstr>Use of pH and Complex Ion on Solubility</vt:lpstr>
      <vt:lpstr>Practical Applications of Solubility Equilibria</vt:lpstr>
      <vt:lpstr>Solubility and Formation of Complex Ion in Qualitative Analysis</vt:lpstr>
      <vt:lpstr>Selective Precipitation</vt:lpstr>
      <vt:lpstr>Selective Precipitation  (Mixtures of Metal Ions)</vt:lpstr>
      <vt:lpstr>Separation of Cations by Selective Precipitation</vt:lpstr>
      <vt:lpstr>Separating Cu2+ and Hg2+ from  Ni2+ and Mn2+ using H2S</vt:lpstr>
      <vt:lpstr>Separating Cu2+ and Hg2+  from Ni2+ and Mn2+ using H2S</vt:lpstr>
      <vt:lpstr>Synthesis of Ionic Solids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74</cp:revision>
  <dcterms:created xsi:type="dcterms:W3CDTF">2010-02-07T03:41:07Z</dcterms:created>
  <dcterms:modified xsi:type="dcterms:W3CDTF">2018-05-22T02:48:51Z</dcterms:modified>
</cp:coreProperties>
</file>