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256" r:id="rId3"/>
    <p:sldId id="258" r:id="rId4"/>
    <p:sldId id="265" r:id="rId5"/>
    <p:sldId id="261" r:id="rId6"/>
    <p:sldId id="259" r:id="rId7"/>
    <p:sldId id="314" r:id="rId8"/>
    <p:sldId id="260" r:id="rId9"/>
    <p:sldId id="264" r:id="rId10"/>
    <p:sldId id="266" r:id="rId11"/>
    <p:sldId id="307" r:id="rId12"/>
    <p:sldId id="308" r:id="rId13"/>
    <p:sldId id="267" r:id="rId14"/>
    <p:sldId id="270" r:id="rId15"/>
    <p:sldId id="263" r:id="rId16"/>
    <p:sldId id="315" r:id="rId17"/>
    <p:sldId id="269" r:id="rId18"/>
    <p:sldId id="268" r:id="rId19"/>
    <p:sldId id="271" r:id="rId20"/>
    <p:sldId id="273" r:id="rId21"/>
    <p:sldId id="278" r:id="rId22"/>
    <p:sldId id="275" r:id="rId23"/>
    <p:sldId id="277" r:id="rId24"/>
    <p:sldId id="276" r:id="rId25"/>
    <p:sldId id="279" r:id="rId26"/>
    <p:sldId id="280" r:id="rId27"/>
    <p:sldId id="281" r:id="rId28"/>
    <p:sldId id="282" r:id="rId29"/>
    <p:sldId id="283" r:id="rId30"/>
    <p:sldId id="274" r:id="rId31"/>
    <p:sldId id="285" r:id="rId32"/>
    <p:sldId id="309" r:id="rId33"/>
    <p:sldId id="286" r:id="rId34"/>
    <p:sldId id="287" r:id="rId35"/>
    <p:sldId id="310" r:id="rId36"/>
    <p:sldId id="289" r:id="rId37"/>
    <p:sldId id="311" r:id="rId38"/>
    <p:sldId id="296" r:id="rId39"/>
    <p:sldId id="290" r:id="rId40"/>
    <p:sldId id="297" r:id="rId41"/>
    <p:sldId id="291" r:id="rId42"/>
    <p:sldId id="292" r:id="rId43"/>
    <p:sldId id="295" r:id="rId44"/>
    <p:sldId id="293" r:id="rId45"/>
    <p:sldId id="294" r:id="rId46"/>
    <p:sldId id="298" r:id="rId47"/>
    <p:sldId id="302" r:id="rId48"/>
    <p:sldId id="303" r:id="rId49"/>
    <p:sldId id="299" r:id="rId50"/>
    <p:sldId id="316" r:id="rId51"/>
    <p:sldId id="300" r:id="rId52"/>
    <p:sldId id="317" r:id="rId53"/>
    <p:sldId id="301" r:id="rId54"/>
    <p:sldId id="306" r:id="rId55"/>
    <p:sldId id="305" r:id="rId56"/>
    <p:sldId id="304" r:id="rId57"/>
    <p:sldId id="313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73" autoAdjust="0"/>
    <p:restoredTop sz="94529" autoAdjust="0"/>
  </p:normalViewPr>
  <p:slideViewPr>
    <p:cSldViewPr>
      <p:cViewPr varScale="1">
        <p:scale>
          <a:sx n="70" d="100"/>
          <a:sy n="70" d="100"/>
        </p:scale>
        <p:origin x="9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D5EA0-0714-0B42-A998-89218CF6657A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B59C9-DED4-C64F-863C-744987FB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6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59C9-DED4-C64F-863C-744987FB4DD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1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BF3CC-4258-F649-BE06-9326E285F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26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4B80E-0156-6D48-ACD2-DEAC30684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12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1BE70-78F1-2245-8823-F5AF0773AE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90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BA3DF-4290-D34B-B093-EB8FA1F17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28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98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4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5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8727E-987E-DC4C-9775-0AF4D9B924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35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18299-28BE-064F-88C6-9D8F48BAB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2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4DE93-80C0-594F-B1DA-F35E18712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8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2C8BB-0321-694D-8643-82E343F53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44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F15DA-8D68-ED41-AB52-63082EA71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29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B04C3-C152-C04B-80CE-6B46CA254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55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72213-4018-0245-90E6-D22F5C632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9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23B9D-B65D-1F4C-A532-F86A75622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72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C9D7319-BC68-6A43-B6EE-04948891D2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jpeg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</a:rPr>
              <a:t>Acids and Bases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Topics to be covered:</a:t>
            </a:r>
          </a:p>
          <a:p>
            <a:pPr eaLnBrk="1" hangingPunct="1"/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Definitions of acids and bases;</a:t>
            </a:r>
          </a:p>
          <a:p>
            <a:pPr eaLnBrk="1" hangingPunct="1"/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Bronsted’s conjugate acid-base pairs concept;</a:t>
            </a:r>
          </a:p>
          <a:p>
            <a:pPr eaLnBrk="1" hangingPunct="1"/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Determination of [H</a:t>
            </a:r>
            <a:r>
              <a:rPr lang="en-US" altLang="en-US" sz="2400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400" baseline="40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], [OH</a:t>
            </a:r>
            <a:r>
              <a:rPr lang="en-US" altLang="en-US" sz="2400" baseline="4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], and pH for strong acids and strong bases;</a:t>
            </a:r>
          </a:p>
          <a:p>
            <a:pPr eaLnBrk="1" hangingPunct="1"/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Determination of [H</a:t>
            </a:r>
            <a:r>
              <a:rPr lang="en-US" altLang="en-US" sz="2400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400" baseline="40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], [OH</a:t>
            </a:r>
            <a:r>
              <a:rPr lang="en-US" altLang="en-US" sz="2400" baseline="4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], pH, 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400" i="1" baseline="-1200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, or 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400" i="1" baseline="-1200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, and percent ionization for weak acids and weak bases;</a:t>
            </a:r>
          </a:p>
          <a:p>
            <a:pPr eaLnBrk="1" hangingPunct="1"/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Predicting acid/base properties of salts (ionic compounds) and oxides of metals and nonmetals;</a:t>
            </a:r>
          </a:p>
          <a:p>
            <a:pPr eaLnBrk="1" hangingPunct="1"/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The effect of molecular structures and bond energy on the strength of acids and bases.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Brønsted</a:t>
            </a: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-Lowry Base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828800"/>
            <a:ext cx="6781800" cy="3321698"/>
          </a:xfrm>
        </p:spPr>
      </p:pic>
      <p:sp>
        <p:nvSpPr>
          <p:cNvPr id="2" name="Rectangle 1"/>
          <p:cNvSpPr/>
          <p:nvPr/>
        </p:nvSpPr>
        <p:spPr>
          <a:xfrm>
            <a:off x="1066800" y="54102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</a:rPr>
              <a:t>A base </a:t>
            </a:r>
            <a:r>
              <a:rPr lang="en-US" sz="2000" dirty="0" smtClean="0">
                <a:latin typeface="Calibri" charset="0"/>
                <a:ea typeface="Calibri" charset="0"/>
              </a:rPr>
              <a:t>NH</a:t>
            </a:r>
            <a:r>
              <a:rPr lang="en-US" sz="2000" baseline="-25000" dirty="0" smtClean="0">
                <a:latin typeface="Calibri" charset="0"/>
                <a:ea typeface="Calibri" charset="0"/>
              </a:rPr>
              <a:t>3</a:t>
            </a:r>
            <a:r>
              <a:rPr lang="en-US" sz="2000" dirty="0" smtClean="0">
                <a:latin typeface="Calibri" charset="0"/>
                <a:ea typeface="Calibri" charset="0"/>
              </a:rPr>
              <a:t> </a:t>
            </a:r>
            <a:r>
              <a:rPr lang="en-US" sz="2000" dirty="0">
                <a:latin typeface="Calibri" charset="0"/>
                <a:ea typeface="Calibri" charset="0"/>
              </a:rPr>
              <a:t>takes a proton from water to produce hydroxide ion, OH</a:t>
            </a:r>
            <a:r>
              <a:rPr lang="en-US" sz="2400" baseline="30000" dirty="0">
                <a:latin typeface="Calibri" charset="0"/>
                <a:ea typeface="Calibri" charset="0"/>
              </a:rPr>
              <a:t>-</a:t>
            </a:r>
            <a:r>
              <a:rPr lang="en-US" sz="2000" dirty="0">
                <a:latin typeface="Calibri" charset="0"/>
                <a:ea typeface="Calibri" charset="0"/>
              </a:rPr>
              <a:t>, and the conjugate acid </a:t>
            </a:r>
            <a:r>
              <a:rPr lang="en-US" sz="2000" dirty="0" smtClean="0">
                <a:latin typeface="Calibri" charset="0"/>
                <a:ea typeface="Calibri" charset="0"/>
              </a:rPr>
              <a:t>NH</a:t>
            </a:r>
            <a:r>
              <a:rPr lang="en-US" sz="2000" baseline="-25000" dirty="0" smtClean="0">
                <a:latin typeface="Calibri" charset="0"/>
                <a:ea typeface="Calibri" charset="0"/>
              </a:rPr>
              <a:t>3</a:t>
            </a:r>
            <a:r>
              <a:rPr lang="en-US" sz="2000" baseline="30000" dirty="0" smtClean="0">
                <a:latin typeface="Calibri" charset="0"/>
                <a:ea typeface="Calibri" charset="0"/>
              </a:rPr>
              <a:t>+</a:t>
            </a:r>
            <a:r>
              <a:rPr lang="en-US" sz="2000" dirty="0" smtClean="0">
                <a:latin typeface="Calibri" charset="0"/>
                <a:ea typeface="Calibri" charset="0"/>
              </a:rPr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Exercise-#1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: Conjugate Acids &amp; Bases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charset="0"/>
              </a:rPr>
              <a:t>	Write the formulas of the conjugate bases for the following acids: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charset="0"/>
              </a:rPr>
              <a:t>	      (a) H</a:t>
            </a:r>
            <a:r>
              <a:rPr lang="en-US" altLang="en-US" sz="2800" baseline="-14000" dirty="0">
                <a:latin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</a:rPr>
              <a:t>CO</a:t>
            </a:r>
            <a:r>
              <a:rPr lang="en-US" altLang="en-US" sz="2800" baseline="-14000" dirty="0">
                <a:latin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</a:rPr>
              <a:t>	    </a:t>
            </a:r>
            <a:endParaRPr lang="en-US" altLang="en-US" sz="2800" dirty="0" smtClean="0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charset="0"/>
              </a:rPr>
              <a:t>	</a:t>
            </a:r>
            <a:r>
              <a:rPr lang="en-US" altLang="en-US" sz="2800" dirty="0" smtClean="0">
                <a:latin typeface="Times New Roman" charset="0"/>
              </a:rPr>
              <a:t>	(</a:t>
            </a:r>
            <a:r>
              <a:rPr lang="en-US" altLang="en-US" sz="2800" dirty="0">
                <a:latin typeface="Times New Roman" charset="0"/>
              </a:rPr>
              <a:t>b) HSO</a:t>
            </a:r>
            <a:r>
              <a:rPr lang="en-US" altLang="en-US" sz="2800" baseline="-14000" dirty="0">
                <a:latin typeface="Times New Roman" charset="0"/>
              </a:rPr>
              <a:t>4</a:t>
            </a:r>
            <a:r>
              <a:rPr lang="en-US" altLang="en-US" sz="2800" baseline="34000" dirty="0">
                <a:latin typeface="Times New Roman" charset="0"/>
              </a:rPr>
              <a:t>-</a:t>
            </a:r>
            <a:r>
              <a:rPr lang="en-US" altLang="en-US" sz="2800" dirty="0">
                <a:latin typeface="Times New Roman" charset="0"/>
              </a:rPr>
              <a:t>	      </a:t>
            </a:r>
            <a:endParaRPr lang="en-US" altLang="en-US" sz="2800" dirty="0" smtClean="0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charset="0"/>
              </a:rPr>
              <a:t>	</a:t>
            </a:r>
            <a:r>
              <a:rPr lang="en-US" altLang="en-US" sz="2800" dirty="0" smtClean="0">
                <a:latin typeface="Times New Roman" charset="0"/>
              </a:rPr>
              <a:t>	(</a:t>
            </a:r>
            <a:r>
              <a:rPr lang="en-US" altLang="en-US" sz="2800" dirty="0">
                <a:latin typeface="Times New Roman" charset="0"/>
              </a:rPr>
              <a:t>c) Al(H</a:t>
            </a:r>
            <a:r>
              <a:rPr lang="en-US" altLang="en-US" sz="2800" baseline="-14000" dirty="0">
                <a:latin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</a:rPr>
              <a:t>O)</a:t>
            </a:r>
            <a:r>
              <a:rPr lang="en-US" altLang="en-US" sz="2800" baseline="-14000" dirty="0">
                <a:latin typeface="Times New Roman" charset="0"/>
              </a:rPr>
              <a:t>6</a:t>
            </a:r>
            <a:r>
              <a:rPr lang="en-US" altLang="en-US" sz="2800" baseline="36000" dirty="0">
                <a:latin typeface="Times New Roman" charset="0"/>
              </a:rPr>
              <a:t>3+</a:t>
            </a:r>
            <a:r>
              <a:rPr lang="en-US" altLang="en-US" sz="2800" dirty="0">
                <a:latin typeface="Times New Roman" charset="0"/>
              </a:rPr>
              <a:t>	 	</a:t>
            </a:r>
            <a:endParaRPr lang="en-US" altLang="en-US" sz="2800" dirty="0" smtClean="0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charset="0"/>
              </a:rPr>
              <a:t>	</a:t>
            </a:r>
            <a:r>
              <a:rPr lang="en-US" altLang="en-US" sz="2800" dirty="0" smtClean="0">
                <a:latin typeface="Times New Roman" charset="0"/>
              </a:rPr>
              <a:t>	(</a:t>
            </a:r>
            <a:r>
              <a:rPr lang="en-US" altLang="en-US" sz="2800" dirty="0">
                <a:latin typeface="Times New Roman" charset="0"/>
              </a:rPr>
              <a:t>d) Cr(OH)</a:t>
            </a:r>
            <a:r>
              <a:rPr lang="en-US" altLang="en-US" sz="2800" baseline="-14000" dirty="0">
                <a:latin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</a:rPr>
              <a:t>(H</a:t>
            </a:r>
            <a:r>
              <a:rPr lang="en-US" altLang="en-US" sz="2800" baseline="-14000" dirty="0">
                <a:latin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</a:rPr>
              <a:t>O)</a:t>
            </a:r>
            <a:r>
              <a:rPr lang="en-US" altLang="en-US" sz="2800" baseline="-14000" dirty="0">
                <a:latin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</a:rPr>
              <a:t> 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 dirty="0" smtClean="0">
              <a:latin typeface="Times New Roman" charset="0"/>
            </a:endParaRPr>
          </a:p>
          <a:p>
            <a:pPr eaLnBrk="1" hangingPunct="1">
              <a:buFont typeface="Arial" charset="0"/>
              <a:buChar char="•"/>
            </a:pPr>
            <a:endParaRPr lang="en-US" altLang="en-US" sz="2800" dirty="0">
              <a:solidFill>
                <a:schemeClr val="hlink"/>
              </a:solidFill>
              <a:latin typeface="Times New Roman" charset="0"/>
            </a:endParaRPr>
          </a:p>
          <a:p>
            <a:pPr marL="0" indent="0" eaLnBrk="1" hangingPunct="1">
              <a:buNone/>
            </a:pPr>
            <a:r>
              <a:rPr lang="en-US" altLang="en-US" sz="2000" dirty="0" smtClean="0">
                <a:solidFill>
                  <a:schemeClr val="hlink"/>
                </a:solidFill>
                <a:latin typeface="Times New Roman" charset="0"/>
              </a:rPr>
              <a:t>(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Answer: (a) HCO</a:t>
            </a:r>
            <a:r>
              <a:rPr lang="en-US" altLang="en-US" sz="2000" baseline="-12000" dirty="0">
                <a:solidFill>
                  <a:schemeClr val="hlink"/>
                </a:solidFill>
                <a:latin typeface="Times New Roman" charset="0"/>
              </a:rPr>
              <a:t>3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-;  (b) SO</a:t>
            </a:r>
            <a:r>
              <a:rPr lang="en-US" altLang="en-US" sz="2000" baseline="-12000" dirty="0">
                <a:solidFill>
                  <a:schemeClr val="hlink"/>
                </a:solidFill>
                <a:latin typeface="Times New Roman" charset="0"/>
              </a:rPr>
              <a:t>4</a:t>
            </a:r>
            <a:r>
              <a:rPr lang="en-US" altLang="en-US" sz="2000" baseline="34000" dirty="0">
                <a:solidFill>
                  <a:schemeClr val="hlink"/>
                </a:solidFill>
                <a:latin typeface="Times New Roman" charset="0"/>
              </a:rPr>
              <a:t>2-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;  (c) Al(H</a:t>
            </a:r>
            <a:r>
              <a:rPr lang="en-US" altLang="en-US" sz="2000" baseline="-12000" dirty="0">
                <a:solidFill>
                  <a:schemeClr val="hlink"/>
                </a:solidFill>
                <a:latin typeface="Times New Roman" charset="0"/>
              </a:rPr>
              <a:t>2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O)</a:t>
            </a:r>
            <a:r>
              <a:rPr lang="en-US" altLang="en-US" sz="2000" baseline="-12000" dirty="0">
                <a:solidFill>
                  <a:schemeClr val="hlink"/>
                </a:solidFill>
                <a:latin typeface="Times New Roman" charset="0"/>
              </a:rPr>
              <a:t>5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(OH)</a:t>
            </a:r>
            <a:r>
              <a:rPr lang="en-US" altLang="en-US" sz="2000" baseline="34000" dirty="0">
                <a:solidFill>
                  <a:schemeClr val="hlink"/>
                </a:solidFill>
                <a:latin typeface="Times New Roman" charset="0"/>
              </a:rPr>
              <a:t>2+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;  </a:t>
            </a:r>
            <a:r>
              <a:rPr lang="en-US" altLang="en-US" sz="2000" dirty="0" smtClean="0">
                <a:solidFill>
                  <a:schemeClr val="hlink"/>
                </a:solidFill>
                <a:latin typeface="Times New Roman" charset="0"/>
              </a:rPr>
              <a:t>(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d) Cr(OH)</a:t>
            </a:r>
            <a:r>
              <a:rPr lang="en-US" altLang="en-US" sz="2000" baseline="-12000" dirty="0">
                <a:solidFill>
                  <a:schemeClr val="hlink"/>
                </a:solidFill>
                <a:latin typeface="Times New Roman" charset="0"/>
              </a:rPr>
              <a:t>4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(H</a:t>
            </a:r>
            <a:r>
              <a:rPr lang="en-US" altLang="en-US" sz="2000" baseline="-12000" dirty="0">
                <a:solidFill>
                  <a:schemeClr val="hlink"/>
                </a:solidFill>
                <a:latin typeface="Times New Roman" charset="0"/>
              </a:rPr>
              <a:t>2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O)</a:t>
            </a:r>
            <a:r>
              <a:rPr lang="en-US" altLang="en-US" sz="2000" baseline="-12000" dirty="0">
                <a:solidFill>
                  <a:schemeClr val="hlink"/>
                </a:solidFill>
                <a:latin typeface="Times New Roman" charset="0"/>
              </a:rPr>
              <a:t>2</a:t>
            </a:r>
            <a:r>
              <a:rPr lang="en-US" altLang="en-US" sz="2000" baseline="34000" dirty="0">
                <a:solidFill>
                  <a:schemeClr val="hlink"/>
                </a:solidFill>
                <a:latin typeface="Times New Roman" charset="0"/>
              </a:rPr>
              <a:t>-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</a:rPr>
              <a:t>Exercise-#2</a:t>
            </a:r>
            <a:r>
              <a:rPr lang="en-US" altLang="en-US" sz="3600" dirty="0">
                <a:latin typeface="Times New Roman" charset="0"/>
              </a:rPr>
              <a:t>: Conjugate Acids and Bases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Times New Roman" charset="0"/>
              </a:rPr>
              <a:t>	</a:t>
            </a:r>
            <a:r>
              <a:rPr lang="en-US" altLang="en-US" sz="2800" dirty="0">
                <a:latin typeface="Times New Roman" charset="0"/>
              </a:rPr>
              <a:t>Write the formulas of the conjugate acids for the following bases: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charset="0"/>
              </a:rPr>
              <a:t>	      (a) </a:t>
            </a:r>
            <a:r>
              <a:rPr lang="en-US" altLang="en-US" sz="2800" dirty="0" smtClean="0">
                <a:latin typeface="Times New Roman" charset="0"/>
              </a:rPr>
              <a:t>CH</a:t>
            </a:r>
            <a:r>
              <a:rPr lang="en-US" altLang="en-US" sz="2800" baseline="-25000" dirty="0" smtClean="0">
                <a:latin typeface="Times New Roman" charset="0"/>
              </a:rPr>
              <a:t>3</a:t>
            </a:r>
            <a:r>
              <a:rPr lang="en-US" altLang="en-US" sz="2800" dirty="0" smtClean="0">
                <a:latin typeface="Times New Roman" charset="0"/>
              </a:rPr>
              <a:t>NH</a:t>
            </a:r>
            <a:r>
              <a:rPr lang="en-US" altLang="en-US" sz="2800" baseline="-16000" dirty="0">
                <a:latin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</a:rPr>
              <a:t>	   </a:t>
            </a:r>
            <a:endParaRPr lang="en-US" altLang="en-US" sz="2800" dirty="0" smtClean="0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charset="0"/>
              </a:rPr>
              <a:t>	</a:t>
            </a:r>
            <a:r>
              <a:rPr lang="en-US" altLang="en-US" sz="2800" dirty="0" smtClean="0">
                <a:latin typeface="Times New Roman" charset="0"/>
              </a:rPr>
              <a:t>	(</a:t>
            </a:r>
            <a:r>
              <a:rPr lang="en-US" altLang="en-US" sz="2800" dirty="0">
                <a:latin typeface="Times New Roman" charset="0"/>
              </a:rPr>
              <a:t>b) CO</a:t>
            </a:r>
            <a:r>
              <a:rPr lang="en-US" altLang="en-US" sz="2800" baseline="-16000" dirty="0">
                <a:latin typeface="Times New Roman" charset="0"/>
              </a:rPr>
              <a:t>3</a:t>
            </a:r>
            <a:r>
              <a:rPr lang="en-US" altLang="en-US" sz="2800" baseline="36000" dirty="0">
                <a:latin typeface="Times New Roman" charset="0"/>
              </a:rPr>
              <a:t>2-</a:t>
            </a:r>
            <a:r>
              <a:rPr lang="en-US" altLang="en-US" sz="2800" dirty="0">
                <a:latin typeface="Times New Roman" charset="0"/>
              </a:rPr>
              <a:t>	 	</a:t>
            </a:r>
            <a:endParaRPr lang="en-US" altLang="en-US" sz="2800" dirty="0" smtClean="0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charset="0"/>
              </a:rPr>
              <a:t>	</a:t>
            </a:r>
            <a:r>
              <a:rPr lang="en-US" altLang="en-US" sz="2800" dirty="0" smtClean="0">
                <a:latin typeface="Times New Roman" charset="0"/>
              </a:rPr>
              <a:t>	(</a:t>
            </a:r>
            <a:r>
              <a:rPr lang="en-US" altLang="en-US" sz="2800" dirty="0">
                <a:latin typeface="Times New Roman" charset="0"/>
              </a:rPr>
              <a:t>c) C</a:t>
            </a:r>
            <a:r>
              <a:rPr lang="en-US" altLang="en-US" sz="2800" baseline="-16000" dirty="0">
                <a:latin typeface="Times New Roman" charset="0"/>
              </a:rPr>
              <a:t>5</a:t>
            </a:r>
            <a:r>
              <a:rPr lang="en-US" altLang="en-US" sz="2800" dirty="0">
                <a:latin typeface="Times New Roman" charset="0"/>
              </a:rPr>
              <a:t>H</a:t>
            </a:r>
            <a:r>
              <a:rPr lang="en-US" altLang="en-US" sz="2800" baseline="-16000" dirty="0">
                <a:latin typeface="Times New Roman" charset="0"/>
              </a:rPr>
              <a:t>5</a:t>
            </a:r>
            <a:r>
              <a:rPr lang="en-US" altLang="en-US" sz="2800" dirty="0">
                <a:latin typeface="Times New Roman" charset="0"/>
              </a:rPr>
              <a:t>N	 	</a:t>
            </a:r>
            <a:endParaRPr lang="en-US" altLang="en-US" sz="2800" dirty="0" smtClean="0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charset="0"/>
              </a:rPr>
              <a:t>	</a:t>
            </a:r>
            <a:r>
              <a:rPr lang="en-US" altLang="en-US" sz="2800" dirty="0" smtClean="0">
                <a:latin typeface="Times New Roman" charset="0"/>
              </a:rPr>
              <a:t>	(</a:t>
            </a:r>
            <a:r>
              <a:rPr lang="en-US" altLang="en-US" sz="2800" dirty="0">
                <a:latin typeface="Times New Roman" charset="0"/>
              </a:rPr>
              <a:t>d) </a:t>
            </a:r>
            <a:r>
              <a:rPr lang="en-US" altLang="en-US" sz="2800" dirty="0" smtClean="0">
                <a:latin typeface="Times New Roman" charset="0"/>
              </a:rPr>
              <a:t>Al(OH)</a:t>
            </a:r>
            <a:r>
              <a:rPr lang="en-US" altLang="en-US" sz="2800" baseline="-16000" dirty="0" smtClean="0">
                <a:latin typeface="Times New Roman" charset="0"/>
              </a:rPr>
              <a:t>3</a:t>
            </a:r>
            <a:r>
              <a:rPr lang="en-US" altLang="en-US" sz="2800" dirty="0" smtClean="0">
                <a:latin typeface="Times New Roman" charset="0"/>
              </a:rPr>
              <a:t>(H</a:t>
            </a:r>
            <a:r>
              <a:rPr lang="en-US" altLang="en-US" sz="2800" baseline="-16000" dirty="0" smtClean="0">
                <a:latin typeface="Times New Roman" charset="0"/>
              </a:rPr>
              <a:t>2</a:t>
            </a:r>
            <a:r>
              <a:rPr lang="en-US" altLang="en-US" sz="2800" dirty="0" smtClean="0">
                <a:latin typeface="Times New Roman" charset="0"/>
              </a:rPr>
              <a:t>O)</a:t>
            </a:r>
            <a:r>
              <a:rPr lang="en-US" altLang="en-US" sz="2800" baseline="-16000" dirty="0" smtClean="0">
                <a:latin typeface="Times New Roman" charset="0"/>
              </a:rPr>
              <a:t>3</a:t>
            </a:r>
            <a:endParaRPr lang="en-US" altLang="en-US" sz="2800" dirty="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altLang="en-US" sz="2000" dirty="0" smtClean="0">
              <a:solidFill>
                <a:schemeClr val="hlink"/>
              </a:solidFill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altLang="en-US" sz="2000" dirty="0" smtClean="0">
              <a:solidFill>
                <a:schemeClr val="hlink"/>
              </a:solidFill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chemeClr val="hlink"/>
                </a:solidFill>
                <a:latin typeface="Times New Roman" charset="0"/>
              </a:rPr>
              <a:t>(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Answer: (a) NH</a:t>
            </a:r>
            <a:r>
              <a:rPr lang="en-US" altLang="en-US" sz="2000" baseline="-12000" dirty="0">
                <a:solidFill>
                  <a:schemeClr val="hlink"/>
                </a:solidFill>
                <a:latin typeface="Times New Roman" charset="0"/>
              </a:rPr>
              <a:t>4</a:t>
            </a:r>
            <a:r>
              <a:rPr lang="en-US" altLang="en-US" sz="2000" baseline="34000" dirty="0">
                <a:solidFill>
                  <a:schemeClr val="hlink"/>
                </a:solidFill>
                <a:latin typeface="Times New Roman" charset="0"/>
              </a:rPr>
              <a:t>+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;    (b) HCO</a:t>
            </a:r>
            <a:r>
              <a:rPr lang="en-US" altLang="en-US" sz="2000" baseline="-12000" dirty="0">
                <a:solidFill>
                  <a:schemeClr val="hlink"/>
                </a:solidFill>
                <a:latin typeface="Times New Roman" charset="0"/>
              </a:rPr>
              <a:t>3</a:t>
            </a:r>
            <a:r>
              <a:rPr lang="en-US" altLang="en-US" sz="2000" baseline="34000" dirty="0">
                <a:solidFill>
                  <a:schemeClr val="hlink"/>
                </a:solidFill>
                <a:latin typeface="Times New Roman" charset="0"/>
              </a:rPr>
              <a:t>-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;    (c) C</a:t>
            </a:r>
            <a:r>
              <a:rPr lang="en-US" altLang="en-US" sz="2000" baseline="-12000" dirty="0">
                <a:solidFill>
                  <a:schemeClr val="hlink"/>
                </a:solidFill>
                <a:latin typeface="Times New Roman" charset="0"/>
              </a:rPr>
              <a:t>5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H</a:t>
            </a:r>
            <a:r>
              <a:rPr lang="en-US" altLang="en-US" sz="2000" baseline="-12000" dirty="0">
                <a:solidFill>
                  <a:schemeClr val="hlink"/>
                </a:solidFill>
                <a:latin typeface="Times New Roman" charset="0"/>
              </a:rPr>
              <a:t>5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NH</a:t>
            </a:r>
            <a:r>
              <a:rPr lang="en-US" altLang="en-US" sz="2000" baseline="34000" dirty="0">
                <a:solidFill>
                  <a:schemeClr val="hlink"/>
                </a:solidFill>
                <a:latin typeface="Times New Roman" charset="0"/>
              </a:rPr>
              <a:t>+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;   </a:t>
            </a:r>
            <a:r>
              <a:rPr lang="en-US" altLang="en-US" sz="2000" dirty="0" smtClean="0">
                <a:solidFill>
                  <a:schemeClr val="hlink"/>
                </a:solidFill>
                <a:latin typeface="Times New Roman" charset="0"/>
              </a:rPr>
              <a:t>(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d) Al(OH)</a:t>
            </a:r>
            <a:r>
              <a:rPr lang="en-US" altLang="en-US" sz="2000" baseline="-16000" dirty="0">
                <a:solidFill>
                  <a:schemeClr val="hlink"/>
                </a:solidFill>
                <a:latin typeface="Times New Roman" charset="0"/>
              </a:rPr>
              <a:t>2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(H</a:t>
            </a:r>
            <a:r>
              <a:rPr lang="en-US" altLang="en-US" sz="2000" baseline="-16000" dirty="0">
                <a:solidFill>
                  <a:schemeClr val="hlink"/>
                </a:solidFill>
                <a:latin typeface="Times New Roman" charset="0"/>
              </a:rPr>
              <a:t>2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O)</a:t>
            </a:r>
            <a:r>
              <a:rPr lang="en-US" altLang="en-US" sz="2000" baseline="-16000" dirty="0">
                <a:solidFill>
                  <a:schemeClr val="hlink"/>
                </a:solidFill>
                <a:latin typeface="Times New Roman" charset="0"/>
              </a:rPr>
              <a:t>4</a:t>
            </a:r>
            <a:r>
              <a:rPr lang="en-US" altLang="en-US" sz="2000" baseline="34000" dirty="0">
                <a:solidFill>
                  <a:schemeClr val="hlink"/>
                </a:solidFill>
                <a:latin typeface="Times New Roman" charset="0"/>
              </a:rPr>
              <a:t>+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)</a:t>
            </a:r>
            <a:endParaRPr lang="en-US" altLang="en-US" sz="20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Selected Conjugate 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Acid-Base Pairs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010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Acids: strongest on the top, weakest at the bottom;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Conjugate bases; weakest (top), strongest (bottom)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HNO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– NO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baseline="38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SO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– HSO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38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38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– 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HF – F</a:t>
            </a:r>
            <a:r>
              <a:rPr lang="en-US" altLang="en-US" sz="2800" baseline="38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– 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38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COOH – CH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COO</a:t>
            </a:r>
            <a:r>
              <a:rPr lang="en-US" altLang="en-US" sz="2800" baseline="38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38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– HPO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38000" dirty="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NH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38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– NH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 – OH</a:t>
            </a:r>
            <a:r>
              <a:rPr lang="en-US" altLang="en-US" sz="2800" baseline="38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Relative Strength of Acids 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Their Conjugate Bases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u="sng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Acids</a:t>
            </a:r>
            <a:r>
              <a:rPr lang="en-US" altLang="en-US" sz="2800" u="sng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sz="2800" u="sng" dirty="0" smtClean="0">
                <a:latin typeface="Times New Roman" charset="0"/>
                <a:ea typeface="Times New Roman" charset="0"/>
                <a:cs typeface="Times New Roman" charset="0"/>
              </a:rPr>
              <a:t>          </a:t>
            </a:r>
            <a:r>
              <a:rPr lang="en-US" altLang="en-US" sz="2800" u="sng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sz="2800" u="sng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Conjugate Bases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Very Strong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	         Very Weak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Strong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                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Weak</a:t>
            </a:r>
            <a:endParaRPr lang="en-US" altLang="en-US" sz="2800" dirty="0">
              <a:solidFill>
                <a:srgbClr val="7030A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Weak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	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Strong</a:t>
            </a:r>
            <a:endParaRPr lang="en-US" altLang="en-US" sz="28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Very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Weak	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Very </a:t>
            </a:r>
            <a:r>
              <a:rPr lang="en-US" altLang="en-US" sz="28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Strong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__________________________________________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Strong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acids lose protons very readily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 weak conjugate bases;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Weak acids do not lose protons very readily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 strong conjugate bases.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Relative Strength of Acids and Their Conjugate Bases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267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7"/>
            <a:ext cx="7772400" cy="1054074"/>
          </a:xfrm>
        </p:spPr>
        <p:txBody>
          <a:bodyPr/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Relative Strength of Acids and their Conjugate Bases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Placeholder 1" descr="CNX_Chem_14_03_strengths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03" b="-12703"/>
          <a:stretch>
            <a:fillRect/>
          </a:stretch>
        </p:blipFill>
        <p:spPr>
          <a:xfrm>
            <a:off x="304800" y="1600200"/>
            <a:ext cx="8425804" cy="36576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486398"/>
            <a:ext cx="8062912" cy="1013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This diagram shows the relative strengths of conjugate acid-base pairs, as indicated by their </a:t>
            </a:r>
            <a:r>
              <a:rPr lang="en-US" sz="2000" dirty="0" smtClean="0"/>
              <a:t>ionization constants </a:t>
            </a:r>
            <a:r>
              <a:rPr lang="en-US" sz="2000" dirty="0"/>
              <a:t>in aqueous solution.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699" y="262234"/>
            <a:ext cx="908826" cy="61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Acid Strength and Ionization Constants</a:t>
            </a:r>
            <a:endParaRPr lang="en-US" altLang="en-US" sz="3600" baseline="-1200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1816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For the ionization or dissociation equilibrium of an acid in aqueous solution, such as:</a:t>
                </a:r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4000" dirty="0">
                    <a:latin typeface="Times New Roman" charset="0"/>
                    <a:ea typeface="Times New Roman" charset="0"/>
                    <a:cs typeface="Times New Roman" charset="0"/>
                  </a:rPr>
                  <a:t>	</a:t>
                </a:r>
                <a:r>
                  <a:rPr lang="en-US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HA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:r>
                  <a:rPr lang="en-US" altLang="en-US" dirty="0">
                    <a:latin typeface="Times New Roman" charset="0"/>
                    <a:ea typeface="Times New Roman" charset="0"/>
                    <a:cs typeface="Times New Roman" charset="0"/>
                  </a:rPr>
                  <a:t>+  H</a:t>
                </a:r>
                <a:r>
                  <a:rPr lang="en-US" altLang="en-US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dirty="0">
                    <a:latin typeface="Times New Roman" charset="0"/>
                    <a:ea typeface="Times New Roman" charset="0"/>
                    <a:cs typeface="Times New Roman" charset="0"/>
                  </a:rPr>
                  <a:t>O </a:t>
                </a:r>
                <a:r>
                  <a:rPr lang="en-US" altLang="en-US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</a:t>
                </a:r>
                <a:r>
                  <a:rPr lang="en-US" altLang="en-US" dirty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 H</a:t>
                </a:r>
                <a:r>
                  <a:rPr lang="en-US" altLang="en-US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dirty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O</a:t>
                </a:r>
                <a:r>
                  <a:rPr lang="en-US" altLang="en-US" baseline="40000" dirty="0" smtClean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+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(</a:t>
                </a:r>
                <a:r>
                  <a:rPr lang="en-US" altLang="en-US" sz="2000" i="1" dirty="0" err="1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)</a:t>
                </a:r>
                <a:r>
                  <a:rPr lang="en-US" altLang="en-US" dirty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  +  </a:t>
                </a:r>
                <a:r>
                  <a:rPr lang="en-US" altLang="en-US" dirty="0" smtClean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A</a:t>
                </a:r>
                <a:r>
                  <a:rPr lang="en-US" altLang="en-US" baseline="40000" dirty="0" smtClean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- 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(</a:t>
                </a:r>
                <a:r>
                  <a:rPr lang="en-US" altLang="en-US" sz="2000" i="1" dirty="0" err="1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)</a:t>
                </a:r>
                <a:r>
                  <a:rPr lang="en-US" altLang="en-US" dirty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;</a:t>
                </a:r>
                <a:endParaRPr lang="en-US" alt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</a:pPr>
                <a:endParaRPr lang="en-US" altLang="en-US" sz="16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Arial" charset="0"/>
                  <a:buChar char="•"/>
                </a:pP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The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ionization or dissociation constant is expressed as follows: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		</a:t>
                </a:r>
                <a:r>
                  <a:rPr lang="en-US" altLang="en-US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i="1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altLang="en-US" sz="32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altLang="en-US" sz="32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𝐻</m:t>
                            </m:r>
                            <m:r>
                              <a:rPr lang="en-US" altLang="en-US" sz="3200" b="0" i="1" baseline="-25000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altLang="en-US" sz="3200" b="0" i="1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32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US" altLang="en-US" sz="32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en-US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altLang="en-US" sz="32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en-US" sz="32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en-US" sz="32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en-US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]</m:t>
                        </m:r>
                      </m:num>
                      <m:den>
                        <m:r>
                          <a:rPr lang="en-US" altLang="en-US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[</m:t>
                        </m:r>
                        <m:r>
                          <a:rPr lang="en-US" altLang="en-US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𝐻𝑋</m:t>
                        </m:r>
                        <m:r>
                          <a:rPr lang="en-US" altLang="en-US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]</m:t>
                        </m:r>
                      </m:den>
                    </m:f>
                  </m:oMath>
                </a14:m>
                <a:endParaRPr lang="en-US" alt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Arial" charset="0"/>
                  <a:buChar char="•"/>
                </a:pPr>
                <a:endParaRPr lang="en-US" altLang="en-US" sz="16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Arial" charset="0"/>
                  <a:buChar char="•"/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The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values of </a:t>
                </a:r>
                <a:r>
                  <a:rPr lang="en-US" alt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i="1" baseline="-12000" dirty="0" err="1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indicate the relative strength of the acids. Strong acids have very large </a:t>
                </a:r>
                <a:r>
                  <a:rPr lang="en-US" alt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i="1" baseline="-12000" dirty="0" err="1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,  while weak acids have small </a:t>
                </a:r>
                <a:r>
                  <a:rPr lang="en-US" alt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i="1" baseline="-12000" dirty="0" err="1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altLang="en-US" sz="2400" dirty="0" err="1">
                    <a:latin typeface="Times New Roman" charset="0"/>
                    <a:ea typeface="Times New Roman" charset="0"/>
                    <a:cs typeface="Times New Roman" charset="0"/>
                  </a:rPr>
                  <a:t>’s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 (</a:t>
                </a:r>
                <a:r>
                  <a:rPr lang="en-US" alt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i="1" baseline="-12000" dirty="0" err="1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&lt;&lt; 1)</a:t>
                </a: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181600"/>
              </a:xfrm>
              <a:blipFill rotWithShape="0">
                <a:blip r:embed="rId2"/>
                <a:stretch>
                  <a:fillRect l="-1333" t="-2000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Ka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Acid-Base Properties of Water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Auto-ionization of water:</a:t>
            </a:r>
          </a:p>
          <a:p>
            <a:pPr lvl="2" eaLnBrk="1" hangingPunct="1">
              <a:buFontTx/>
              <a:buNone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2H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H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OH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</a:p>
          <a:p>
            <a:pPr lvl="2" eaLnBrk="1" hangingPunct="1">
              <a:buFontTx/>
              <a:buNone/>
            </a:pPr>
            <a:endParaRPr lang="en-US" altLang="en-US" sz="140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2" eaLnBrk="1" hangingPunct="1">
              <a:buFontTx/>
              <a:buNone/>
            </a:pP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200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= [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H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][OH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 = 1.0 x 10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-14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 at 25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endParaRPr lang="en-US" altLang="en-US" sz="2800" baseline="400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altLang="en-US" sz="16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Water ionizes to produce both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H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and OH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thus it has both acid and base properties.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 K</a:t>
            </a:r>
            <a:r>
              <a:rPr lang="en-US" altLang="en-US" sz="2800" i="1" baseline="-1200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is called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water ionization constant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Pure water at 25</a:t>
            </a:r>
            <a:r>
              <a:rPr lang="en-US" altLang="en-US" sz="2800" baseline="380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C: [H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36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 = [OH</a:t>
            </a:r>
            <a:r>
              <a:rPr lang="en-US" altLang="en-US" sz="2800" baseline="36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 = 1.0 x 10</a:t>
            </a:r>
            <a:r>
              <a:rPr lang="en-US" altLang="en-US" sz="2800" baseline="38000">
                <a:latin typeface="Times New Roman" charset="0"/>
                <a:ea typeface="Times New Roman" charset="0"/>
                <a:cs typeface="Times New Roman" charset="0"/>
              </a:rPr>
              <a:t>-7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</a:rPr>
              <a:t>Acids and Bases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imes New Roman" charset="0"/>
              </a:rPr>
              <a:t>Arrhenius definition:</a:t>
            </a:r>
          </a:p>
          <a:p>
            <a:pPr lvl="1" eaLnBrk="1" hangingPunct="1">
              <a:buFontTx/>
              <a:buNone/>
            </a:pPr>
            <a:r>
              <a:rPr lang="en-US" altLang="en-US" sz="2400" i="1">
                <a:latin typeface="Times New Roman" charset="0"/>
              </a:rPr>
              <a:t>	Acid</a:t>
            </a:r>
            <a:r>
              <a:rPr lang="en-US" altLang="en-US" sz="2400">
                <a:latin typeface="Times New Roman" charset="0"/>
              </a:rPr>
              <a:t>: substance that increases [H</a:t>
            </a:r>
            <a:r>
              <a:rPr lang="en-US" altLang="en-US" sz="2400" baseline="-20000">
                <a:latin typeface="Times New Roman" charset="0"/>
              </a:rPr>
              <a:t>3</a:t>
            </a:r>
            <a:r>
              <a:rPr lang="en-US" altLang="en-US" sz="2400">
                <a:latin typeface="Times New Roman" charset="0"/>
              </a:rPr>
              <a:t>O</a:t>
            </a:r>
            <a:r>
              <a:rPr lang="en-US" altLang="en-US" sz="2400" baseline="30000">
                <a:latin typeface="Times New Roman" charset="0"/>
              </a:rPr>
              <a:t>+</a:t>
            </a:r>
            <a:r>
              <a:rPr lang="en-US" altLang="en-US" sz="2400">
                <a:latin typeface="Times New Roman" charset="0"/>
              </a:rPr>
              <a:t>] in solution;</a:t>
            </a:r>
          </a:p>
          <a:p>
            <a:pPr lvl="1" eaLnBrk="1" hangingPunct="1">
              <a:buFontTx/>
              <a:buNone/>
            </a:pPr>
            <a:r>
              <a:rPr lang="en-US" altLang="en-US" sz="2400" i="1">
                <a:latin typeface="Times New Roman" charset="0"/>
              </a:rPr>
              <a:t>	Base</a:t>
            </a:r>
            <a:r>
              <a:rPr lang="en-US" altLang="en-US" sz="2400">
                <a:latin typeface="Times New Roman" charset="0"/>
              </a:rPr>
              <a:t>: substance that increases [OH</a:t>
            </a:r>
            <a:r>
              <a:rPr lang="en-US" altLang="en-US" sz="2400" baseline="30000">
                <a:latin typeface="Times New Roman" charset="0"/>
              </a:rPr>
              <a:t>-</a:t>
            </a:r>
            <a:r>
              <a:rPr lang="en-US" altLang="en-US" sz="2400">
                <a:latin typeface="Times New Roman" charset="0"/>
              </a:rPr>
              <a:t>] in solution;</a:t>
            </a:r>
          </a:p>
          <a:p>
            <a:pPr lvl="1" eaLnBrk="1" hangingPunct="1">
              <a:buFontTx/>
              <a:buNone/>
            </a:pPr>
            <a:endParaRPr lang="en-US" altLang="en-US" sz="1200">
              <a:latin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</a:rPr>
              <a:t>Br</a:t>
            </a:r>
            <a:r>
              <a:rPr lang="en-US" altLang="en-US" sz="2800">
                <a:sym typeface="Symbol" charset="2"/>
              </a:rPr>
              <a:t></a:t>
            </a:r>
            <a:r>
              <a:rPr lang="en-US" altLang="en-US" sz="2800">
                <a:latin typeface="Times New Roman" charset="0"/>
              </a:rPr>
              <a:t>nsted-Lowry definition:</a:t>
            </a:r>
          </a:p>
          <a:p>
            <a:pPr lvl="1" eaLnBrk="1" hangingPunct="1">
              <a:buFontTx/>
              <a:buNone/>
            </a:pPr>
            <a:r>
              <a:rPr lang="en-US" altLang="en-US" sz="2400" i="1">
                <a:latin typeface="Times New Roman" charset="0"/>
              </a:rPr>
              <a:t>	Acid</a:t>
            </a:r>
            <a:r>
              <a:rPr lang="en-US" altLang="en-US" sz="2400">
                <a:latin typeface="Times New Roman" charset="0"/>
              </a:rPr>
              <a:t>: reactant that donates proton in a reaction;</a:t>
            </a:r>
          </a:p>
          <a:p>
            <a:pPr lvl="1" eaLnBrk="1" hangingPunct="1">
              <a:buFontTx/>
              <a:buNone/>
            </a:pPr>
            <a:r>
              <a:rPr lang="en-US" altLang="en-US" sz="2400" i="1">
                <a:latin typeface="Times New Roman" charset="0"/>
              </a:rPr>
              <a:t>	Base</a:t>
            </a:r>
            <a:r>
              <a:rPr lang="en-US" altLang="en-US" sz="2400">
                <a:latin typeface="Times New Roman" charset="0"/>
              </a:rPr>
              <a:t>: reactant that accepts proton in a reaction;</a:t>
            </a:r>
          </a:p>
          <a:p>
            <a:pPr lvl="1" eaLnBrk="1" hangingPunct="1"/>
            <a:endParaRPr lang="en-US" altLang="en-US" sz="1200">
              <a:latin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</a:rPr>
              <a:t>Lewis definition: - </a:t>
            </a:r>
            <a:r>
              <a:rPr lang="en-US" altLang="en-US" sz="2400">
                <a:latin typeface="Times New Roman" charset="0"/>
              </a:rPr>
              <a:t>in the formation of covalent bonds,</a:t>
            </a:r>
          </a:p>
          <a:p>
            <a:pPr lvl="1" eaLnBrk="1" hangingPunct="1">
              <a:buFontTx/>
              <a:buNone/>
            </a:pPr>
            <a:r>
              <a:rPr lang="en-US" altLang="en-US" sz="2400" i="1">
                <a:latin typeface="Times New Roman" charset="0"/>
              </a:rPr>
              <a:t>	Acid</a:t>
            </a:r>
            <a:r>
              <a:rPr lang="en-US" altLang="en-US" sz="2400">
                <a:latin typeface="Times New Roman" charset="0"/>
              </a:rPr>
              <a:t>: one that accept electron-pairs </a:t>
            </a:r>
          </a:p>
          <a:p>
            <a:pPr lvl="1" eaLnBrk="1" hangingPunct="1">
              <a:buFontTx/>
              <a:buNone/>
            </a:pPr>
            <a:r>
              <a:rPr lang="en-US" altLang="en-US" sz="2400" i="1">
                <a:latin typeface="Times New Roman" charset="0"/>
              </a:rPr>
              <a:t>	Base</a:t>
            </a:r>
            <a:r>
              <a:rPr lang="en-US" altLang="en-US" sz="2400">
                <a:latin typeface="Times New Roman" charset="0"/>
              </a:rPr>
              <a:t>: one that donate electron-pairs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Expressing Acidity in pH Scale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pH = -log[H</a:t>
            </a:r>
            <a:r>
              <a:rPr lang="en-US" altLang="en-US" sz="2800" baseline="38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	    (</a:t>
            </a:r>
            <a:r>
              <a:rPr lang="en-US" altLang="en-US" sz="2800" u="sng">
                <a:latin typeface="Times New Roman" charset="0"/>
                <a:ea typeface="Times New Roman" charset="0"/>
                <a:cs typeface="Times New Roman" charset="0"/>
              </a:rPr>
              <a:t>note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: [H</a:t>
            </a:r>
            <a:r>
              <a:rPr lang="en-US" altLang="en-US" sz="2800" baseline="38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 = [H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38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])</a:t>
            </a:r>
          </a:p>
          <a:p>
            <a:pPr eaLnBrk="1" hangingPunct="1"/>
            <a:endParaRPr lang="en-US" altLang="en-US" sz="12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pOH = -log[OH</a:t>
            </a:r>
            <a:r>
              <a:rPr lang="en-US" altLang="en-US" sz="2800" baseline="38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</a:t>
            </a:r>
          </a:p>
          <a:p>
            <a:pPr eaLnBrk="1" hangingPunct="1"/>
            <a:endParaRPr lang="en-US" altLang="en-US" sz="10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400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= -log(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400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);   p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400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= -log(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400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); 	p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400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= -log(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400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For water,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400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= [H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38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][OH</a:t>
            </a:r>
            <a:r>
              <a:rPr lang="en-US" altLang="en-US" sz="2800" baseline="38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= 1.0 x 10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-14</a:t>
            </a:r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-log(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400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) = -log [H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38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 + (-log[OH</a:t>
            </a:r>
            <a:r>
              <a:rPr lang="en-US" altLang="en-US" sz="2800" baseline="38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])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p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200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  = 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pH + pOH =  14.00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At 25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C,  pOH = 14 – 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Acidity and pH Range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Acidic solutions: 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[H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38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] &gt; 1.0 x 10</a:t>
            </a:r>
            <a:r>
              <a:rPr lang="en-US" altLang="en-US" baseline="38000">
                <a:latin typeface="Times New Roman" charset="0"/>
                <a:ea typeface="Times New Roman" charset="0"/>
                <a:cs typeface="Times New Roman" charset="0"/>
              </a:rPr>
              <a:t>-7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pH &lt; 7;</a:t>
            </a: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Basic solutions: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[OH</a:t>
            </a:r>
            <a:r>
              <a:rPr lang="en-US" altLang="en-US" baseline="38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] &gt; 1.0 x 10</a:t>
            </a:r>
            <a:r>
              <a:rPr lang="en-US" altLang="en-US" baseline="38000">
                <a:latin typeface="Times New Roman" charset="0"/>
                <a:ea typeface="Times New Roman" charset="0"/>
                <a:cs typeface="Times New Roman" charset="0"/>
              </a:rPr>
              <a:t>-7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or  [H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38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] &lt; 1.0 x 10</a:t>
            </a:r>
            <a:r>
              <a:rPr lang="en-US" altLang="en-US" baseline="38000">
                <a:latin typeface="Times New Roman" charset="0"/>
                <a:ea typeface="Times New Roman" charset="0"/>
                <a:cs typeface="Times New Roman" charset="0"/>
              </a:rPr>
              <a:t>-7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M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pH &gt; 7;</a:t>
            </a: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Neutral solutions: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[H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38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] = [OH</a:t>
            </a:r>
            <a:r>
              <a:rPr lang="en-US" altLang="en-US" baseline="38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] = 1.0 x 10</a:t>
            </a:r>
            <a:r>
              <a:rPr lang="en-US" altLang="en-US" baseline="38000">
                <a:latin typeface="Times New Roman" charset="0"/>
                <a:ea typeface="Times New Roman" charset="0"/>
                <a:cs typeface="Times New Roman" charset="0"/>
              </a:rPr>
              <a:t>-7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;  pH = 7.00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Relationship 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Between [H</a:t>
            </a:r>
            <a:r>
              <a:rPr lang="en-US" alt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3200" baseline="30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]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and pH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8229600" cy="4373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838200"/>
            <a:ext cx="7696200" cy="5715000"/>
          </a:xfrm>
        </p:spPr>
      </p:pic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467600" cy="487362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pH of Common Household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[H</a:t>
            </a:r>
            <a:r>
              <a:rPr lang="en-US" altLang="en-US" sz="3600" baseline="-20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3600" baseline="40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] and pH of Strong Acids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Strong acids like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HCl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HNO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ionize completely in aqueous solution: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dirty="0" err="1">
                <a:latin typeface="Times New Roman" charset="0"/>
                <a:ea typeface="Times New Roman" charset="0"/>
                <a:cs typeface="Times New Roman" charset="0"/>
              </a:rPr>
              <a:t>HCl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+  H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 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H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baseline="38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  Cl</a:t>
            </a:r>
            <a:r>
              <a:rPr lang="en-US" altLang="en-US" baseline="38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1" eaLnBrk="1" hangingPunct="1">
              <a:buFontTx/>
              <a:buNone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HNO</a:t>
            </a:r>
            <a:r>
              <a:rPr lang="en-US" altLang="en-US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+ H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H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baseline="38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  Cl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baseline="38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In solutions of strong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monoprotic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acids HA, such as </a:t>
            </a:r>
            <a:r>
              <a:rPr lang="en-US" altLang="en-US" sz="2400" dirty="0" err="1">
                <a:latin typeface="Times New Roman" charset="0"/>
                <a:ea typeface="Times New Roman" charset="0"/>
                <a:cs typeface="Times New Roman" charset="0"/>
              </a:rPr>
              <a:t>HCl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HNO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 H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concentration = initial acid concentration,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	[H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2400" baseline="38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] = [HA]</a:t>
            </a:r>
            <a:r>
              <a:rPr lang="en-US" altLang="en-US" sz="2400" baseline="-20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0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For example, in 0.10 M </a:t>
            </a:r>
            <a:r>
              <a:rPr lang="en-US" altLang="en-US" sz="2400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HCl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, [H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2400" baseline="38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] = 0.10 M, and  pH = -log(0.10) = 1.00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[OH</a:t>
            </a:r>
            <a:r>
              <a:rPr lang="en-US" altLang="en-US" sz="3600" baseline="38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] and pH of Strong Bases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trong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bases also ionize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completely: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Examples: 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NaOH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Na</a:t>
            </a:r>
            <a:r>
              <a:rPr lang="en-US" altLang="en-US" sz="2800" baseline="38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 OH</a:t>
            </a:r>
            <a:r>
              <a:rPr lang="en-US" altLang="en-US" sz="2800" baseline="38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</a:p>
          <a:p>
            <a:pPr lvl="3" eaLnBrk="1" hangingPunct="1">
              <a:buFontTx/>
              <a:buNone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  Ba(OH)</a:t>
            </a:r>
            <a:r>
              <a:rPr lang="en-US" altLang="en-US" sz="2800" baseline="-16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i="1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Ba</a:t>
            </a:r>
            <a:r>
              <a:rPr lang="en-US" altLang="en-US" sz="2800" baseline="38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2+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 2 OH</a:t>
            </a:r>
            <a:r>
              <a:rPr lang="en-US" altLang="en-US" sz="2800" baseline="38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</a:p>
          <a:p>
            <a:pPr eaLnBrk="1" hangingPunct="1"/>
            <a:endParaRPr lang="en-US" altLang="en-US" sz="12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In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base solution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such as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NaOH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,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[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OH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] = [</a:t>
            </a:r>
            <a:r>
              <a:rPr lang="en-US" altLang="en-US" sz="2400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NaOH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]</a:t>
            </a:r>
            <a:r>
              <a:rPr lang="en-US" altLang="en-US" sz="2400" baseline="-1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0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For example, in 0.10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M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NaOH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solution, [OH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] = 0.10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M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</a:p>
          <a:p>
            <a:pPr lvl="1" eaLnBrk="1" hangingPunct="1"/>
            <a:endParaRPr lang="en-US" altLang="en-US" sz="20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In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base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solution such as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Ba(OH)</a:t>
            </a:r>
            <a:r>
              <a:rPr lang="en-US" altLang="en-US" sz="2400" baseline="-16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,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[OH</a:t>
            </a:r>
            <a:r>
              <a:rPr lang="en-US" altLang="en-US" sz="2400" baseline="36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] = 2 x [Ba(OH)</a:t>
            </a:r>
            <a:r>
              <a:rPr lang="en-US" altLang="en-US" sz="2400" baseline="-16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]</a:t>
            </a:r>
            <a:r>
              <a:rPr lang="en-US" altLang="en-US" sz="2400" baseline="-16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0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For example, in 0.10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M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Ba(OH)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solution, [OH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] = 0.20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M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[H</a:t>
            </a:r>
            <a:r>
              <a:rPr lang="en-US" altLang="en-US" sz="3600" baseline="-16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3</a:t>
            </a: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3600" baseline="34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] and pH of Weak Acids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In weak acid solutions, [H</a:t>
            </a:r>
            <a:r>
              <a:rPr lang="en-US" altLang="en-US" sz="2800" baseline="-16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38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] &lt; [HA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sz="2000" baseline="-16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[H</a:t>
            </a:r>
            <a:r>
              <a:rPr lang="en-US" altLang="en-US" sz="2800" baseline="-16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38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] and pH can be calculated from the initial concentration of the acid and its </a:t>
            </a: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4000" dirty="0" err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value.</a:t>
            </a:r>
          </a:p>
          <a:p>
            <a:pPr eaLnBrk="1" hangingPunct="1"/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For example, in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0.10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acetic acid,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CH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CO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 (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400" i="1" baseline="-12000" dirty="0" err="1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= 1.8 x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r>
              <a:rPr lang="en-US" altLang="en-US" sz="2400" baseline="36000" dirty="0" smtClean="0">
                <a:latin typeface="Times New Roman" charset="0"/>
                <a:ea typeface="Times New Roman" charset="0"/>
                <a:cs typeface="Times New Roman" charset="0"/>
              </a:rPr>
              <a:t>-5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[H</a:t>
            </a:r>
            <a:r>
              <a:rPr lang="en-US" altLang="en-US" sz="2400" baseline="-16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400" baseline="38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] and pH can be calculated using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the following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“ICE” table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(next slide)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ICE Table for Acetic Acid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93838"/>
                <a:ext cx="8229600" cy="4906962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Ionization:     CH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CO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H + 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O 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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  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O</a:t>
                </a:r>
                <a:r>
                  <a:rPr lang="en-US" altLang="en-US" sz="2400" baseline="34000" dirty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+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  +  CH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CO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400" baseline="34000" dirty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-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 </a:t>
                </a:r>
              </a:p>
              <a:p>
                <a:pPr eaLnBrk="1" hangingPunct="1"/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</a:t>
                </a:r>
              </a:p>
              <a:p>
                <a:pPr eaLnBrk="1" hangingPunct="1"/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[</a:t>
                </a:r>
                <a:r>
                  <a:rPr lang="en-US" altLang="en-US" sz="2800" b="1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I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nitial]                0.10 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M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		   0.00	        0.00</a:t>
                </a:r>
              </a:p>
              <a:p>
                <a:pPr eaLnBrk="1" hangingPunct="1"/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[</a:t>
                </a:r>
                <a:r>
                  <a:rPr lang="en-US" altLang="en-US" sz="2400" b="1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C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hange] 		-</a:t>
                </a:r>
                <a:r>
                  <a:rPr lang="en-US" altLang="en-US" sz="2800" i="1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x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		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  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+</a:t>
                </a:r>
                <a:r>
                  <a:rPr lang="en-US" altLang="en-US" sz="2800" i="1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x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	        +</a:t>
                </a:r>
                <a:r>
                  <a:rPr lang="en-US" altLang="en-US" sz="2800" i="1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x </a:t>
                </a:r>
                <a:endParaRPr lang="en-US" altLang="en-US" sz="2400" i="1" dirty="0">
                  <a:latin typeface="Times New Roman" charset="0"/>
                  <a:ea typeface="Times New Roman" charset="0"/>
                  <a:cs typeface="Times New Roman" charset="0"/>
                  <a:sym typeface="Symbol" charset="2"/>
                </a:endParaRPr>
              </a:p>
              <a:p>
                <a:pPr eaLnBrk="1" hangingPunct="1"/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[</a:t>
                </a:r>
                <a:r>
                  <a:rPr lang="en-US" altLang="en-US" sz="2400" b="1" dirty="0" err="1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E</a:t>
                </a:r>
                <a:r>
                  <a:rPr lang="en-US" altLang="en-US" sz="2400" dirty="0" err="1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quil’m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]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	       (0.10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– </a:t>
                </a:r>
                <a:r>
                  <a:rPr lang="en-US" altLang="en-US" sz="2800" i="1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x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)		   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</a:t>
                </a:r>
                <a:r>
                  <a:rPr lang="en-US" altLang="en-US" sz="2800" i="1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x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	          </a:t>
                </a:r>
                <a:r>
                  <a:rPr lang="en-US" altLang="en-US" sz="2800" i="1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x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</a:t>
                </a:r>
                <a:endParaRPr lang="en-US" altLang="en-US" sz="2000" dirty="0">
                  <a:latin typeface="Times New Roman" charset="0"/>
                  <a:ea typeface="Times New Roman" charset="0"/>
                  <a:cs typeface="Times New Roman" charset="0"/>
                  <a:sym typeface="Symbol" charset="2"/>
                </a:endParaRPr>
              </a:p>
              <a:p>
                <a:pPr eaLnBrk="1" hangingPunct="1"/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</a:t>
                </a:r>
                <a:endParaRPr lang="en-US" altLang="en-US" sz="2000" dirty="0">
                  <a:latin typeface="Times New Roman" charset="0"/>
                  <a:ea typeface="Times New Roman" charset="0"/>
                  <a:cs typeface="Times New Roman" charset="0"/>
                  <a:sym typeface="Symbol" charset="2"/>
                </a:endParaRPr>
              </a:p>
              <a:p>
                <a:pPr eaLnBrk="1" hangingPunct="1"/>
                <a:r>
                  <a:rPr lang="en-US" alt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K</a:t>
                </a:r>
                <a:r>
                  <a:rPr lang="en-US" altLang="en-US" sz="2400" i="1" baseline="-25000" dirty="0" err="1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a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</m:ctrlPr>
                          </m:dPr>
                          <m:e>
                            <m:r>
                              <a:rPr lang="en-US" altLang="en-US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  <m:t>𝐻</m:t>
                            </m:r>
                            <m:r>
                              <a:rPr lang="en-US" altLang="en-US" sz="2800" b="0" i="1" baseline="-25000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  <a:sym typeface="Symbol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8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  <a:sym typeface="Symbol" charset="2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US" altLang="en-US" sz="28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  <a:sym typeface="Symbol" charset="2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[</m:t>
                        </m:r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𝐶𝐻</m:t>
                        </m:r>
                        <m:r>
                          <a:rPr lang="en-US" altLang="en-US" sz="2800" b="0" i="1" baseline="-25000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3</m:t>
                        </m:r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𝐶𝑂</m:t>
                        </m:r>
                        <m:sSup>
                          <m:sSup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  <m:t>𝑂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  <m:t>−</m:t>
                            </m:r>
                          </m:sup>
                        </m:sSup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]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[</m:t>
                        </m:r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𝐶𝐻</m:t>
                        </m:r>
                        <m:r>
                          <a:rPr lang="en-US" altLang="en-US" sz="2800" b="0" i="1" baseline="-25000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3</m:t>
                        </m:r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𝐶𝑂𝑂𝐻</m:t>
                        </m:r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altLang="en-US" sz="2800" i="1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(0.10 −</m:t>
                        </m:r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𝑥</m:t>
                        </m:r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en-US" sz="2800" i="1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= 1.8 x 10</a:t>
                </a:r>
                <a:r>
                  <a:rPr lang="en-US" altLang="en-US" sz="2800" baseline="300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-5</a:t>
                </a:r>
                <a:r>
                  <a:rPr lang="en-US" altLang="en-US" sz="2800" i="1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</a:t>
                </a:r>
              </a:p>
              <a:p>
                <a:pPr eaLnBrk="1" hangingPunct="1"/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By approximation, x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√</m:t>
                    </m:r>
                    <m:r>
                      <a:rPr lang="en-US" altLang="en-US" sz="2400" b="0" i="1" smtClean="0"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{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2"/>
                          </a:rPr>
                          <m:t>0.10</m:t>
                        </m:r>
                      </m:e>
                    </m:d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2"/>
                          </a:rPr>
                          <m:t>1.8 </m:t>
                        </m:r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2"/>
                          </a:rPr>
                          <m:t>x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2"/>
                          </a:rPr>
                          <m:t> </m:t>
                        </m:r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  <a:sym typeface="Symbol" charset="2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Symbol" charset="2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Symbol" charset="2"/>
                              </a:rPr>
                              <m:t>−5</m:t>
                            </m:r>
                          </m:sup>
                        </m:sSup>
                      </m:e>
                    </m:d>
                    <m:r>
                      <a:rPr lang="en-US" altLang="en-US" sz="2400" b="0" i="1" smtClean="0"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}</m:t>
                    </m:r>
                  </m:oMath>
                </a14:m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= 0.0013 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M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;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	x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= [H</a:t>
                </a:r>
                <a:r>
                  <a:rPr lang="en-US" alt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O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+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] = 0.0013 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M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;  pH = -log(0.0013) = </a:t>
                </a:r>
                <a:r>
                  <a:rPr lang="en-US" altLang="en-US" sz="2400" b="1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2.89</a:t>
                </a:r>
                <a:endParaRPr lang="en-US" altLang="en-US" sz="2400" b="1" i="1" dirty="0">
                  <a:latin typeface="Times New Roman" charset="0"/>
                  <a:ea typeface="Times New Roman" charset="0"/>
                  <a:cs typeface="Times New Roman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93838"/>
                <a:ext cx="8229600" cy="4906962"/>
              </a:xfrm>
              <a:blipFill rotWithShape="0">
                <a:blip r:embed="rId2"/>
                <a:stretch>
                  <a:fillRect l="-963" t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Calculating [H</a:t>
            </a:r>
            <a:r>
              <a:rPr lang="en-US" altLang="en-US" sz="3200" baseline="-120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3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O</a:t>
            </a:r>
            <a:r>
              <a:rPr lang="en-US" altLang="en-US" sz="3200" baseline="360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+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] from initial concentration and </a:t>
            </a:r>
            <a:r>
              <a:rPr lang="en-US" altLang="en-US" sz="3200" i="1" dirty="0" err="1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</a:t>
            </a:r>
            <a:r>
              <a:rPr lang="en-US" altLang="en-US" sz="3200" i="1" baseline="-12000" dirty="0" err="1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a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using </a:t>
            </a: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approximation method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If </a:t>
                </a:r>
                <a:r>
                  <a:rPr lang="en-US" alt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i="1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&lt;&lt; [HX]</a:t>
                </a:r>
                <a:r>
                  <a:rPr lang="en-US" alt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0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[H</a:t>
                </a:r>
                <a:r>
                  <a:rPr lang="en-US" alt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] can be calculated using approximation method, by assuming that, since </a:t>
                </a:r>
                <a:r>
                  <a:rPr lang="en-US" alt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i="1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&lt;&lt;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[HX]</a:t>
                </a:r>
                <a:r>
                  <a:rPr lang="en-US" alt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0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then 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&lt;&lt; [HX]</a:t>
                </a:r>
                <a:r>
                  <a:rPr lang="en-US" alt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0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and ([HX]</a:t>
                </a:r>
                <a:r>
                  <a:rPr lang="en-US" alt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0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– 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[HX]</a:t>
                </a:r>
                <a:r>
                  <a:rPr lang="en-US" alt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0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  <a:p>
                <a:pPr eaLnBrk="1" hangingPunct="1">
                  <a:buFont typeface="Arial" charset="0"/>
                  <a:buChar char="•"/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For example,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𝐻</m:t>
                            </m:r>
                            <m:r>
                              <a:rPr lang="en-US" altLang="en-US" sz="2400" b="0" i="1" baseline="-25000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US" altLang="en-US" sz="24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[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𝐶𝐻</m:t>
                        </m:r>
                        <m:r>
                          <a:rPr lang="en-US" altLang="en-US" sz="2400" b="0" i="1" baseline="-2500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𝐶𝑂</m:t>
                        </m:r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]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[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𝐶𝐻</m:t>
                        </m:r>
                        <m:r>
                          <a:rPr lang="en-US" altLang="en-US" sz="2400" b="0" i="1" baseline="-2500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𝐶𝑂𝑂𝐻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(0.10 −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1.8 x 10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-5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  <a:p>
                <a:pPr eaLnBrk="1" hangingPunct="1">
                  <a:buFont typeface="Arial" charset="0"/>
                  <a:buChar char="•"/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Since </a:t>
                </a:r>
                <a:r>
                  <a:rPr lang="en-US" alt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i="1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(1.8 x 10</a:t>
                </a:r>
                <a:r>
                  <a:rPr lang="en-US" altLang="en-US" sz="20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-5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&lt;&lt; 0.10, 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we approximate that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(0.10 – 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0.10;</a:t>
                </a:r>
              </a:p>
              <a:p>
                <a:pPr eaLnBrk="1" hangingPunct="1">
                  <a:buFont typeface="Arial" charset="0"/>
                  <a:buChar char="•"/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Then,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(0.10 −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0.10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= 1.8 x 10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-5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  <a:p>
                <a:pPr eaLnBrk="1" hangingPunct="1">
                  <a:buFont typeface="Arial" charset="0"/>
                  <a:buChar char="•"/>
                </a:pPr>
                <a:r>
                  <a:rPr lang="en-US" altLang="en-US" sz="2000" dirty="0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Which leads to: </a:t>
                </a:r>
                <a:r>
                  <a:rPr lang="en-US" altLang="en-US" sz="2400" i="1" dirty="0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√</m:t>
                    </m:r>
                    <m:r>
                      <a:rPr lang="en-US" altLang="en-US" sz="2400" b="0" i="1" smtClean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{(0.10)(</m:t>
                    </m:r>
                  </m:oMath>
                </a14:m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1.8 x 10</a:t>
                </a:r>
                <a:r>
                  <a:rPr lang="en-US" altLang="en-US" sz="2400" baseline="30000" dirty="0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-5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)} = 0.0013 </a:t>
                </a:r>
                <a:r>
                  <a:rPr lang="en-US" altLang="en-US" sz="2400" i="1" dirty="0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= [H</a:t>
                </a:r>
                <a:r>
                  <a:rPr lang="en-US" altLang="en-US" sz="2400" baseline="-25000" dirty="0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altLang="en-US" sz="2400" baseline="30000" dirty="0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]</a:t>
                </a:r>
                <a:endParaRPr lang="en-US" altLang="en-US" sz="2400" dirty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963" t="-107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Calculation Percent Ionization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altLang="en-US" sz="14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We calculated that, in 0.10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CH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COOH, the concentration of acid that ionizes is 1.34 x 10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-3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The percent ionization of 0.10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acetic acid: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9701" name="Object 4"/>
          <p:cNvGraphicFramePr>
            <a:graphicFrameLocks noChangeAspect="1"/>
          </p:cNvGraphicFramePr>
          <p:nvPr/>
        </p:nvGraphicFramePr>
        <p:xfrm>
          <a:off x="1089025" y="1600200"/>
          <a:ext cx="60531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name="Equation" r:id="rId3" imgW="2921000" imgH="431800" progId="Equation.3">
                  <p:embed/>
                </p:oleObj>
              </mc:Choice>
              <mc:Fallback>
                <p:oleObj name="Equation" r:id="rId3" imgW="29210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1600200"/>
                        <a:ext cx="60531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9703" name="Object 6"/>
          <p:cNvGraphicFramePr>
            <a:graphicFrameLocks noChangeAspect="1"/>
          </p:cNvGraphicFramePr>
          <p:nvPr/>
        </p:nvGraphicFramePr>
        <p:xfrm>
          <a:off x="990600" y="4343400"/>
          <a:ext cx="61722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name="Equation" r:id="rId5" imgW="2794000" imgH="419100" progId="Equation.3">
                  <p:embed/>
                </p:oleObj>
              </mc:Choice>
              <mc:Fallback>
                <p:oleObj name="Equation" r:id="rId5" imgW="27940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3400"/>
                        <a:ext cx="61722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</a:rPr>
              <a:t>Strong and Weak Acids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Strong acids ionize completely in aqueous solution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:</a:t>
            </a:r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lvl="2"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HCl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 +  H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 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H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 Cl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en-US" altLang="en-US" sz="280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2"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H</a:t>
            </a:r>
            <a:r>
              <a:rPr lang="en-US" altLang="en-US" sz="2800" baseline="-14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SO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 H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H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 HSO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</a:p>
          <a:p>
            <a:pPr lvl="2" eaLnBrk="1" hangingPunct="1"/>
            <a:endParaRPr lang="en-US" altLang="en-US" sz="120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Weak acids ionize only partially in aqueous solution:</a:t>
            </a:r>
          </a:p>
          <a:p>
            <a:pPr lvl="2"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HF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+ H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  </a:t>
            </a:r>
            <a:r>
              <a:rPr lang="en-US" altLang="en-US" sz="3600">
                <a:latin typeface="Lucida Sans Unicode" charset="0"/>
                <a:sym typeface="Wingdings" charset="2"/>
              </a:rPr>
              <a:t>⇌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H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 F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en-US" altLang="en-US" sz="280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2"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HOCl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+  H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 </a:t>
            </a:r>
            <a:r>
              <a:rPr lang="en-US" altLang="en-US" sz="3600">
                <a:latin typeface="Lucida Sans Unicode" charset="0"/>
                <a:sym typeface="Wingdings" charset="2"/>
              </a:rPr>
              <a:t>⇌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H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 ClO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Increase in Percent Ionization with Dilution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Percent ionization of weak acid increases as the dilution increases.</a:t>
                </a:r>
              </a:p>
              <a:p>
                <a:pPr eaLnBrk="1" hangingPunct="1"/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For example, if [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CH</a:t>
                </a:r>
                <a:r>
                  <a:rPr lang="en-US" altLang="en-US" sz="28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COOH]</a:t>
                </a:r>
                <a:r>
                  <a:rPr lang="en-US" altLang="en-US" sz="2800" baseline="-2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0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= 0.0100 </a:t>
                </a:r>
                <a:r>
                  <a:rPr lang="en-US" altLang="en-US" sz="2800" i="1" dirty="0"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</a:p>
              <a:p>
                <a:pPr eaLnBrk="1" hangingPunct="1"/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[CH</a:t>
                </a:r>
                <a:r>
                  <a:rPr lang="en-US" altLang="en-US" sz="28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COOH]</a:t>
                </a:r>
                <a:r>
                  <a:rPr lang="en-US" altLang="en-US" sz="2800" baseline="-20000" dirty="0">
                    <a:latin typeface="Times New Roman" charset="0"/>
                    <a:ea typeface="Times New Roman" charset="0"/>
                    <a:cs typeface="Times New Roman" charset="0"/>
                  </a:rPr>
                  <a:t>ionized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4.24 x 10</a:t>
                </a:r>
                <a:r>
                  <a:rPr lang="en-US" altLang="en-US" sz="28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-4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i="1" dirty="0"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altLang="en-US" sz="28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calculated using approximation method);</a:t>
                </a: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914400" y="4343400"/>
          <a:ext cx="60198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4" imgW="2857500" imgH="419100" progId="Equation.3">
                  <p:embed/>
                </p:oleObj>
              </mc:Choice>
              <mc:Fallback>
                <p:oleObj name="Equation" r:id="rId4" imgW="28575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60198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Percent Ionization Increases with Dilution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At [CH</a:t>
                </a:r>
                <a:r>
                  <a:rPr lang="en-US" altLang="en-US" sz="2800" baseline="-14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COOH]</a:t>
                </a:r>
                <a:r>
                  <a:rPr lang="en-US" altLang="en-US" sz="2800" baseline="-20000" dirty="0">
                    <a:latin typeface="Times New Roman" charset="0"/>
                    <a:ea typeface="Times New Roman" charset="0"/>
                    <a:cs typeface="Times New Roman" charset="0"/>
                  </a:rPr>
                  <a:t>initial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0.0010 </a:t>
                </a:r>
                <a:r>
                  <a:rPr lang="en-US" altLang="en-US" sz="2800" i="1" dirty="0"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</a:p>
              <a:p>
                <a:pPr eaLnBrk="1" hangingPunct="1"/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[CH</a:t>
                </a:r>
                <a:r>
                  <a:rPr lang="en-US" altLang="en-US" sz="2800" baseline="-14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COOH]</a:t>
                </a:r>
                <a:r>
                  <a:rPr lang="en-US" altLang="en-US" sz="2800" baseline="-20000" dirty="0">
                    <a:latin typeface="Times New Roman" charset="0"/>
                    <a:ea typeface="Times New Roman" charset="0"/>
                    <a:cs typeface="Times New Roman" charset="0"/>
                  </a:rPr>
                  <a:t>ionized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1.3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x 10</a:t>
                </a:r>
                <a:r>
                  <a:rPr lang="en-US" altLang="en-US" sz="2800" baseline="32000" dirty="0">
                    <a:latin typeface="Times New Roman" charset="0"/>
                    <a:ea typeface="Times New Roman" charset="0"/>
                    <a:cs typeface="Times New Roman" charset="0"/>
                  </a:rPr>
                  <a:t>-4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i="1" dirty="0"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(by approximation)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Percent ionization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1.3 </m:t>
                        </m:r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0.0010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x 100 = 13%</a:t>
                </a:r>
                <a:endParaRPr lang="en-US" alt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/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The more we dilute the acid solution, the higher the fraction of the acid that will ionize, which increases the degree of ionization. </a:t>
                </a:r>
                <a:endParaRPr lang="en-US" altLang="en-US" sz="28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457200" lvl="1" indent="0" eaLnBrk="1" hangingPunct="1">
                  <a:buNone/>
                </a:pPr>
                <a:endParaRPr lang="en-US" alt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/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Is this related to the Le </a:t>
                </a:r>
                <a:r>
                  <a:rPr lang="en-US" alt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Chatelier’s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principle? Explain.</a:t>
                </a:r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  <a:blipFill rotWithShape="0">
                <a:blip r:embed="rId2"/>
                <a:stretch>
                  <a:fillRect l="-1333" t="-1375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Exercise-#3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pH and Percent Ionization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altLang="en-US" sz="2400" dirty="0">
                <a:latin typeface="Times New Roman" charset="0"/>
              </a:rPr>
              <a:t>Nitrous acid, HNO</a:t>
            </a:r>
            <a:r>
              <a:rPr lang="en-US" altLang="en-US" sz="2400" baseline="-16000" dirty="0">
                <a:latin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</a:rPr>
              <a:t>, has </a:t>
            </a:r>
            <a:r>
              <a:rPr lang="en-US" altLang="en-US" sz="2400" i="1" dirty="0" err="1">
                <a:latin typeface="Times New Roman" charset="0"/>
              </a:rPr>
              <a:t>K</a:t>
            </a:r>
            <a:r>
              <a:rPr lang="en-US" altLang="en-US" sz="2400" baseline="-16000" dirty="0" err="1">
                <a:latin typeface="Times New Roman" charset="0"/>
              </a:rPr>
              <a:t>a</a:t>
            </a:r>
            <a:r>
              <a:rPr lang="en-US" altLang="en-US" sz="2400" dirty="0">
                <a:latin typeface="Times New Roman" charset="0"/>
              </a:rPr>
              <a:t> = 4.0 x 10</a:t>
            </a:r>
            <a:r>
              <a:rPr lang="en-US" altLang="en-US" sz="2400" baseline="34000" dirty="0">
                <a:latin typeface="Times New Roman" charset="0"/>
              </a:rPr>
              <a:t>-4</a:t>
            </a:r>
            <a:r>
              <a:rPr lang="en-US" altLang="en-US" sz="2400" dirty="0">
                <a:latin typeface="Times New Roman" charset="0"/>
              </a:rPr>
              <a:t> at 25 </a:t>
            </a:r>
            <a:r>
              <a:rPr lang="en-US" altLang="en-US" sz="2400" baseline="36000" dirty="0" err="1">
                <a:latin typeface="Times New Roman" charset="0"/>
              </a:rPr>
              <a:t>o</a:t>
            </a:r>
            <a:r>
              <a:rPr lang="en-US" altLang="en-US" sz="2400" dirty="0" err="1">
                <a:latin typeface="Times New Roman" charset="0"/>
              </a:rPr>
              <a:t>C.</a:t>
            </a:r>
            <a:r>
              <a:rPr lang="en-US" altLang="en-US" sz="2400" dirty="0">
                <a:latin typeface="Times New Roman" charset="0"/>
              </a:rPr>
              <a:t> Calculate the pH and percent ionization of HNO</a:t>
            </a:r>
            <a:r>
              <a:rPr lang="en-US" altLang="en-US" sz="2400" baseline="-16000" dirty="0">
                <a:latin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</a:rPr>
              <a:t> in 0.10 </a:t>
            </a:r>
            <a:r>
              <a:rPr lang="en-US" altLang="en-US" sz="2400" i="1" dirty="0">
                <a:latin typeface="Times New Roman" charset="0"/>
              </a:rPr>
              <a:t>M</a:t>
            </a:r>
            <a:r>
              <a:rPr lang="en-US" altLang="en-US" sz="2400" dirty="0">
                <a:latin typeface="Times New Roman" charset="0"/>
              </a:rPr>
              <a:t> solution of the acid</a:t>
            </a:r>
            <a:r>
              <a:rPr lang="en-US" altLang="en-US" sz="2400" dirty="0" smtClean="0">
                <a:latin typeface="Times New Roman" charset="0"/>
              </a:rPr>
              <a:t>.</a:t>
            </a:r>
          </a:p>
          <a:p>
            <a:pPr marL="400050" lvl="1" indent="0" eaLnBrk="1" hangingPunct="1">
              <a:buNone/>
            </a:pPr>
            <a:endParaRPr lang="en-US" altLang="en-US" sz="2000" dirty="0">
              <a:latin typeface="Times New Roman" charset="0"/>
            </a:endParaRPr>
          </a:p>
          <a:p>
            <a:pPr marL="609600" indent="-609600" eaLnBrk="1" hangingPunct="1">
              <a:buFont typeface="+mj-lt"/>
              <a:buAutoNum type="arabicParenR"/>
            </a:pPr>
            <a:r>
              <a:rPr lang="en-US" altLang="en-US" sz="2400" dirty="0" err="1" smtClean="0">
                <a:latin typeface="Times New Roman" charset="0"/>
              </a:rPr>
              <a:t>Chlorous</a:t>
            </a:r>
            <a:r>
              <a:rPr lang="en-US" altLang="en-US" sz="2400" dirty="0" smtClean="0">
                <a:latin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</a:rPr>
              <a:t>acid, </a:t>
            </a:r>
            <a:r>
              <a:rPr lang="en-US" altLang="en-US" sz="2400" dirty="0" err="1">
                <a:latin typeface="Times New Roman" charset="0"/>
              </a:rPr>
              <a:t>HOCl</a:t>
            </a:r>
            <a:r>
              <a:rPr lang="en-US" altLang="en-US" sz="2400" dirty="0">
                <a:latin typeface="Times New Roman" charset="0"/>
              </a:rPr>
              <a:t>, has </a:t>
            </a:r>
            <a:r>
              <a:rPr lang="en-US" altLang="en-US" sz="2400" i="1" dirty="0" err="1">
                <a:latin typeface="Times New Roman" charset="0"/>
              </a:rPr>
              <a:t>K</a:t>
            </a:r>
            <a:r>
              <a:rPr lang="en-US" altLang="en-US" sz="2400" baseline="-16000" dirty="0" err="1">
                <a:latin typeface="Times New Roman" charset="0"/>
              </a:rPr>
              <a:t>a</a:t>
            </a:r>
            <a:r>
              <a:rPr lang="en-US" altLang="en-US" sz="2400" dirty="0">
                <a:latin typeface="Times New Roman" charset="0"/>
              </a:rPr>
              <a:t> = 3.5 x 10</a:t>
            </a:r>
            <a:r>
              <a:rPr lang="en-US" altLang="en-US" sz="2400" baseline="34000" dirty="0">
                <a:latin typeface="Times New Roman" charset="0"/>
              </a:rPr>
              <a:t>-8</a:t>
            </a:r>
            <a:r>
              <a:rPr lang="en-US" altLang="en-US" sz="2400" dirty="0">
                <a:latin typeface="Times New Roman" charset="0"/>
              </a:rPr>
              <a:t> at 25 </a:t>
            </a:r>
            <a:r>
              <a:rPr lang="en-US" altLang="en-US" sz="2400" baseline="36000" dirty="0" err="1">
                <a:latin typeface="Times New Roman" charset="0"/>
              </a:rPr>
              <a:t>o</a:t>
            </a:r>
            <a:r>
              <a:rPr lang="en-US" altLang="en-US" sz="2400" dirty="0" err="1">
                <a:latin typeface="Times New Roman" charset="0"/>
              </a:rPr>
              <a:t>C.</a:t>
            </a:r>
            <a:r>
              <a:rPr lang="en-US" altLang="en-US" sz="2400" dirty="0">
                <a:latin typeface="Times New Roman" charset="0"/>
              </a:rPr>
              <a:t> Calculate the pH and percent ionization of </a:t>
            </a:r>
            <a:r>
              <a:rPr lang="en-US" altLang="en-US" sz="2400" dirty="0" err="1">
                <a:latin typeface="Times New Roman" charset="0"/>
              </a:rPr>
              <a:t>HOCl</a:t>
            </a:r>
            <a:r>
              <a:rPr lang="en-US" altLang="en-US" sz="2400" dirty="0">
                <a:latin typeface="Times New Roman" charset="0"/>
              </a:rPr>
              <a:t> in 0.10 </a:t>
            </a:r>
            <a:r>
              <a:rPr lang="en-US" altLang="en-US" sz="2400" i="1" dirty="0">
                <a:latin typeface="Times New Roman" charset="0"/>
              </a:rPr>
              <a:t>M</a:t>
            </a:r>
            <a:r>
              <a:rPr lang="en-US" altLang="en-US" sz="2400" dirty="0">
                <a:latin typeface="Times New Roman" charset="0"/>
              </a:rPr>
              <a:t> solution of the acid. </a:t>
            </a:r>
            <a:endParaRPr lang="en-US" altLang="en-US" sz="2400" dirty="0" smtClean="0">
              <a:latin typeface="Times New Roman" charset="0"/>
            </a:endParaRPr>
          </a:p>
          <a:p>
            <a:pPr marL="609600" indent="-609600" eaLnBrk="1" hangingPunct="1">
              <a:buFontTx/>
              <a:buAutoNum type="arabicParenR" startAt="2"/>
            </a:pPr>
            <a:endParaRPr lang="en-US" altLang="en-US" sz="2400" dirty="0">
              <a:latin typeface="Times New Roman" charset="0"/>
            </a:endParaRPr>
          </a:p>
          <a:p>
            <a:pPr eaLnBrk="1" hangingPunct="1">
              <a:buFont typeface="Arial" charset="0"/>
              <a:buChar char="•"/>
            </a:pPr>
            <a:endParaRPr lang="en-US" altLang="en-US" sz="2000" dirty="0" smtClean="0">
              <a:solidFill>
                <a:schemeClr val="hlink"/>
              </a:solidFill>
              <a:latin typeface="Times New Roman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000" dirty="0" smtClean="0">
                <a:latin typeface="Times New Roman" charset="0"/>
              </a:rPr>
              <a:t>(</a:t>
            </a:r>
            <a:r>
              <a:rPr lang="en-US" altLang="en-US" sz="2000" dirty="0">
                <a:latin typeface="Times New Roman" charset="0"/>
              </a:rPr>
              <a:t>Answer: </a:t>
            </a:r>
            <a:r>
              <a:rPr lang="en-US" altLang="en-US" sz="2000" dirty="0" smtClean="0">
                <a:solidFill>
                  <a:srgbClr val="7030A0"/>
                </a:solidFill>
                <a:latin typeface="Times New Roman" charset="0"/>
              </a:rPr>
              <a:t>(1) </a:t>
            </a:r>
            <a:r>
              <a:rPr lang="en-US" altLang="en-US" sz="2000" dirty="0">
                <a:solidFill>
                  <a:schemeClr val="accent2"/>
                </a:solidFill>
                <a:latin typeface="Times New Roman" charset="0"/>
              </a:rPr>
              <a:t>pH = 2.20;  % ionization = 6.3</a:t>
            </a:r>
            <a:r>
              <a:rPr lang="en-US" altLang="en-US" sz="2000" dirty="0" smtClean="0">
                <a:solidFill>
                  <a:schemeClr val="accent2"/>
                </a:solidFill>
                <a:latin typeface="Times New Roman" charset="0"/>
              </a:rPr>
              <a:t>%;  </a:t>
            </a:r>
            <a:endParaRPr lang="en-US" altLang="en-US" sz="2000" dirty="0" smtClean="0">
              <a:latin typeface="Times New Roman" charset="0"/>
            </a:endParaRPr>
          </a:p>
          <a:p>
            <a:pPr marL="457200" lvl="1" indent="0" eaLnBrk="1" hangingPunct="1">
              <a:buNone/>
            </a:pPr>
            <a:r>
              <a:rPr lang="en-US" altLang="en-US" sz="2000" dirty="0" smtClean="0">
                <a:solidFill>
                  <a:schemeClr val="hlink"/>
                </a:solidFill>
                <a:latin typeface="Times New Roman" charset="0"/>
              </a:rPr>
              <a:t>	       (2) pH </a:t>
            </a:r>
            <a:r>
              <a:rPr lang="en-US" altLang="en-US" sz="2000" dirty="0">
                <a:solidFill>
                  <a:schemeClr val="hlink"/>
                </a:solidFill>
                <a:latin typeface="Times New Roman" charset="0"/>
              </a:rPr>
              <a:t>= 4.23;  % ionization = 0.059%</a:t>
            </a:r>
            <a:r>
              <a:rPr lang="en-US" altLang="en-US" sz="2000" dirty="0">
                <a:latin typeface="Times New Roman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[OH</a:t>
            </a:r>
            <a:r>
              <a:rPr lang="en-US" altLang="en-US" sz="3600" baseline="36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] and pH of a Weak Base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In a weak base, [OH</a:t>
            </a:r>
            <a:r>
              <a:rPr lang="en-US" altLang="en-US" sz="2800" baseline="38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 &lt; [Base]</a:t>
            </a:r>
            <a:r>
              <a:rPr lang="en-US" altLang="en-US" sz="2800" baseline="-1600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[OH</a:t>
            </a:r>
            <a:r>
              <a:rPr lang="en-US" altLang="en-US" sz="2800" baseline="38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 and pH can be calculated from the initial concentration of the base and its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400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value.</a:t>
            </a:r>
          </a:p>
          <a:p>
            <a:pPr eaLnBrk="1" hangingPunct="1"/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For example, in 0.100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ammonia, NH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, with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200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= 1.8 x 10</a:t>
            </a:r>
            <a:r>
              <a:rPr lang="en-US" altLang="en-US" sz="2800" baseline="36000">
                <a:latin typeface="Times New Roman" charset="0"/>
                <a:ea typeface="Times New Roman" charset="0"/>
                <a:cs typeface="Times New Roman" charset="0"/>
              </a:rPr>
              <a:t>-5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, [OH</a:t>
            </a:r>
            <a:r>
              <a:rPr lang="en-US" altLang="en-US" sz="2800" baseline="38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 and pH can be calculated using the following “ICE” 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ICE Table for the Ionization of Ammonia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077200" cy="47244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Ionization:       NH</a:t>
                </a:r>
                <a:r>
                  <a:rPr lang="en-US" altLang="en-US" sz="28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+  H</a:t>
                </a:r>
                <a:r>
                  <a:rPr lang="en-US" altLang="en-US" sz="28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O 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   NH</a:t>
                </a:r>
                <a:r>
                  <a:rPr lang="en-US" altLang="en-US" sz="28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800" baseline="34000" dirty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+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  +  OH</a:t>
                </a:r>
                <a:r>
                  <a:rPr lang="en-US" altLang="en-US" sz="2800" baseline="34000" dirty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-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Wingdings" charset="2"/>
                  </a:rPr>
                  <a:t> </a:t>
                </a:r>
              </a:p>
              <a:p>
                <a:pPr eaLnBrk="1" hangingPunct="1"/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</a:t>
                </a:r>
              </a:p>
              <a:p>
                <a:pPr eaLnBrk="1" hangingPunct="1"/>
                <a:r>
                  <a:rPr lang="en-US" altLang="en-US" sz="2400" b="1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I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nitial [M]       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 0.10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		     0.00	0.00</a:t>
                </a:r>
              </a:p>
              <a:p>
                <a:pPr eaLnBrk="1" hangingPunct="1"/>
                <a:r>
                  <a:rPr lang="en-US" altLang="en-US" sz="2400" b="1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C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hange [M]       -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x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		      	       +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x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	 	 +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x </a:t>
                </a:r>
              </a:p>
              <a:p>
                <a:pPr eaLnBrk="1" hangingPunct="1"/>
                <a:r>
                  <a:rPr lang="en-US" altLang="en-US" sz="2400" b="1" dirty="0" err="1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E</a:t>
                </a:r>
                <a:r>
                  <a:rPr lang="en-US" altLang="en-US" sz="2400" dirty="0" err="1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quilm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. [M]    (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0.10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– 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x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)	        	         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x	              x</a:t>
                </a:r>
                <a:r>
                  <a:rPr lang="en-US" altLang="en-US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</a:t>
                </a:r>
                <a:endParaRPr lang="en-US" altLang="en-US" sz="2400" dirty="0">
                  <a:latin typeface="Times New Roman" charset="0"/>
                  <a:ea typeface="Times New Roman" charset="0"/>
                  <a:cs typeface="Times New Roman" charset="0"/>
                  <a:sym typeface="Symbol" charset="2"/>
                </a:endParaRPr>
              </a:p>
              <a:p>
                <a:pPr eaLnBrk="1" hangingPunct="1"/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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	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K</a:t>
                </a:r>
                <a:r>
                  <a:rPr lang="en-US" alt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b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  <m:t>𝑁𝐻</m:t>
                            </m:r>
                            <m:sSup>
                              <m:sSup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  <a:sym typeface="Symbol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b="0" i="1" baseline="-2500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  <a:sym typeface="Symbol" charset="2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altLang="en-US" sz="24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  <a:sym typeface="Symbol" charset="2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[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𝑂</m:t>
                        </m:r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  <m:t>−</m:t>
                            </m:r>
                          </m:sup>
                        </m:sSup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]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[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𝑁𝐻</m:t>
                        </m:r>
                        <m:r>
                          <a:rPr lang="en-US" altLang="en-US" sz="2400" b="0" i="1" baseline="-25000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3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(0.10 −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𝑥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= 1.8 x 10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-5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By approximation, 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x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  <a:sym typeface="Symbol" charset="2"/>
                          </a:rPr>
                        </m:ctrlPr>
                      </m:radPr>
                      <m:deg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  <a:sym typeface="Symbol" charset="2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  <a:sym typeface="Symbol" charset="2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Symbol" charset="2"/>
                                  </a:rPr>
                                  <m:t>0.10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  <a:sym typeface="Symbol" charset="2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Symbol" charset="2"/>
                                  </a:rPr>
                                  <m:t>1.8 </m:t>
                                </m:r>
                                <m:r>
                                  <a:rPr lang="en-US" alt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Symbol" charset="2"/>
                                  </a:rPr>
                                  <m:t>𝑥</m:t>
                                </m:r>
                                <m:r>
                                  <a:rPr lang="en-US" alt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Symbol" charset="2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  <a:sym typeface="Symbol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  <a:sym typeface="Symbol" charset="2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  <a:sym typeface="Symbol" charset="2"/>
                                      </a:rPr>
                                      <m:t>−5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rad>
                  </m:oMath>
                </a14:m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= 0.0013 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M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;</a:t>
                </a:r>
              </a:p>
              <a:p>
                <a:pPr marL="457200" lvl="1" indent="0" eaLnBrk="1" hangingPunct="1">
                  <a:lnSpc>
                    <a:spcPct val="150000"/>
                  </a:lnSpc>
                  <a:buNone/>
                </a:pP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  x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= [OH</a:t>
                </a:r>
                <a:r>
                  <a:rPr lang="en-US" altLang="en-US" baseline="300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-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] = 0.0013 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M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;  pOH = 2.89, and </a:t>
                </a:r>
                <a:r>
                  <a:rPr lang="en-US" altLang="en-US" sz="2400" b="1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pH = 11.11</a:t>
                </a:r>
                <a:endParaRPr lang="en-US" altLang="en-US" sz="2400" b="1" i="1" dirty="0">
                  <a:latin typeface="Times New Roman" charset="0"/>
                  <a:ea typeface="Times New Roman" charset="0"/>
                  <a:cs typeface="Times New Roman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077200" cy="4724400"/>
              </a:xfrm>
              <a:blipFill rotWithShape="0">
                <a:blip r:embed="rId2"/>
                <a:stretch>
                  <a:fillRect l="-1358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Exercise-#4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: pH of Strong &amp;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Weak Bases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400" dirty="0">
                <a:latin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</a:rPr>
              <a:t>Calculate [OH</a:t>
            </a:r>
            <a:r>
              <a:rPr lang="en-US" altLang="en-US" sz="2800" baseline="30000" dirty="0" smtClean="0">
                <a:latin typeface="Times New Roman" charset="0"/>
              </a:rPr>
              <a:t>-</a:t>
            </a:r>
            <a:r>
              <a:rPr lang="en-US" altLang="en-US" sz="2800" dirty="0" smtClean="0">
                <a:latin typeface="Times New Roman" charset="0"/>
              </a:rPr>
              <a:t>] and [H</a:t>
            </a:r>
            <a:r>
              <a:rPr lang="en-US" altLang="en-US" sz="2800" baseline="-25000" dirty="0" smtClean="0">
                <a:latin typeface="Times New Roman" charset="0"/>
              </a:rPr>
              <a:t>3</a:t>
            </a:r>
            <a:r>
              <a:rPr lang="en-US" altLang="en-US" sz="2800" dirty="0" smtClean="0">
                <a:latin typeface="Times New Roman" charset="0"/>
              </a:rPr>
              <a:t>O</a:t>
            </a:r>
            <a:r>
              <a:rPr lang="en-US" altLang="en-US" sz="2800" baseline="30000" dirty="0">
                <a:latin typeface="Times New Roman" charset="0"/>
              </a:rPr>
              <a:t>+</a:t>
            </a:r>
            <a:r>
              <a:rPr lang="en-US" altLang="en-US" sz="2800" dirty="0">
                <a:latin typeface="Times New Roman" charset="0"/>
              </a:rPr>
              <a:t>] </a:t>
            </a:r>
            <a:r>
              <a:rPr lang="en-US" altLang="en-US" sz="2800" dirty="0" smtClean="0">
                <a:latin typeface="Times New Roman" charset="0"/>
              </a:rPr>
              <a:t>in 0.10 </a:t>
            </a:r>
            <a:r>
              <a:rPr lang="en-US" altLang="en-US" sz="2800" i="1" dirty="0" smtClean="0">
                <a:latin typeface="Times New Roman" charset="0"/>
              </a:rPr>
              <a:t>M</a:t>
            </a:r>
            <a:r>
              <a:rPr lang="en-US" altLang="en-US" sz="2800" dirty="0" smtClean="0">
                <a:latin typeface="Times New Roman" charset="0"/>
              </a:rPr>
              <a:t> solution of: </a:t>
            </a:r>
          </a:p>
          <a:p>
            <a:pPr marL="1009650" lvl="1" indent="-609600" eaLnBrk="1" hangingPunct="1">
              <a:buFontTx/>
              <a:buAutoNum type="arabicParenR"/>
            </a:pPr>
            <a:r>
              <a:rPr lang="en-US" altLang="en-US" sz="2400" dirty="0" smtClean="0">
                <a:latin typeface="Times New Roman" charset="0"/>
              </a:rPr>
              <a:t>Ethylamine</a:t>
            </a:r>
            <a:r>
              <a:rPr lang="en-US" altLang="en-US" sz="2400" dirty="0">
                <a:latin typeface="Times New Roman" charset="0"/>
              </a:rPr>
              <a:t>, </a:t>
            </a:r>
            <a:r>
              <a:rPr lang="en-US" altLang="en-US" sz="2400" dirty="0" smtClean="0">
                <a:latin typeface="Times New Roman" charset="0"/>
              </a:rPr>
              <a:t>C</a:t>
            </a:r>
            <a:r>
              <a:rPr lang="en-US" altLang="en-US" sz="2400" baseline="-16000" dirty="0" smtClean="0">
                <a:latin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</a:rPr>
              <a:t>H</a:t>
            </a:r>
            <a:r>
              <a:rPr lang="en-US" altLang="en-US" sz="2400" baseline="-16000" dirty="0" smtClean="0">
                <a:latin typeface="Times New Roman" charset="0"/>
              </a:rPr>
              <a:t>5</a:t>
            </a:r>
            <a:r>
              <a:rPr lang="en-US" altLang="en-US" sz="2400" dirty="0" smtClean="0">
                <a:latin typeface="Times New Roman" charset="0"/>
              </a:rPr>
              <a:t>NH</a:t>
            </a:r>
            <a:r>
              <a:rPr lang="en-US" altLang="en-US" sz="2400" baseline="-25000" dirty="0" smtClean="0">
                <a:latin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</a:rPr>
              <a:t> (</a:t>
            </a:r>
            <a:r>
              <a:rPr lang="en-US" altLang="en-US" sz="2400" i="1" dirty="0" smtClean="0">
                <a:latin typeface="Times New Roman" charset="0"/>
              </a:rPr>
              <a:t>K</a:t>
            </a:r>
            <a:r>
              <a:rPr lang="en-US" altLang="en-US" sz="2400" i="1" baseline="-16000" dirty="0" smtClean="0">
                <a:latin typeface="Times New Roman" charset="0"/>
              </a:rPr>
              <a:t>b</a:t>
            </a:r>
            <a:r>
              <a:rPr lang="en-US" altLang="en-US" sz="2400" dirty="0" smtClean="0">
                <a:latin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</a:rPr>
              <a:t>= 5.6 x </a:t>
            </a:r>
            <a:r>
              <a:rPr lang="en-US" altLang="en-US" sz="2400" dirty="0" smtClean="0">
                <a:latin typeface="Times New Roman" charset="0"/>
              </a:rPr>
              <a:t>10</a:t>
            </a:r>
            <a:r>
              <a:rPr lang="en-US" altLang="en-US" sz="2400" baseline="34000" dirty="0" smtClean="0">
                <a:latin typeface="Times New Roman" charset="0"/>
              </a:rPr>
              <a:t>-4</a:t>
            </a:r>
            <a:r>
              <a:rPr lang="en-US" altLang="en-US" sz="2400" dirty="0" smtClean="0">
                <a:latin typeface="Times New Roman" charset="0"/>
              </a:rPr>
              <a:t>);</a:t>
            </a:r>
          </a:p>
          <a:p>
            <a:pPr marL="1009650" lvl="1" indent="-609600" eaLnBrk="1" hangingPunct="1">
              <a:buFontTx/>
              <a:buAutoNum type="arabicParenR"/>
            </a:pPr>
            <a:r>
              <a:rPr lang="en-US" altLang="en-US" sz="2400" dirty="0">
                <a:latin typeface="Times New Roman" charset="0"/>
              </a:rPr>
              <a:t>Pyridine, </a:t>
            </a:r>
            <a:r>
              <a:rPr lang="en-US" altLang="en-US" sz="2400" dirty="0" smtClean="0">
                <a:latin typeface="Times New Roman" charset="0"/>
              </a:rPr>
              <a:t>C</a:t>
            </a:r>
            <a:r>
              <a:rPr lang="en-US" altLang="en-US" sz="2400" baseline="-16000" dirty="0" smtClean="0">
                <a:latin typeface="Times New Roman" charset="0"/>
              </a:rPr>
              <a:t>5</a:t>
            </a:r>
            <a:r>
              <a:rPr lang="en-US" altLang="en-US" sz="2400" dirty="0" smtClean="0">
                <a:latin typeface="Times New Roman" charset="0"/>
              </a:rPr>
              <a:t>H</a:t>
            </a:r>
            <a:r>
              <a:rPr lang="en-US" altLang="en-US" sz="2400" baseline="-16000" dirty="0" smtClean="0">
                <a:latin typeface="Times New Roman" charset="0"/>
              </a:rPr>
              <a:t>5</a:t>
            </a:r>
            <a:r>
              <a:rPr lang="en-US" altLang="en-US" sz="2400" dirty="0" smtClean="0">
                <a:latin typeface="Times New Roman" charset="0"/>
              </a:rPr>
              <a:t>N (</a:t>
            </a:r>
            <a:r>
              <a:rPr lang="en-US" altLang="en-US" sz="2400" i="1" dirty="0" smtClean="0">
                <a:latin typeface="Times New Roman" charset="0"/>
              </a:rPr>
              <a:t>K</a:t>
            </a:r>
            <a:r>
              <a:rPr lang="en-US" altLang="en-US" sz="2400" i="1" baseline="-16000" dirty="0" smtClean="0">
                <a:latin typeface="Times New Roman" charset="0"/>
              </a:rPr>
              <a:t>b</a:t>
            </a:r>
            <a:r>
              <a:rPr lang="en-US" altLang="en-US" sz="2400" dirty="0" smtClean="0">
                <a:latin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</a:rPr>
              <a:t>= 1.7 x </a:t>
            </a:r>
            <a:r>
              <a:rPr lang="en-US" altLang="en-US" sz="2400" dirty="0" smtClean="0">
                <a:latin typeface="Times New Roman" charset="0"/>
              </a:rPr>
              <a:t>10</a:t>
            </a:r>
            <a:r>
              <a:rPr lang="en-US" altLang="en-US" sz="2400" baseline="34000" dirty="0" smtClean="0">
                <a:latin typeface="Times New Roman" charset="0"/>
              </a:rPr>
              <a:t>-9</a:t>
            </a:r>
            <a:r>
              <a:rPr lang="en-US" altLang="en-US" sz="2400" dirty="0" smtClean="0">
                <a:latin typeface="Times New Roman" charset="0"/>
              </a:rPr>
              <a:t>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 smtClean="0">
                <a:latin typeface="Times New Roman" charset="0"/>
              </a:rPr>
              <a:t>What is the pH of each solution?</a:t>
            </a:r>
          </a:p>
          <a:p>
            <a:pPr marL="400050" lvl="1" indent="0" eaLnBrk="1" hangingPunct="1">
              <a:buNone/>
            </a:pPr>
            <a:endParaRPr lang="en-US" altLang="en-US" sz="2000" dirty="0" smtClean="0">
              <a:latin typeface="Times New Roman" charset="0"/>
            </a:endParaRPr>
          </a:p>
          <a:p>
            <a:pPr marL="400050" lvl="1" indent="0" eaLnBrk="1" hangingPunct="1">
              <a:buNone/>
            </a:pPr>
            <a:endParaRPr lang="en-US" altLang="en-US" sz="2000" dirty="0">
              <a:latin typeface="Times New Roman" charset="0"/>
            </a:endParaRPr>
          </a:p>
          <a:p>
            <a:pPr marL="400050" lvl="1" indent="0" eaLnBrk="1" hangingPunct="1">
              <a:buNone/>
            </a:pPr>
            <a:endParaRPr lang="en-US" altLang="en-US" sz="2000" dirty="0">
              <a:latin typeface="Times New Roman" charset="0"/>
            </a:endParaRPr>
          </a:p>
          <a:p>
            <a:pPr marL="457200" indent="-457200" eaLnBrk="1" hangingPunct="1">
              <a:buFont typeface="+mj-lt"/>
              <a:buAutoNum type="arabicParenR"/>
            </a:pPr>
            <a:r>
              <a:rPr lang="en-US" altLang="en-US" sz="2000" dirty="0">
                <a:solidFill>
                  <a:srgbClr val="0070C0"/>
                </a:solidFill>
                <a:latin typeface="Times New Roman" charset="0"/>
              </a:rPr>
              <a:t>(Answer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charset="0"/>
              </a:rPr>
              <a:t>: [OH</a:t>
            </a:r>
            <a:r>
              <a:rPr lang="en-US" altLang="en-US" sz="2000" baseline="30000" dirty="0" smtClean="0">
                <a:solidFill>
                  <a:srgbClr val="0070C0"/>
                </a:solidFill>
                <a:latin typeface="Times New Roman" charset="0"/>
              </a:rPr>
              <a:t>-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charset="0"/>
              </a:rPr>
              <a:t>] = 7.5 x 10</a:t>
            </a:r>
            <a:r>
              <a:rPr lang="en-US" altLang="en-US" sz="2000" baseline="30000" dirty="0" smtClean="0">
                <a:solidFill>
                  <a:srgbClr val="0070C0"/>
                </a:solidFill>
                <a:latin typeface="Times New Roman" charset="0"/>
              </a:rPr>
              <a:t>-3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charset="0"/>
              </a:rPr>
              <a:t> </a:t>
            </a:r>
            <a:r>
              <a:rPr lang="en-US" altLang="en-US" sz="2000" i="1" dirty="0" smtClean="0">
                <a:solidFill>
                  <a:srgbClr val="0070C0"/>
                </a:solidFill>
                <a:latin typeface="Times New Roman" charset="0"/>
              </a:rPr>
              <a:t>M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charset="0"/>
              </a:rPr>
              <a:t>;  [H</a:t>
            </a:r>
            <a:r>
              <a:rPr lang="en-US" altLang="en-US" sz="2000" baseline="-16000" dirty="0" smtClean="0">
                <a:solidFill>
                  <a:srgbClr val="0070C0"/>
                </a:solidFill>
                <a:latin typeface="Times New Roman" charset="0"/>
              </a:rPr>
              <a:t>3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charset="0"/>
              </a:rPr>
              <a:t>O</a:t>
            </a:r>
            <a:r>
              <a:rPr lang="en-US" altLang="en-US" sz="2000" baseline="34000" dirty="0">
                <a:solidFill>
                  <a:srgbClr val="0070C0"/>
                </a:solidFill>
                <a:latin typeface="Times New Roman" charset="0"/>
              </a:rPr>
              <a:t>+</a:t>
            </a:r>
            <a:r>
              <a:rPr lang="en-US" altLang="en-US" sz="2000" dirty="0">
                <a:solidFill>
                  <a:srgbClr val="0070C0"/>
                </a:solidFill>
                <a:latin typeface="Times New Roman" charset="0"/>
              </a:rPr>
              <a:t>] = 1.3 x 10</a:t>
            </a:r>
            <a:r>
              <a:rPr lang="en-US" altLang="en-US" sz="2000" baseline="34000" dirty="0">
                <a:solidFill>
                  <a:srgbClr val="0070C0"/>
                </a:solidFill>
                <a:latin typeface="Times New Roman" charset="0"/>
              </a:rPr>
              <a:t>-12</a:t>
            </a:r>
            <a:r>
              <a:rPr lang="en-US" altLang="en-US" sz="2000" dirty="0">
                <a:solidFill>
                  <a:srgbClr val="0070C0"/>
                </a:solidFill>
                <a:latin typeface="Times New Roman" charset="0"/>
              </a:rPr>
              <a:t> </a:t>
            </a:r>
            <a:r>
              <a:rPr lang="en-US" altLang="en-US" sz="2000" i="1" dirty="0">
                <a:solidFill>
                  <a:srgbClr val="0070C0"/>
                </a:solidFill>
                <a:latin typeface="Times New Roman" charset="0"/>
              </a:rPr>
              <a:t>M</a:t>
            </a:r>
            <a:r>
              <a:rPr lang="en-US" altLang="en-US" sz="2000" dirty="0">
                <a:solidFill>
                  <a:srgbClr val="0070C0"/>
                </a:solidFill>
                <a:latin typeface="Times New Roman" charset="0"/>
              </a:rPr>
              <a:t>;  pH = 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charset="0"/>
              </a:rPr>
              <a:t>11.89)</a:t>
            </a:r>
            <a:endParaRPr lang="en-US" altLang="en-US" sz="2800" dirty="0" smtClean="0">
              <a:solidFill>
                <a:schemeClr val="hlink"/>
              </a:solidFill>
              <a:latin typeface="Times New Roman" charset="0"/>
            </a:endParaRPr>
          </a:p>
          <a:p>
            <a:pPr marL="400050" lvl="1" indent="0" eaLnBrk="1" hangingPunct="1">
              <a:buNone/>
            </a:pPr>
            <a:endParaRPr lang="en-US" altLang="en-US" sz="2000" dirty="0" smtClean="0">
              <a:solidFill>
                <a:srgbClr val="0070C0"/>
              </a:solidFill>
              <a:latin typeface="Times New Roman" charset="0"/>
            </a:endParaRPr>
          </a:p>
          <a:p>
            <a:pPr marL="457200" indent="-457200" eaLnBrk="1" hangingPunct="1">
              <a:buFont typeface="+mj-lt"/>
              <a:buAutoNum type="arabicParenR"/>
            </a:pPr>
            <a:r>
              <a:rPr lang="en-US" altLang="en-US" sz="2000" dirty="0" smtClean="0">
                <a:solidFill>
                  <a:srgbClr val="0070C0"/>
                </a:solidFill>
                <a:latin typeface="Times New Roman" charset="0"/>
              </a:rPr>
              <a:t>(Answer: </a:t>
            </a:r>
            <a:r>
              <a:rPr lang="en-US" altLang="en-US" sz="2000" dirty="0">
                <a:solidFill>
                  <a:srgbClr val="0070C0"/>
                </a:solidFill>
                <a:latin typeface="Times New Roman" charset="0"/>
              </a:rPr>
              <a:t>[OH</a:t>
            </a:r>
            <a:r>
              <a:rPr lang="en-US" altLang="en-US" sz="2000" baseline="30000" dirty="0">
                <a:solidFill>
                  <a:srgbClr val="0070C0"/>
                </a:solidFill>
                <a:latin typeface="Times New Roman" charset="0"/>
              </a:rPr>
              <a:t>-</a:t>
            </a:r>
            <a:r>
              <a:rPr lang="en-US" altLang="en-US" sz="2000" dirty="0">
                <a:solidFill>
                  <a:srgbClr val="0070C0"/>
                </a:solidFill>
                <a:latin typeface="Times New Roman" charset="0"/>
              </a:rPr>
              <a:t>] = 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charset="0"/>
              </a:rPr>
              <a:t>1.3 </a:t>
            </a:r>
            <a:r>
              <a:rPr lang="en-US" altLang="en-US" sz="2000" dirty="0">
                <a:solidFill>
                  <a:srgbClr val="0070C0"/>
                </a:solidFill>
                <a:latin typeface="Times New Roman" charset="0"/>
              </a:rPr>
              <a:t>x 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charset="0"/>
              </a:rPr>
              <a:t>10</a:t>
            </a:r>
            <a:r>
              <a:rPr lang="en-US" altLang="en-US" sz="2000" baseline="30000" dirty="0" smtClean="0">
                <a:solidFill>
                  <a:srgbClr val="0070C0"/>
                </a:solidFill>
                <a:latin typeface="Times New Roman" charset="0"/>
              </a:rPr>
              <a:t>-5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charset="0"/>
              </a:rPr>
              <a:t> </a:t>
            </a:r>
            <a:r>
              <a:rPr lang="en-US" altLang="en-US" sz="2000" i="1" dirty="0">
                <a:solidFill>
                  <a:srgbClr val="0070C0"/>
                </a:solidFill>
                <a:latin typeface="Times New Roman" charset="0"/>
              </a:rPr>
              <a:t>M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charset="0"/>
              </a:rPr>
              <a:t>;  [H</a:t>
            </a:r>
            <a:r>
              <a:rPr lang="en-US" altLang="en-US" sz="2000" baseline="-16000" dirty="0" smtClean="0">
                <a:solidFill>
                  <a:srgbClr val="0070C0"/>
                </a:solidFill>
                <a:latin typeface="Times New Roman" charset="0"/>
              </a:rPr>
              <a:t>3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charset="0"/>
              </a:rPr>
              <a:t>O</a:t>
            </a:r>
            <a:r>
              <a:rPr lang="en-US" altLang="en-US" sz="2000" baseline="34000" dirty="0">
                <a:solidFill>
                  <a:srgbClr val="0070C0"/>
                </a:solidFill>
                <a:latin typeface="Times New Roman" charset="0"/>
              </a:rPr>
              <a:t>+</a:t>
            </a:r>
            <a:r>
              <a:rPr lang="en-US" altLang="en-US" sz="2000" dirty="0">
                <a:solidFill>
                  <a:srgbClr val="0070C0"/>
                </a:solidFill>
                <a:latin typeface="Times New Roman" charset="0"/>
              </a:rPr>
              <a:t>] = 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charset="0"/>
              </a:rPr>
              <a:t>7.7 </a:t>
            </a:r>
            <a:r>
              <a:rPr lang="en-US" altLang="en-US" sz="2000" dirty="0">
                <a:solidFill>
                  <a:srgbClr val="0070C0"/>
                </a:solidFill>
                <a:latin typeface="Times New Roman" charset="0"/>
              </a:rPr>
              <a:t>x 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charset="0"/>
              </a:rPr>
              <a:t>10</a:t>
            </a:r>
            <a:r>
              <a:rPr lang="en-US" altLang="en-US" sz="2000" baseline="34000" dirty="0" smtClean="0">
                <a:solidFill>
                  <a:srgbClr val="0070C0"/>
                </a:solidFill>
                <a:latin typeface="Times New Roman" charset="0"/>
              </a:rPr>
              <a:t>-10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charset="0"/>
              </a:rPr>
              <a:t> </a:t>
            </a:r>
            <a:r>
              <a:rPr lang="en-US" altLang="en-US" sz="2000" i="1" dirty="0">
                <a:solidFill>
                  <a:srgbClr val="0070C0"/>
                </a:solidFill>
                <a:latin typeface="Times New Roman" charset="0"/>
              </a:rPr>
              <a:t>M</a:t>
            </a:r>
            <a:r>
              <a:rPr lang="en-US" altLang="en-US" sz="2000" dirty="0">
                <a:solidFill>
                  <a:srgbClr val="0070C0"/>
                </a:solidFill>
                <a:latin typeface="Times New Roman" charset="0"/>
              </a:rPr>
              <a:t>;  pH = 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charset="0"/>
              </a:rPr>
              <a:t>9.11</a:t>
            </a:r>
            <a:r>
              <a:rPr lang="en-US" altLang="en-US" sz="2000" dirty="0" smtClean="0">
                <a:latin typeface="Times New Roman" charset="0"/>
              </a:rPr>
              <a:t>)</a:t>
            </a:r>
            <a:endParaRPr lang="en-US" altLang="en-US" sz="20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Polyprotic Acids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Acids with more than one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ionizable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such as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SO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, 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, H</a:t>
            </a:r>
            <a:r>
              <a:rPr lang="en-US" alt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, etc.</a:t>
            </a:r>
          </a:p>
          <a:p>
            <a:pPr eaLnBrk="1" hangingPunct="1"/>
            <a:endParaRPr lang="en-US" altLang="en-U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They ionize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in stages, for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example: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1) H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18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+ H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O </a:t>
            </a:r>
            <a:r>
              <a:rPr lang="en-US" altLang="en-US" sz="2400" b="1" dirty="0" smtClean="0">
                <a:latin typeface="Lucida Sans Unicode" charset="0"/>
              </a:rPr>
              <a:t>⇄</a:t>
            </a:r>
            <a:r>
              <a:rPr lang="en-US" altLang="en-US" dirty="0" smtClean="0"/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18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+ H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baseline="36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18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;   </a:t>
            </a:r>
            <a:r>
              <a:rPr lang="en-US" altLang="en-US" sz="2200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200" baseline="-10000" dirty="0" smtClean="0">
                <a:latin typeface="Times New Roman" charset="0"/>
                <a:ea typeface="Times New Roman" charset="0"/>
                <a:cs typeface="Times New Roman" charset="0"/>
              </a:rPr>
              <a:t>a1</a:t>
            </a:r>
            <a:r>
              <a:rPr lang="en-US" alt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 = 7.5 x 10</a:t>
            </a:r>
            <a:r>
              <a:rPr lang="en-US" altLang="en-US" sz="22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-3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2) H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baseline="36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O </a:t>
            </a:r>
            <a:r>
              <a:rPr lang="en-US" altLang="en-US" sz="2400" b="1" dirty="0">
                <a:latin typeface="Lucida Sans Unicode" charset="0"/>
              </a:rPr>
              <a:t>⇄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400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HPO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baseline="36000" dirty="0" smtClean="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;  </a:t>
            </a:r>
            <a:r>
              <a:rPr lang="en-US" altLang="en-US" sz="2200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200" baseline="-10000" dirty="0" smtClean="0">
                <a:latin typeface="Times New Roman" charset="0"/>
                <a:ea typeface="Times New Roman" charset="0"/>
                <a:cs typeface="Times New Roman" charset="0"/>
              </a:rPr>
              <a:t>a2</a:t>
            </a:r>
            <a:r>
              <a:rPr lang="en-US" alt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dirty="0">
                <a:latin typeface="Times New Roman" charset="0"/>
                <a:ea typeface="Times New Roman" charset="0"/>
                <a:cs typeface="Times New Roman" charset="0"/>
              </a:rPr>
              <a:t>= 6.2 x 10</a:t>
            </a:r>
            <a:r>
              <a:rPr lang="en-US" altLang="en-US" sz="2200" baseline="30000" dirty="0">
                <a:latin typeface="Times New Roman" charset="0"/>
                <a:ea typeface="Times New Roman" charset="0"/>
                <a:cs typeface="Times New Roman" charset="0"/>
              </a:rPr>
              <a:t>-8</a:t>
            </a:r>
            <a:endParaRPr lang="en-US" altLang="en-US" sz="2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3) HPO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baseline="36000" dirty="0" smtClean="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+ 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O </a:t>
            </a:r>
            <a:r>
              <a:rPr lang="en-US" altLang="en-US" sz="2400" b="1" dirty="0">
                <a:latin typeface="Lucida Sans Unicode" charset="0"/>
              </a:rPr>
              <a:t>⇄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+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baseline="36000" dirty="0" smtClean="0">
                <a:latin typeface="Times New Roman" charset="0"/>
                <a:ea typeface="Times New Roman" charset="0"/>
                <a:cs typeface="Times New Roman" charset="0"/>
              </a:rPr>
              <a:t>3-</a:t>
            </a:r>
            <a:r>
              <a:rPr lang="en-US" alt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altLang="en-US" sz="2200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200" baseline="-10000" dirty="0" smtClean="0">
                <a:latin typeface="Times New Roman" charset="0"/>
                <a:ea typeface="Times New Roman" charset="0"/>
                <a:cs typeface="Times New Roman" charset="0"/>
              </a:rPr>
              <a:t>a3</a:t>
            </a:r>
            <a:r>
              <a:rPr lang="en-US" alt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dirty="0">
                <a:latin typeface="Times New Roman" charset="0"/>
                <a:ea typeface="Times New Roman" charset="0"/>
                <a:cs typeface="Times New Roman" charset="0"/>
              </a:rPr>
              <a:t>= 4.8 x 10</a:t>
            </a:r>
            <a:r>
              <a:rPr lang="en-US" altLang="en-US" sz="2200" baseline="30000" dirty="0">
                <a:latin typeface="Times New Roman" charset="0"/>
                <a:ea typeface="Times New Roman" charset="0"/>
                <a:cs typeface="Times New Roman" charset="0"/>
              </a:rPr>
              <a:t>-13</a:t>
            </a:r>
          </a:p>
          <a:p>
            <a:pPr lvl="1" eaLnBrk="1" hangingPunct="1">
              <a:buFontTx/>
              <a:buNone/>
            </a:pPr>
            <a:endParaRPr lang="en-US" altLang="en-U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Acid strength decreases in the order:  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	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&gt;&gt; 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&gt;&gt; HPO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r>
              <a:rPr lang="en-US" altLang="en-US" dirty="0"/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pH of solution is determined mainly by ionization of 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Exercise-#5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Concentrations of Species </a:t>
            </a:r>
            <a:b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and pH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3200" baseline="-16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SO</a:t>
            </a:r>
            <a:r>
              <a:rPr lang="en-US" altLang="en-US" sz="3200" baseline="-16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solution</a:t>
            </a:r>
            <a:endParaRPr lang="en-US" altLang="en-US" sz="3200" baseline="-16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altLang="en-US" sz="2800" dirty="0">
                <a:latin typeface="Times New Roman" charset="0"/>
              </a:rPr>
              <a:t>Calculate the concentrations of H</a:t>
            </a:r>
            <a:r>
              <a:rPr lang="en-US" altLang="en-US" sz="2800" baseline="-16000" dirty="0">
                <a:latin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</a:rPr>
              <a:t>SO</a:t>
            </a:r>
            <a:r>
              <a:rPr lang="en-US" altLang="en-US" sz="2800" baseline="-16000" dirty="0">
                <a:latin typeface="Times New Roman" charset="0"/>
              </a:rPr>
              <a:t>4</a:t>
            </a:r>
            <a:r>
              <a:rPr lang="en-US" altLang="en-US" sz="2800" dirty="0">
                <a:latin typeface="Times New Roman" charset="0"/>
              </a:rPr>
              <a:t>, H</a:t>
            </a:r>
            <a:r>
              <a:rPr lang="en-US" altLang="en-US" sz="2800" baseline="-16000" dirty="0">
                <a:latin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</a:rPr>
              <a:t>O</a:t>
            </a:r>
            <a:r>
              <a:rPr lang="en-US" altLang="en-US" sz="2800" baseline="34000" dirty="0">
                <a:latin typeface="Times New Roman" charset="0"/>
              </a:rPr>
              <a:t>+</a:t>
            </a:r>
            <a:r>
              <a:rPr lang="en-US" altLang="en-US" sz="2800" dirty="0">
                <a:latin typeface="Times New Roman" charset="0"/>
              </a:rPr>
              <a:t>, HSO</a:t>
            </a:r>
            <a:r>
              <a:rPr lang="en-US" altLang="en-US" sz="2800" baseline="-16000" dirty="0">
                <a:latin typeface="Times New Roman" charset="0"/>
              </a:rPr>
              <a:t>4</a:t>
            </a:r>
            <a:r>
              <a:rPr lang="en-US" altLang="en-US" sz="2800" baseline="34000" dirty="0">
                <a:latin typeface="Times New Roman" charset="0"/>
              </a:rPr>
              <a:t>-</a:t>
            </a:r>
            <a:r>
              <a:rPr lang="en-US" altLang="en-US" sz="2800" dirty="0">
                <a:latin typeface="Times New Roman" charset="0"/>
              </a:rPr>
              <a:t>, and SO</a:t>
            </a:r>
            <a:r>
              <a:rPr lang="en-US" altLang="en-US" sz="2800" baseline="-16000" dirty="0">
                <a:latin typeface="Times New Roman" charset="0"/>
              </a:rPr>
              <a:t>4</a:t>
            </a:r>
            <a:r>
              <a:rPr lang="en-US" altLang="en-US" sz="2800" baseline="34000" dirty="0">
                <a:latin typeface="Times New Roman" charset="0"/>
              </a:rPr>
              <a:t>2-</a:t>
            </a:r>
            <a:r>
              <a:rPr lang="en-US" altLang="en-US" sz="2800" dirty="0">
                <a:latin typeface="Times New Roman" charset="0"/>
              </a:rPr>
              <a:t>, in 0.10 </a:t>
            </a:r>
            <a:r>
              <a:rPr lang="en-US" altLang="en-US" sz="2800" i="1" dirty="0">
                <a:latin typeface="Times New Roman" charset="0"/>
              </a:rPr>
              <a:t>M</a:t>
            </a:r>
            <a:r>
              <a:rPr lang="en-US" altLang="en-US" sz="2800" dirty="0">
                <a:latin typeface="Times New Roman" charset="0"/>
              </a:rPr>
              <a:t> H</a:t>
            </a:r>
            <a:r>
              <a:rPr lang="en-US" altLang="en-US" sz="2800" baseline="-16000" dirty="0">
                <a:latin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</a:rPr>
              <a:t>SO</a:t>
            </a:r>
            <a:r>
              <a:rPr lang="en-US" altLang="en-US" sz="2800" baseline="-16000" dirty="0">
                <a:latin typeface="Times New Roman" charset="0"/>
              </a:rPr>
              <a:t>4</a:t>
            </a:r>
            <a:r>
              <a:rPr lang="en-US" altLang="en-US" sz="2800" dirty="0">
                <a:latin typeface="Times New Roman" charset="0"/>
              </a:rPr>
              <a:t> solution. What is the pH of the solution? (H</a:t>
            </a:r>
            <a:r>
              <a:rPr lang="en-US" altLang="en-US" sz="2800" baseline="-16000" dirty="0">
                <a:latin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</a:rPr>
              <a:t>SO</a:t>
            </a:r>
            <a:r>
              <a:rPr lang="en-US" altLang="en-US" sz="2800" baseline="-16000" dirty="0">
                <a:latin typeface="Times New Roman" charset="0"/>
              </a:rPr>
              <a:t>4</a:t>
            </a:r>
            <a:r>
              <a:rPr lang="en-US" altLang="en-US" sz="2800" dirty="0">
                <a:latin typeface="Times New Roman" charset="0"/>
              </a:rPr>
              <a:t> is a strong acid and HSO</a:t>
            </a:r>
            <a:r>
              <a:rPr lang="en-US" altLang="en-US" sz="2800" baseline="-16000" dirty="0">
                <a:latin typeface="Times New Roman" charset="0"/>
              </a:rPr>
              <a:t>4</a:t>
            </a:r>
            <a:r>
              <a:rPr lang="en-US" altLang="en-US" sz="2800" baseline="34000" dirty="0">
                <a:latin typeface="Times New Roman" charset="0"/>
              </a:rPr>
              <a:t>-</a:t>
            </a:r>
            <a:r>
              <a:rPr lang="en-US" altLang="en-US" sz="2800" dirty="0">
                <a:latin typeface="Times New Roman" charset="0"/>
              </a:rPr>
              <a:t> has </a:t>
            </a:r>
            <a:r>
              <a:rPr lang="en-US" altLang="en-US" sz="2800" i="1" dirty="0" err="1">
                <a:latin typeface="Times New Roman" charset="0"/>
              </a:rPr>
              <a:t>K</a:t>
            </a:r>
            <a:r>
              <a:rPr lang="en-US" altLang="en-US" sz="2800" baseline="-16000" dirty="0" err="1">
                <a:latin typeface="Times New Roman" charset="0"/>
              </a:rPr>
              <a:t>a</a:t>
            </a:r>
            <a:r>
              <a:rPr lang="en-US" altLang="en-US" sz="2800" dirty="0">
                <a:latin typeface="Times New Roman" charset="0"/>
              </a:rPr>
              <a:t> = 1.2 x 10</a:t>
            </a:r>
            <a:r>
              <a:rPr lang="en-US" altLang="en-US" sz="2800" baseline="34000" dirty="0">
                <a:latin typeface="Times New Roman" charset="0"/>
              </a:rPr>
              <a:t>-2</a:t>
            </a:r>
            <a:r>
              <a:rPr lang="en-US" altLang="en-US" sz="2800" dirty="0">
                <a:latin typeface="Times New Roman" charset="0"/>
              </a:rPr>
              <a:t>)</a:t>
            </a:r>
          </a:p>
          <a:p>
            <a:pPr marL="609600" indent="-609600" eaLnBrk="1" hangingPunct="1">
              <a:buFontTx/>
              <a:buNone/>
            </a:pPr>
            <a:endParaRPr lang="en-US" altLang="en-US" sz="2800" dirty="0" smtClean="0">
              <a:latin typeface="Times New Roman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en-US" sz="2800" dirty="0">
              <a:latin typeface="Times New Roman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  <a:latin typeface="Times New Roman" charset="0"/>
              </a:rPr>
              <a:t>(</a:t>
            </a:r>
            <a:r>
              <a:rPr lang="en-US" altLang="en-US" sz="2000" dirty="0">
                <a:solidFill>
                  <a:srgbClr val="002060"/>
                </a:solidFill>
                <a:latin typeface="Times New Roman" charset="0"/>
              </a:rPr>
              <a:t>Answer: [H</a:t>
            </a:r>
            <a:r>
              <a:rPr lang="en-US" altLang="en-US" sz="2000" baseline="-16000" dirty="0">
                <a:solidFill>
                  <a:srgbClr val="002060"/>
                </a:solidFill>
                <a:latin typeface="Times New Roman" charset="0"/>
              </a:rPr>
              <a:t>2</a:t>
            </a:r>
            <a:r>
              <a:rPr lang="en-US" altLang="en-US" sz="2000" dirty="0">
                <a:solidFill>
                  <a:srgbClr val="002060"/>
                </a:solidFill>
                <a:latin typeface="Times New Roman" charset="0"/>
              </a:rPr>
              <a:t>SO</a:t>
            </a:r>
            <a:r>
              <a:rPr lang="en-US" altLang="en-US" sz="2000" baseline="-16000" dirty="0">
                <a:solidFill>
                  <a:srgbClr val="002060"/>
                </a:solidFill>
                <a:latin typeface="Times New Roman" charset="0"/>
              </a:rPr>
              <a:t>4</a:t>
            </a:r>
            <a:r>
              <a:rPr lang="en-US" altLang="en-US" sz="2000" dirty="0">
                <a:solidFill>
                  <a:srgbClr val="002060"/>
                </a:solidFill>
                <a:latin typeface="Times New Roman" charset="0"/>
              </a:rPr>
              <a:t>] = 0.0 </a:t>
            </a:r>
            <a:r>
              <a:rPr lang="en-US" altLang="en-US" sz="2000" i="1" dirty="0">
                <a:solidFill>
                  <a:srgbClr val="002060"/>
                </a:solidFill>
                <a:latin typeface="Times New Roman" charset="0"/>
              </a:rPr>
              <a:t>M</a:t>
            </a:r>
            <a:r>
              <a:rPr lang="en-US" altLang="en-US" sz="2000" dirty="0">
                <a:solidFill>
                  <a:srgbClr val="002060"/>
                </a:solidFill>
                <a:latin typeface="Times New Roman" charset="0"/>
              </a:rPr>
              <a:t>;  [H</a:t>
            </a:r>
            <a:r>
              <a:rPr lang="en-US" altLang="en-US" sz="2000" baseline="-16000" dirty="0">
                <a:solidFill>
                  <a:srgbClr val="002060"/>
                </a:solidFill>
                <a:latin typeface="Times New Roman" charset="0"/>
              </a:rPr>
              <a:t>3</a:t>
            </a:r>
            <a:r>
              <a:rPr lang="en-US" altLang="en-US" sz="2000" dirty="0">
                <a:solidFill>
                  <a:srgbClr val="002060"/>
                </a:solidFill>
                <a:latin typeface="Times New Roman" charset="0"/>
              </a:rPr>
              <a:t>O</a:t>
            </a:r>
            <a:r>
              <a:rPr lang="en-US" altLang="en-US" sz="2000" baseline="34000" dirty="0">
                <a:solidFill>
                  <a:srgbClr val="002060"/>
                </a:solidFill>
                <a:latin typeface="Times New Roman" charset="0"/>
              </a:rPr>
              <a:t>+</a:t>
            </a:r>
            <a:r>
              <a:rPr lang="en-US" altLang="en-US" sz="2000" dirty="0">
                <a:solidFill>
                  <a:srgbClr val="002060"/>
                </a:solidFill>
                <a:latin typeface="Times New Roman" charset="0"/>
              </a:rPr>
              <a:t>] = 0.11 M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charset="0"/>
              </a:rPr>
              <a:t>; [</a:t>
            </a:r>
            <a:r>
              <a:rPr lang="en-US" altLang="en-US" sz="2000" dirty="0">
                <a:solidFill>
                  <a:srgbClr val="002060"/>
                </a:solidFill>
                <a:latin typeface="Times New Roman" charset="0"/>
              </a:rPr>
              <a:t>HSO</a:t>
            </a:r>
            <a:r>
              <a:rPr lang="en-US" altLang="en-US" sz="2000" baseline="-16000" dirty="0">
                <a:solidFill>
                  <a:srgbClr val="002060"/>
                </a:solidFill>
                <a:latin typeface="Times New Roman" charset="0"/>
              </a:rPr>
              <a:t>4</a:t>
            </a:r>
            <a:r>
              <a:rPr lang="en-US" altLang="en-US" sz="2000" baseline="34000" dirty="0">
                <a:solidFill>
                  <a:srgbClr val="002060"/>
                </a:solidFill>
                <a:latin typeface="Times New Roman" charset="0"/>
              </a:rPr>
              <a:t>-</a:t>
            </a:r>
            <a:r>
              <a:rPr lang="en-US" altLang="en-US" sz="2000" dirty="0">
                <a:solidFill>
                  <a:srgbClr val="002060"/>
                </a:solidFill>
                <a:latin typeface="Times New Roman" charset="0"/>
              </a:rPr>
              <a:t>] = 0.090 M;  </a:t>
            </a:r>
            <a:endParaRPr lang="en-US" altLang="en-US" sz="2000" dirty="0" smtClean="0">
              <a:solidFill>
                <a:srgbClr val="002060"/>
              </a:solidFill>
              <a:latin typeface="Times New Roman" charset="0"/>
            </a:endParaRPr>
          </a:p>
          <a:p>
            <a:pPr marL="457200" lvl="1" indent="0" eaLnBrk="1" hangingPunct="1">
              <a:buNone/>
            </a:pPr>
            <a:r>
              <a:rPr lang="en-US" altLang="en-US" sz="2000" dirty="0" smtClean="0">
                <a:solidFill>
                  <a:srgbClr val="002060"/>
                </a:solidFill>
                <a:latin typeface="Times New Roman" charset="0"/>
              </a:rPr>
              <a:t>[</a:t>
            </a:r>
            <a:r>
              <a:rPr lang="en-US" altLang="en-US" sz="2000" dirty="0">
                <a:solidFill>
                  <a:srgbClr val="002060"/>
                </a:solidFill>
                <a:latin typeface="Times New Roman" charset="0"/>
              </a:rPr>
              <a:t>SO</a:t>
            </a:r>
            <a:r>
              <a:rPr lang="en-US" altLang="en-US" sz="2000" baseline="-16000" dirty="0">
                <a:solidFill>
                  <a:srgbClr val="002060"/>
                </a:solidFill>
                <a:latin typeface="Times New Roman" charset="0"/>
              </a:rPr>
              <a:t>4</a:t>
            </a:r>
            <a:r>
              <a:rPr lang="en-US" altLang="en-US" sz="2000" baseline="34000" dirty="0">
                <a:solidFill>
                  <a:srgbClr val="002060"/>
                </a:solidFill>
                <a:latin typeface="Times New Roman" charset="0"/>
              </a:rPr>
              <a:t>2-</a:t>
            </a:r>
            <a:r>
              <a:rPr lang="en-US" altLang="en-US" sz="2000" dirty="0">
                <a:solidFill>
                  <a:srgbClr val="002060"/>
                </a:solidFill>
                <a:latin typeface="Times New Roman" charset="0"/>
              </a:rPr>
              <a:t>] = 0.0098 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charset="0"/>
              </a:rPr>
              <a:t>M;  pH </a:t>
            </a:r>
            <a:r>
              <a:rPr lang="en-US" altLang="en-US" sz="2000" dirty="0">
                <a:solidFill>
                  <a:srgbClr val="002060"/>
                </a:solidFill>
                <a:latin typeface="Times New Roman" charset="0"/>
              </a:rPr>
              <a:t>= 0.96]</a:t>
            </a:r>
          </a:p>
          <a:p>
            <a:pPr marL="609600" indent="-609600" eaLnBrk="1" hangingPunct="1">
              <a:buFontTx/>
              <a:buNone/>
            </a:pPr>
            <a:endParaRPr lang="en-US" altLang="en-US" sz="28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Salts and Their Corresponding Acids &amp; Bases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What acid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base will form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each of the following salts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(ionic compounds)?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                      	 </a:t>
            </a:r>
            <a:r>
              <a:rPr lang="en-US" altLang="en-US" sz="2800" u="sng" dirty="0" smtClean="0">
                <a:latin typeface="Times New Roman" charset="0"/>
                <a:ea typeface="Times New Roman" charset="0"/>
                <a:cs typeface="Times New Roman" charset="0"/>
              </a:rPr>
              <a:t>Acids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sz="2800" u="sng" dirty="0" smtClean="0">
                <a:latin typeface="Times New Roman" charset="0"/>
                <a:ea typeface="Times New Roman" charset="0"/>
                <a:cs typeface="Times New Roman" charset="0"/>
              </a:rPr>
              <a:t>Bases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NaCl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		  </a:t>
            </a: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HCl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			</a:t>
            </a: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NaOH</a:t>
            </a:r>
            <a:endParaRPr lang="en-US" altLang="en-US" sz="2800" baseline="-1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KNO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(NH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SO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NaC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BaCl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Acid-Base Properties of Salt Solutions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Soluble salts dissociate completely when dissolved in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water, producing cations and anions;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1" indent="0" eaLnBrk="1" hangingPunct="1">
              <a:buNone/>
            </a:pPr>
            <a:endParaRPr lang="en-US" alt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Ions produced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by salts may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react with water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to produce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800" baseline="-12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30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, which would make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the solution </a:t>
            </a:r>
            <a:r>
              <a:rPr lang="en-US" altLang="en-US" sz="2800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acidic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, or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produce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OH</a:t>
            </a:r>
            <a:r>
              <a:rPr lang="en-US" altLang="en-US" sz="2800" baseline="300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, which would make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the solution </a:t>
            </a:r>
            <a:r>
              <a:rPr lang="en-US" altLang="en-US" sz="2800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basic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marL="457200" lvl="1" indent="0" eaLnBrk="1" hangingPunct="1">
              <a:buNone/>
            </a:pP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pH of solution depends on which ion dominates in solution, and on relative values of </a:t>
            </a:r>
            <a:r>
              <a:rPr lang="en-US" alt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of ions.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Complete Ionization of Hydrochloric Acid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8229600" cy="251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Acid-Base Properties of Salt Solutions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endParaRPr lang="en-US" alt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09600" indent="-609600"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The acid-base property of a salt solution depends on whether the compound is a product of: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Strong acid-strong base reaction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:  produces </a:t>
            </a:r>
            <a:r>
              <a:rPr lang="en-US" alt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neutral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salt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Strong acid-weak base reaction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:  produces 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acidic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salt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b="1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Strong base-weak acid reaction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:  produces 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basic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salt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b="1" i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Weak acid-weak base reaction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:  produces salt that is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either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acidic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or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basic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depending on the relative strength of the acid and the 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Types of Salts and Their Solutions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5105400"/>
          </a:xfrm>
        </p:spPr>
        <p:txBody>
          <a:bodyPr/>
          <a:lstStyle/>
          <a:p>
            <a:pPr eaLnBrk="1" hangingPunct="1"/>
            <a:r>
              <a:rPr lang="en-US" alt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Salts of Strong </a:t>
            </a:r>
            <a:r>
              <a:rPr lang="en-US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Acids-Strong Bases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sz="2400" dirty="0" err="1">
                <a:latin typeface="Times New Roman" charset="0"/>
                <a:ea typeface="Times New Roman" charset="0"/>
                <a:cs typeface="Times New Roman" charset="0"/>
              </a:rPr>
              <a:t>NaCl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NaNO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400" dirty="0" err="1">
                <a:latin typeface="Times New Roman" charset="0"/>
                <a:ea typeface="Times New Roman" charset="0"/>
                <a:cs typeface="Times New Roman" charset="0"/>
              </a:rPr>
              <a:t>KBr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etc.; solutions are neutral</a:t>
            </a:r>
          </a:p>
          <a:p>
            <a:pPr eaLnBrk="1" hangingPunct="1"/>
            <a:r>
              <a:rPr lang="en-US" altLang="en-US" sz="2400" b="1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Salts of Weak 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Acids-Strong Bases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sz="2400" dirty="0" err="1">
                <a:latin typeface="Times New Roman" charset="0"/>
                <a:ea typeface="Times New Roman" charset="0"/>
                <a:cs typeface="Times New Roman" charset="0"/>
              </a:rPr>
              <a:t>NaF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NaNO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NaC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etc.; solutions are basic</a:t>
            </a:r>
          </a:p>
          <a:p>
            <a:pPr eaLnBrk="1" hangingPunct="1"/>
            <a:r>
              <a:rPr lang="en-US" altLang="en-US" sz="24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Salts of Strong 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Acids-Weak Bases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NH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Cl, NH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(CH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NH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Cl, C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NHCl; 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Solutions of these salts are acidic</a:t>
            </a:r>
          </a:p>
          <a:p>
            <a:pPr eaLnBrk="1" hangingPunct="1"/>
            <a:r>
              <a:rPr lang="en-US" altLang="en-US" sz="2400" b="1" i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Salts of Weak </a:t>
            </a:r>
            <a:r>
              <a:rPr lang="en-US" altLang="en-US" sz="2400" b="1" i="1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Acids-Weak Bases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NH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NH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CN, NH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etc..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These compounds can be acidic, basic, or neutral, which depends on the relative strength of the acid and the 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Salt of </a:t>
            </a: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</a:rPr>
              <a:t>Strong Acid-Strong Base </a:t>
            </a:r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Reaction</a:t>
            </a:r>
            <a:endParaRPr lang="en-US" alt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Dissociation and reaction of a neutral salt: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en-US" altLang="en-US" dirty="0" err="1">
                <a:latin typeface="Times New Roman" charset="0"/>
                <a:ea typeface="Times New Roman" charset="0"/>
                <a:cs typeface="Times New Roman" charset="0"/>
              </a:rPr>
              <a:t>NaCl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Na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Cl</a:t>
            </a:r>
            <a:r>
              <a:rPr lang="en-US" altLang="en-US" baseline="3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   Na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+  H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“NR”;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(no reaction)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	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1" eaLnBrk="1" hangingPunct="1">
              <a:buFontTx/>
              <a:buNone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 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Cl</a:t>
            </a:r>
            <a:r>
              <a:rPr lang="en-US" altLang="en-US" spc="200" baseline="36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H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“NR”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1" eaLnBrk="1" hangingPunct="1">
              <a:buFontTx/>
              <a:buNone/>
            </a:pPr>
            <a:endParaRPr lang="en-US" altLang="en-US" sz="20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(Neither Na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nor Cl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will react with water to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produce H</a:t>
            </a:r>
            <a:r>
              <a:rPr lang="en-US" altLang="en-US" sz="2400" baseline="30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or OH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,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respectively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.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oncentrations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of 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2400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and OH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in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solution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are the same as in pure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water; therefore,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solution is neutral.)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Salt </a:t>
            </a: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</a:rPr>
              <a:t>of Weak Acid-Strong Base </a:t>
            </a:r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Reaction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alt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Dissociation and reaction of a basic salt: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   NaNO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Na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NO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baseline="3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   Na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+  H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“NR”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1" eaLnBrk="1" hangingPunct="1">
              <a:buFontTx/>
              <a:buNone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  NO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baseline="3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H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HNO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OH</a:t>
            </a:r>
            <a:r>
              <a:rPr lang="en-US" altLang="en-US" baseline="3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</a:p>
          <a:p>
            <a:pPr lvl="1" eaLnBrk="1" hangingPunct="1">
              <a:buFontTx/>
              <a:buNone/>
            </a:pPr>
            <a:endParaRPr lang="en-US" altLang="en-US" sz="16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(NO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baseline="36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is a stronger conjugate base than H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O; it takes proton from water to produce HNO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and OH</a:t>
            </a:r>
            <a:r>
              <a:rPr lang="en-US" altLang="en-US" sz="2800" baseline="30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, which causes solution to have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[OH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] &gt; [H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]; solution </a:t>
            </a:r>
            <a:r>
              <a:rPr lang="en-US" altLang="en-US" sz="2400" b="1" i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basic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Salt </a:t>
            </a: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</a:rPr>
              <a:t>of Strong Acid-Weak Base </a:t>
            </a:r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Reaction</a:t>
            </a:r>
            <a:endParaRPr lang="en-US" altLang="en-US" sz="32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Dissociation and reaction of an acidic salt: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   NH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NH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NO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baseline="3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   NH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H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NH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H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  NO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baseline="3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H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“NR”;</a:t>
            </a:r>
            <a:endParaRPr lang="en-US" altLang="en-US" sz="20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>
              <a:buFontTx/>
              <a:buNone/>
            </a:pPr>
            <a:endParaRPr lang="en-US" altLang="en-US" sz="18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(NH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is a stronger conjugate acid than water; it donates proton to H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 producing H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and NH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, which causes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[H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2400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] &gt; [OH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], and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solution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i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 </a:t>
            </a:r>
            <a:r>
              <a:rPr lang="en-US" altLang="en-US" sz="2400" b="1" i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acidic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i="1">
                <a:latin typeface="Times New Roman" charset="0"/>
                <a:ea typeface="Times New Roman" charset="0"/>
                <a:cs typeface="Times New Roman" charset="0"/>
              </a:rPr>
              <a:t>Salts of Weak Acid-Weak Base Reactions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A salt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produced by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reaction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a weak acid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a weak base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can be </a:t>
            </a:r>
            <a:r>
              <a:rPr lang="en-US" altLang="en-US" sz="2800" b="1" i="1" dirty="0">
                <a:latin typeface="Times New Roman" charset="0"/>
                <a:ea typeface="Times New Roman" charset="0"/>
                <a:cs typeface="Times New Roman" charset="0"/>
              </a:rPr>
              <a:t>neutral, acidic, or </a:t>
            </a:r>
            <a:r>
              <a:rPr lang="en-US" altLang="en-US" sz="2800" b="1" i="1" dirty="0" smtClean="0">
                <a:latin typeface="Times New Roman" charset="0"/>
                <a:ea typeface="Times New Roman" charset="0"/>
                <a:cs typeface="Times New Roman" charset="0"/>
              </a:rPr>
              <a:t>basic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; it depends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on the relative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magnitude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0000" dirty="0" err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cation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and the K</a:t>
            </a:r>
            <a:r>
              <a:rPr lang="en-US" altLang="en-US" sz="2800" i="1" baseline="-10000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anion from the salt.</a:t>
            </a:r>
            <a:endParaRPr lang="en-US" altLang="en-US" sz="28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1" indent="0" eaLnBrk="1" hangingPunct="1">
              <a:buNone/>
            </a:pP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If </a:t>
            </a: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0000" dirty="0" err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~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0000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salt is 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neutral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; 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	example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: NH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If </a:t>
            </a: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0000" dirty="0" err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&gt;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0000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salt is 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acidic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; 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	example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: NH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If </a:t>
            </a: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0000" dirty="0" err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&lt;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i="1" baseline="-10000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salt is 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basic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; 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	example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: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(NH</a:t>
            </a:r>
            <a:r>
              <a:rPr lang="en-US" alt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CO</a:t>
            </a:r>
            <a:r>
              <a:rPr lang="en-US" alt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Predicting Acid-Base Property of Salts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latin typeface="Times New Roman" charset="0"/>
                <a:ea typeface="Times New Roman" charset="0"/>
                <a:cs typeface="Times New Roman" charset="0"/>
              </a:rPr>
              <a:t>Consider a solution containing </a:t>
            </a:r>
            <a:r>
              <a:rPr lang="en-US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NH</a:t>
            </a:r>
            <a:r>
              <a:rPr lang="en-US" altLang="en-US" sz="26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CH</a:t>
            </a:r>
            <a:r>
              <a:rPr lang="en-US" altLang="en-US" sz="26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CO</a:t>
            </a:r>
            <a:r>
              <a:rPr lang="en-US" altLang="en-US" sz="26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altLang="en-US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altLang="en-U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NH</a:t>
            </a:r>
            <a:r>
              <a:rPr lang="en-US" altLang="en-US" sz="26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CH</a:t>
            </a:r>
            <a:r>
              <a:rPr lang="en-US" altLang="en-US" sz="26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CO</a:t>
            </a:r>
            <a:r>
              <a:rPr lang="en-US" altLang="en-US" sz="26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NH</a:t>
            </a:r>
            <a:r>
              <a:rPr lang="en-US" altLang="en-US" sz="26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34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CH</a:t>
            </a:r>
            <a:r>
              <a:rPr lang="en-US" altLang="en-US" sz="26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26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baseline="34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</a:p>
          <a:p>
            <a:pPr eaLnBrk="1" hangingPunct="1"/>
            <a:endParaRPr lang="en-US" altLang="en-US" sz="12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NH</a:t>
            </a:r>
            <a:r>
              <a:rPr lang="en-US" altLang="en-US" sz="26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34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H</a:t>
            </a:r>
            <a:r>
              <a:rPr lang="en-US" altLang="en-US" sz="26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H</a:t>
            </a:r>
            <a:r>
              <a:rPr lang="en-US" altLang="en-US" sz="26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2800" baseline="34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NH</a:t>
            </a:r>
            <a:r>
              <a:rPr lang="en-US" altLang="en-US" sz="26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       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</a:t>
            </a:r>
            <a:r>
              <a:rPr lang="en-US" altLang="en-US" sz="2400" baseline="-10000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= 5.6 x 10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-10</a:t>
            </a:r>
          </a:p>
          <a:p>
            <a:pPr eaLnBrk="1" hangingPunct="1"/>
            <a:endParaRPr lang="en-US" altLang="en-US" sz="12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CH</a:t>
            </a:r>
            <a:r>
              <a:rPr lang="en-US" altLang="en-US" sz="2600" baseline="-1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26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baseline="34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CH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CO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1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OH</a:t>
            </a:r>
            <a:r>
              <a:rPr lang="en-US" altLang="en-US" sz="2800" baseline="34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</a:t>
            </a:r>
            <a:r>
              <a:rPr lang="en-US" altLang="en-US" sz="2400" baseline="-10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= 5.6 x 10</a:t>
            </a:r>
            <a:r>
              <a:rPr lang="en-US" altLang="en-US" sz="2400" baseline="30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-10</a:t>
            </a:r>
          </a:p>
          <a:p>
            <a:pPr eaLnBrk="1" hangingPunct="1"/>
            <a:endParaRPr lang="en-US" altLang="en-US" sz="1200" i="1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</a:t>
            </a:r>
            <a:r>
              <a:rPr lang="en-US" altLang="en-US" sz="2400" baseline="-10000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(NH</a:t>
            </a:r>
            <a:r>
              <a:rPr lang="en-US" altLang="en-US" sz="2000" baseline="-25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4</a:t>
            </a:r>
            <a:r>
              <a:rPr lang="en-US" altLang="en-US" sz="2000" baseline="30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=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</a:t>
            </a:r>
            <a:r>
              <a:rPr lang="en-US" altLang="en-US" sz="2400" baseline="-10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(CH</a:t>
            </a:r>
            <a:r>
              <a:rPr lang="en-US" altLang="en-US" sz="2000" baseline="-25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3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CO</a:t>
            </a:r>
            <a:r>
              <a:rPr lang="en-US" altLang="en-US" sz="2000" baseline="-25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2000" baseline="30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=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5.6 x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10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-10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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NH</a:t>
            </a:r>
            <a:r>
              <a:rPr lang="en-US" altLang="en-US" sz="26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</a:t>
            </a:r>
            <a:r>
              <a:rPr lang="en-US" altLang="en-US" sz="26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H</a:t>
            </a:r>
            <a:r>
              <a:rPr lang="en-US" altLang="en-US" sz="26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26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is </a:t>
            </a:r>
            <a:r>
              <a:rPr lang="en-US" altLang="en-US" sz="2400" b="1" i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neutral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Predicting Acid-Base Property of Salts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Consider a solution containing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NH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4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endParaRPr lang="en-US" altLang="en-US" sz="12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NH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4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1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NH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4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NO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2800" baseline="3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</a:p>
          <a:p>
            <a:pPr eaLnBrk="1" hangingPunct="1"/>
            <a:endParaRPr lang="en-US" altLang="en-US" sz="12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NH</a:t>
            </a:r>
            <a:r>
              <a:rPr lang="en-US" altLang="en-US" sz="26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34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H</a:t>
            </a:r>
            <a:r>
              <a:rPr lang="en-US" altLang="en-US" sz="26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H</a:t>
            </a:r>
            <a:r>
              <a:rPr lang="en-US" altLang="en-US" sz="26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2800" baseline="34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NH</a:t>
            </a:r>
            <a:r>
              <a:rPr lang="en-US" altLang="en-US" sz="26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   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</a:t>
            </a:r>
            <a:r>
              <a:rPr lang="en-US" altLang="en-US" sz="2400" i="1" baseline="-10000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= 5.6 x 10</a:t>
            </a:r>
            <a:r>
              <a:rPr lang="en-US" altLang="en-US" sz="2400" baseline="3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-10</a:t>
            </a:r>
          </a:p>
          <a:p>
            <a:pPr eaLnBrk="1" hangingPunct="1"/>
            <a:endParaRPr lang="en-US" altLang="en-US" sz="12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NO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2400" baseline="3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HNO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1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 OH</a:t>
            </a:r>
            <a:r>
              <a:rPr lang="en-US" altLang="en-US" sz="2800" baseline="3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   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</a:t>
            </a:r>
            <a:r>
              <a:rPr lang="en-US" altLang="en-US" sz="2400" i="1" baseline="-10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=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2.5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x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10</a:t>
            </a:r>
            <a:r>
              <a:rPr lang="en-US" altLang="en-US" sz="2400" baseline="3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-11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endParaRPr lang="en-US" altLang="en-US" sz="12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</a:t>
            </a:r>
            <a:r>
              <a:rPr lang="en-US" altLang="en-US" sz="2400" i="1" baseline="-10000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(NH</a:t>
            </a:r>
            <a:r>
              <a:rPr lang="en-US" altLang="en-US" sz="2000" baseline="-25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4</a:t>
            </a:r>
            <a:r>
              <a:rPr lang="en-US" altLang="en-US" sz="2000" baseline="30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&gt;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</a:t>
            </a:r>
            <a:r>
              <a:rPr lang="en-US" altLang="en-US" sz="2400" i="1" baseline="-10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(NO</a:t>
            </a:r>
            <a:r>
              <a:rPr lang="en-US" altLang="en-US" sz="2000" baseline="-25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2000" baseline="30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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NH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4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is </a:t>
            </a:r>
            <a:r>
              <a:rPr lang="en-US" altLang="en-US" sz="2400" b="1" i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acidic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Predicting Acid-Base Characteristics of Salts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Now consider a solution containing NH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4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CN.</a:t>
            </a:r>
          </a:p>
          <a:p>
            <a:pPr eaLnBrk="1" hangingPunct="1"/>
            <a:endParaRPr lang="en-US" altLang="en-US" sz="12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4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CN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NH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4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CN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</a:p>
          <a:p>
            <a:pPr eaLnBrk="1" hangingPunct="1"/>
            <a:endParaRPr lang="en-US" altLang="en-US" sz="12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NH</a:t>
            </a:r>
            <a:r>
              <a:rPr lang="en-US" altLang="en-US" sz="26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34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  <a:r>
              <a:rPr lang="en-US" altLang="en-US" sz="2400" baseline="34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u="sng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NH</a:t>
            </a:r>
            <a:r>
              <a:rPr lang="en-US" altLang="en-US" sz="26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  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</a:t>
            </a:r>
            <a:r>
              <a:rPr lang="en-US" altLang="en-US" sz="2400" baseline="-10000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= 5.6 x 10</a:t>
            </a:r>
            <a:r>
              <a:rPr lang="en-US" altLang="en-US" sz="2400" baseline="34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-10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endParaRPr lang="en-US" altLang="en-US" sz="18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CN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 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HCN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OH-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   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</a:t>
            </a:r>
            <a:r>
              <a:rPr lang="en-US" altLang="en-US" sz="2400" baseline="-10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= 1.6 x 10</a:t>
            </a:r>
            <a:r>
              <a:rPr lang="en-US" altLang="en-US" sz="2400" baseline="34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-5</a:t>
            </a:r>
          </a:p>
          <a:p>
            <a:pPr eaLnBrk="1" hangingPunct="1"/>
            <a:endParaRPr lang="en-US" altLang="en-US" sz="24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</a:t>
            </a:r>
            <a:r>
              <a:rPr lang="en-US" altLang="en-US" sz="2400" baseline="-10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(CN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&gt;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</a:t>
            </a:r>
            <a:r>
              <a:rPr lang="en-US" altLang="en-US" sz="2400" baseline="-10000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(NH</a:t>
            </a:r>
            <a:r>
              <a:rPr lang="en-US" altLang="en-US" sz="2000" baseline="-25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4</a:t>
            </a:r>
            <a:r>
              <a:rPr lang="en-US" altLang="en-US" sz="2000" baseline="30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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NH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4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CN is </a:t>
            </a:r>
            <a:r>
              <a:rPr lang="en-US" altLang="en-US" sz="2400" b="1" i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basic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Effect of Structure on Acid-Base Properties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Relative bond strength: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		H─F &gt;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H─Cl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&gt;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H─Br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&gt; H─I</a:t>
            </a:r>
          </a:p>
          <a:p>
            <a:pPr eaLnBrk="1" hangingPunct="1"/>
            <a:endParaRPr lang="en-US" altLang="en-US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Relative acid strength: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		HI &gt;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HBr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&gt;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HCl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&gt; HF</a:t>
            </a:r>
          </a:p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(only HF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is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classified as a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weak acid in this group)</a:t>
            </a:r>
          </a:p>
          <a:p>
            <a:pPr eaLnBrk="1" hangingPunct="1"/>
            <a:endParaRPr lang="en-US" alt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Relative acid strength:  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		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Te &gt; 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Se &gt; 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S &gt; 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  (all very weak acids)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95400"/>
            <a:ext cx="5334000" cy="5105400"/>
          </a:xfrm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762000" y="3048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Dissociations of Strong and Weak Acids</a:t>
            </a:r>
            <a:r>
              <a:rPr lang="en-US" altLang="en-US" sz="180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41326"/>
            <a:ext cx="8001000" cy="659535"/>
          </a:xfrm>
        </p:spPr>
        <p:txBody>
          <a:bodyPr/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Trends of </a:t>
            </a:r>
            <a:r>
              <a:rPr lang="en-US" sz="3200" smtClean="0">
                <a:latin typeface="Times New Roman" charset="0"/>
                <a:ea typeface="Times New Roman" charset="0"/>
                <a:cs typeface="Times New Roman" charset="0"/>
              </a:rPr>
              <a:t>Acid Strength in the Periodic Table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Placeholder 1" descr="CNX_Chem_14_03_AcidpH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08" r="-23008"/>
          <a:stretch>
            <a:fillRect/>
          </a:stretch>
        </p:blipFill>
        <p:spPr>
          <a:xfrm>
            <a:off x="457199" y="1329295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5257800"/>
            <a:ext cx="8062912" cy="1166382"/>
          </a:xfrm>
        </p:spPr>
        <p:txBody>
          <a:bodyPr>
            <a:normAutofit/>
          </a:bodyPr>
          <a:lstStyle/>
          <a:p>
            <a:r>
              <a:rPr lang="en-US" sz="1600" dirty="0"/>
              <a:t>As you move from left to right and down the periodic table, the acid strength increases. As you </a:t>
            </a:r>
            <a:r>
              <a:rPr lang="en-US" sz="1600" dirty="0" smtClean="0"/>
              <a:t>move from </a:t>
            </a:r>
            <a:r>
              <a:rPr lang="en-US" sz="1600" dirty="0"/>
              <a:t>right to left and up, the base strength increases.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27" y="233409"/>
            <a:ext cx="914400" cy="6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Effect of Structure on Acid-Base Properties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Electronegativity Effect on Relative Strength of Oxo-Acids:</a:t>
            </a:r>
          </a:p>
          <a:p>
            <a:pPr marL="609600" indent="-609600"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Same central atom, but different numbers of oxygen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atoms (more O-atoms, stronger acidic): </a:t>
            </a:r>
          </a:p>
          <a:p>
            <a:pPr lvl="1" indent="-342900" eaLnBrk="1" hangingPunct="1">
              <a:buFont typeface="Wingdings" charset="2"/>
              <a:buChar char="Ø"/>
            </a:pPr>
            <a:r>
              <a:rPr lang="en-US" altLang="en-US" sz="2000" b="1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HClO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&gt;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HClO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&gt;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HClO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&gt;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HClO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(or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HOCl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990600" lvl="1" indent="-533400" eaLnBrk="1" hangingPunct="1">
              <a:lnSpc>
                <a:spcPct val="150000"/>
              </a:lnSpc>
              <a:buFontTx/>
              <a:buNone/>
            </a:pPr>
            <a:endParaRPr lang="en-US" altLang="en-U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09600" indent="-609600"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Same number of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oxygen atoms,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but different central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atoms (more electronegative, stronger acid):</a:t>
            </a:r>
          </a:p>
          <a:p>
            <a:pPr lvl="1" indent="-342900" eaLnBrk="1" hangingPunct="1">
              <a:lnSpc>
                <a:spcPct val="150000"/>
              </a:lnSpc>
              <a:buFont typeface="Wingdings" charset="2"/>
              <a:buChar char="Ø"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HClO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&gt;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HBrO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&gt;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HIO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;		  (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 Cl &gt; Br &gt; I)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indent="-342900" eaLnBrk="1" hangingPunct="1">
              <a:lnSpc>
                <a:spcPct val="150000"/>
              </a:lnSpc>
              <a:buFont typeface="Wingdings" charset="2"/>
              <a:buChar char="Ø"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CF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CO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&gt;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CCl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CO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&gt;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CH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CO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H;	  (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 F &gt; Cl &gt; H)</a:t>
            </a:r>
            <a:endParaRPr lang="en-US" altLang="en-U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indent="-342900" eaLnBrk="1" hangingPunct="1">
              <a:lnSpc>
                <a:spcPct val="150000"/>
              </a:lnSpc>
              <a:buFont typeface="Wingdings" charset="2"/>
              <a:buChar char="Ø"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HClO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&gt; 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SO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&gt;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;		   (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 Cl &gt; S &gt; 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02016"/>
                <a:ext cx="7467600" cy="969584"/>
              </a:xfrm>
            </p:spPr>
            <p:txBody>
              <a:bodyPr/>
              <a:lstStyle/>
              <a:p>
                <a:r>
                  <a:rPr lang="en-US" sz="3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H Bond and Strength of Oxo-Acids</a:t>
                </a:r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02016"/>
                <a:ext cx="7467600" cy="96958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Placeholder 1" descr="CNX_Chem_14_03_OHbonds_img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8" b="-1868"/>
          <a:stretch>
            <a:fillRect/>
          </a:stretch>
        </p:blipFill>
        <p:spPr>
          <a:xfrm>
            <a:off x="1676400" y="1676400"/>
            <a:ext cx="5105400" cy="221623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57200" y="4222830"/>
                <a:ext cx="8153400" cy="22541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The relative strength of </a:t>
                </a:r>
                <a:r>
                  <a:rPr lang="en-US" sz="2000" dirty="0" err="1" smtClean="0"/>
                  <a:t>oxo</a:t>
                </a:r>
                <a:r>
                  <a:rPr lang="en-US" sz="2000" dirty="0" smtClean="0"/>
                  <a:t>-acids, such as HNO</a:t>
                </a:r>
                <a:r>
                  <a:rPr lang="en-US" sz="2000" baseline="-25000" dirty="0" smtClean="0"/>
                  <a:t>2</a:t>
                </a:r>
                <a:r>
                  <a:rPr lang="en-US" sz="2000" dirty="0" smtClean="0"/>
                  <a:t> and HClO</a:t>
                </a:r>
                <a:r>
                  <a:rPr lang="en-US" sz="2000" baseline="-25000" dirty="0" smtClean="0"/>
                  <a:t>2</a:t>
                </a:r>
                <a:r>
                  <a:rPr lang="en-US" sz="2000" dirty="0" smtClean="0"/>
                  <a:t>, depends on the strength of O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−</m:t>
                    </m:r>
                  </m:oMath>
                </a14:m>
                <a:r>
                  <a:rPr lang="en-US" sz="2000" dirty="0" smtClean="0"/>
                  <a:t>H bond (bond </a:t>
                </a:r>
                <a:r>
                  <a:rPr lang="en-US" sz="2000" i="1" dirty="0" smtClean="0"/>
                  <a:t>b</a:t>
                </a:r>
                <a:r>
                  <a:rPr lang="en-US" sz="2000" dirty="0" smtClean="0"/>
                  <a:t>), which is </a:t>
                </a:r>
                <a:r>
                  <a:rPr lang="en-US" sz="2000" dirty="0"/>
                  <a:t>influenced by the electronegativity of atom ”E” and other O-atoms attached to it.</a:t>
                </a:r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M</a:t>
                </a:r>
                <a:r>
                  <a:rPr lang="en-US" sz="2000" dirty="0" smtClean="0"/>
                  <a:t>ore electronegative atom ”E” (and more O-atoms attached to it) leads to weaker </a:t>
                </a:r>
                <a:r>
                  <a:rPr lang="en-US" sz="2000" dirty="0"/>
                  <a:t>O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charset="0"/>
                      </a:rPr>
                      <m:t>−</m:t>
                    </m:r>
                  </m:oMath>
                </a14:m>
                <a:r>
                  <a:rPr lang="en-US" sz="2000" dirty="0" smtClean="0"/>
                  <a:t>H bond and a stronger acid. Stronger </a:t>
                </a:r>
                <a:r>
                  <a:rPr lang="en-US" sz="2000" dirty="0"/>
                  <a:t>O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charset="0"/>
                      </a:rPr>
                      <m:t>−</m:t>
                    </m:r>
                  </m:oMath>
                </a14:m>
                <a:r>
                  <a:rPr lang="en-US" sz="2000" dirty="0"/>
                  <a:t>H bond produces weaker </a:t>
                </a:r>
                <a:r>
                  <a:rPr lang="en-US" sz="2000" dirty="0" smtClean="0"/>
                  <a:t>acid.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57200" y="4222830"/>
                <a:ext cx="8153400" cy="2254170"/>
              </a:xfrm>
              <a:blipFill rotWithShape="0">
                <a:blip r:embed="rId4"/>
                <a:stretch>
                  <a:fillRect l="-747" t="-1351" r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04800"/>
            <a:ext cx="970350" cy="6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Acid-Base Properties of Oxides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Metal oxides are basic or amphoteric</a:t>
            </a:r>
          </a:p>
          <a:p>
            <a:pPr eaLnBrk="1" hangingPunct="1"/>
            <a:endParaRPr lang="en-US" altLang="en-U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Basic oxides: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Na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(s)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 +  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O 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2NaOH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2Na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 2OH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sz="2400" dirty="0" err="1">
                <a:latin typeface="Times New Roman" charset="0"/>
                <a:ea typeface="Times New Roman" charset="0"/>
                <a:cs typeface="Times New Roman" charset="0"/>
              </a:rPr>
              <a:t>MgO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1800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 +  </a:t>
            </a:r>
            <a:r>
              <a:rPr lang="en-US" altLang="en-US" sz="2400" dirty="0" err="1">
                <a:latin typeface="Times New Roman" charset="0"/>
                <a:ea typeface="Times New Roman" charset="0"/>
                <a:cs typeface="Times New Roman" charset="0"/>
              </a:rPr>
              <a:t>HCl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MgCl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H2O</a:t>
            </a:r>
          </a:p>
          <a:p>
            <a:pPr eaLnBrk="1" hangingPunct="1"/>
            <a:endParaRPr lang="en-US" altLang="en-U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Amphoteric oxides: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Al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(s)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 +  </a:t>
            </a:r>
            <a:r>
              <a:rPr lang="en-US" altLang="en-US" sz="2400" dirty="0" err="1">
                <a:latin typeface="Times New Roman" charset="0"/>
                <a:ea typeface="Times New Roman" charset="0"/>
                <a:cs typeface="Times New Roman" charset="0"/>
              </a:rPr>
              <a:t>HCl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2AlCl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Al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(s)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 +  2NaOH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+ 3H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O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2NaAl(OH)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4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Acid-Base Properties of Oxides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345" y="1371600"/>
            <a:ext cx="8229600" cy="4800600"/>
          </a:xfrm>
        </p:spPr>
        <p:txBody>
          <a:bodyPr/>
          <a:lstStyle/>
          <a:p>
            <a:pPr marL="609600" indent="-609600"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Nonmetal oxides are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acidic: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990600" lvl="1" indent="-533400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 +  H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2HNO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SO</a:t>
            </a:r>
            <a:r>
              <a:rPr lang="en-US" altLang="en-US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+  H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H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Cl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+ H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2HClO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18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09600" indent="-609600"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Trends: 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Acidity increases left to right across a period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        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SiO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&lt; P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&lt; SO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&lt; Cl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990600" lvl="1" indent="-533400" eaLnBrk="1" hangingPunct="1">
              <a:buFontTx/>
              <a:buNone/>
            </a:pP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Acidity decreases top-to-bottom 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down the group</a:t>
            </a:r>
            <a:endParaRPr lang="en-US" alt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990600" lvl="1" indent="-533400" eaLnBrk="1" hangingPunct="1">
              <a:buFontTx/>
              <a:buNone/>
            </a:pP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         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&gt; P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&gt; As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&gt; Sb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endParaRPr lang="en-US" alt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09600" indent="-609600" eaLnBrk="1" hangingPunct="1"/>
            <a:endParaRPr lang="en-US" alt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Acid-Base Properties of Oxides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12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Trend of acid-base properties of oxides in periodic table: from the most basic (on the left) to the most acidic (on the right):</a:t>
            </a:r>
          </a:p>
          <a:p>
            <a:pPr eaLnBrk="1" hangingPunct="1">
              <a:buFontTx/>
              <a:buNone/>
            </a:pPr>
            <a:endParaRPr lang="en-US" altLang="en-US" sz="100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Na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O, MgO, Al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, SiO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, P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, SO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, Cl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eaLnBrk="1" hangingPunct="1"/>
            <a:endParaRPr lang="en-US" altLang="en-US" baseline="-120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Trend of acid-base properties going down a group: most acidic on the left to the most basic on the right: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N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, P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, As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, Sb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/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Lewis Acids and Bases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Identify the Lewis acids and Lewis bases in the following reactions: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(a)  H</a:t>
            </a:r>
            <a:r>
              <a:rPr lang="en-US" altLang="en-US" baseline="-14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  + 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CO</a:t>
            </a:r>
            <a:r>
              <a:rPr lang="en-US" altLang="en-US" baseline="-14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smtClean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H</a:t>
            </a:r>
            <a:r>
              <a:rPr lang="en-US" altLang="en-US" baseline="-14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CO</a:t>
            </a:r>
            <a:r>
              <a:rPr lang="en-US" altLang="en-US" baseline="-14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		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(b)  Cu</a:t>
            </a:r>
            <a:r>
              <a:rPr lang="en-US" altLang="en-US" baseline="3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baseline="36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 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4NH</a:t>
            </a:r>
            <a:r>
              <a:rPr lang="en-US" altLang="en-US" baseline="-14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Cu(NH</a:t>
            </a:r>
            <a:r>
              <a:rPr lang="en-US" altLang="en-US" baseline="-14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4</a:t>
            </a:r>
            <a:r>
              <a:rPr lang="en-US" altLang="en-US" baseline="3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baseline="36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);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		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(c) 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AlCl</a:t>
            </a:r>
            <a:r>
              <a:rPr lang="en-US" altLang="en-US" baseline="-14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(s)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 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Cl</a:t>
            </a:r>
            <a:r>
              <a:rPr lang="en-US" altLang="en-US" baseline="36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AlCl</a:t>
            </a:r>
            <a:r>
              <a:rPr lang="en-US" altLang="en-US" baseline="-14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baseline="38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		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(d)  BF</a:t>
            </a:r>
            <a:r>
              <a:rPr lang="en-US" altLang="en-US" baseline="-14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NH</a:t>
            </a:r>
            <a:r>
              <a:rPr lang="en-US" altLang="en-US" baseline="-14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F</a:t>
            </a:r>
            <a:r>
              <a:rPr lang="en-US" altLang="en-US" baseline="-14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B─NH</a:t>
            </a:r>
            <a:r>
              <a:rPr lang="en-US" altLang="en-US" baseline="-14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38200"/>
            <a:ext cx="8229600" cy="5287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Strong and Weak Bases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Strong bases ionize completely in aqueous solution:</a:t>
            </a:r>
          </a:p>
          <a:p>
            <a:pPr lvl="1" eaLnBrk="1" hangingPunct="1">
              <a:buFontTx/>
              <a:buNone/>
            </a:pP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NaOH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Na</a:t>
            </a:r>
            <a:r>
              <a:rPr lang="en-US" altLang="en-US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 OH</a:t>
            </a:r>
            <a:r>
              <a:rPr lang="en-US" altLang="en-US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	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Ba(OH)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Ba</a:t>
            </a:r>
            <a:r>
              <a:rPr lang="en-US" altLang="en-US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2+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2 OH</a:t>
            </a:r>
            <a:r>
              <a:rPr lang="en-US" altLang="en-US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);</a:t>
            </a:r>
          </a:p>
          <a:p>
            <a:pPr eaLnBrk="1" hangingPunct="1"/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Weak bases ionize only partially in aqueous solution:</a:t>
            </a:r>
          </a:p>
          <a:p>
            <a:pPr lvl="1" eaLnBrk="1" hangingPunct="1">
              <a:buFontTx/>
              <a:buNone/>
            </a:pP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NH</a:t>
            </a:r>
            <a:r>
              <a:rPr lang="en-US" altLang="en-US" baseline="-14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+  H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NH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4</a:t>
            </a:r>
            <a:r>
              <a:rPr lang="en-US" altLang="en-US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OH</a:t>
            </a:r>
            <a:r>
              <a:rPr lang="en-US" altLang="en-US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);</a:t>
            </a:r>
          </a:p>
          <a:p>
            <a:pPr lvl="1" eaLnBrk="1" hangingPunct="1">
              <a:buFontTx/>
              <a:buNone/>
            </a:pP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	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4</a:t>
            </a:r>
            <a:r>
              <a:rPr lang="en-US" altLang="en-US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3-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  +  H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HPO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4</a:t>
            </a:r>
            <a:r>
              <a:rPr lang="en-US" altLang="en-US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2-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 OH</a:t>
            </a:r>
            <a:r>
              <a:rPr lang="en-US" altLang="en-US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Strong Acids and Bases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66800" y="5181600"/>
            <a:ext cx="6858000" cy="828764"/>
          </a:xfrm>
        </p:spPr>
        <p:txBody>
          <a:bodyPr>
            <a:normAutofit/>
          </a:bodyPr>
          <a:lstStyle/>
          <a:p>
            <a:r>
              <a:rPr lang="en-US" sz="2000" dirty="0"/>
              <a:t>Some of the common strong acids and </a:t>
            </a:r>
            <a:r>
              <a:rPr lang="en-US" sz="2000" dirty="0" smtClean="0"/>
              <a:t>bases.</a:t>
            </a:r>
            <a:endParaRPr lang="en-US" sz="2000" dirty="0"/>
          </a:p>
        </p:txBody>
      </p:sp>
      <p:pic>
        <p:nvPicPr>
          <p:cNvPr id="4" name="Picture Placeholder 3" descr="CNX_Chem_14_03_strong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9" r="-3279"/>
          <a:stretch>
            <a:fillRect/>
          </a:stretch>
        </p:blipFill>
        <p:spPr>
          <a:xfrm>
            <a:off x="152401" y="1143000"/>
            <a:ext cx="8933318" cy="3877910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Brønsted-Lowry: Conjugate Acids &amp; Bases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Consider the following equilibrium: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HA   +   B   </a:t>
            </a:r>
            <a:r>
              <a:rPr lang="en-US" altLang="en-US">
                <a:latin typeface="Lucida Sans Unicode" charset="0"/>
              </a:rPr>
              <a:t>⇌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BH</a:t>
            </a:r>
            <a:r>
              <a:rPr lang="en-US" altLang="en-US" baseline="40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  +    A</a:t>
            </a:r>
            <a:r>
              <a:rPr lang="en-US" altLang="en-US" baseline="4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  Acid</a:t>
            </a:r>
            <a:r>
              <a:rPr lang="en-US" altLang="en-US" sz="2400" baseline="-1000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     Base</a:t>
            </a:r>
            <a:r>
              <a:rPr lang="en-US" altLang="en-US" sz="2400" baseline="-10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     </a:t>
            </a:r>
            <a:r>
              <a:rPr lang="en-US" altLang="en-US" sz="2200">
                <a:latin typeface="Times New Roman" charset="0"/>
                <a:ea typeface="Times New Roman" charset="0"/>
                <a:cs typeface="Times New Roman" charset="0"/>
              </a:rPr>
              <a:t>Conjugate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en-US" altLang="en-US" sz="2200">
                <a:latin typeface="Times New Roman" charset="0"/>
                <a:ea typeface="Times New Roman" charset="0"/>
                <a:cs typeface="Times New Roman" charset="0"/>
              </a:rPr>
              <a:t>Conjugate</a:t>
            </a:r>
          </a:p>
          <a:p>
            <a:pPr lvl="1" eaLnBrk="1" hangingPunct="1">
              <a:buFontTx/>
              <a:buNone/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                                   </a:t>
            </a:r>
            <a:r>
              <a:rPr lang="en-US" altLang="en-US" sz="2200">
                <a:latin typeface="Times New Roman" charset="0"/>
                <a:ea typeface="Times New Roman" charset="0"/>
                <a:cs typeface="Times New Roman" charset="0"/>
              </a:rPr>
              <a:t>acid</a:t>
            </a:r>
            <a:r>
              <a:rPr lang="en-US" altLang="en-US" sz="2200" baseline="-10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           </a:t>
            </a:r>
            <a:r>
              <a:rPr lang="en-US" altLang="en-US" sz="2200">
                <a:latin typeface="Times New Roman" charset="0"/>
                <a:ea typeface="Times New Roman" charset="0"/>
                <a:cs typeface="Times New Roman" charset="0"/>
              </a:rPr>
              <a:t>base</a:t>
            </a:r>
            <a:r>
              <a:rPr lang="en-US" altLang="en-US" sz="2200" baseline="-1000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is the conjugate base to acid HA; </a:t>
            </a:r>
          </a:p>
          <a:p>
            <a:pPr lvl="1" eaLnBrk="1" hangingPunct="1">
              <a:buFontTx/>
              <a:buNone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HA &amp; A</a:t>
            </a:r>
            <a:r>
              <a:rPr lang="en-US" altLang="en-US" sz="2400" baseline="4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are conjugate acid-base pair;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BH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is the conjugate acid to base B; </a:t>
            </a:r>
          </a:p>
          <a:p>
            <a:pPr lvl="1" eaLnBrk="1" hangingPunct="1">
              <a:buFontTx/>
              <a:buNone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BH</a:t>
            </a:r>
            <a:r>
              <a:rPr lang="en-US" altLang="en-US" sz="2400" baseline="30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&amp; B are also conjugate acid-base pair.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Brønsted</a:t>
            </a: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-Lowry Acid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00202"/>
            <a:ext cx="6172200" cy="3740848"/>
          </a:xfrm>
        </p:spPr>
      </p:pic>
      <p:sp>
        <p:nvSpPr>
          <p:cNvPr id="2" name="Rectangle 1"/>
          <p:cNvSpPr/>
          <p:nvPr/>
        </p:nvSpPr>
        <p:spPr>
          <a:xfrm>
            <a:off x="914400" y="5722052"/>
            <a:ext cx="7052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Calibri" charset="0"/>
                <a:ea typeface="Calibri" charset="0"/>
              </a:rPr>
              <a:t>An acid </a:t>
            </a:r>
            <a:r>
              <a:rPr lang="en-US" sz="2000" b="1" dirty="0" smtClean="0">
                <a:latin typeface="Calibri" charset="0"/>
                <a:ea typeface="Calibri" charset="0"/>
              </a:rPr>
              <a:t>HX</a:t>
            </a:r>
            <a:r>
              <a:rPr lang="en-US" sz="2000" dirty="0" smtClean="0">
                <a:latin typeface="Calibri" charset="0"/>
                <a:ea typeface="Calibri" charset="0"/>
              </a:rPr>
              <a:t> donates </a:t>
            </a:r>
            <a:r>
              <a:rPr lang="en-US" sz="2000" dirty="0">
                <a:latin typeface="Calibri" charset="0"/>
                <a:ea typeface="Calibri" charset="0"/>
              </a:rPr>
              <a:t>proton to </a:t>
            </a:r>
            <a:r>
              <a:rPr lang="en-US" sz="2000" dirty="0" smtClean="0">
                <a:latin typeface="Calibri" charset="0"/>
                <a:ea typeface="Calibri" charset="0"/>
              </a:rPr>
              <a:t>water producing hydronium ion, H</a:t>
            </a:r>
            <a:r>
              <a:rPr lang="en-US" sz="2000" baseline="-25000" dirty="0" smtClean="0">
                <a:latin typeface="Calibri" charset="0"/>
                <a:ea typeface="Calibri" charset="0"/>
              </a:rPr>
              <a:t>3</a:t>
            </a:r>
            <a:r>
              <a:rPr lang="en-US" sz="2000" dirty="0" smtClean="0">
                <a:latin typeface="Calibri" charset="0"/>
                <a:ea typeface="Calibri" charset="0"/>
              </a:rPr>
              <a:t>O</a:t>
            </a:r>
            <a:r>
              <a:rPr lang="en-US" sz="2000" baseline="30000" dirty="0" smtClean="0">
                <a:latin typeface="Calibri" charset="0"/>
                <a:ea typeface="Calibri" charset="0"/>
              </a:rPr>
              <a:t>+</a:t>
            </a:r>
            <a:r>
              <a:rPr lang="en-US" sz="2000" dirty="0" smtClean="0">
                <a:latin typeface="Calibri" charset="0"/>
                <a:ea typeface="Calibri" charset="0"/>
              </a:rPr>
              <a:t>, and the conjugate base X</a:t>
            </a:r>
            <a:r>
              <a:rPr lang="en-US" sz="2400" baseline="30000" dirty="0">
                <a:latin typeface="Calibri" charset="0"/>
                <a:ea typeface="Calibri" charset="0"/>
              </a:rPr>
              <a:t>-</a:t>
            </a:r>
            <a:r>
              <a:rPr lang="en-US" sz="2000" dirty="0" smtClean="0">
                <a:latin typeface="Calibri" charset="0"/>
                <a:ea typeface="Calibri" charset="0"/>
              </a:rPr>
              <a:t>.</a:t>
            </a:r>
            <a:endParaRPr lang="en-US" sz="2000" dirty="0">
              <a:latin typeface="Calibri" charset="0"/>
              <a:ea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2276</Words>
  <Application>Microsoft Office PowerPoint</Application>
  <PresentationFormat>On-screen Show (4:3)</PresentationFormat>
  <Paragraphs>389</Paragraphs>
  <Slides>57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Calibri</vt:lpstr>
      <vt:lpstr>Cambria Math</vt:lpstr>
      <vt:lpstr>Lucida Sans Unicode</vt:lpstr>
      <vt:lpstr>Symbol</vt:lpstr>
      <vt:lpstr>Times New Roman</vt:lpstr>
      <vt:lpstr>Wingdings</vt:lpstr>
      <vt:lpstr>Default Design</vt:lpstr>
      <vt:lpstr>Equation</vt:lpstr>
      <vt:lpstr>Acids and Bases</vt:lpstr>
      <vt:lpstr>Acids and Bases</vt:lpstr>
      <vt:lpstr>Strong and Weak Acids</vt:lpstr>
      <vt:lpstr>Complete Ionization of Hydrochloric Acid</vt:lpstr>
      <vt:lpstr>PowerPoint Presentation</vt:lpstr>
      <vt:lpstr>Strong and Weak Bases</vt:lpstr>
      <vt:lpstr>Strong Acids and Bases</vt:lpstr>
      <vt:lpstr>Brønsted-Lowry: Conjugate Acids &amp; Bases</vt:lpstr>
      <vt:lpstr>Brønsted-Lowry Acid</vt:lpstr>
      <vt:lpstr>Brønsted-Lowry Base</vt:lpstr>
      <vt:lpstr>Exercise-#1: Conjugate Acids &amp; Bases</vt:lpstr>
      <vt:lpstr>Exercise-#2: Conjugate Acids and Bases</vt:lpstr>
      <vt:lpstr>Selected Conjugate Acid-Base Pairs</vt:lpstr>
      <vt:lpstr>Relative Strength of Acids  and Their Conjugate Bases</vt:lpstr>
      <vt:lpstr>Relative Strength of Acids and Their Conjugate Bases</vt:lpstr>
      <vt:lpstr>Relative Strength of Acids and their Conjugate Bases</vt:lpstr>
      <vt:lpstr>Acid Strength and Ionization Constants</vt:lpstr>
      <vt:lpstr>PowerPoint Presentation</vt:lpstr>
      <vt:lpstr>Acid-Base Properties of Water</vt:lpstr>
      <vt:lpstr>Expressing Acidity in pH Scale</vt:lpstr>
      <vt:lpstr>Acidity and pH Range</vt:lpstr>
      <vt:lpstr>Relationship Between [H3O+] and pH</vt:lpstr>
      <vt:lpstr>pH of Common Household Items</vt:lpstr>
      <vt:lpstr>[H3O+] and pH of Strong Acids</vt:lpstr>
      <vt:lpstr>[OH-] and pH of Strong Bases</vt:lpstr>
      <vt:lpstr>[H3O+] and pH of Weak Acids</vt:lpstr>
      <vt:lpstr>ICE Table for Acetic Acid</vt:lpstr>
      <vt:lpstr>Calculating [H3O+] from initial concentration and Ka using approximation method.</vt:lpstr>
      <vt:lpstr>Calculation Percent Ionization</vt:lpstr>
      <vt:lpstr>Increase in Percent Ionization with Dilution</vt:lpstr>
      <vt:lpstr>Percent Ionization Increases with Dilution</vt:lpstr>
      <vt:lpstr>Exercise-#3: pH and Percent Ionization</vt:lpstr>
      <vt:lpstr>[OH-] and pH of a Weak Base</vt:lpstr>
      <vt:lpstr>ICE Table for the Ionization of Ammonia</vt:lpstr>
      <vt:lpstr>Exercise-#4: pH of Strong &amp; Weak Bases</vt:lpstr>
      <vt:lpstr>Polyprotic Acids</vt:lpstr>
      <vt:lpstr>Exercise-#5: Concentrations of Species  and pH of H2SO4 solution</vt:lpstr>
      <vt:lpstr>Salts and Their Corresponding Acids &amp; Bases</vt:lpstr>
      <vt:lpstr>Acid-Base Properties of Salt Solutions</vt:lpstr>
      <vt:lpstr>Acid-Base Properties of Salt Solutions</vt:lpstr>
      <vt:lpstr>Types of Salts and Their Solutions</vt:lpstr>
      <vt:lpstr>Salt of Strong Acid-Strong Base Reaction</vt:lpstr>
      <vt:lpstr>Salt of Weak Acid-Strong Base Reaction:</vt:lpstr>
      <vt:lpstr>Salt of Strong Acid-Weak Base Reaction</vt:lpstr>
      <vt:lpstr>Salts of Weak Acid-Weak Base Reactions</vt:lpstr>
      <vt:lpstr>Predicting Acid-Base Property of Salts</vt:lpstr>
      <vt:lpstr>Predicting Acid-Base Property of Salts</vt:lpstr>
      <vt:lpstr>Predicting Acid-Base Characteristics of Salts</vt:lpstr>
      <vt:lpstr>Effect of Structure on Acid-Base Properties</vt:lpstr>
      <vt:lpstr>Trends of Acid Strength in the Periodic Table</vt:lpstr>
      <vt:lpstr>Effect of Structure on Acid-Base Properties</vt:lpstr>
      <vt:lpstr>O-H Bond and Strength of Oxo-Acids</vt:lpstr>
      <vt:lpstr>Acid-Base Properties of Oxides</vt:lpstr>
      <vt:lpstr>Acid-Base Properties of Oxides</vt:lpstr>
      <vt:lpstr>Acid-Base Properties of Oxides</vt:lpstr>
      <vt:lpstr>Lewis Acids and Bases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Siraj Omar</dc:creator>
  <cp:lastModifiedBy>Siraj Omar</cp:lastModifiedBy>
  <cp:revision>79</cp:revision>
  <dcterms:created xsi:type="dcterms:W3CDTF">2007-08-26T05:32:29Z</dcterms:created>
  <dcterms:modified xsi:type="dcterms:W3CDTF">2018-05-22T02:36:47Z</dcterms:modified>
</cp:coreProperties>
</file>