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304" r:id="rId3"/>
    <p:sldId id="316" r:id="rId4"/>
    <p:sldId id="306" r:id="rId5"/>
    <p:sldId id="257" r:id="rId6"/>
    <p:sldId id="313" r:id="rId7"/>
    <p:sldId id="258" r:id="rId8"/>
    <p:sldId id="317" r:id="rId9"/>
    <p:sldId id="319" r:id="rId10"/>
    <p:sldId id="259" r:id="rId11"/>
    <p:sldId id="315" r:id="rId12"/>
    <p:sldId id="300" r:id="rId13"/>
    <p:sldId id="260" r:id="rId14"/>
    <p:sldId id="303" r:id="rId15"/>
    <p:sldId id="302" r:id="rId16"/>
    <p:sldId id="320" r:id="rId17"/>
    <p:sldId id="261" r:id="rId18"/>
    <p:sldId id="271" r:id="rId19"/>
    <p:sldId id="277" r:id="rId20"/>
    <p:sldId id="262" r:id="rId21"/>
    <p:sldId id="266" r:id="rId22"/>
    <p:sldId id="268" r:id="rId23"/>
    <p:sldId id="267" r:id="rId24"/>
    <p:sldId id="269" r:id="rId25"/>
    <p:sldId id="274" r:id="rId26"/>
    <p:sldId id="275" r:id="rId27"/>
    <p:sldId id="263" r:id="rId28"/>
    <p:sldId id="270" r:id="rId29"/>
    <p:sldId id="307" r:id="rId30"/>
    <p:sldId id="321" r:id="rId31"/>
    <p:sldId id="272" r:id="rId32"/>
    <p:sldId id="309" r:id="rId33"/>
    <p:sldId id="278" r:id="rId34"/>
    <p:sldId id="264" r:id="rId35"/>
    <p:sldId id="279" r:id="rId36"/>
    <p:sldId id="281" r:id="rId37"/>
    <p:sldId id="312" r:id="rId38"/>
    <p:sldId id="310" r:id="rId39"/>
    <p:sldId id="280" r:id="rId40"/>
    <p:sldId id="284" r:id="rId41"/>
    <p:sldId id="285" r:id="rId42"/>
    <p:sldId id="283" r:id="rId43"/>
    <p:sldId id="311" r:id="rId44"/>
    <p:sldId id="286" r:id="rId45"/>
    <p:sldId id="322" r:id="rId46"/>
    <p:sldId id="287" r:id="rId47"/>
    <p:sldId id="289" r:id="rId48"/>
    <p:sldId id="291" r:id="rId49"/>
    <p:sldId id="292" r:id="rId50"/>
    <p:sldId id="293" r:id="rId51"/>
    <p:sldId id="288" r:id="rId52"/>
    <p:sldId id="290" r:id="rId53"/>
    <p:sldId id="294" r:id="rId54"/>
    <p:sldId id="295" r:id="rId55"/>
    <p:sldId id="298" r:id="rId56"/>
    <p:sldId id="323" r:id="rId57"/>
    <p:sldId id="299" r:id="rId58"/>
    <p:sldId id="297" r:id="rId59"/>
    <p:sldId id="296"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2" autoAdjust="0"/>
    <p:restoredTop sz="94817" autoAdjust="0"/>
  </p:normalViewPr>
  <p:slideViewPr>
    <p:cSldViewPr>
      <p:cViewPr varScale="1">
        <p:scale>
          <a:sx n="70" d="100"/>
          <a:sy n="70" d="100"/>
        </p:scale>
        <p:origin x="1074" y="72"/>
      </p:cViewPr>
      <p:guideLst>
        <p:guide orient="horz" pos="2160"/>
        <p:guide pos="2880"/>
      </p:guideLst>
    </p:cSldViewPr>
  </p:slideViewPr>
  <p:outlineViewPr>
    <p:cViewPr>
      <p:scale>
        <a:sx n="33" d="100"/>
        <a:sy n="33" d="100"/>
      </p:scale>
      <p:origin x="0" y="56436"/>
    </p:cViewPr>
  </p:outlineViewPr>
  <p:notesTextViewPr>
    <p:cViewPr>
      <p:scale>
        <a:sx n="100" d="100"/>
        <a:sy n="100" d="100"/>
      </p:scale>
      <p:origin x="0" y="0"/>
    </p:cViewPr>
  </p:notesTextViewPr>
  <p:sorterViewPr>
    <p:cViewPr>
      <p:scale>
        <a:sx n="66" d="100"/>
        <a:sy n="66" d="100"/>
      </p:scale>
      <p:origin x="0" y="6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4.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95C7FFE-C253-BB43-BEBA-8724B72DA916}" type="datetimeFigureOut">
              <a:rPr lang="en-US" altLang="en-US"/>
              <a:pPr>
                <a:defRPr/>
              </a:pPr>
              <a:t>5/21/2018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15BD8D4-EF48-014F-9C94-BDECA2F0F0B7}" type="slidenum">
              <a:rPr lang="en-US" altLang="en-US"/>
              <a:pPr/>
              <a:t>‹#›</a:t>
            </a:fld>
            <a:endParaRPr lang="en-US" altLang="en-US"/>
          </a:p>
        </p:txBody>
      </p:sp>
    </p:spTree>
    <p:extLst>
      <p:ext uri="{BB962C8B-B14F-4D97-AF65-F5344CB8AC3E}">
        <p14:creationId xmlns:p14="http://schemas.microsoft.com/office/powerpoint/2010/main" val="308514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DAFE164-0A2E-E64F-83C8-FB925C9BFA28}" type="datetimeFigureOut">
              <a:rPr lang="en-US" altLang="en-US"/>
              <a:pPr>
                <a:defRPr/>
              </a:pPr>
              <a:t>5/21/2018</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EBE1842-63CC-3D41-AE62-E5FCD1042A46}" type="slidenum">
              <a:rPr lang="en-US" altLang="en-US"/>
              <a:pPr/>
              <a:t>‹#›</a:t>
            </a:fld>
            <a:endParaRPr lang="en-US" altLang="en-US"/>
          </a:p>
        </p:txBody>
      </p:sp>
    </p:spTree>
    <p:extLst>
      <p:ext uri="{BB962C8B-B14F-4D97-AF65-F5344CB8AC3E}">
        <p14:creationId xmlns:p14="http://schemas.microsoft.com/office/powerpoint/2010/main" val="1582361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E9A21-4A6A-F942-A1F2-F6E111067D5A}" type="slidenum">
              <a:rPr lang="en-US" smtClean="0"/>
              <a:t>3</a:t>
            </a:fld>
            <a:endParaRPr lang="en-US"/>
          </a:p>
        </p:txBody>
      </p:sp>
    </p:spTree>
    <p:extLst>
      <p:ext uri="{BB962C8B-B14F-4D97-AF65-F5344CB8AC3E}">
        <p14:creationId xmlns:p14="http://schemas.microsoft.com/office/powerpoint/2010/main" val="18463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E1842-63CC-3D41-AE62-E5FCD1042A46}" type="slidenum">
              <a:rPr lang="en-US" altLang="en-US" smtClean="0"/>
              <a:pPr/>
              <a:t>11</a:t>
            </a:fld>
            <a:endParaRPr lang="en-US" altLang="en-US"/>
          </a:p>
        </p:txBody>
      </p:sp>
    </p:spTree>
    <p:extLst>
      <p:ext uri="{BB962C8B-B14F-4D97-AF65-F5344CB8AC3E}">
        <p14:creationId xmlns:p14="http://schemas.microsoft.com/office/powerpoint/2010/main" val="30167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E1842-63CC-3D41-AE62-E5FCD1042A46}" type="slidenum">
              <a:rPr lang="en-US" altLang="en-US" smtClean="0"/>
              <a:pPr/>
              <a:t>17</a:t>
            </a:fld>
            <a:endParaRPr lang="en-US" altLang="en-US"/>
          </a:p>
        </p:txBody>
      </p:sp>
    </p:spTree>
    <p:extLst>
      <p:ext uri="{BB962C8B-B14F-4D97-AF65-F5344CB8AC3E}">
        <p14:creationId xmlns:p14="http://schemas.microsoft.com/office/powerpoint/2010/main" val="24413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E1842-63CC-3D41-AE62-E5FCD1042A46}" type="slidenum">
              <a:rPr lang="en-US" altLang="en-US" smtClean="0"/>
              <a:pPr/>
              <a:t>26</a:t>
            </a:fld>
            <a:endParaRPr lang="en-US" altLang="en-US"/>
          </a:p>
        </p:txBody>
      </p:sp>
    </p:spTree>
    <p:extLst>
      <p:ext uri="{BB962C8B-B14F-4D97-AF65-F5344CB8AC3E}">
        <p14:creationId xmlns:p14="http://schemas.microsoft.com/office/powerpoint/2010/main" val="118287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E1842-63CC-3D41-AE62-E5FCD1042A46}" type="slidenum">
              <a:rPr lang="en-US" altLang="en-US" smtClean="0"/>
              <a:pPr/>
              <a:t>30</a:t>
            </a:fld>
            <a:endParaRPr lang="en-US" altLang="en-US"/>
          </a:p>
        </p:txBody>
      </p:sp>
    </p:spTree>
    <p:extLst>
      <p:ext uri="{BB962C8B-B14F-4D97-AF65-F5344CB8AC3E}">
        <p14:creationId xmlns:p14="http://schemas.microsoft.com/office/powerpoint/2010/main" val="12676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A18FD2-8FC7-1E45-9971-131E9ECB3EDD}" type="slidenum">
              <a:rPr lang="en-US" altLang="en-US"/>
              <a:pPr/>
              <a:t>37</a:t>
            </a:fld>
            <a:endParaRPr lang="en-US" altLang="en-US"/>
          </a:p>
        </p:txBody>
      </p:sp>
    </p:spTree>
    <p:extLst>
      <p:ext uri="{BB962C8B-B14F-4D97-AF65-F5344CB8AC3E}">
        <p14:creationId xmlns:p14="http://schemas.microsoft.com/office/powerpoint/2010/main" val="118436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E1842-63CC-3D41-AE62-E5FCD1042A46}" type="slidenum">
              <a:rPr lang="en-US" altLang="en-US" smtClean="0"/>
              <a:pPr/>
              <a:t>40</a:t>
            </a:fld>
            <a:endParaRPr lang="en-US" altLang="en-US"/>
          </a:p>
        </p:txBody>
      </p:sp>
    </p:spTree>
    <p:extLst>
      <p:ext uri="{BB962C8B-B14F-4D97-AF65-F5344CB8AC3E}">
        <p14:creationId xmlns:p14="http://schemas.microsoft.com/office/powerpoint/2010/main" val="111070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E1842-63CC-3D41-AE62-E5FCD1042A46}" type="slidenum">
              <a:rPr lang="en-US" altLang="en-US" smtClean="0"/>
              <a:pPr/>
              <a:t>45</a:t>
            </a:fld>
            <a:endParaRPr lang="en-US" altLang="en-US"/>
          </a:p>
        </p:txBody>
      </p:sp>
    </p:spTree>
    <p:extLst>
      <p:ext uri="{BB962C8B-B14F-4D97-AF65-F5344CB8AC3E}">
        <p14:creationId xmlns:p14="http://schemas.microsoft.com/office/powerpoint/2010/main" val="139414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02FAC11-D23D-CD45-BB5A-459F481ACF76}" type="slidenum">
              <a:rPr lang="en-US" altLang="en-US"/>
              <a:pPr/>
              <a:t>‹#›</a:t>
            </a:fld>
            <a:endParaRPr lang="en-US" altLang="en-US"/>
          </a:p>
        </p:txBody>
      </p:sp>
    </p:spTree>
    <p:extLst>
      <p:ext uri="{BB962C8B-B14F-4D97-AF65-F5344CB8AC3E}">
        <p14:creationId xmlns:p14="http://schemas.microsoft.com/office/powerpoint/2010/main" val="62735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0E9CF13-AAAD-BC49-BBF9-7B0E0F465DE9}" type="slidenum">
              <a:rPr lang="en-US" altLang="en-US"/>
              <a:pPr/>
              <a:t>‹#›</a:t>
            </a:fld>
            <a:endParaRPr lang="en-US" altLang="en-US"/>
          </a:p>
        </p:txBody>
      </p:sp>
    </p:spTree>
    <p:extLst>
      <p:ext uri="{BB962C8B-B14F-4D97-AF65-F5344CB8AC3E}">
        <p14:creationId xmlns:p14="http://schemas.microsoft.com/office/powerpoint/2010/main" val="68627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9DECBB-47D4-6143-B490-14412179BE7C}" type="slidenum">
              <a:rPr lang="en-US" altLang="en-US"/>
              <a:pPr/>
              <a:t>‹#›</a:t>
            </a:fld>
            <a:endParaRPr lang="en-US" altLang="en-US"/>
          </a:p>
        </p:txBody>
      </p:sp>
    </p:spTree>
    <p:extLst>
      <p:ext uri="{BB962C8B-B14F-4D97-AF65-F5344CB8AC3E}">
        <p14:creationId xmlns:p14="http://schemas.microsoft.com/office/powerpoint/2010/main" val="10324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7206A13-F43F-D441-9502-256C088C8139}" type="slidenum">
              <a:rPr lang="en-US" altLang="en-US"/>
              <a:pPr/>
              <a:t>‹#›</a:t>
            </a:fld>
            <a:endParaRPr lang="en-US" altLang="en-US"/>
          </a:p>
        </p:txBody>
      </p:sp>
    </p:spTree>
    <p:extLst>
      <p:ext uri="{BB962C8B-B14F-4D97-AF65-F5344CB8AC3E}">
        <p14:creationId xmlns:p14="http://schemas.microsoft.com/office/powerpoint/2010/main" val="21418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6197ED8B-0973-CE48-B6C7-077999D60BB3}" type="slidenum">
              <a:rPr lang="en-US" altLang="en-US"/>
              <a:pPr/>
              <a:t>‹#›</a:t>
            </a:fld>
            <a:endParaRPr lang="en-US" altLang="en-US"/>
          </a:p>
        </p:txBody>
      </p:sp>
    </p:spTree>
    <p:extLst>
      <p:ext uri="{BB962C8B-B14F-4D97-AF65-F5344CB8AC3E}">
        <p14:creationId xmlns:p14="http://schemas.microsoft.com/office/powerpoint/2010/main" val="32861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0491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05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381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222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62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A0549A6-18DF-3C4A-A453-80756675AA77}" type="slidenum">
              <a:rPr lang="en-US" altLang="en-US"/>
              <a:pPr/>
              <a:t>‹#›</a:t>
            </a:fld>
            <a:endParaRPr lang="en-US" altLang="en-US"/>
          </a:p>
        </p:txBody>
      </p:sp>
    </p:spTree>
    <p:extLst>
      <p:ext uri="{BB962C8B-B14F-4D97-AF65-F5344CB8AC3E}">
        <p14:creationId xmlns:p14="http://schemas.microsoft.com/office/powerpoint/2010/main" val="194402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5E774C3-042F-A548-AE21-864506F9164C}" type="slidenum">
              <a:rPr lang="en-US" altLang="en-US"/>
              <a:pPr/>
              <a:t>‹#›</a:t>
            </a:fld>
            <a:endParaRPr lang="en-US" altLang="en-US"/>
          </a:p>
        </p:txBody>
      </p:sp>
    </p:spTree>
    <p:extLst>
      <p:ext uri="{BB962C8B-B14F-4D97-AF65-F5344CB8AC3E}">
        <p14:creationId xmlns:p14="http://schemas.microsoft.com/office/powerpoint/2010/main" val="143462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4F57E26-7BC1-8E4A-ABB8-BD4D97A6F3AA}" type="slidenum">
              <a:rPr lang="en-US" altLang="en-US"/>
              <a:pPr/>
              <a:t>‹#›</a:t>
            </a:fld>
            <a:endParaRPr lang="en-US" altLang="en-US"/>
          </a:p>
        </p:txBody>
      </p:sp>
    </p:spTree>
    <p:extLst>
      <p:ext uri="{BB962C8B-B14F-4D97-AF65-F5344CB8AC3E}">
        <p14:creationId xmlns:p14="http://schemas.microsoft.com/office/powerpoint/2010/main" val="194982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BACDD371-A1CD-CD4D-9763-C7EC5B4A6340}" type="slidenum">
              <a:rPr lang="en-US" altLang="en-US"/>
              <a:pPr/>
              <a:t>‹#›</a:t>
            </a:fld>
            <a:endParaRPr lang="en-US" altLang="en-US"/>
          </a:p>
        </p:txBody>
      </p:sp>
    </p:spTree>
    <p:extLst>
      <p:ext uri="{BB962C8B-B14F-4D97-AF65-F5344CB8AC3E}">
        <p14:creationId xmlns:p14="http://schemas.microsoft.com/office/powerpoint/2010/main" val="776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1EB18BD-F6F7-D34E-90B7-B847ABA6408D}" type="slidenum">
              <a:rPr lang="en-US" altLang="en-US"/>
              <a:pPr/>
              <a:t>‹#›</a:t>
            </a:fld>
            <a:endParaRPr lang="en-US" altLang="en-US"/>
          </a:p>
        </p:txBody>
      </p:sp>
    </p:spTree>
    <p:extLst>
      <p:ext uri="{BB962C8B-B14F-4D97-AF65-F5344CB8AC3E}">
        <p14:creationId xmlns:p14="http://schemas.microsoft.com/office/powerpoint/2010/main" val="208920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9D9D5C9-26F1-E542-BAE4-C874B5652A82}" type="slidenum">
              <a:rPr lang="en-US" altLang="en-US"/>
              <a:pPr/>
              <a:t>‹#›</a:t>
            </a:fld>
            <a:endParaRPr lang="en-US" altLang="en-US"/>
          </a:p>
        </p:txBody>
      </p:sp>
    </p:spTree>
    <p:extLst>
      <p:ext uri="{BB962C8B-B14F-4D97-AF65-F5344CB8AC3E}">
        <p14:creationId xmlns:p14="http://schemas.microsoft.com/office/powerpoint/2010/main" val="189070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45A76D8-95B7-6B46-8977-6DF09F468098}" type="slidenum">
              <a:rPr lang="en-US" altLang="en-US"/>
              <a:pPr/>
              <a:t>‹#›</a:t>
            </a:fld>
            <a:endParaRPr lang="en-US" altLang="en-US"/>
          </a:p>
        </p:txBody>
      </p:sp>
    </p:spTree>
    <p:extLst>
      <p:ext uri="{BB962C8B-B14F-4D97-AF65-F5344CB8AC3E}">
        <p14:creationId xmlns:p14="http://schemas.microsoft.com/office/powerpoint/2010/main" val="7697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773CC50-F20B-784A-9FEB-5D9547D23EAE}" type="slidenum">
              <a:rPr lang="en-US" altLang="en-US"/>
              <a:pPr/>
              <a:t>‹#›</a:t>
            </a:fld>
            <a:endParaRPr lang="en-US" altLang="en-US"/>
          </a:p>
        </p:txBody>
      </p:sp>
    </p:spTree>
    <p:extLst>
      <p:ext uri="{BB962C8B-B14F-4D97-AF65-F5344CB8AC3E}">
        <p14:creationId xmlns:p14="http://schemas.microsoft.com/office/powerpoint/2010/main" val="97175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8D64596-E882-B74C-AB6F-3ADB9E9DC5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8.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 Id="rId9"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2.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5.wmf"/><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pPr eaLnBrk="1" hangingPunct="1"/>
            <a:r>
              <a:rPr lang="en-US" altLang="en-US" sz="4000">
                <a:latin typeface="Times" charset="0"/>
              </a:rPr>
              <a:t>Chemical Equilibrium</a:t>
            </a:r>
          </a:p>
        </p:txBody>
      </p:sp>
      <p:sp>
        <p:nvSpPr>
          <p:cNvPr id="2051" name="Rectangle 5"/>
          <p:cNvSpPr>
            <a:spLocks noGrp="1" noChangeArrowheads="1"/>
          </p:cNvSpPr>
          <p:nvPr>
            <p:ph type="body" idx="1"/>
          </p:nvPr>
        </p:nvSpPr>
        <p:spPr/>
        <p:txBody>
          <a:bodyPr/>
          <a:lstStyle/>
          <a:p>
            <a:pPr eaLnBrk="1" hangingPunct="1"/>
            <a:r>
              <a:rPr lang="en-US" altLang="en-US" sz="2800" dirty="0">
                <a:latin typeface="Times" charset="0"/>
              </a:rPr>
              <a:t>What is equilibrium?</a:t>
            </a:r>
          </a:p>
          <a:p>
            <a:pPr eaLnBrk="1" hangingPunct="1"/>
            <a:r>
              <a:rPr lang="en-US" altLang="en-US" sz="2800" dirty="0">
                <a:latin typeface="Times" charset="0"/>
              </a:rPr>
              <a:t>Expressions for equilibrium constants, </a:t>
            </a:r>
            <a:r>
              <a:rPr lang="en-US" altLang="en-US" sz="2800" i="1" dirty="0">
                <a:latin typeface="Times" charset="0"/>
              </a:rPr>
              <a:t>K</a:t>
            </a:r>
            <a:r>
              <a:rPr lang="en-US" altLang="en-US" sz="2800" baseline="-12000" dirty="0">
                <a:latin typeface="Times" charset="0"/>
              </a:rPr>
              <a:t>c</a:t>
            </a:r>
            <a:r>
              <a:rPr lang="en-US" altLang="en-US" sz="2800" dirty="0">
                <a:latin typeface="Times" charset="0"/>
              </a:rPr>
              <a:t>;</a:t>
            </a:r>
          </a:p>
          <a:p>
            <a:pPr eaLnBrk="1" hangingPunct="1"/>
            <a:r>
              <a:rPr lang="en-US" altLang="en-US" sz="2800" dirty="0">
                <a:latin typeface="Times" charset="0"/>
              </a:rPr>
              <a:t>Calculating </a:t>
            </a:r>
            <a:r>
              <a:rPr lang="en-US" altLang="en-US" sz="2800" i="1" dirty="0">
                <a:latin typeface="Times" charset="0"/>
              </a:rPr>
              <a:t>K</a:t>
            </a:r>
            <a:r>
              <a:rPr lang="en-US" altLang="en-US" sz="2800" baseline="-12000" dirty="0">
                <a:latin typeface="Times" charset="0"/>
              </a:rPr>
              <a:t>c</a:t>
            </a:r>
            <a:r>
              <a:rPr lang="en-US" altLang="en-US" sz="2800" dirty="0">
                <a:latin typeface="Times" charset="0"/>
              </a:rPr>
              <a:t> using equilibrium concentrations;</a:t>
            </a:r>
          </a:p>
          <a:p>
            <a:pPr eaLnBrk="1" hangingPunct="1"/>
            <a:r>
              <a:rPr lang="en-US" altLang="en-US" sz="2800" dirty="0">
                <a:latin typeface="Times" charset="0"/>
              </a:rPr>
              <a:t>Calculating equilibrium concentrations using initial concentration and </a:t>
            </a:r>
            <a:r>
              <a:rPr lang="en-US" altLang="en-US" sz="2800" i="1" dirty="0">
                <a:latin typeface="Times" charset="0"/>
              </a:rPr>
              <a:t>K</a:t>
            </a:r>
            <a:r>
              <a:rPr lang="en-US" altLang="en-US" sz="2800" baseline="-12000" dirty="0">
                <a:latin typeface="Times" charset="0"/>
              </a:rPr>
              <a:t>c</a:t>
            </a:r>
            <a:r>
              <a:rPr lang="en-US" altLang="en-US" sz="2800" dirty="0">
                <a:latin typeface="Times" charset="0"/>
              </a:rPr>
              <a:t> value;</a:t>
            </a:r>
          </a:p>
          <a:p>
            <a:pPr eaLnBrk="1" hangingPunct="1"/>
            <a:r>
              <a:rPr lang="en-US" altLang="en-US" sz="2800" dirty="0">
                <a:latin typeface="Times" charset="0"/>
              </a:rPr>
              <a:t>Relationship between </a:t>
            </a:r>
            <a:r>
              <a:rPr lang="en-US" altLang="en-US" sz="2800" i="1" dirty="0">
                <a:latin typeface="Times" charset="0"/>
              </a:rPr>
              <a:t>K</a:t>
            </a:r>
            <a:r>
              <a:rPr lang="en-US" altLang="en-US" sz="2800" baseline="-12000" dirty="0">
                <a:latin typeface="Times" charset="0"/>
              </a:rPr>
              <a:t>c</a:t>
            </a:r>
            <a:r>
              <a:rPr lang="en-US" altLang="en-US" sz="2800" dirty="0">
                <a:latin typeface="Times" charset="0"/>
              </a:rPr>
              <a:t> and </a:t>
            </a:r>
            <a:r>
              <a:rPr lang="en-US" altLang="en-US" sz="2800" i="1" dirty="0" err="1">
                <a:latin typeface="Times" charset="0"/>
              </a:rPr>
              <a:t>K</a:t>
            </a:r>
            <a:r>
              <a:rPr lang="en-US" altLang="en-US" sz="2800" baseline="-12000" dirty="0" err="1">
                <a:latin typeface="Times" charset="0"/>
              </a:rPr>
              <a:t>p</a:t>
            </a:r>
            <a:r>
              <a:rPr lang="en-US" altLang="en-US" sz="2800" dirty="0">
                <a:latin typeface="Times" charset="0"/>
              </a:rPr>
              <a:t>;</a:t>
            </a:r>
          </a:p>
          <a:p>
            <a:pPr eaLnBrk="1" hangingPunct="1"/>
            <a:r>
              <a:rPr lang="en-US" altLang="en-US" sz="2800" dirty="0">
                <a:latin typeface="Times" charset="0"/>
              </a:rPr>
              <a:t>Factors that affect equilibrium;</a:t>
            </a:r>
          </a:p>
          <a:p>
            <a:pPr eaLnBrk="1" hangingPunct="1"/>
            <a:r>
              <a:rPr lang="en-US" altLang="en-US" sz="2800" dirty="0">
                <a:latin typeface="Times" charset="0"/>
              </a:rPr>
              <a:t>Le </a:t>
            </a:r>
            <a:r>
              <a:rPr lang="en-US" altLang="en-US" sz="2800" dirty="0" err="1">
                <a:latin typeface="Times" charset="0"/>
              </a:rPr>
              <a:t>Chatelier’s</a:t>
            </a:r>
            <a:r>
              <a:rPr lang="en-US" altLang="en-US" sz="2800" dirty="0">
                <a:latin typeface="Times" charset="0"/>
              </a:rPr>
              <a:t> Principle</a:t>
            </a:r>
          </a:p>
          <a:p>
            <a:pPr eaLnBrk="1" hangingPunct="1"/>
            <a:endParaRPr lang="en-US" altLang="en-US" dirty="0">
              <a:latin typeface="Time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600">
                <a:latin typeface="Times" charset="0"/>
              </a:rPr>
              <a:t>Expressions for Equilibrium Constants</a:t>
            </a:r>
          </a:p>
        </p:txBody>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p:txBody>
              <a:bodyPr/>
              <a:lstStyle/>
              <a:p>
                <a:pPr eaLnBrk="1" hangingPunct="1"/>
                <a:r>
                  <a:rPr lang="en-US" altLang="en-US" dirty="0" smtClean="0">
                    <a:latin typeface="Times" charset="0"/>
                  </a:rPr>
                  <a:t>Examples:</a:t>
                </a:r>
              </a:p>
              <a:p>
                <a:pPr lvl="1" eaLnBrk="1" hangingPunct="1">
                  <a:buFontTx/>
                  <a:buNone/>
                </a:pPr>
                <a:r>
                  <a:rPr lang="en-US" altLang="en-US" dirty="0">
                    <a:latin typeface="Times" charset="0"/>
                  </a:rPr>
                  <a:t>	N</a:t>
                </a:r>
                <a:r>
                  <a:rPr lang="en-US" altLang="en-US" baseline="-25000" dirty="0">
                    <a:latin typeface="Times" charset="0"/>
                  </a:rPr>
                  <a:t>2</a:t>
                </a:r>
                <a:r>
                  <a:rPr lang="en-US" altLang="en-US" sz="2000" dirty="0">
                    <a:latin typeface="Times" charset="0"/>
                  </a:rPr>
                  <a:t>(</a:t>
                </a:r>
                <a:r>
                  <a:rPr lang="en-US" altLang="en-US" sz="2000" i="1" dirty="0">
                    <a:latin typeface="Times" charset="0"/>
                  </a:rPr>
                  <a:t>g</a:t>
                </a:r>
                <a:r>
                  <a:rPr lang="en-US" altLang="en-US" sz="2000" dirty="0">
                    <a:latin typeface="Times" charset="0"/>
                  </a:rPr>
                  <a:t>)</a:t>
                </a:r>
                <a:r>
                  <a:rPr lang="en-US" altLang="en-US" dirty="0">
                    <a:latin typeface="Times" charset="0"/>
                  </a:rPr>
                  <a:t>  +  3H</a:t>
                </a:r>
                <a:r>
                  <a:rPr lang="en-US" altLang="en-US" baseline="-25000" dirty="0">
                    <a:latin typeface="Times" charset="0"/>
                  </a:rPr>
                  <a:t>2</a:t>
                </a:r>
                <a:r>
                  <a:rPr lang="en-US" altLang="en-US" sz="2000" dirty="0">
                    <a:latin typeface="Times" charset="0"/>
                  </a:rPr>
                  <a:t>(</a:t>
                </a:r>
                <a:r>
                  <a:rPr lang="en-US" altLang="en-US" sz="2000" i="1" dirty="0">
                    <a:latin typeface="Times" charset="0"/>
                  </a:rPr>
                  <a:t>g</a:t>
                </a:r>
                <a:r>
                  <a:rPr lang="en-US" altLang="en-US" sz="2000" dirty="0">
                    <a:latin typeface="Times" charset="0"/>
                  </a:rPr>
                  <a:t>)</a:t>
                </a:r>
                <a:r>
                  <a:rPr lang="en-US" altLang="en-US" dirty="0">
                    <a:latin typeface="Times" charset="0"/>
                  </a:rPr>
                  <a:t>  </a:t>
                </a:r>
                <a:r>
                  <a:rPr lang="en-US" altLang="en-US" b="1" dirty="0">
                    <a:latin typeface="Lucida Sans Unicode" charset="0"/>
                    <a:ea typeface="Lucida Sans Unicode" charset="0"/>
                    <a:cs typeface="Lucida Sans Unicode" charset="0"/>
                  </a:rPr>
                  <a:t>⇄</a:t>
                </a:r>
                <a:r>
                  <a:rPr lang="en-US" altLang="en-US" dirty="0">
                    <a:latin typeface="Times" charset="0"/>
                    <a:ea typeface="Lucida Sans Unicode" charset="0"/>
                    <a:cs typeface="Lucida Sans Unicode" charset="0"/>
                  </a:rPr>
                  <a:t>  2NH</a:t>
                </a:r>
                <a:r>
                  <a:rPr lang="en-US" altLang="en-US" baseline="-25000" dirty="0">
                    <a:latin typeface="Times" charset="0"/>
                    <a:ea typeface="Lucida Sans Unicode" charset="0"/>
                    <a:cs typeface="Lucida Sans Unicode" charset="0"/>
                  </a:rPr>
                  <a:t>3</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i="1" dirty="0">
                    <a:latin typeface="Times" charset="0"/>
                    <a:ea typeface="Lucida Sans Unicode" charset="0"/>
                    <a:cs typeface="Lucida Sans Unicode" charset="0"/>
                  </a:rPr>
                  <a:t>K</a:t>
                </a:r>
                <a:r>
                  <a:rPr lang="en-US" altLang="en-US" baseline="-25000" dirty="0">
                    <a:latin typeface="Times" charset="0"/>
                    <a:ea typeface="Lucida Sans Unicode" charset="0"/>
                    <a:cs typeface="Lucida Sans Unicode" charset="0"/>
                  </a:rPr>
                  <a:t>c</a:t>
                </a:r>
                <a:r>
                  <a:rPr lang="en-US" altLang="en-US" dirty="0">
                    <a:latin typeface="Times" charset="0"/>
                    <a:ea typeface="Lucida Sans Unicode" charset="0"/>
                    <a:cs typeface="Lucida Sans Unicode" charset="0"/>
                  </a:rPr>
                  <a:t> = 		</a:t>
                </a:r>
              </a:p>
              <a:p>
                <a:pPr lvl="1" eaLnBrk="1" hangingPunct="1">
                  <a:buFontTx/>
                  <a:buNone/>
                </a:pPr>
                <a:endParaRPr lang="en-US" altLang="en-US" b="1" dirty="0">
                  <a:latin typeface="Lucida Sans Unicode" charset="0"/>
                  <a:ea typeface="Lucida Sans Unicode" charset="0"/>
                  <a:cs typeface="Lucida Sans Unicode" charset="0"/>
                </a:endParaRPr>
              </a:p>
              <a:p>
                <a:pPr lvl="1" eaLnBrk="1" hangingPunct="1">
                  <a:buFontTx/>
                  <a:buNone/>
                </a:pPr>
                <a:r>
                  <a:rPr lang="en-US" altLang="en-US" b="1" dirty="0">
                    <a:latin typeface="Lucida Sans Unicode" charset="0"/>
                    <a:ea typeface="Lucida Sans Unicode" charset="0"/>
                    <a:cs typeface="Lucida Sans Unicode" charset="0"/>
                  </a:rPr>
                  <a:t>	</a:t>
                </a:r>
                <a:r>
                  <a:rPr lang="en-US" altLang="en-US" dirty="0">
                    <a:latin typeface="Times" charset="0"/>
                    <a:ea typeface="Lucida Sans Unicode" charset="0"/>
                    <a:cs typeface="Lucida Sans Unicode" charset="0"/>
                  </a:rPr>
                  <a:t>PCl</a:t>
                </a:r>
                <a:r>
                  <a:rPr lang="en-US" altLang="en-US" baseline="-25000" dirty="0">
                    <a:latin typeface="Times" charset="0"/>
                    <a:ea typeface="Lucida Sans Unicode" charset="0"/>
                    <a:cs typeface="Lucida Sans Unicode" charset="0"/>
                  </a:rPr>
                  <a:t>5</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b="1" dirty="0">
                    <a:latin typeface="Lucida Sans Unicode" charset="0"/>
                    <a:ea typeface="Lucida Sans Unicode" charset="0"/>
                    <a:cs typeface="Lucida Sans Unicode" charset="0"/>
                  </a:rPr>
                  <a:t>⇄</a:t>
                </a:r>
                <a:r>
                  <a:rPr lang="en-US" altLang="en-US" dirty="0">
                    <a:latin typeface="Times" charset="0"/>
                    <a:ea typeface="Lucida Sans Unicode" charset="0"/>
                    <a:cs typeface="Lucida Sans Unicode" charset="0"/>
                  </a:rPr>
                  <a:t>  PCl</a:t>
                </a:r>
                <a:r>
                  <a:rPr lang="en-US" altLang="en-US" baseline="-25000" dirty="0">
                    <a:latin typeface="Times" charset="0"/>
                    <a:ea typeface="Lucida Sans Unicode" charset="0"/>
                    <a:cs typeface="Lucida Sans Unicode" charset="0"/>
                  </a:rPr>
                  <a:t>3</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  </a:t>
                </a:r>
                <a:r>
                  <a:rPr lang="en-US" altLang="en-US" dirty="0">
                    <a:latin typeface="Times" charset="0"/>
                    <a:ea typeface="Lucida Sans Unicode" charset="0"/>
                    <a:cs typeface="Lucida Sans Unicode" charset="0"/>
                  </a:rPr>
                  <a:t>+ Cl</a:t>
                </a:r>
                <a:r>
                  <a:rPr lang="en-US" altLang="en-US" baseline="-25000" dirty="0">
                    <a:latin typeface="Times" charset="0"/>
                    <a:ea typeface="Lucida Sans Unicode" charset="0"/>
                    <a:cs typeface="Lucida Sans Unicode" charset="0"/>
                  </a:rPr>
                  <a:t>2</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i="1" dirty="0">
                    <a:latin typeface="Times" charset="0"/>
                    <a:ea typeface="Lucida Sans Unicode" charset="0"/>
                    <a:cs typeface="Lucida Sans Unicode" charset="0"/>
                  </a:rPr>
                  <a:t>K</a:t>
                </a:r>
                <a:r>
                  <a:rPr lang="en-US" altLang="en-US" baseline="-25000" dirty="0">
                    <a:latin typeface="Times" charset="0"/>
                    <a:ea typeface="Lucida Sans Unicode" charset="0"/>
                    <a:cs typeface="Lucida Sans Unicode" charset="0"/>
                  </a:rPr>
                  <a:t>c</a:t>
                </a:r>
                <a:r>
                  <a:rPr lang="en-US" altLang="en-US" dirty="0">
                    <a:latin typeface="Times" charset="0"/>
                    <a:ea typeface="Lucida Sans Unicode" charset="0"/>
                    <a:cs typeface="Lucida Sans Unicode" charset="0"/>
                  </a:rPr>
                  <a:t> = </a:t>
                </a:r>
              </a:p>
              <a:p>
                <a:pPr lvl="1" eaLnBrk="1" hangingPunct="1">
                  <a:buFontTx/>
                  <a:buNone/>
                </a:pPr>
                <a:endParaRPr lang="en-US" altLang="en-US" sz="2000" dirty="0">
                  <a:latin typeface="Times" charset="0"/>
                  <a:ea typeface="Lucida Sans Unicode" charset="0"/>
                  <a:cs typeface="Lucida Sans Unicode" charset="0"/>
                </a:endParaRPr>
              </a:p>
              <a:p>
                <a:pPr lvl="1" eaLnBrk="1" hangingPunct="1">
                  <a:buFontTx/>
                  <a:buNone/>
                </a:pPr>
                <a:r>
                  <a:rPr lang="en-US" altLang="en-US" dirty="0">
                    <a:latin typeface="Times" charset="0"/>
                    <a:ea typeface="Lucida Sans Unicode" charset="0"/>
                    <a:cs typeface="Lucida Sans Unicode" charset="0"/>
                  </a:rPr>
                  <a:t>	</a:t>
                </a:r>
                <a:r>
                  <a:rPr lang="en-US" altLang="en-US" dirty="0" smtClean="0">
                    <a:latin typeface="Times" charset="0"/>
                    <a:ea typeface="Lucida Sans Unicode" charset="0"/>
                    <a:cs typeface="Lucida Sans Unicode" charset="0"/>
                  </a:rPr>
                  <a:t>CO</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 </a:t>
                </a:r>
                <a:r>
                  <a:rPr lang="en-US" altLang="en-US" dirty="0" smtClean="0">
                    <a:latin typeface="Times" charset="0"/>
                    <a:ea typeface="Lucida Sans Unicode" charset="0"/>
                    <a:cs typeface="Lucida Sans Unicode" charset="0"/>
                  </a:rPr>
                  <a:t> </a:t>
                </a:r>
                <a:r>
                  <a:rPr lang="en-US" altLang="en-US" dirty="0" smtClean="0">
                    <a:latin typeface="Times New Roman" charset="0"/>
                    <a:ea typeface="Times New Roman" charset="0"/>
                    <a:cs typeface="Times New Roman" charset="0"/>
                  </a:rPr>
                  <a:t>H</a:t>
                </a:r>
                <a:r>
                  <a:rPr lang="en-US" altLang="en-US" baseline="-25000" dirty="0" smtClean="0">
                    <a:latin typeface="Times New Roman" charset="0"/>
                    <a:ea typeface="Times New Roman" charset="0"/>
                    <a:cs typeface="Times New Roman" charset="0"/>
                  </a:rPr>
                  <a:t>2</a:t>
                </a:r>
                <a:r>
                  <a:rPr lang="en-US" altLang="en-US" dirty="0" smtClean="0">
                    <a:latin typeface="Times New Roman" charset="0"/>
                    <a:ea typeface="Times New Roman" charset="0"/>
                    <a:cs typeface="Times New Roman" charset="0"/>
                  </a:rPr>
                  <a:t>O</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b="1" dirty="0">
                    <a:latin typeface="Lucida Sans Unicode"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dirty="0" smtClean="0">
                    <a:latin typeface="Times" charset="0"/>
                    <a:ea typeface="Lucida Sans Unicode" charset="0"/>
                    <a:cs typeface="Lucida Sans Unicode" charset="0"/>
                  </a:rPr>
                  <a:t>CO</a:t>
                </a:r>
                <a:r>
                  <a:rPr lang="en-US" altLang="en-US" baseline="-25000" dirty="0" smtClean="0">
                    <a:latin typeface="Times" charset="0"/>
                    <a:ea typeface="Lucida Sans Unicode" charset="0"/>
                    <a:cs typeface="Lucida Sans Unicode" charset="0"/>
                  </a:rPr>
                  <a:t>2</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  </a:t>
                </a:r>
                <a:r>
                  <a:rPr lang="en-US" altLang="en-US" dirty="0" smtClean="0">
                    <a:latin typeface="Times" charset="0"/>
                    <a:ea typeface="Lucida Sans Unicode" charset="0"/>
                    <a:cs typeface="Lucida Sans Unicode" charset="0"/>
                  </a:rPr>
                  <a:t>H</a:t>
                </a:r>
                <a:r>
                  <a:rPr lang="en-US" altLang="en-US" baseline="-25000" dirty="0" smtClean="0">
                    <a:latin typeface="Times" charset="0"/>
                    <a:ea typeface="Lucida Sans Unicode" charset="0"/>
                    <a:cs typeface="Lucida Sans Unicode" charset="0"/>
                  </a:rPr>
                  <a:t>2</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a:t>
                </a:r>
              </a:p>
              <a:p>
                <a:pPr lvl="1" eaLnBrk="1" hangingPunct="1">
                  <a:buFontTx/>
                  <a:buNone/>
                </a:pPr>
                <a:r>
                  <a:rPr lang="en-US" altLang="en-US" dirty="0">
                    <a:latin typeface="Times" charset="0"/>
                    <a:ea typeface="Lucida Sans Unicode" charset="0"/>
                    <a:cs typeface="Lucida Sans Unicode" charset="0"/>
                  </a:rPr>
                  <a:t>			</a:t>
                </a:r>
                <a:r>
                  <a:rPr lang="en-US" altLang="en-US" dirty="0" smtClean="0">
                    <a:latin typeface="Times" charset="0"/>
                    <a:ea typeface="Lucida Sans Unicode" charset="0"/>
                    <a:cs typeface="Lucida Sans Unicode" charset="0"/>
                  </a:rPr>
                  <a:t>     </a:t>
                </a:r>
                <a:r>
                  <a:rPr lang="en-US" altLang="en-US" i="1" dirty="0" smtClean="0">
                    <a:latin typeface="Times" charset="0"/>
                    <a:ea typeface="Lucida Sans Unicode" charset="0"/>
                    <a:cs typeface="Lucida Sans Unicode" charset="0"/>
                  </a:rPr>
                  <a:t>K</a:t>
                </a:r>
                <a:r>
                  <a:rPr lang="en-US" altLang="en-US" baseline="-12000" dirty="0" smtClean="0">
                    <a:latin typeface="Times" charset="0"/>
                    <a:ea typeface="Lucida Sans Unicode" charset="0"/>
                    <a:cs typeface="Lucida Sans Unicode" charset="0"/>
                  </a:rPr>
                  <a:t>c</a:t>
                </a:r>
                <a:r>
                  <a:rPr lang="en-US" altLang="en-US" dirty="0" smtClean="0">
                    <a:latin typeface="Times" charset="0"/>
                    <a:ea typeface="Lucida Sans Unicode" charset="0"/>
                    <a:cs typeface="Lucida Sans Unicode" charset="0"/>
                  </a:rPr>
                  <a:t> </a:t>
                </a:r>
                <a:r>
                  <a:rPr lang="en-US" altLang="en-US" dirty="0">
                    <a:latin typeface="Times" charset="0"/>
                    <a:ea typeface="Lucida Sans Unicode" charset="0"/>
                    <a:cs typeface="Lucida Sans Unicode" charset="0"/>
                  </a:rPr>
                  <a:t>= </a:t>
                </a:r>
                <a:r>
                  <a:rPr lang="en-US" altLang="en-US" dirty="0" smtClean="0">
                    <a:latin typeface="Times" charset="0"/>
                    <a:ea typeface="Lucida Sans Unicode" charset="0"/>
                    <a:cs typeface="Lucida Sans Unicode" charset="0"/>
                  </a:rPr>
                  <a:t> </a:t>
                </a:r>
                <a14:m>
                  <m:oMath xmlns:m="http://schemas.openxmlformats.org/officeDocument/2006/math">
                    <m:f>
                      <m:fPr>
                        <m:ctrlPr>
                          <a:rPr lang="en-US" altLang="en-US" i="1" smtClean="0">
                            <a:latin typeface="Cambria Math" panose="02040503050406030204" pitchFamily="18" charset="0"/>
                            <a:ea typeface="Lucida Sans Unicode" charset="0"/>
                            <a:cs typeface="Lucida Sans Unicode" charset="0"/>
                          </a:rPr>
                        </m:ctrlPr>
                      </m:fPr>
                      <m:num>
                        <m:d>
                          <m:dPr>
                            <m:begChr m:val="["/>
                            <m:endChr m:val="]"/>
                            <m:ctrlPr>
                              <a:rPr lang="en-US" altLang="en-US" b="0" i="1" smtClean="0">
                                <a:latin typeface="Cambria Math" panose="02040503050406030204" pitchFamily="18" charset="0"/>
                                <a:ea typeface="Lucida Sans Unicode" charset="0"/>
                                <a:cs typeface="Lucida Sans Unicode" charset="0"/>
                              </a:rPr>
                            </m:ctrlPr>
                          </m:dPr>
                          <m:e>
                            <m:r>
                              <a:rPr lang="en-US" altLang="en-US" b="0" i="1" smtClean="0">
                                <a:latin typeface="Cambria Math" charset="0"/>
                                <a:ea typeface="Lucida Sans Unicode" charset="0"/>
                                <a:cs typeface="Lucida Sans Unicode" charset="0"/>
                              </a:rPr>
                              <m:t>𝐶𝑂</m:t>
                            </m:r>
                            <m:r>
                              <m:rPr>
                                <m:nor/>
                              </m:rPr>
                              <a:rPr lang="en-US" altLang="en-US" baseline="-25000" dirty="0" smtClean="0">
                                <a:latin typeface="Times" charset="0"/>
                                <a:ea typeface="Lucida Sans Unicode" charset="0"/>
                                <a:cs typeface="Lucida Sans Unicode" charset="0"/>
                              </a:rPr>
                              <m:t>2</m:t>
                            </m:r>
                          </m:e>
                        </m:d>
                        <m:r>
                          <a:rPr lang="en-US" altLang="en-US" b="0" i="1" smtClean="0">
                            <a:latin typeface="Cambria Math" charset="0"/>
                            <a:ea typeface="Lucida Sans Unicode" charset="0"/>
                            <a:cs typeface="Lucida Sans Unicode" charset="0"/>
                          </a:rPr>
                          <m:t>[</m:t>
                        </m:r>
                        <m:r>
                          <a:rPr lang="en-US" altLang="en-US" b="0" i="1" smtClean="0">
                            <a:latin typeface="Cambria Math" charset="0"/>
                            <a:ea typeface="Lucida Sans Unicode" charset="0"/>
                            <a:cs typeface="Lucida Sans Unicode" charset="0"/>
                          </a:rPr>
                          <m:t>𝐻</m:t>
                        </m:r>
                        <m:r>
                          <m:rPr>
                            <m:nor/>
                          </m:rPr>
                          <a:rPr lang="en-US" altLang="en-US" baseline="-25000" dirty="0" smtClean="0">
                            <a:latin typeface="Times" charset="0"/>
                            <a:ea typeface="Lucida Sans Unicode" charset="0"/>
                            <a:cs typeface="Lucida Sans Unicode" charset="0"/>
                          </a:rPr>
                          <m:t>2</m:t>
                        </m:r>
                        <m:r>
                          <a:rPr lang="en-US" altLang="en-US" b="0" i="1" smtClean="0">
                            <a:latin typeface="Cambria Math" charset="0"/>
                            <a:ea typeface="Lucida Sans Unicode" charset="0"/>
                            <a:cs typeface="Lucida Sans Unicode" charset="0"/>
                          </a:rPr>
                          <m:t>]</m:t>
                        </m:r>
                      </m:num>
                      <m:den>
                        <m:d>
                          <m:dPr>
                            <m:begChr m:val="["/>
                            <m:endChr m:val="]"/>
                            <m:ctrlPr>
                              <a:rPr lang="en-US" altLang="en-US" b="0" i="1" smtClean="0">
                                <a:latin typeface="Cambria Math" panose="02040503050406030204" pitchFamily="18" charset="0"/>
                                <a:ea typeface="Lucida Sans Unicode" charset="0"/>
                                <a:cs typeface="Lucida Sans Unicode" charset="0"/>
                              </a:rPr>
                            </m:ctrlPr>
                          </m:dPr>
                          <m:e>
                            <m:r>
                              <a:rPr lang="en-US" altLang="en-US" b="0" i="1" smtClean="0">
                                <a:latin typeface="Cambria Math" charset="0"/>
                                <a:ea typeface="Lucida Sans Unicode" charset="0"/>
                                <a:cs typeface="Lucida Sans Unicode" charset="0"/>
                              </a:rPr>
                              <m:t>𝐶𝑂</m:t>
                            </m:r>
                          </m:e>
                        </m:d>
                        <m:r>
                          <a:rPr lang="en-US" altLang="en-US" b="0" i="1" smtClean="0">
                            <a:latin typeface="Cambria Math" charset="0"/>
                            <a:ea typeface="Lucida Sans Unicode" charset="0"/>
                            <a:cs typeface="Lucida Sans Unicode" charset="0"/>
                          </a:rPr>
                          <m:t>[</m:t>
                        </m:r>
                        <m:r>
                          <a:rPr lang="en-US" altLang="en-US" b="0" i="1" smtClean="0">
                            <a:latin typeface="Cambria Math" charset="0"/>
                            <a:ea typeface="Lucida Sans Unicode" charset="0"/>
                            <a:cs typeface="Lucida Sans Unicode" charset="0"/>
                          </a:rPr>
                          <m:t>𝐻</m:t>
                        </m:r>
                        <m:r>
                          <m:rPr>
                            <m:nor/>
                          </m:rPr>
                          <a:rPr lang="en-US" altLang="en-US" baseline="-25000" dirty="0" smtClean="0">
                            <a:latin typeface="Times" charset="0"/>
                            <a:ea typeface="Lucida Sans Unicode" charset="0"/>
                            <a:cs typeface="Lucida Sans Unicode" charset="0"/>
                          </a:rPr>
                          <m:t>2</m:t>
                        </m:r>
                        <m:r>
                          <a:rPr lang="en-US" altLang="en-US" b="0" i="1" smtClean="0">
                            <a:latin typeface="Cambria Math" charset="0"/>
                            <a:ea typeface="Lucida Sans Unicode" charset="0"/>
                            <a:cs typeface="Lucida Sans Unicode" charset="0"/>
                          </a:rPr>
                          <m:t>𝑂</m:t>
                        </m:r>
                        <m:r>
                          <a:rPr lang="en-US" altLang="en-US" b="0" i="1" smtClean="0">
                            <a:latin typeface="Cambria Math" charset="0"/>
                            <a:ea typeface="Lucida Sans Unicode" charset="0"/>
                            <a:cs typeface="Lucida Sans Unicode" charset="0"/>
                          </a:rPr>
                          <m:t>]</m:t>
                        </m:r>
                      </m:den>
                    </m:f>
                  </m:oMath>
                </a14:m>
                <a:endParaRPr lang="en-US" altLang="en-US" dirty="0">
                  <a:latin typeface="Times" charset="0"/>
                  <a:ea typeface="Lucida Sans Unicode" charset="0"/>
                  <a:cs typeface="Lucida Sans Unicode" charset="0"/>
                </a:endParaRPr>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778" t="-1752"/>
                </a:stretch>
              </a:blipFill>
            </p:spPr>
            <p:txBody>
              <a:bodyPr/>
              <a:lstStyle/>
              <a:p>
                <a:r>
                  <a:rPr lang="en-US">
                    <a:noFill/>
                  </a:rPr>
                  <a:t> </a:t>
                </a:r>
              </a:p>
            </p:txBody>
          </p:sp>
        </mc:Fallback>
      </mc:AlternateContent>
      <p:sp>
        <p:nvSpPr>
          <p:cNvPr id="922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9221" name="Object 4"/>
          <p:cNvGraphicFramePr>
            <a:graphicFrameLocks noChangeAspect="1"/>
          </p:cNvGraphicFramePr>
          <p:nvPr/>
        </p:nvGraphicFramePr>
        <p:xfrm>
          <a:off x="6248400" y="1981200"/>
          <a:ext cx="1295400" cy="828675"/>
        </p:xfrm>
        <a:graphic>
          <a:graphicData uri="http://schemas.openxmlformats.org/presentationml/2006/ole">
            <mc:AlternateContent xmlns:mc="http://schemas.openxmlformats.org/markup-compatibility/2006">
              <mc:Choice xmlns:v="urn:schemas-microsoft-com:vml" Requires="v">
                <p:oleObj spid="_x0000_s9293" name="Equation" r:id="rId4" imgW="711200" imgH="457200" progId="Equation.3">
                  <p:embed/>
                </p:oleObj>
              </mc:Choice>
              <mc:Fallback>
                <p:oleObj name="Equation" r:id="rId4" imgW="7112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81200"/>
                        <a:ext cx="1295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9223" name="Object 6"/>
          <p:cNvGraphicFramePr>
            <a:graphicFrameLocks noChangeAspect="1"/>
          </p:cNvGraphicFramePr>
          <p:nvPr/>
        </p:nvGraphicFramePr>
        <p:xfrm>
          <a:off x="6096000" y="3124200"/>
          <a:ext cx="1295400" cy="750888"/>
        </p:xfrm>
        <a:graphic>
          <a:graphicData uri="http://schemas.openxmlformats.org/presentationml/2006/ole">
            <mc:AlternateContent xmlns:mc="http://schemas.openxmlformats.org/markup-compatibility/2006">
              <mc:Choice xmlns:v="urn:schemas-microsoft-com:vml" Requires="v">
                <p:oleObj spid="_x0000_s9294" name="Equation" r:id="rId6" imgW="774364" imgH="444307" progId="Equation.3">
                  <p:embed/>
                </p:oleObj>
              </mc:Choice>
              <mc:Fallback>
                <p:oleObj name="Equation" r:id="rId6" imgW="774364" imgH="44430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124200"/>
                        <a:ext cx="1295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600">
                <a:latin typeface="Times New Roman" charset="0"/>
                <a:ea typeface="Times New Roman" charset="0"/>
                <a:cs typeface="Times New Roman" charset="0"/>
              </a:rPr>
              <a:t>Make sure you understand Stoichiometry</a:t>
            </a:r>
          </a:p>
        </p:txBody>
      </p:sp>
      <p:sp>
        <p:nvSpPr>
          <p:cNvPr id="10243" name="Content Placeholder 2"/>
          <p:cNvSpPr>
            <a:spLocks noGrp="1"/>
          </p:cNvSpPr>
          <p:nvPr>
            <p:ph idx="1"/>
          </p:nvPr>
        </p:nvSpPr>
        <p:spPr/>
        <p:txBody>
          <a:bodyPr/>
          <a:lstStyle/>
          <a:p>
            <a:pPr>
              <a:lnSpc>
                <a:spcPct val="150000"/>
              </a:lnSpc>
            </a:pPr>
            <a:r>
              <a:rPr lang="en-US" altLang="en-US" sz="2800" dirty="0">
                <a:latin typeface="Times New Roman" charset="0"/>
                <a:ea typeface="Times New Roman" charset="0"/>
                <a:cs typeface="Times New Roman" charset="0"/>
              </a:rPr>
              <a:t>Consider the following reaction in aqueous solution:</a:t>
            </a:r>
          </a:p>
          <a:p>
            <a:pPr marL="457200" lvl="1" indent="0">
              <a:buFontTx/>
              <a:buNone/>
            </a:pP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N</a:t>
            </a:r>
            <a:r>
              <a:rPr lang="en-US" altLang="en-US" sz="2400" baseline="-25000" dirty="0" smtClean="0">
                <a:latin typeface="Times New Roman" charset="0"/>
                <a:ea typeface="Times New Roman" charset="0"/>
                <a:cs typeface="Times New Roman" charset="0"/>
              </a:rPr>
              <a:t>2</a:t>
            </a:r>
            <a:r>
              <a:rPr lang="en-US" altLang="en-US" sz="1800" dirty="0" smtClean="0">
                <a:latin typeface="Times New Roman" charset="0"/>
                <a:ea typeface="Times New Roman" charset="0"/>
                <a:cs typeface="Times New Roman" charset="0"/>
              </a:rPr>
              <a:t>(g)</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3H</a:t>
            </a:r>
            <a:r>
              <a:rPr lang="en-US" altLang="en-US" sz="2400" baseline="-25000" dirty="0" smtClean="0">
                <a:latin typeface="Times New Roman" charset="0"/>
                <a:ea typeface="Times New Roman" charset="0"/>
                <a:cs typeface="Times New Roman" charset="0"/>
              </a:rPr>
              <a:t>2</a:t>
            </a:r>
            <a:r>
              <a:rPr lang="en-US" altLang="en-US" sz="1800" dirty="0" smtClean="0">
                <a:latin typeface="Times New Roman" charset="0"/>
                <a:ea typeface="Times New Roman" charset="0"/>
                <a:cs typeface="Times New Roman" charset="0"/>
              </a:rPr>
              <a:t>(g)</a:t>
            </a:r>
            <a:r>
              <a:rPr lang="en-US" altLang="en-US" sz="2400" dirty="0" smtClean="0">
                <a:latin typeface="Times New Roman" charset="0"/>
                <a:ea typeface="Times New Roman" charset="0"/>
                <a:cs typeface="Times New Roman" charset="0"/>
              </a:rPr>
              <a:t> </a:t>
            </a:r>
            <a:r>
              <a:rPr lang="en-US" altLang="en-US" dirty="0" smtClean="0">
                <a:latin typeface="Lucida Sans Unicode" charset="0"/>
                <a:ea typeface="Lucida Sans Unicode" charset="0"/>
                <a:cs typeface="Lucida Sans Unicode" charset="0"/>
              </a:rPr>
              <a:t>⇄</a:t>
            </a:r>
            <a:r>
              <a:rPr lang="en-US" altLang="en-US" sz="2400" dirty="0" smtClean="0">
                <a:latin typeface="Times New Roman" charset="0"/>
                <a:ea typeface="Times New Roman" charset="0"/>
                <a:cs typeface="Times New Roman" charset="0"/>
              </a:rPr>
              <a:t>  2NH</a:t>
            </a:r>
            <a:r>
              <a:rPr lang="en-US" altLang="en-US" sz="2400" baseline="-25000" dirty="0" smtClean="0">
                <a:latin typeface="Times New Roman" charset="0"/>
                <a:ea typeface="Times New Roman" charset="0"/>
                <a:cs typeface="Times New Roman" charset="0"/>
              </a:rPr>
              <a:t>3</a:t>
            </a:r>
            <a:r>
              <a:rPr lang="en-US" altLang="en-US" sz="1800" dirty="0" smtClean="0">
                <a:latin typeface="Times New Roman" charset="0"/>
                <a:ea typeface="Times New Roman" charset="0"/>
                <a:cs typeface="Times New Roman" charset="0"/>
              </a:rPr>
              <a:t>(g)</a:t>
            </a:r>
            <a:endParaRPr lang="en-US" altLang="en-US" sz="2400" dirty="0">
              <a:latin typeface="Times New Roman" charset="0"/>
              <a:ea typeface="Times New Roman" charset="0"/>
              <a:cs typeface="Times New Roman" charset="0"/>
            </a:endParaRPr>
          </a:p>
          <a:p>
            <a:pPr marL="457200" lvl="1" indent="0">
              <a:buFontTx/>
              <a:buNone/>
            </a:pPr>
            <a:endParaRPr lang="en-US" altLang="en-US" sz="1600" dirty="0">
              <a:latin typeface="Times New Roman" charset="0"/>
              <a:ea typeface="Times New Roman" charset="0"/>
              <a:cs typeface="Times New Roman" charset="0"/>
            </a:endParaRPr>
          </a:p>
          <a:p>
            <a:pPr marL="457200" lvl="1" indent="0">
              <a:buFontTx/>
              <a:buNone/>
            </a:pPr>
            <a:r>
              <a:rPr lang="en-US" altLang="en-US" sz="2400" dirty="0">
                <a:latin typeface="Times New Roman" charset="0"/>
                <a:ea typeface="Times New Roman" charset="0"/>
                <a:cs typeface="Times New Roman" charset="0"/>
              </a:rPr>
              <a:t>Suppose that, a</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reaction mixture </a:t>
            </a:r>
            <a:r>
              <a:rPr lang="en-US" altLang="en-US" sz="2400" dirty="0" smtClean="0">
                <a:latin typeface="Times New Roman" charset="0"/>
                <a:ea typeface="Times New Roman" charset="0"/>
                <a:cs typeface="Times New Roman" charset="0"/>
              </a:rPr>
              <a:t>initially contained </a:t>
            </a:r>
            <a:r>
              <a:rPr lang="en-US" altLang="en-US" sz="2400" dirty="0">
                <a:latin typeface="Times New Roman" charset="0"/>
                <a:ea typeface="Times New Roman" charset="0"/>
                <a:cs typeface="Times New Roman" charset="0"/>
              </a:rPr>
              <a:t>1.00 </a:t>
            </a:r>
            <a:r>
              <a:rPr lang="en-US" altLang="en-US" sz="2400" dirty="0" err="1">
                <a:latin typeface="Times New Roman" charset="0"/>
                <a:ea typeface="Times New Roman" charset="0"/>
                <a:cs typeface="Times New Roman" charset="0"/>
              </a:rPr>
              <a:t>mol</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N</a:t>
            </a:r>
            <a:r>
              <a:rPr lang="en-US" altLang="en-US" sz="2400" baseline="-25000" dirty="0" smtClean="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and 3.00 </a:t>
            </a:r>
            <a:r>
              <a:rPr lang="en-US" altLang="en-US" sz="2400" dirty="0" err="1">
                <a:latin typeface="Times New Roman" charset="0"/>
                <a:ea typeface="Times New Roman" charset="0"/>
                <a:cs typeface="Times New Roman" charset="0"/>
              </a:rPr>
              <a:t>mol</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H</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in 5.00 L </a:t>
            </a:r>
            <a:r>
              <a:rPr lang="en-US" altLang="en-US" sz="2400" dirty="0">
                <a:latin typeface="Times New Roman" charset="0"/>
                <a:ea typeface="Times New Roman" charset="0"/>
                <a:cs typeface="Times New Roman" charset="0"/>
              </a:rPr>
              <a:t>reaction </a:t>
            </a:r>
            <a:r>
              <a:rPr lang="en-US" altLang="en-US" sz="2400" dirty="0" smtClean="0">
                <a:latin typeface="Times New Roman" charset="0"/>
                <a:ea typeface="Times New Roman" charset="0"/>
                <a:cs typeface="Times New Roman" charset="0"/>
              </a:rPr>
              <a:t>vessel, and no NH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 was present. Then, reaction </a:t>
            </a:r>
            <a:r>
              <a:rPr lang="en-US" altLang="en-US" sz="2400" dirty="0" err="1" smtClean="0">
                <a:latin typeface="Times New Roman" charset="0"/>
                <a:ea typeface="Times New Roman" charset="0"/>
                <a:cs typeface="Times New Roman" charset="0"/>
              </a:rPr>
              <a:t>occured</a:t>
            </a:r>
            <a:r>
              <a:rPr lang="en-US" altLang="en-US" sz="2400" dirty="0" smtClean="0">
                <a:latin typeface="Times New Roman" charset="0"/>
                <a:ea typeface="Times New Roman" charset="0"/>
                <a:cs typeface="Times New Roman" charset="0"/>
              </a:rPr>
              <a:t> until </a:t>
            </a:r>
            <a:r>
              <a:rPr lang="en-US" altLang="en-US" sz="2400" i="1" dirty="0" smtClean="0">
                <a:latin typeface="Times New Roman" charset="0"/>
                <a:ea typeface="Times New Roman" charset="0"/>
                <a:cs typeface="Times New Roman" charset="0"/>
              </a:rPr>
              <a:t>equilibrium</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was established at a certain temperature. The chemist analyzed </a:t>
            </a:r>
            <a:r>
              <a:rPr lang="en-US" altLang="en-US" sz="2400" dirty="0">
                <a:latin typeface="Times New Roman" charset="0"/>
                <a:ea typeface="Times New Roman" charset="0"/>
                <a:cs typeface="Times New Roman" charset="0"/>
              </a:rPr>
              <a:t>the </a:t>
            </a:r>
            <a:r>
              <a:rPr lang="en-US" altLang="en-US" sz="2400" dirty="0" smtClean="0">
                <a:latin typeface="Times New Roman" charset="0"/>
                <a:ea typeface="Times New Roman" charset="0"/>
                <a:cs typeface="Times New Roman" charset="0"/>
              </a:rPr>
              <a:t>equilibrium mixture and </a:t>
            </a:r>
            <a:r>
              <a:rPr lang="en-US" altLang="en-US" sz="2400" dirty="0">
                <a:latin typeface="Times New Roman" charset="0"/>
                <a:ea typeface="Times New Roman" charset="0"/>
                <a:cs typeface="Times New Roman" charset="0"/>
              </a:rPr>
              <a:t>found </a:t>
            </a:r>
            <a:r>
              <a:rPr lang="en-US" altLang="en-US" sz="2400" dirty="0" smtClean="0">
                <a:latin typeface="Times New Roman" charset="0"/>
                <a:ea typeface="Times New Roman" charset="0"/>
                <a:cs typeface="Times New Roman" charset="0"/>
              </a:rPr>
              <a:t>that the concentration of NH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 was 0.042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What are the molar concentration of </a:t>
            </a:r>
            <a:r>
              <a:rPr lang="en-US" altLang="en-US" sz="2400" dirty="0" smtClean="0">
                <a:latin typeface="Times New Roman" charset="0"/>
                <a:ea typeface="Times New Roman" charset="0"/>
                <a:cs typeface="Times New Roman" charset="0"/>
              </a:rPr>
              <a:t>N</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and H</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respectively, at equilibrium?</a:t>
            </a:r>
          </a:p>
          <a:p>
            <a:pPr marL="457200" lvl="1" indent="0">
              <a:buFontTx/>
              <a:buNone/>
            </a:pPr>
            <a:endParaRPr lang="en-US" altLang="en-US" sz="2400"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600">
                <a:latin typeface="Times" charset="0"/>
              </a:rPr>
              <a:t>Calculating Equilibrium Constant</a:t>
            </a:r>
          </a:p>
        </p:txBody>
      </p:sp>
      <p:sp>
        <p:nvSpPr>
          <p:cNvPr id="11267" name="Rectangle 3"/>
          <p:cNvSpPr>
            <a:spLocks noGrp="1" noChangeArrowheads="1"/>
          </p:cNvSpPr>
          <p:nvPr>
            <p:ph type="body" idx="1"/>
          </p:nvPr>
        </p:nvSpPr>
        <p:spPr/>
        <p:txBody>
          <a:bodyPr/>
          <a:lstStyle/>
          <a:p>
            <a:pPr eaLnBrk="1" hangingPunct="1"/>
            <a:r>
              <a:rPr lang="en-US" altLang="en-US" sz="2400" u="sng" dirty="0">
                <a:latin typeface="Times New Roman" charset="0"/>
                <a:ea typeface="Times New Roman" charset="0"/>
                <a:cs typeface="Times New Roman" charset="0"/>
              </a:rPr>
              <a:t>Example-1</a:t>
            </a:r>
            <a:r>
              <a:rPr lang="en-US" altLang="en-US" sz="2800" dirty="0">
                <a:latin typeface="Times New Roman" charset="0"/>
                <a:ea typeface="Times New Roman" charset="0"/>
                <a:cs typeface="Times New Roman" charset="0"/>
              </a:rPr>
              <a:t>:</a:t>
            </a:r>
          </a:p>
          <a:p>
            <a:pPr lvl="1" eaLnBrk="1" hangingPunct="1">
              <a:buFontTx/>
              <a:buNone/>
            </a:pPr>
            <a:r>
              <a:rPr lang="en-US" altLang="en-US" sz="2400" dirty="0">
                <a:latin typeface="Times New Roman" charset="0"/>
                <a:ea typeface="Times New Roman" charset="0"/>
                <a:cs typeface="Times New Roman" charset="0"/>
              </a:rPr>
              <a:t>	1.000 mole of H</a:t>
            </a:r>
            <a:r>
              <a:rPr lang="en-US" altLang="en-US" sz="2400" baseline="-16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gas and 1.000 mole of I</a:t>
            </a:r>
            <a:r>
              <a:rPr lang="en-US" altLang="en-US" sz="2400" baseline="-16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vapor are introduced into a 5.00-liter sealed flask. The mixture is heated to a certain temperature and the following reaction occurs until equilibrium is established. </a:t>
            </a:r>
          </a:p>
          <a:p>
            <a:pPr lvl="1" eaLnBrk="1" hangingPunct="1">
              <a:buFontTx/>
              <a:buNone/>
            </a:pPr>
            <a:r>
              <a:rPr lang="en-US" altLang="en-US" sz="2400" dirty="0">
                <a:latin typeface="Times New Roman" charset="0"/>
                <a:ea typeface="Times New Roman" charset="0"/>
                <a:cs typeface="Times New Roman" charset="0"/>
              </a:rPr>
              <a:t>			H</a:t>
            </a:r>
            <a:r>
              <a:rPr lang="en-US" altLang="en-US" sz="2400" baseline="-14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400" dirty="0">
                <a:latin typeface="Times New Roman" charset="0"/>
                <a:ea typeface="Times New Roman" charset="0"/>
                <a:cs typeface="Times New Roman" charset="0"/>
              </a:rPr>
              <a:t>  +  I</a:t>
            </a:r>
            <a:r>
              <a:rPr lang="en-US" altLang="en-US" sz="2400" baseline="-14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400" dirty="0">
                <a:latin typeface="Times New Roman" charset="0"/>
                <a:ea typeface="Times New Roman" charset="0"/>
                <a:cs typeface="Times New Roman" charset="0"/>
              </a:rPr>
              <a:t>  </a:t>
            </a:r>
            <a:r>
              <a:rPr lang="en-US" altLang="en-US" sz="3200" dirty="0">
                <a:latin typeface="Lucida Sans Unicode" charset="0"/>
                <a:ea typeface="Lucida Sans Unicode" charset="0"/>
                <a:cs typeface="Lucida Sans Unicode" charset="0"/>
              </a:rPr>
              <a:t>⇄</a:t>
            </a:r>
            <a:r>
              <a:rPr lang="en-US" altLang="en-US" sz="2400" dirty="0">
                <a:latin typeface="Times New Roman" charset="0"/>
                <a:ea typeface="Lucida Sans Unicode" charset="0"/>
                <a:cs typeface="Lucida Sans Unicode" charset="0"/>
              </a:rPr>
              <a:t>  2HI</a:t>
            </a:r>
            <a:r>
              <a:rPr lang="en-US" altLang="en-US" sz="2000" dirty="0">
                <a:latin typeface="Times New Roman" charset="0"/>
                <a:ea typeface="Lucida Sans Unicode" charset="0"/>
                <a:cs typeface="Lucida Sans Unicode" charset="0"/>
              </a:rPr>
              <a:t>(g)</a:t>
            </a:r>
            <a:endParaRPr lang="en-US" altLang="en-US" sz="2000" dirty="0">
              <a:latin typeface="Lucida Sans Unicode" charset="0"/>
              <a:ea typeface="Lucida Sans Unicode" charset="0"/>
              <a:cs typeface="Lucida Sans Unicode" charset="0"/>
            </a:endParaRPr>
          </a:p>
          <a:p>
            <a:pPr lvl="1" eaLnBrk="1" hangingPunct="1">
              <a:buFontTx/>
              <a:buNone/>
            </a:pPr>
            <a:r>
              <a:rPr lang="en-US" altLang="en-US" sz="2400" dirty="0">
                <a:latin typeface="Times New Roman" charset="0"/>
                <a:ea typeface="Times New Roman" charset="0"/>
                <a:cs typeface="Times New Roman" charset="0"/>
              </a:rPr>
              <a:t>	At equilibrium, the </a:t>
            </a:r>
            <a:r>
              <a:rPr lang="en-US" altLang="en-US" sz="2400" dirty="0" smtClean="0">
                <a:latin typeface="Times New Roman" charset="0"/>
                <a:ea typeface="Times New Roman" charset="0"/>
                <a:cs typeface="Times New Roman" charset="0"/>
              </a:rPr>
              <a:t>concentration of I</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was 0.044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a:t>
            </a:r>
            <a:endParaRPr lang="en-US" altLang="en-US" sz="2400" dirty="0">
              <a:latin typeface="Times New Roman" charset="0"/>
              <a:ea typeface="Times New Roman" charset="0"/>
              <a:cs typeface="Times New Roman" charset="0"/>
            </a:endParaRPr>
          </a:p>
          <a:p>
            <a:pPr lvl="1" eaLnBrk="1" hangingPunct="1">
              <a:buFontTx/>
              <a:buNone/>
            </a:pPr>
            <a:r>
              <a:rPr lang="en-US" altLang="en-US" sz="2400" dirty="0" smtClean="0">
                <a:latin typeface="Times New Roman" charset="0"/>
                <a:ea typeface="Times New Roman" charset="0"/>
                <a:cs typeface="Times New Roman" charset="0"/>
              </a:rPr>
              <a:t>	(a</a:t>
            </a:r>
            <a:r>
              <a:rPr lang="en-US" altLang="en-US" sz="2400" dirty="0">
                <a:latin typeface="Times New Roman" charset="0"/>
                <a:ea typeface="Times New Roman" charset="0"/>
                <a:cs typeface="Times New Roman" charset="0"/>
              </a:rPr>
              <a:t>) What are the concentrations of </a:t>
            </a:r>
            <a:r>
              <a:rPr lang="en-US" altLang="en-US" sz="2400" dirty="0" smtClean="0">
                <a:latin typeface="Times New Roman" charset="0"/>
                <a:ea typeface="Times New Roman" charset="0"/>
                <a:cs typeface="Times New Roman" charset="0"/>
              </a:rPr>
              <a:t>H</a:t>
            </a:r>
            <a:r>
              <a:rPr lang="en-US" altLang="en-US" sz="2400" baseline="-16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and HI at equilibrium? (b) Calculate the equilibrium constant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a:t>
            </a:r>
          </a:p>
          <a:p>
            <a:pPr lvl="1" eaLnBrk="1" hangingPunct="1">
              <a:buFontTx/>
              <a:buNone/>
            </a:pPr>
            <a:r>
              <a:rPr lang="en-US" altLang="en-US" sz="2400" dirty="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a:latin typeface="Times" charset="0"/>
              </a:rPr>
              <a:t>Calculating Equilibrium Constant</a:t>
            </a:r>
            <a:br>
              <a:rPr lang="en-US" altLang="en-US" sz="3200">
                <a:latin typeface="Times" charset="0"/>
              </a:rPr>
            </a:br>
            <a:r>
              <a:rPr lang="en-US" altLang="en-US" sz="3200">
                <a:latin typeface="Times" charset="0"/>
              </a:rPr>
              <a:t>for reaction:  H</a:t>
            </a:r>
            <a:r>
              <a:rPr lang="en-US" altLang="en-US" sz="3200" baseline="-20000">
                <a:latin typeface="Times" charset="0"/>
              </a:rPr>
              <a:t>2</a:t>
            </a:r>
            <a:r>
              <a:rPr lang="en-US" altLang="en-US" sz="2400">
                <a:latin typeface="Times" charset="0"/>
              </a:rPr>
              <a:t>(g)</a:t>
            </a:r>
            <a:r>
              <a:rPr lang="en-US" altLang="en-US" sz="3200">
                <a:latin typeface="Times" charset="0"/>
              </a:rPr>
              <a:t>  +  I</a:t>
            </a:r>
            <a:r>
              <a:rPr lang="en-US" altLang="en-US" sz="3200" baseline="-20000">
                <a:latin typeface="Times" charset="0"/>
              </a:rPr>
              <a:t>2</a:t>
            </a:r>
            <a:r>
              <a:rPr lang="en-US" altLang="en-US" sz="2400">
                <a:latin typeface="Times" charset="0"/>
              </a:rPr>
              <a:t>(g)</a:t>
            </a:r>
            <a:r>
              <a:rPr lang="en-US" altLang="en-US" sz="3200">
                <a:latin typeface="Times" charset="0"/>
              </a:rPr>
              <a:t>  </a:t>
            </a:r>
            <a:r>
              <a:rPr lang="en-US" altLang="en-US" sz="3200">
                <a:latin typeface="Lucida Sans Unicode" charset="0"/>
                <a:ea typeface="Lucida Sans Unicode" charset="0"/>
                <a:cs typeface="Lucida Sans Unicode" charset="0"/>
              </a:rPr>
              <a:t>⇄</a:t>
            </a:r>
            <a:r>
              <a:rPr lang="en-US" altLang="en-US" sz="3200">
                <a:latin typeface="Times" charset="0"/>
                <a:ea typeface="Lucida Sans Unicode" charset="0"/>
                <a:cs typeface="Lucida Sans Unicode" charset="0"/>
              </a:rPr>
              <a:t>  2HI</a:t>
            </a:r>
            <a:r>
              <a:rPr lang="en-US" altLang="en-US" sz="2400">
                <a:latin typeface="Times" charset="0"/>
                <a:ea typeface="Lucida Sans Unicode" charset="0"/>
                <a:cs typeface="Lucida Sans Unicode" charset="0"/>
              </a:rPr>
              <a:t>(g)</a:t>
            </a:r>
            <a:endParaRPr lang="en-US" altLang="en-US" sz="2400">
              <a:latin typeface="Lucida Sans Unicode" charset="0"/>
              <a:ea typeface="Lucida Sans Unicode" charset="0"/>
              <a:cs typeface="Lucida Sans Unicode" charset="0"/>
            </a:endParaRP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p:txBody>
              <a:bodyPr/>
              <a:lstStyle/>
              <a:p>
                <a:pPr eaLnBrk="1" hangingPunct="1">
                  <a:lnSpc>
                    <a:spcPct val="80000"/>
                  </a:lnSpc>
                </a:pPr>
                <a:r>
                  <a:rPr lang="en-US" altLang="en-US" sz="2000" dirty="0" smtClean="0">
                    <a:latin typeface="Times" charset="0"/>
                  </a:rPr>
                  <a:t>_______________________________________________________</a:t>
                </a:r>
              </a:p>
              <a:p>
                <a:pPr eaLnBrk="1" hangingPunct="1">
                  <a:lnSpc>
                    <a:spcPct val="80000"/>
                  </a:lnSpc>
                </a:pPr>
                <a:r>
                  <a:rPr lang="en-US" altLang="en-US" sz="2400" dirty="0">
                    <a:latin typeface="Times" charset="0"/>
                  </a:rPr>
                  <a:t>			H</a:t>
                </a:r>
                <a:r>
                  <a:rPr lang="en-US" altLang="en-US" sz="2400" baseline="-25000" dirty="0">
                    <a:latin typeface="Times" charset="0"/>
                  </a:rPr>
                  <a:t>2</a:t>
                </a:r>
                <a:r>
                  <a:rPr lang="en-US" altLang="en-US" sz="2400" dirty="0">
                    <a:latin typeface="Times" charset="0"/>
                  </a:rPr>
                  <a:t>(g)	   +    I</a:t>
                </a:r>
                <a:r>
                  <a:rPr lang="en-US" altLang="en-US" sz="2400" baseline="-25000" dirty="0">
                    <a:latin typeface="Times" charset="0"/>
                  </a:rPr>
                  <a:t>2</a:t>
                </a:r>
                <a:r>
                  <a:rPr lang="en-US" altLang="en-US" sz="2400" dirty="0">
                    <a:latin typeface="Times" charset="0"/>
                  </a:rPr>
                  <a:t>(g)     </a:t>
                </a:r>
                <a:r>
                  <a:rPr lang="en-US" altLang="en-US" sz="2800" b="1" dirty="0">
                    <a:latin typeface="Lucida Sans Unicode" charset="0"/>
                    <a:ea typeface="Lucida Sans Unicode" charset="0"/>
                    <a:cs typeface="Lucida Sans Unicode" charset="0"/>
                  </a:rPr>
                  <a:t>⇄</a:t>
                </a:r>
                <a:r>
                  <a:rPr lang="en-US" altLang="en-US" sz="2400" dirty="0">
                    <a:latin typeface="Times" charset="0"/>
                  </a:rPr>
                  <a:t>      2 HI(g)</a:t>
                </a:r>
              </a:p>
              <a:p>
                <a:pPr eaLnBrk="1" hangingPunct="1">
                  <a:lnSpc>
                    <a:spcPct val="80000"/>
                  </a:lnSpc>
                </a:pPr>
                <a:r>
                  <a:rPr lang="en-US" altLang="en-US" sz="2000" dirty="0" smtClean="0">
                    <a:latin typeface="Times" charset="0"/>
                  </a:rPr>
                  <a:t>_______________________________________________________</a:t>
                </a:r>
                <a:endParaRPr lang="en-US" altLang="en-US" sz="2000" dirty="0">
                  <a:latin typeface="Times" charset="0"/>
                </a:endParaRPr>
              </a:p>
              <a:p>
                <a:pPr eaLnBrk="1" hangingPunct="1">
                  <a:lnSpc>
                    <a:spcPct val="80000"/>
                  </a:lnSpc>
                </a:pPr>
                <a:r>
                  <a:rPr lang="en-US" altLang="en-US" sz="2200" b="1" dirty="0">
                    <a:latin typeface="Times" charset="0"/>
                  </a:rPr>
                  <a:t>I</a:t>
                </a:r>
                <a:r>
                  <a:rPr lang="en-US" altLang="en-US" sz="2200" dirty="0">
                    <a:latin typeface="Times" charset="0"/>
                  </a:rPr>
                  <a:t>nitial [  ], </a:t>
                </a:r>
                <a:r>
                  <a:rPr lang="en-US" altLang="en-US" sz="2200" i="1" dirty="0">
                    <a:latin typeface="Times" charset="0"/>
                  </a:rPr>
                  <a:t>M</a:t>
                </a:r>
                <a:r>
                  <a:rPr lang="en-US" altLang="en-US" sz="2200" dirty="0">
                    <a:latin typeface="Times" charset="0"/>
                  </a:rPr>
                  <a:t>:	0.200	          0.200	          0.000</a:t>
                </a:r>
              </a:p>
              <a:p>
                <a:pPr eaLnBrk="1" hangingPunct="1">
                  <a:lnSpc>
                    <a:spcPct val="80000"/>
                  </a:lnSpc>
                </a:pPr>
                <a:r>
                  <a:rPr lang="en-US" altLang="en-US" sz="2200" b="1" dirty="0">
                    <a:latin typeface="Times" charset="0"/>
                  </a:rPr>
                  <a:t>C</a:t>
                </a:r>
                <a:r>
                  <a:rPr lang="en-US" altLang="en-US" sz="2200" dirty="0">
                    <a:latin typeface="Times" charset="0"/>
                  </a:rPr>
                  <a:t>hange in [  ], </a:t>
                </a:r>
                <a:r>
                  <a:rPr lang="en-US" altLang="en-US" sz="2200" i="1" dirty="0">
                    <a:latin typeface="Times" charset="0"/>
                  </a:rPr>
                  <a:t>M</a:t>
                </a:r>
                <a:r>
                  <a:rPr lang="en-US" altLang="en-US" sz="2200" dirty="0">
                    <a:latin typeface="Times" charset="0"/>
                  </a:rPr>
                  <a:t>:    -</a:t>
                </a:r>
                <a:r>
                  <a:rPr lang="en-US" altLang="en-US" sz="2200" dirty="0" smtClean="0">
                    <a:latin typeface="Times" charset="0"/>
                  </a:rPr>
                  <a:t>0.156             </a:t>
                </a:r>
                <a:r>
                  <a:rPr lang="en-US" altLang="en-US" sz="2200" dirty="0">
                    <a:latin typeface="Times" charset="0"/>
                  </a:rPr>
                  <a:t>-</a:t>
                </a:r>
                <a:r>
                  <a:rPr lang="en-US" altLang="en-US" sz="2200" dirty="0" smtClean="0">
                    <a:latin typeface="Times" charset="0"/>
                  </a:rPr>
                  <a:t>0.156</a:t>
                </a:r>
                <a:r>
                  <a:rPr lang="en-US" altLang="en-US" sz="2200" dirty="0">
                    <a:latin typeface="Times" charset="0"/>
                  </a:rPr>
                  <a:t>	       + </a:t>
                </a:r>
                <a:r>
                  <a:rPr lang="en-US" altLang="en-US" sz="2200" dirty="0" smtClean="0">
                    <a:latin typeface="Times" charset="0"/>
                  </a:rPr>
                  <a:t>0.312</a:t>
                </a:r>
                <a:endParaRPr lang="en-US" altLang="en-US" sz="2200" dirty="0">
                  <a:latin typeface="Times" charset="0"/>
                </a:endParaRPr>
              </a:p>
              <a:p>
                <a:pPr eaLnBrk="1" hangingPunct="1">
                  <a:lnSpc>
                    <a:spcPct val="80000"/>
                  </a:lnSpc>
                </a:pPr>
                <a:r>
                  <a:rPr lang="en-US" altLang="en-US" sz="2200" b="1" dirty="0">
                    <a:latin typeface="Times" charset="0"/>
                  </a:rPr>
                  <a:t>E</a:t>
                </a:r>
                <a:r>
                  <a:rPr lang="en-US" altLang="en-US" sz="2200" dirty="0">
                    <a:latin typeface="Times" charset="0"/>
                  </a:rPr>
                  <a:t>quilibrium [  ], </a:t>
                </a:r>
                <a:r>
                  <a:rPr lang="en-US" altLang="en-US" sz="2200" i="1" dirty="0">
                    <a:latin typeface="Times" charset="0"/>
                  </a:rPr>
                  <a:t>M</a:t>
                </a:r>
                <a:r>
                  <a:rPr lang="en-US" altLang="en-US" sz="2200" dirty="0">
                    <a:latin typeface="Times" charset="0"/>
                  </a:rPr>
                  <a:t>:	</a:t>
                </a:r>
                <a:r>
                  <a:rPr lang="en-US" altLang="en-US" sz="2200" dirty="0" smtClean="0">
                    <a:latin typeface="Times" charset="0"/>
                  </a:rPr>
                  <a:t>0.044              0.044</a:t>
                </a:r>
                <a:r>
                  <a:rPr lang="en-US" altLang="en-US" sz="2200" dirty="0">
                    <a:latin typeface="Times" charset="0"/>
                  </a:rPr>
                  <a:t>	          </a:t>
                </a:r>
                <a:r>
                  <a:rPr lang="en-US" altLang="en-US" sz="2200" dirty="0" smtClean="0">
                    <a:latin typeface="Times" charset="0"/>
                  </a:rPr>
                  <a:t>0.312</a:t>
                </a:r>
                <a:endParaRPr lang="en-US" altLang="en-US" sz="2200" dirty="0">
                  <a:latin typeface="Times" charset="0"/>
                </a:endParaRPr>
              </a:p>
              <a:p>
                <a:pPr eaLnBrk="1" hangingPunct="1">
                  <a:lnSpc>
                    <a:spcPct val="80000"/>
                  </a:lnSpc>
                </a:pPr>
                <a:r>
                  <a:rPr lang="en-US" altLang="en-US" sz="2000" dirty="0" smtClean="0">
                    <a:latin typeface="Times" charset="0"/>
                  </a:rPr>
                  <a:t>_______________________________________________________</a:t>
                </a:r>
                <a:endParaRPr lang="en-US" altLang="en-US" sz="2000" dirty="0">
                  <a:latin typeface="Times" charset="0"/>
                </a:endParaRPr>
              </a:p>
              <a:p>
                <a:pPr eaLnBrk="1" hangingPunct="1">
                  <a:lnSpc>
                    <a:spcPct val="80000"/>
                  </a:lnSpc>
                </a:pPr>
                <a:endParaRPr lang="en-US" altLang="en-US" sz="2400" baseline="30000" dirty="0">
                  <a:latin typeface="Times" charset="0"/>
                </a:endParaRPr>
              </a:p>
              <a:p>
                <a:pPr eaLnBrk="1" hangingPunct="1">
                  <a:lnSpc>
                    <a:spcPct val="80000"/>
                  </a:lnSpc>
                </a:pPr>
                <a:endParaRPr lang="en-US" altLang="en-US" sz="2400" baseline="30000" dirty="0">
                  <a:latin typeface="Times" charset="0"/>
                </a:endParaRPr>
              </a:p>
              <a:p>
                <a:pPr lvl="1" eaLnBrk="1" hangingPunct="1">
                  <a:lnSpc>
                    <a:spcPct val="80000"/>
                  </a:lnSpc>
                  <a:buFontTx/>
                  <a:buNone/>
                </a:pPr>
                <a:r>
                  <a:rPr lang="en-US" altLang="en-US" sz="2400" i="1" dirty="0">
                    <a:latin typeface="Times" charset="0"/>
                  </a:rPr>
                  <a:t>	K</a:t>
                </a:r>
                <a:r>
                  <a:rPr lang="en-US" altLang="en-US" sz="2400" baseline="-14000" dirty="0">
                    <a:latin typeface="Times" charset="0"/>
                  </a:rPr>
                  <a:t>c</a:t>
                </a:r>
                <a:r>
                  <a:rPr lang="en-US" altLang="en-US" sz="2400" dirty="0">
                    <a:latin typeface="Times" charset="0"/>
                  </a:rPr>
                  <a:t> </a:t>
                </a:r>
                <a:r>
                  <a:rPr lang="en-US" altLang="en-US" sz="2400" dirty="0" smtClean="0">
                    <a:latin typeface="Times" charset="0"/>
                  </a:rPr>
                  <a:t>=  </a:t>
                </a:r>
                <a14:m>
                  <m:oMath xmlns:m="http://schemas.openxmlformats.org/officeDocument/2006/math">
                    <m:f>
                      <m:fPr>
                        <m:ctrlPr>
                          <a:rPr lang="en-US" altLang="en-US" i="1" smtClean="0">
                            <a:latin typeface="Cambria Math" panose="02040503050406030204" pitchFamily="18" charset="0"/>
                          </a:rPr>
                        </m:ctrlPr>
                      </m:fPr>
                      <m:num>
                        <m:sSup>
                          <m:sSupPr>
                            <m:ctrlPr>
                              <a:rPr lang="en-US" altLang="en-US" b="0" i="1" smtClean="0">
                                <a:latin typeface="Cambria Math" panose="02040503050406030204" pitchFamily="18" charset="0"/>
                              </a:rPr>
                            </m:ctrlPr>
                          </m:sSupPr>
                          <m:e>
                            <m:d>
                              <m:dPr>
                                <m:begChr m:val="["/>
                                <m:endChr m:val="]"/>
                                <m:ctrlPr>
                                  <a:rPr lang="en-US" altLang="en-US" b="0" i="1" smtClean="0">
                                    <a:latin typeface="Cambria Math" panose="02040503050406030204" pitchFamily="18" charset="0"/>
                                  </a:rPr>
                                </m:ctrlPr>
                              </m:dPr>
                              <m:e>
                                <m:r>
                                  <a:rPr lang="en-US" altLang="en-US" b="0" i="1" smtClean="0">
                                    <a:latin typeface="Cambria Math" charset="0"/>
                                  </a:rPr>
                                  <m:t>𝐻𝐼</m:t>
                                </m:r>
                              </m:e>
                            </m:d>
                          </m:e>
                          <m:sup>
                            <m:r>
                              <a:rPr lang="en-US" altLang="en-US" b="0" i="1" smtClean="0">
                                <a:latin typeface="Cambria Math" charset="0"/>
                              </a:rPr>
                              <m:t>2</m:t>
                            </m:r>
                          </m:sup>
                        </m:sSup>
                      </m:num>
                      <m:den>
                        <m:d>
                          <m:dPr>
                            <m:begChr m:val="["/>
                            <m:endChr m:val="]"/>
                            <m:ctrlPr>
                              <a:rPr lang="en-US" altLang="en-US" b="0" i="1" smtClean="0">
                                <a:latin typeface="Cambria Math" panose="02040503050406030204" pitchFamily="18" charset="0"/>
                              </a:rPr>
                            </m:ctrlPr>
                          </m:dPr>
                          <m:e>
                            <m:r>
                              <a:rPr lang="en-US" altLang="en-US" b="0" i="1" smtClean="0">
                                <a:latin typeface="Cambria Math" charset="0"/>
                              </a:rPr>
                              <m:t>𝐻</m:t>
                            </m:r>
                            <m:r>
                              <m:rPr>
                                <m:nor/>
                              </m:rPr>
                              <a:rPr lang="en-US" altLang="en-US" baseline="-25000" dirty="0" smtClean="0">
                                <a:latin typeface="Times" charset="0"/>
                              </a:rPr>
                              <m:t>2</m:t>
                            </m:r>
                          </m:e>
                        </m:d>
                        <m:r>
                          <a:rPr lang="en-US" altLang="en-US" b="0" i="1" smtClean="0">
                            <a:latin typeface="Cambria Math" charset="0"/>
                          </a:rPr>
                          <m:t>[</m:t>
                        </m:r>
                        <m:r>
                          <a:rPr lang="en-US" altLang="en-US" b="0" i="1" smtClean="0">
                            <a:latin typeface="Cambria Math" charset="0"/>
                          </a:rPr>
                          <m:t>𝐼</m:t>
                        </m:r>
                        <m:r>
                          <m:rPr>
                            <m:nor/>
                          </m:rPr>
                          <a:rPr lang="en-US" altLang="en-US" baseline="-25000" dirty="0" smtClean="0">
                            <a:latin typeface="Times" charset="0"/>
                          </a:rPr>
                          <m:t>2</m:t>
                        </m:r>
                        <m:r>
                          <a:rPr lang="en-US" altLang="en-US" b="0" i="1" smtClean="0">
                            <a:latin typeface="Cambria Math" charset="0"/>
                          </a:rPr>
                          <m:t>]</m:t>
                        </m:r>
                      </m:den>
                    </m:f>
                  </m:oMath>
                </a14:m>
                <a:r>
                  <a:rPr lang="en-US" altLang="en-US" sz="2400" dirty="0" smtClean="0">
                    <a:latin typeface="Times" charset="0"/>
                  </a:rPr>
                  <a:t>  =  </a:t>
                </a:r>
                <a14:m>
                  <m:oMath xmlns:m="http://schemas.openxmlformats.org/officeDocument/2006/math">
                    <m:f>
                      <m:fPr>
                        <m:ctrlPr>
                          <a:rPr lang="en-US" altLang="en-US" i="1" smtClean="0">
                            <a:latin typeface="Cambria Math" panose="02040503050406030204" pitchFamily="18" charset="0"/>
                          </a:rPr>
                        </m:ctrlPr>
                      </m:fPr>
                      <m:num>
                        <m:sSup>
                          <m:sSupPr>
                            <m:ctrlPr>
                              <a:rPr lang="en-US" altLang="en-US" b="0" i="1" smtClean="0">
                                <a:latin typeface="Cambria Math" panose="02040503050406030204" pitchFamily="18" charset="0"/>
                              </a:rPr>
                            </m:ctrlPr>
                          </m:sSupPr>
                          <m:e>
                            <m:d>
                              <m:dPr>
                                <m:ctrlPr>
                                  <a:rPr lang="en-US" altLang="en-US" b="0" i="1" smtClean="0">
                                    <a:latin typeface="Cambria Math" panose="02040503050406030204" pitchFamily="18" charset="0"/>
                                  </a:rPr>
                                </m:ctrlPr>
                              </m:dPr>
                              <m:e>
                                <m:r>
                                  <a:rPr lang="en-US" altLang="en-US" b="0" i="1" smtClean="0">
                                    <a:latin typeface="Cambria Math" charset="0"/>
                                  </a:rPr>
                                  <m:t>0.312</m:t>
                                </m:r>
                              </m:e>
                            </m:d>
                          </m:e>
                          <m:sup>
                            <m:r>
                              <a:rPr lang="en-US" altLang="en-US" b="0" i="1" smtClean="0">
                                <a:latin typeface="Cambria Math" charset="0"/>
                              </a:rPr>
                              <m:t>2</m:t>
                            </m:r>
                          </m:sup>
                        </m:sSup>
                      </m:num>
                      <m:den>
                        <m:r>
                          <a:rPr lang="en-US" altLang="en-US" b="0" i="1" smtClean="0">
                            <a:latin typeface="Cambria Math" charset="0"/>
                          </a:rPr>
                          <m:t>(0.044)(0.044)</m:t>
                        </m:r>
                      </m:den>
                    </m:f>
                    <m:r>
                      <a:rPr lang="en-US" altLang="en-US" b="0" i="0" smtClean="0">
                        <a:latin typeface="Cambria Math" charset="0"/>
                      </a:rPr>
                      <m:t> </m:t>
                    </m:r>
                  </m:oMath>
                </a14:m>
                <a:r>
                  <a:rPr lang="en-US" altLang="en-US" sz="2400" dirty="0" smtClean="0">
                    <a:latin typeface="Times" charset="0"/>
                  </a:rPr>
                  <a:t> =  50.</a:t>
                </a:r>
                <a:endParaRPr lang="en-US" altLang="en-US" sz="2400" dirty="0">
                  <a:latin typeface="Times" charset="0"/>
                </a:endParaRP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037" t="-2022"/>
                </a:stretch>
              </a:blipFill>
            </p:spPr>
            <p:txBody>
              <a:bodyPr/>
              <a:lstStyle/>
              <a:p>
                <a:r>
                  <a:rPr lang="en-US">
                    <a:noFill/>
                  </a:rPr>
                  <a:t> </a:t>
                </a:r>
              </a:p>
            </p:txBody>
          </p:sp>
        </mc:Fallback>
      </mc:AlternateContent>
      <p:sp>
        <p:nvSpPr>
          <p:cNvPr id="1229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29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47" name="Rectangle 1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600">
                <a:latin typeface="Times" charset="0"/>
              </a:rPr>
              <a:t>Calculating Equilibrium Constant</a:t>
            </a:r>
          </a:p>
        </p:txBody>
      </p:sp>
      <p:sp>
        <p:nvSpPr>
          <p:cNvPr id="13315" name="Rectangle 3"/>
          <p:cNvSpPr>
            <a:spLocks noGrp="1" noChangeArrowheads="1"/>
          </p:cNvSpPr>
          <p:nvPr>
            <p:ph type="body" idx="1"/>
          </p:nvPr>
        </p:nvSpPr>
        <p:spPr/>
        <p:txBody>
          <a:bodyPr/>
          <a:lstStyle/>
          <a:p>
            <a:pPr eaLnBrk="1" hangingPunct="1"/>
            <a:r>
              <a:rPr lang="en-US" altLang="en-US" sz="2400" u="sng" dirty="0">
                <a:latin typeface="Times New Roman" charset="0"/>
                <a:ea typeface="Times New Roman" charset="0"/>
                <a:cs typeface="Times New Roman" charset="0"/>
              </a:rPr>
              <a:t>Example-2</a:t>
            </a:r>
            <a:r>
              <a:rPr lang="en-US" altLang="en-US" sz="2800" dirty="0">
                <a:latin typeface="Times New Roman" charset="0"/>
                <a:ea typeface="Times New Roman" charset="0"/>
                <a:cs typeface="Times New Roman" charset="0"/>
              </a:rPr>
              <a:t>:</a:t>
            </a:r>
          </a:p>
          <a:p>
            <a:pPr lvl="1" eaLnBrk="1" hangingPunct="1">
              <a:buFontTx/>
              <a:buNone/>
            </a:pPr>
            <a:r>
              <a:rPr lang="en-US" altLang="en-US"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0.500 mole of HI is introduced into a 1.00 liter sealed flask and heated to a certain temperature. Under this condition HI decomposes to produce H</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and I</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until equilibrium is established. An analysis of the equilibrium mixture </a:t>
            </a:r>
            <a:r>
              <a:rPr lang="en-US" altLang="en-US" sz="2400" dirty="0" smtClean="0">
                <a:latin typeface="Times New Roman" charset="0"/>
                <a:ea typeface="Times New Roman" charset="0"/>
                <a:cs typeface="Times New Roman" charset="0"/>
              </a:rPr>
              <a:t>showed </a:t>
            </a:r>
            <a:r>
              <a:rPr lang="en-US" altLang="en-US" sz="2400" dirty="0">
                <a:latin typeface="Times New Roman" charset="0"/>
                <a:ea typeface="Times New Roman" charset="0"/>
                <a:cs typeface="Times New Roman" charset="0"/>
              </a:rPr>
              <a:t>that </a:t>
            </a:r>
            <a:r>
              <a:rPr lang="en-US" altLang="en-US" sz="2400" dirty="0" smtClean="0">
                <a:latin typeface="Times New Roman" charset="0"/>
                <a:ea typeface="Times New Roman" charset="0"/>
                <a:cs typeface="Times New Roman" charset="0"/>
              </a:rPr>
              <a:t>the concentration of I</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was 0.055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Calculate the equilibrium concentrations of </a:t>
            </a:r>
            <a:r>
              <a:rPr lang="en-US" altLang="en-US" sz="2400" dirty="0" smtClean="0">
                <a:latin typeface="Times New Roman" charset="0"/>
                <a:ea typeface="Times New Roman" charset="0"/>
                <a:cs typeface="Times New Roman" charset="0"/>
              </a:rPr>
              <a:t>H</a:t>
            </a:r>
            <a:r>
              <a:rPr lang="en-US" altLang="en-US" sz="24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and HI, and the equilibrium constant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for the following reaction:</a:t>
            </a:r>
          </a:p>
          <a:p>
            <a:pPr lvl="2" eaLnBrk="1" hangingPunct="1">
              <a:buFontTx/>
              <a:buNone/>
            </a:pPr>
            <a:r>
              <a:rPr lang="en-US" altLang="en-US" sz="2800" dirty="0">
                <a:latin typeface="Times" charset="0"/>
              </a:rPr>
              <a:t>        H</a:t>
            </a:r>
            <a:r>
              <a:rPr lang="en-US" altLang="en-US" sz="2800" baseline="-20000" dirty="0">
                <a:latin typeface="Times" charset="0"/>
              </a:rPr>
              <a:t>2</a:t>
            </a:r>
            <a:r>
              <a:rPr lang="en-US" altLang="en-US" sz="2000" dirty="0">
                <a:latin typeface="Times" charset="0"/>
              </a:rPr>
              <a:t>(g)</a:t>
            </a:r>
            <a:r>
              <a:rPr lang="en-US" altLang="en-US" sz="2800" dirty="0">
                <a:latin typeface="Times" charset="0"/>
              </a:rPr>
              <a:t>  +  I</a:t>
            </a:r>
            <a:r>
              <a:rPr lang="en-US" altLang="en-US" sz="2800" baseline="-20000" dirty="0">
                <a:latin typeface="Times" charset="0"/>
              </a:rPr>
              <a:t>2</a:t>
            </a:r>
            <a:r>
              <a:rPr lang="en-US" altLang="en-US" sz="2000" dirty="0">
                <a:latin typeface="Times" charset="0"/>
              </a:rPr>
              <a:t>(g)</a:t>
            </a:r>
            <a:r>
              <a:rPr lang="en-US" altLang="en-US" sz="2800" dirty="0">
                <a:latin typeface="Times" charset="0"/>
              </a:rPr>
              <a:t>  </a:t>
            </a:r>
            <a:r>
              <a:rPr lang="en-US" altLang="en-US" sz="2800" dirty="0">
                <a:latin typeface="Cambria Math" charset="0"/>
                <a:ea typeface="Cambria Math" charset="0"/>
                <a:cs typeface="Lucida Sans Unicode" charset="0"/>
              </a:rPr>
              <a:t>⇌</a:t>
            </a:r>
            <a:r>
              <a:rPr lang="en-US" altLang="en-US" sz="2800" dirty="0">
                <a:latin typeface="Times" charset="0"/>
                <a:ea typeface="Lucida Sans Unicode" charset="0"/>
                <a:cs typeface="Lucida Sans Unicode" charset="0"/>
              </a:rPr>
              <a:t>  2HI</a:t>
            </a:r>
            <a:r>
              <a:rPr lang="en-US" altLang="en-US" sz="2000" dirty="0">
                <a:latin typeface="Times" charset="0"/>
                <a:ea typeface="Lucida Sans Unicode" charset="0"/>
                <a:cs typeface="Lucida Sans Unicode" charset="0"/>
              </a:rPr>
              <a:t>(g)</a:t>
            </a:r>
            <a:r>
              <a:rPr lang="en-US" altLang="en-US" sz="2800" dirty="0">
                <a:latin typeface="Times" charset="0"/>
                <a:ea typeface="Lucida Sans Unicode" charset="0"/>
                <a:cs typeface="Lucida Sans Unicode"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200" dirty="0">
                <a:latin typeface="Times" charset="0"/>
              </a:rPr>
              <a:t>Calculating Equilibrium Constant</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sz="half" idx="1"/>
              </p:nvPr>
            </p:nvSpPr>
            <p:spPr>
              <a:xfrm>
                <a:off x="457200" y="1524000"/>
                <a:ext cx="8153400" cy="4953000"/>
              </a:xfrm>
            </p:spPr>
            <p:txBody>
              <a:bodyPr/>
              <a:lstStyle/>
              <a:p>
                <a:pPr eaLnBrk="1" hangingPunct="1"/>
                <a:r>
                  <a:rPr lang="en-US" altLang="en-US" sz="2400" dirty="0" smtClean="0">
                    <a:latin typeface="Times" charset="0"/>
                  </a:rPr>
                  <a:t>In the following equilibrium, actual reaction </a:t>
                </a:r>
                <a:r>
                  <a:rPr lang="en-US" altLang="en-US" sz="2400" dirty="0" smtClean="0">
                    <a:latin typeface="Times" charset="0"/>
                    <a:ea typeface="Lucida Sans Unicode" charset="0"/>
                    <a:cs typeface="Lucida Sans Unicode" charset="0"/>
                  </a:rPr>
                  <a:t>proceeds </a:t>
                </a:r>
                <a:r>
                  <a:rPr lang="en-US" altLang="en-US" sz="2400" dirty="0">
                    <a:latin typeface="Times" charset="0"/>
                    <a:ea typeface="Lucida Sans Unicode" charset="0"/>
                    <a:cs typeface="Lucida Sans Unicode" charset="0"/>
                  </a:rPr>
                  <a:t>from right to </a:t>
                </a:r>
                <a:r>
                  <a:rPr lang="en-US" altLang="en-US" sz="2400" dirty="0" smtClean="0">
                    <a:latin typeface="Times" charset="0"/>
                    <a:ea typeface="Lucida Sans Unicode" charset="0"/>
                    <a:cs typeface="Lucida Sans Unicode" charset="0"/>
                  </a:rPr>
                  <a:t>left to approach equilibrium.</a:t>
                </a:r>
                <a:endParaRPr lang="en-US" altLang="en-US" sz="2400" dirty="0">
                  <a:latin typeface="Times" charset="0"/>
                  <a:ea typeface="Lucida Sans Unicode" charset="0"/>
                  <a:cs typeface="Lucida Sans Unicode" charset="0"/>
                </a:endParaRPr>
              </a:p>
              <a:p>
                <a:pPr eaLnBrk="1" hangingPunct="1">
                  <a:lnSpc>
                    <a:spcPct val="80000"/>
                  </a:lnSpc>
                </a:pPr>
                <a:r>
                  <a:rPr lang="en-US" altLang="en-US" sz="2000" dirty="0" smtClean="0">
                    <a:latin typeface="Times" charset="0"/>
                  </a:rPr>
                  <a:t>____________________________________________________</a:t>
                </a:r>
                <a:endParaRPr lang="en-US" altLang="en-US" sz="2000" dirty="0">
                  <a:latin typeface="Times" charset="0"/>
                </a:endParaRPr>
              </a:p>
              <a:p>
                <a:pPr eaLnBrk="1" hangingPunct="1">
                  <a:lnSpc>
                    <a:spcPct val="80000"/>
                  </a:lnSpc>
                </a:pPr>
                <a:r>
                  <a:rPr lang="en-US" altLang="en-US" sz="2400" dirty="0">
                    <a:latin typeface="Times" charset="0"/>
                  </a:rPr>
                  <a:t>		</a:t>
                </a:r>
                <a:r>
                  <a:rPr lang="en-US" altLang="en-US" sz="2400" dirty="0" smtClean="0">
                    <a:latin typeface="Times" charset="0"/>
                  </a:rPr>
                  <a:t>	</a:t>
                </a:r>
                <a:r>
                  <a:rPr lang="en-US" altLang="en-US" sz="2800" dirty="0" smtClean="0">
                    <a:latin typeface="Times" charset="0"/>
                  </a:rPr>
                  <a:t>H</a:t>
                </a:r>
                <a:r>
                  <a:rPr lang="en-US" altLang="en-US" sz="2800" baseline="-25000" dirty="0" smtClean="0">
                    <a:latin typeface="Times" charset="0"/>
                  </a:rPr>
                  <a:t>2</a:t>
                </a:r>
                <a:r>
                  <a:rPr lang="en-US" altLang="en-US" sz="2400" dirty="0" smtClean="0">
                    <a:latin typeface="Times" charset="0"/>
                  </a:rPr>
                  <a:t>(g</a:t>
                </a:r>
                <a:r>
                  <a:rPr lang="en-US" altLang="en-US" sz="2400" dirty="0">
                    <a:latin typeface="Times" charset="0"/>
                  </a:rPr>
                  <a:t>)	 +   </a:t>
                </a:r>
                <a:r>
                  <a:rPr lang="en-US" altLang="en-US" sz="2800" dirty="0" smtClean="0">
                    <a:latin typeface="Times" charset="0"/>
                  </a:rPr>
                  <a:t>I</a:t>
                </a:r>
                <a:r>
                  <a:rPr lang="en-US" altLang="en-US" sz="2800" baseline="-25000" dirty="0" smtClean="0">
                    <a:latin typeface="Times" charset="0"/>
                  </a:rPr>
                  <a:t>2</a:t>
                </a:r>
                <a:r>
                  <a:rPr lang="en-US" altLang="en-US" sz="2400" dirty="0" smtClean="0">
                    <a:latin typeface="Times" charset="0"/>
                  </a:rPr>
                  <a:t>(g</a:t>
                </a:r>
                <a:r>
                  <a:rPr lang="en-US" altLang="en-US" sz="2400" dirty="0">
                    <a:latin typeface="Times" charset="0"/>
                  </a:rPr>
                  <a:t>)  </a:t>
                </a:r>
                <a:r>
                  <a:rPr lang="en-US" altLang="en-US" sz="2400" dirty="0" smtClean="0">
                    <a:latin typeface="Times" charset="0"/>
                  </a:rPr>
                  <a:t> </a:t>
                </a:r>
                <a:r>
                  <a:rPr lang="en-US" altLang="en-US" sz="2800" dirty="0" smtClean="0">
                    <a:latin typeface="Cambria Math" charset="0"/>
                    <a:ea typeface="Cambria Math" charset="0"/>
                    <a:cs typeface="Cambria Math" charset="0"/>
                  </a:rPr>
                  <a:t>⇌</a:t>
                </a:r>
                <a:r>
                  <a:rPr lang="en-US" altLang="en-US" sz="2400" dirty="0" smtClean="0">
                    <a:latin typeface="Times" charset="0"/>
                  </a:rPr>
                  <a:t>    </a:t>
                </a:r>
                <a:r>
                  <a:rPr lang="en-US" altLang="en-US" sz="2800" dirty="0" smtClean="0">
                    <a:latin typeface="Times" charset="0"/>
                  </a:rPr>
                  <a:t>2HI</a:t>
                </a:r>
                <a:r>
                  <a:rPr lang="en-US" altLang="en-US" sz="2400" dirty="0" smtClean="0">
                    <a:latin typeface="Times" charset="0"/>
                  </a:rPr>
                  <a:t>(g</a:t>
                </a:r>
                <a:r>
                  <a:rPr lang="en-US" altLang="en-US" sz="2400" dirty="0">
                    <a:latin typeface="Times" charset="0"/>
                  </a:rPr>
                  <a:t>)</a:t>
                </a:r>
              </a:p>
              <a:p>
                <a:pPr eaLnBrk="1" hangingPunct="1">
                  <a:lnSpc>
                    <a:spcPct val="80000"/>
                  </a:lnSpc>
                </a:pPr>
                <a:r>
                  <a:rPr lang="en-US" altLang="en-US" sz="2000" dirty="0" smtClean="0">
                    <a:latin typeface="Times" charset="0"/>
                  </a:rPr>
                  <a:t>____________________________________________________</a:t>
                </a:r>
                <a:endParaRPr lang="en-US" altLang="en-US" sz="2000" dirty="0">
                  <a:latin typeface="Times" charset="0"/>
                </a:endParaRPr>
              </a:p>
              <a:p>
                <a:pPr eaLnBrk="1" hangingPunct="1">
                  <a:lnSpc>
                    <a:spcPct val="80000"/>
                  </a:lnSpc>
                </a:pPr>
                <a:r>
                  <a:rPr lang="en-US" altLang="en-US" sz="2200" b="1" dirty="0">
                    <a:latin typeface="Times" charset="0"/>
                  </a:rPr>
                  <a:t>I</a:t>
                </a:r>
                <a:r>
                  <a:rPr lang="en-US" altLang="en-US" sz="2200" dirty="0">
                    <a:latin typeface="Times" charset="0"/>
                  </a:rPr>
                  <a:t>nitial [  ], </a:t>
                </a:r>
                <a:r>
                  <a:rPr lang="en-US" altLang="en-US" sz="2200" i="1" dirty="0">
                    <a:latin typeface="Times" charset="0"/>
                  </a:rPr>
                  <a:t>M</a:t>
                </a:r>
                <a:r>
                  <a:rPr lang="en-US" altLang="en-US" sz="2200" dirty="0">
                    <a:latin typeface="Times" charset="0"/>
                  </a:rPr>
                  <a:t>:	0.000	        0.000            </a:t>
                </a:r>
                <a:r>
                  <a:rPr lang="en-US" altLang="en-US" sz="2200" dirty="0" smtClean="0">
                    <a:latin typeface="Times" charset="0"/>
                  </a:rPr>
                  <a:t>0.500</a:t>
                </a:r>
                <a:endParaRPr lang="en-US" altLang="en-US" sz="2200" dirty="0">
                  <a:latin typeface="Times" charset="0"/>
                </a:endParaRPr>
              </a:p>
              <a:p>
                <a:pPr eaLnBrk="1" hangingPunct="1">
                  <a:lnSpc>
                    <a:spcPct val="80000"/>
                  </a:lnSpc>
                </a:pPr>
                <a:r>
                  <a:rPr lang="en-US" altLang="en-US" sz="2200" b="1" dirty="0">
                    <a:latin typeface="Times" charset="0"/>
                  </a:rPr>
                  <a:t>C</a:t>
                </a:r>
                <a:r>
                  <a:rPr lang="en-US" altLang="en-US" sz="2200" dirty="0">
                    <a:latin typeface="Times" charset="0"/>
                  </a:rPr>
                  <a:t>hange in [  ], </a:t>
                </a:r>
                <a:r>
                  <a:rPr lang="en-US" altLang="en-US" sz="2200" i="1" dirty="0">
                    <a:latin typeface="Times" charset="0"/>
                  </a:rPr>
                  <a:t>M</a:t>
                </a:r>
                <a:r>
                  <a:rPr lang="en-US" altLang="en-US" sz="2200" dirty="0">
                    <a:latin typeface="Times" charset="0"/>
                  </a:rPr>
                  <a:t>:   </a:t>
                </a:r>
                <a:r>
                  <a:rPr lang="en-US" altLang="en-US" sz="2200" dirty="0" smtClean="0">
                    <a:latin typeface="Times" charset="0"/>
                  </a:rPr>
                  <a:t> </a:t>
                </a:r>
                <a:r>
                  <a:rPr lang="en-US" altLang="en-US" sz="2000" dirty="0" smtClean="0">
                    <a:latin typeface="Times" charset="0"/>
                  </a:rPr>
                  <a:t>+</a:t>
                </a:r>
                <a:r>
                  <a:rPr lang="en-US" altLang="en-US" sz="2200" dirty="0" smtClean="0">
                    <a:latin typeface="Times" charset="0"/>
                  </a:rPr>
                  <a:t>0.055          </a:t>
                </a:r>
                <a:r>
                  <a:rPr lang="en-US" altLang="en-US" sz="2000" dirty="0" smtClean="0">
                    <a:latin typeface="Times" charset="0"/>
                  </a:rPr>
                  <a:t>+</a:t>
                </a:r>
                <a:r>
                  <a:rPr lang="en-US" altLang="en-US" sz="2200" dirty="0" smtClean="0">
                    <a:latin typeface="Times" charset="0"/>
                  </a:rPr>
                  <a:t>0.055          -0.110</a:t>
                </a:r>
                <a:endParaRPr lang="en-US" altLang="en-US" sz="2200" dirty="0">
                  <a:latin typeface="Times" charset="0"/>
                </a:endParaRPr>
              </a:p>
              <a:p>
                <a:pPr eaLnBrk="1" hangingPunct="1">
                  <a:lnSpc>
                    <a:spcPct val="80000"/>
                  </a:lnSpc>
                </a:pPr>
                <a:r>
                  <a:rPr lang="en-US" altLang="en-US" sz="2200" b="1" dirty="0" err="1">
                    <a:latin typeface="Times" charset="0"/>
                  </a:rPr>
                  <a:t>E</a:t>
                </a:r>
                <a:r>
                  <a:rPr lang="en-US" altLang="en-US" sz="2200" dirty="0" err="1">
                    <a:latin typeface="Times" charset="0"/>
                  </a:rPr>
                  <a:t>quil’m</a:t>
                </a:r>
                <a:r>
                  <a:rPr lang="en-US" altLang="en-US" sz="2200" dirty="0">
                    <a:latin typeface="Times" charset="0"/>
                  </a:rPr>
                  <a:t> [  ], </a:t>
                </a:r>
                <a:r>
                  <a:rPr lang="en-US" altLang="en-US" sz="2200" i="1" dirty="0">
                    <a:latin typeface="Times" charset="0"/>
                  </a:rPr>
                  <a:t>M</a:t>
                </a:r>
                <a:r>
                  <a:rPr lang="en-US" altLang="en-US" sz="2200" dirty="0">
                    <a:latin typeface="Times" charset="0"/>
                  </a:rPr>
                  <a:t>	</a:t>
                </a:r>
                <a:r>
                  <a:rPr lang="en-US" altLang="en-US" sz="2200" dirty="0" smtClean="0">
                    <a:latin typeface="Times" charset="0"/>
                  </a:rPr>
                  <a:t>0.055</a:t>
                </a:r>
                <a:r>
                  <a:rPr lang="en-US" altLang="en-US" sz="2200" dirty="0">
                    <a:latin typeface="Times" charset="0"/>
                  </a:rPr>
                  <a:t>	        </a:t>
                </a:r>
                <a:r>
                  <a:rPr lang="en-US" altLang="en-US" sz="2200" dirty="0" smtClean="0">
                    <a:latin typeface="Times" charset="0"/>
                  </a:rPr>
                  <a:t>0.055            0.390</a:t>
                </a:r>
              </a:p>
              <a:p>
                <a:pPr eaLnBrk="1" hangingPunct="1">
                  <a:lnSpc>
                    <a:spcPct val="80000"/>
                  </a:lnSpc>
                </a:pPr>
                <a:r>
                  <a:rPr lang="en-US" altLang="en-US" sz="2000" dirty="0" smtClean="0">
                    <a:latin typeface="Times" charset="0"/>
                  </a:rPr>
                  <a:t>____________________________________________________</a:t>
                </a:r>
              </a:p>
              <a:p>
                <a:pPr marL="457200" lvl="1" indent="0" eaLnBrk="1" hangingPunct="1">
                  <a:lnSpc>
                    <a:spcPct val="80000"/>
                  </a:lnSpc>
                  <a:buNone/>
                </a:pPr>
                <a:r>
                  <a:rPr lang="en-US" altLang="en-US" sz="1600" dirty="0" smtClean="0">
                    <a:latin typeface="Times" charset="0"/>
                  </a:rPr>
                  <a:t>	</a:t>
                </a:r>
              </a:p>
              <a:p>
                <a:pPr marL="457200" lvl="1" indent="0" eaLnBrk="1" hangingPunct="1">
                  <a:lnSpc>
                    <a:spcPct val="80000"/>
                  </a:lnSpc>
                  <a:buNone/>
                </a:pPr>
                <a:r>
                  <a:rPr lang="en-US" altLang="en-US" sz="2400" dirty="0">
                    <a:latin typeface="Times" charset="0"/>
                  </a:rPr>
                  <a:t>	</a:t>
                </a:r>
                <a:r>
                  <a:rPr lang="en-US" altLang="en-US" sz="2400" dirty="0" smtClean="0">
                    <a:latin typeface="Times" charset="0"/>
                  </a:rPr>
                  <a:t>  </a:t>
                </a:r>
                <a:r>
                  <a:rPr lang="en-US" altLang="en-US" dirty="0" smtClean="0">
                    <a:latin typeface="Times" charset="0"/>
                  </a:rPr>
                  <a:t>H</a:t>
                </a:r>
                <a:r>
                  <a:rPr lang="en-US" altLang="en-US" baseline="-20000" dirty="0" smtClean="0">
                    <a:latin typeface="Times" charset="0"/>
                  </a:rPr>
                  <a:t>2</a:t>
                </a:r>
                <a:r>
                  <a:rPr lang="en-US" altLang="en-US" sz="1800" dirty="0" smtClean="0">
                    <a:latin typeface="Times" charset="0"/>
                  </a:rPr>
                  <a:t>(g)</a:t>
                </a:r>
                <a:r>
                  <a:rPr lang="en-US" altLang="en-US" sz="2400" dirty="0" smtClean="0">
                    <a:latin typeface="Times" charset="0"/>
                  </a:rPr>
                  <a:t>  </a:t>
                </a:r>
                <a:r>
                  <a:rPr lang="en-US" altLang="en-US" dirty="0" smtClean="0">
                    <a:latin typeface="Times" charset="0"/>
                  </a:rPr>
                  <a:t>+  I</a:t>
                </a:r>
                <a:r>
                  <a:rPr lang="en-US" altLang="en-US" baseline="-20000" dirty="0" smtClean="0">
                    <a:latin typeface="Times" charset="0"/>
                  </a:rPr>
                  <a:t>2</a:t>
                </a:r>
                <a:r>
                  <a:rPr lang="en-US" altLang="en-US" sz="1800" dirty="0" smtClean="0">
                    <a:latin typeface="Times" charset="0"/>
                  </a:rPr>
                  <a:t>(g)</a:t>
                </a:r>
                <a:r>
                  <a:rPr lang="en-US" altLang="en-US" sz="2400" dirty="0" smtClean="0">
                    <a:latin typeface="Times" charset="0"/>
                  </a:rPr>
                  <a:t> </a:t>
                </a:r>
                <a:r>
                  <a:rPr lang="en-US" altLang="en-US" dirty="0" smtClean="0">
                    <a:latin typeface="Cambria Math" charset="0"/>
                    <a:ea typeface="Cambria Math" charset="0"/>
                    <a:cs typeface="Lucida Sans Unicode" charset="0"/>
                  </a:rPr>
                  <a:t>⇌</a:t>
                </a:r>
                <a:r>
                  <a:rPr lang="en-US" altLang="en-US" sz="2400" dirty="0" smtClean="0">
                    <a:latin typeface="Times" charset="0"/>
                    <a:ea typeface="Lucida Sans Unicode" charset="0"/>
                    <a:cs typeface="Lucida Sans Unicode" charset="0"/>
                  </a:rPr>
                  <a:t>  </a:t>
                </a:r>
                <a:r>
                  <a:rPr lang="en-US" altLang="en-US" dirty="0" smtClean="0">
                    <a:latin typeface="Times" charset="0"/>
                    <a:ea typeface="Lucida Sans Unicode" charset="0"/>
                    <a:cs typeface="Lucida Sans Unicode" charset="0"/>
                  </a:rPr>
                  <a:t>2HI</a:t>
                </a:r>
                <a:r>
                  <a:rPr lang="en-US" altLang="en-US" sz="1800" dirty="0" smtClean="0">
                    <a:latin typeface="Times" charset="0"/>
                    <a:ea typeface="Lucida Sans Unicode" charset="0"/>
                    <a:cs typeface="Lucida Sans Unicode" charset="0"/>
                  </a:rPr>
                  <a:t>(g)</a:t>
                </a:r>
                <a:r>
                  <a:rPr lang="en-US" altLang="en-US" sz="2400" dirty="0" smtClean="0">
                    <a:latin typeface="Times" charset="0"/>
                    <a:ea typeface="Lucida Sans Unicode" charset="0"/>
                    <a:cs typeface="Lucida Sans Unicode" charset="0"/>
                  </a:rPr>
                  <a:t>; </a:t>
                </a:r>
                <a:endParaRPr lang="en-US" altLang="en-US" sz="2400" i="1" dirty="0">
                  <a:latin typeface="Times" charset="0"/>
                </a:endParaRPr>
              </a:p>
              <a:p>
                <a:pPr lvl="1" eaLnBrk="1" hangingPunct="1">
                  <a:buFontTx/>
                  <a:buNone/>
                </a:pPr>
                <a:r>
                  <a:rPr lang="en-US" altLang="en-US" sz="2400" i="1" dirty="0">
                    <a:latin typeface="Times" charset="0"/>
                  </a:rPr>
                  <a:t>	</a:t>
                </a:r>
                <a:r>
                  <a:rPr lang="en-US" altLang="en-US" sz="2400" i="1" dirty="0" smtClean="0">
                    <a:latin typeface="Times" charset="0"/>
                  </a:rPr>
                  <a:t>	  </a:t>
                </a:r>
                <a:r>
                  <a:rPr lang="en-US" altLang="en-US" i="1" dirty="0" smtClean="0">
                    <a:latin typeface="Times" charset="0"/>
                  </a:rPr>
                  <a:t>K</a:t>
                </a:r>
                <a:r>
                  <a:rPr lang="en-US" altLang="en-US" baseline="-10000" dirty="0" smtClean="0">
                    <a:latin typeface="Times" charset="0"/>
                  </a:rPr>
                  <a:t>c</a:t>
                </a:r>
                <a:r>
                  <a:rPr lang="en-US" altLang="en-US" baseline="-16000" dirty="0" smtClean="0">
                    <a:latin typeface="Times" charset="0"/>
                  </a:rPr>
                  <a:t>  </a:t>
                </a:r>
                <a:r>
                  <a:rPr lang="en-US" altLang="en-US" dirty="0">
                    <a:latin typeface="Times" charset="0"/>
                  </a:rPr>
                  <a:t>=   </a:t>
                </a:r>
                <a14:m>
                  <m:oMath xmlns:m="http://schemas.openxmlformats.org/officeDocument/2006/math">
                    <m:f>
                      <m:fPr>
                        <m:ctrlPr>
                          <a:rPr lang="en-US" altLang="en-US" i="1" smtClean="0">
                            <a:latin typeface="Cambria Math" panose="02040503050406030204" pitchFamily="18" charset="0"/>
                          </a:rPr>
                        </m:ctrlPr>
                      </m:fPr>
                      <m:num>
                        <m:sSup>
                          <m:sSupPr>
                            <m:ctrlPr>
                              <a:rPr lang="en-US" altLang="en-US" b="0" i="1" smtClean="0">
                                <a:latin typeface="Cambria Math" panose="02040503050406030204" pitchFamily="18" charset="0"/>
                              </a:rPr>
                            </m:ctrlPr>
                          </m:sSupPr>
                          <m:e>
                            <m:d>
                              <m:dPr>
                                <m:ctrlPr>
                                  <a:rPr lang="en-US" altLang="en-US" b="0" i="1" smtClean="0">
                                    <a:latin typeface="Cambria Math" panose="02040503050406030204" pitchFamily="18" charset="0"/>
                                  </a:rPr>
                                </m:ctrlPr>
                              </m:dPr>
                              <m:e>
                                <m:r>
                                  <a:rPr lang="en-US" altLang="en-US" b="0" i="1" smtClean="0">
                                    <a:latin typeface="Cambria Math" charset="0"/>
                                  </a:rPr>
                                  <m:t>0.390</m:t>
                                </m:r>
                              </m:e>
                            </m:d>
                          </m:e>
                          <m:sup>
                            <m:r>
                              <a:rPr lang="en-US" altLang="en-US" b="0" i="1" smtClean="0">
                                <a:latin typeface="Cambria Math" charset="0"/>
                              </a:rPr>
                              <m:t>2</m:t>
                            </m:r>
                          </m:sup>
                        </m:sSup>
                      </m:num>
                      <m:den>
                        <m:r>
                          <a:rPr lang="en-US" altLang="en-US" b="0" i="1" smtClean="0">
                            <a:latin typeface="Cambria Math" charset="0"/>
                          </a:rPr>
                          <m:t>(0.055)(0.055)</m:t>
                        </m:r>
                      </m:den>
                    </m:f>
                  </m:oMath>
                </a14:m>
                <a:r>
                  <a:rPr lang="en-US" altLang="en-US" dirty="0" smtClean="0">
                    <a:latin typeface="Times" charset="0"/>
                  </a:rPr>
                  <a:t>  = </a:t>
                </a:r>
                <a:r>
                  <a:rPr lang="en-US" altLang="en-US" sz="2400" dirty="0" smtClean="0">
                    <a:latin typeface="Times" charset="0"/>
                  </a:rPr>
                  <a:t>50.</a:t>
                </a:r>
                <a:endParaRPr lang="en-US" altLang="en-US" sz="2400" dirty="0">
                  <a:latin typeface="Times" charset="0"/>
                </a:endParaRPr>
              </a:p>
            </p:txBody>
          </p:sp>
        </mc:Choice>
        <mc:Fallback xmlns="">
          <p:sp>
            <p:nvSpPr>
              <p:cNvPr id="14339" name="Rectangle 3"/>
              <p:cNvSpPr>
                <a:spLocks noGrp="1" noRot="1" noChangeAspect="1" noMove="1" noResize="1" noEditPoints="1" noAdjustHandles="1" noChangeArrowheads="1" noChangeShapeType="1" noTextEdit="1"/>
              </p:cNvSpPr>
              <p:nvPr>
                <p:ph type="body" sz="half" idx="1"/>
              </p:nvPr>
            </p:nvSpPr>
            <p:spPr>
              <a:xfrm>
                <a:off x="457200" y="1524000"/>
                <a:ext cx="8153400" cy="4953000"/>
              </a:xfrm>
              <a:blipFill rotWithShape="0">
                <a:blip r:embed="rId2"/>
                <a:stretch>
                  <a:fillRect l="-1046" t="-98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1" y="241325"/>
            <a:ext cx="7848600" cy="1091031"/>
          </a:xfrm>
        </p:spPr>
        <p:txBody>
          <a:bodyPr/>
          <a:lstStyle/>
          <a:p>
            <a:r>
              <a:rPr lang="en-US" sz="3200" dirty="0">
                <a:latin typeface="Times New Roman" charset="0"/>
                <a:ea typeface="Times New Roman" charset="0"/>
                <a:cs typeface="Times New Roman" charset="0"/>
              </a:rPr>
              <a:t>V</a:t>
            </a:r>
            <a:r>
              <a:rPr lang="en-US" sz="3200" dirty="0" smtClean="0">
                <a:latin typeface="Times New Roman" charset="0"/>
                <a:ea typeface="Times New Roman" charset="0"/>
                <a:cs typeface="Times New Roman" charset="0"/>
              </a:rPr>
              <a:t>alue of </a:t>
            </a:r>
            <a:r>
              <a:rPr lang="en-US" sz="3200" i="1" dirty="0" smtClean="0">
                <a:latin typeface="Times New Roman" charset="0"/>
                <a:ea typeface="Times New Roman" charset="0"/>
                <a:cs typeface="Times New Roman" charset="0"/>
              </a:rPr>
              <a:t>K</a:t>
            </a:r>
            <a:r>
              <a:rPr lang="en-US" sz="3200" dirty="0" smtClean="0">
                <a:latin typeface="Times New Roman" charset="0"/>
                <a:ea typeface="Times New Roman" charset="0"/>
                <a:cs typeface="Times New Roman" charset="0"/>
              </a:rPr>
              <a:t> is constant at a given temperature, regardless of concentration values </a:t>
            </a:r>
            <a:endParaRPr lang="en-US" sz="3200" dirty="0">
              <a:latin typeface="Times New Roman" charset="0"/>
              <a:ea typeface="Times New Roman" charset="0"/>
              <a:cs typeface="Times New Roman" charset="0"/>
            </a:endParaRPr>
          </a:p>
        </p:txBody>
      </p:sp>
      <p:pic>
        <p:nvPicPr>
          <p:cNvPr id="2" name="Picture Placeholder 1" descr="CNX_Chem_13_02_mixtur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67" b="-567"/>
          <a:stretch>
            <a:fillRect/>
          </a:stretch>
        </p:blipFill>
        <p:spPr>
          <a:xfrm>
            <a:off x="491442" y="1583143"/>
            <a:ext cx="8062913" cy="3500071"/>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529543" y="5334000"/>
                <a:ext cx="7986712" cy="1066800"/>
              </a:xfrm>
            </p:spPr>
            <p:txBody>
              <a:bodyPr>
                <a:normAutofit fontScale="85000" lnSpcReduction="10000"/>
              </a:bodyPr>
              <a:lstStyle/>
              <a:p>
                <a:r>
                  <a:rPr lang="en-US" sz="2400" dirty="0">
                    <a:latin typeface="Times New Roman" panose="02020603050405020304" pitchFamily="18" charset="0"/>
                    <a:cs typeface="Times New Roman" panose="02020603050405020304" pitchFamily="18" charset="0"/>
                  </a:rPr>
                  <a:t>Concentrations of three mixtures are shown before and after reaching equilibrium at 800 </a:t>
                </a:r>
                <a:r>
                  <a:rPr lang="en-US" sz="2400" dirty="0" smtClean="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for the </a:t>
                </a:r>
                <a:r>
                  <a:rPr lang="en-US" sz="2400" dirty="0" smtClean="0">
                    <a:latin typeface="Times New Roman" panose="02020603050405020304" pitchFamily="18" charset="0"/>
                    <a:cs typeface="Times New Roman" panose="02020603050405020304" pitchFamily="18" charset="0"/>
                  </a:rPr>
                  <a:t>so called water </a:t>
                </a:r>
                <a:r>
                  <a:rPr lang="en-US" sz="2400" dirty="0">
                    <a:latin typeface="Times New Roman" panose="02020603050405020304" pitchFamily="18" charset="0"/>
                    <a:cs typeface="Times New Roman" panose="02020603050405020304" pitchFamily="18" charset="0"/>
                  </a:rPr>
                  <a:t>gas shift reaction: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CO</a:t>
                </a:r>
                <a:r>
                  <a:rPr lang="en-US" sz="1800" dirty="0" smtClean="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1800" dirty="0" smtClean="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a:t>
                </a:r>
                <a:r>
                  <a:rPr lang="en-US" sz="2800" baseline="-25000" dirty="0" smtClean="0">
                    <a:latin typeface="Times New Roman" panose="02020603050405020304" pitchFamily="18" charset="0"/>
                    <a:cs typeface="Times New Roman" panose="02020603050405020304" pitchFamily="18" charset="0"/>
                  </a:rPr>
                  <a:t>2</a:t>
                </a:r>
                <a:r>
                  <a:rPr lang="en-US" sz="1800" dirty="0" smtClean="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1800" dirty="0" smtClean="0">
                    <a:latin typeface="Times New Roman" panose="02020603050405020304" pitchFamily="18" charset="0"/>
                    <a:cs typeface="Times New Roman" panose="02020603050405020304" pitchFamily="18" charset="0"/>
                  </a:rPr>
                  <a:t>(g)</a:t>
                </a:r>
                <a:endParaRPr lang="en-US" sz="2800" dirty="0">
                  <a:latin typeface="Times New Roman" panose="02020603050405020304" pitchFamily="18" charset="0"/>
                  <a:cs typeface="Times New Roman" panose="02020603050405020304" pitchFamily="18" charset="0"/>
                </a:endParaRP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529543" y="5334000"/>
                <a:ext cx="7986712" cy="1066800"/>
              </a:xfrm>
              <a:blipFill rotWithShape="0">
                <a:blip r:embed="rId3"/>
                <a:stretch>
                  <a:fillRect l="-687" t="-5714" b="-10857"/>
                </a:stretch>
              </a:blipFill>
            </p:spPr>
            <p:txBody>
              <a:bodyPr/>
              <a:lstStyle/>
              <a:p>
                <a:r>
                  <a:rPr lang="en-US">
                    <a:noFill/>
                  </a:rPr>
                  <a:t> </a:t>
                </a:r>
              </a:p>
            </p:txBody>
          </p:sp>
        </mc:Fallback>
      </mc:AlternateContent>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4694" y="241325"/>
            <a:ext cx="759321" cy="516101"/>
          </a:xfrm>
          <a:prstGeom prst="rect">
            <a:avLst/>
          </a:prstGeom>
        </p:spPr>
      </p:pic>
    </p:spTree>
    <p:extLst>
      <p:ext uri="{BB962C8B-B14F-4D97-AF65-F5344CB8AC3E}">
        <p14:creationId xmlns:p14="http://schemas.microsoft.com/office/powerpoint/2010/main" val="937882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8229600" cy="1219200"/>
          </a:xfrm>
        </p:spPr>
        <p:txBody>
          <a:bodyPr/>
          <a:lstStyle/>
          <a:p>
            <a:pPr eaLnBrk="1" hangingPunct="1">
              <a:lnSpc>
                <a:spcPct val="80000"/>
              </a:lnSpc>
            </a:pPr>
            <a:r>
              <a:rPr lang="en-US" altLang="en-US" sz="3200" dirty="0" smtClean="0">
                <a:latin typeface="Times" charset="0"/>
              </a:rPr>
              <a:t>The Expression and Value </a:t>
            </a:r>
            <a:r>
              <a:rPr lang="en-US" altLang="en-US" sz="3200" dirty="0">
                <a:latin typeface="Times" charset="0"/>
              </a:rPr>
              <a:t>of </a:t>
            </a:r>
            <a:r>
              <a:rPr lang="en-US" altLang="en-US" sz="3200" dirty="0" smtClean="0">
                <a:latin typeface="Times" charset="0"/>
              </a:rPr>
              <a:t>Equilibrium  Constant </a:t>
            </a:r>
            <a:r>
              <a:rPr lang="en-US" altLang="en-US" sz="3200" i="1" dirty="0" smtClean="0">
                <a:latin typeface="Times" charset="0"/>
              </a:rPr>
              <a:t>K</a:t>
            </a:r>
            <a:r>
              <a:rPr lang="en-US" altLang="en-US" sz="3200" dirty="0" smtClean="0">
                <a:latin typeface="Times" charset="0"/>
              </a:rPr>
              <a:t> </a:t>
            </a:r>
            <a:r>
              <a:rPr lang="en-US" altLang="en-US" sz="3200" dirty="0">
                <a:latin typeface="Times" charset="0"/>
              </a:rPr>
              <a:t>for a Reaction</a:t>
            </a:r>
          </a:p>
        </p:txBody>
      </p:sp>
      <p:sp>
        <p:nvSpPr>
          <p:cNvPr id="15363" name="Rectangle 3"/>
          <p:cNvSpPr>
            <a:spLocks noGrp="1" noChangeArrowheads="1"/>
          </p:cNvSpPr>
          <p:nvPr>
            <p:ph type="body" idx="1"/>
          </p:nvPr>
        </p:nvSpPr>
        <p:spPr>
          <a:xfrm>
            <a:off x="457200" y="2057400"/>
            <a:ext cx="8229600" cy="4419600"/>
          </a:xfrm>
        </p:spPr>
        <p:txBody>
          <a:bodyPr/>
          <a:lstStyle/>
          <a:p>
            <a:pPr eaLnBrk="1" hangingPunct="1"/>
            <a:r>
              <a:rPr lang="en-US" altLang="en-US" sz="2800" dirty="0">
                <a:latin typeface="Times" charset="0"/>
              </a:rPr>
              <a:t>Expression for </a:t>
            </a:r>
            <a:r>
              <a:rPr lang="en-US" altLang="en-US" sz="2800" i="1" dirty="0" smtClean="0">
                <a:latin typeface="Times" charset="0"/>
              </a:rPr>
              <a:t>K</a:t>
            </a:r>
            <a:r>
              <a:rPr lang="en-US" altLang="en-US" sz="2800" dirty="0" smtClean="0">
                <a:latin typeface="Times" charset="0"/>
              </a:rPr>
              <a:t> </a:t>
            </a:r>
            <a:r>
              <a:rPr lang="en-US" altLang="en-US" sz="2800" dirty="0">
                <a:latin typeface="Times" charset="0"/>
              </a:rPr>
              <a:t>depends on </a:t>
            </a:r>
            <a:r>
              <a:rPr lang="en-US" altLang="en-US" sz="2800" dirty="0" smtClean="0">
                <a:latin typeface="Times" charset="0"/>
              </a:rPr>
              <a:t>how equation is written;</a:t>
            </a:r>
            <a:endParaRPr lang="en-US" altLang="en-US" sz="2800" dirty="0">
              <a:latin typeface="Times" charset="0"/>
            </a:endParaRPr>
          </a:p>
          <a:p>
            <a:pPr eaLnBrk="1" hangingPunct="1"/>
            <a:r>
              <a:rPr lang="en-US" altLang="en-US" sz="2800" i="1" dirty="0" smtClean="0">
                <a:latin typeface="Times" charset="0"/>
              </a:rPr>
              <a:t>K</a:t>
            </a:r>
            <a:r>
              <a:rPr lang="en-US" altLang="en-US" sz="2800" dirty="0" smtClean="0">
                <a:latin typeface="Times" charset="0"/>
              </a:rPr>
              <a:t> is calculated using that expression and values of concentration </a:t>
            </a:r>
            <a:r>
              <a:rPr lang="en-US" altLang="en-US" sz="2800" dirty="0">
                <a:latin typeface="Times" charset="0"/>
              </a:rPr>
              <a:t>that exist at equilibrium;</a:t>
            </a:r>
          </a:p>
          <a:p>
            <a:pPr eaLnBrk="1" hangingPunct="1"/>
            <a:r>
              <a:rPr lang="en-US" altLang="en-US" sz="2800" i="1" dirty="0">
                <a:latin typeface="Times" charset="0"/>
              </a:rPr>
              <a:t>K</a:t>
            </a:r>
            <a:r>
              <a:rPr lang="en-US" altLang="en-US" sz="2800" dirty="0">
                <a:latin typeface="Times" charset="0"/>
              </a:rPr>
              <a:t> value for a given </a:t>
            </a:r>
            <a:r>
              <a:rPr lang="en-US" altLang="en-US" sz="2800" dirty="0" smtClean="0">
                <a:latin typeface="Times" charset="0"/>
              </a:rPr>
              <a:t>reaction </a:t>
            </a:r>
            <a:r>
              <a:rPr lang="en-US" altLang="en-US" sz="2800" i="1" dirty="0">
                <a:latin typeface="Times" charset="0"/>
              </a:rPr>
              <a:t>does not depend </a:t>
            </a:r>
            <a:r>
              <a:rPr lang="en-US" altLang="en-US" sz="2800" dirty="0">
                <a:latin typeface="Times" charset="0"/>
              </a:rPr>
              <a:t>on how the actual reaction occurs to reach equilibrium.</a:t>
            </a:r>
          </a:p>
          <a:p>
            <a:pPr eaLnBrk="1" hangingPunct="1"/>
            <a:r>
              <a:rPr lang="en-US" altLang="en-US" sz="2800" i="1" dirty="0" smtClean="0">
                <a:latin typeface="Times" charset="0"/>
              </a:rPr>
              <a:t>K</a:t>
            </a:r>
            <a:r>
              <a:rPr lang="en-US" altLang="en-US" sz="2800" dirty="0" smtClean="0">
                <a:latin typeface="Times" charset="0"/>
              </a:rPr>
              <a:t> for a reaction is </a:t>
            </a:r>
            <a:r>
              <a:rPr lang="en-US" altLang="en-US" sz="2800" b="1" i="1" dirty="0" smtClean="0">
                <a:solidFill>
                  <a:srgbClr val="002060"/>
                </a:solidFill>
                <a:latin typeface="Times" charset="0"/>
              </a:rPr>
              <a:t>constant at temperature</a:t>
            </a:r>
            <a:r>
              <a:rPr lang="en-US" altLang="en-US" sz="2800" dirty="0" smtClean="0">
                <a:latin typeface="Times" charset="0"/>
              </a:rPr>
              <a:t>, although concentration values at equilibrium may varies.</a:t>
            </a:r>
            <a:endParaRPr lang="en-US" altLang="en-US" sz="2800" dirty="0">
              <a:latin typeface="Times" charset="0"/>
            </a:endParaRPr>
          </a:p>
          <a:p>
            <a:pPr eaLnBrk="1" hangingPunct="1"/>
            <a:r>
              <a:rPr lang="en-US" altLang="en-US" sz="2800" dirty="0" smtClean="0">
                <a:latin typeface="Times" charset="0"/>
              </a:rPr>
              <a:t>At a given temperature a reaction has one </a:t>
            </a:r>
            <a:r>
              <a:rPr lang="en-US" altLang="en-US" sz="2800" i="1" dirty="0" smtClean="0">
                <a:latin typeface="Times" charset="0"/>
              </a:rPr>
              <a:t>K</a:t>
            </a:r>
            <a:r>
              <a:rPr lang="en-US" altLang="en-US" sz="2800" dirty="0" smtClean="0">
                <a:latin typeface="Times" charset="0"/>
              </a:rPr>
              <a:t> value, but may have many </a:t>
            </a:r>
            <a:r>
              <a:rPr lang="en-US" altLang="en-US" sz="2800" b="1" i="1" dirty="0" smtClean="0">
                <a:solidFill>
                  <a:srgbClr val="7030A0"/>
                </a:solidFill>
                <a:latin typeface="Times" charset="0"/>
              </a:rPr>
              <a:t>equilibrium positions</a:t>
            </a:r>
            <a:r>
              <a:rPr lang="en-US" altLang="en-US" sz="2800" dirty="0" smtClean="0">
                <a:latin typeface="Times" charset="0"/>
              </a:rPr>
              <a:t>.</a:t>
            </a:r>
            <a:endParaRPr lang="en-US" altLang="en-US" sz="2800" dirty="0">
              <a:latin typeface="Times" charset="0"/>
            </a:endParaRPr>
          </a:p>
        </p:txBody>
      </p:sp>
      <p:sp>
        <p:nvSpPr>
          <p:cNvPr id="1536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6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228600"/>
            <a:ext cx="8229600" cy="1143000"/>
          </a:xfrm>
        </p:spPr>
        <p:txBody>
          <a:bodyPr/>
          <a:lstStyle/>
          <a:p>
            <a:pPr eaLnBrk="1" hangingPunct="1"/>
            <a:r>
              <a:rPr lang="en-US" altLang="en-US" sz="3200" dirty="0">
                <a:latin typeface="Times" charset="0"/>
                <a:ea typeface="Lucida Sans Unicode" charset="0"/>
                <a:cs typeface="Lucida Sans Unicode" charset="0"/>
              </a:rPr>
              <a:t>Chemical </a:t>
            </a:r>
            <a:r>
              <a:rPr lang="en-US" altLang="en-US" sz="3200" dirty="0" smtClean="0">
                <a:latin typeface="Times" charset="0"/>
                <a:ea typeface="Lucida Sans Unicode" charset="0"/>
                <a:cs typeface="Lucida Sans Unicode" charset="0"/>
              </a:rPr>
              <a:t>Equations </a:t>
            </a:r>
            <a:r>
              <a:rPr lang="en-US" altLang="en-US" sz="3200" dirty="0">
                <a:latin typeface="Times" charset="0"/>
                <a:ea typeface="Lucida Sans Unicode" charset="0"/>
                <a:cs typeface="Lucida Sans Unicode" charset="0"/>
              </a:rPr>
              <a:t>and </a:t>
            </a:r>
            <a:r>
              <a:rPr lang="en-US" altLang="en-US" sz="3200" dirty="0" smtClean="0">
                <a:latin typeface="Times" charset="0"/>
                <a:ea typeface="Lucida Sans Unicode" charset="0"/>
                <a:cs typeface="Lucida Sans Unicode" charset="0"/>
              </a:rPr>
              <a:t>the Expression </a:t>
            </a:r>
            <a:r>
              <a:rPr lang="en-US" altLang="en-US" sz="3200" dirty="0">
                <a:latin typeface="Times" charset="0"/>
                <a:ea typeface="Lucida Sans Unicode" charset="0"/>
                <a:cs typeface="Lucida Sans Unicode" charset="0"/>
              </a:rPr>
              <a:t>of </a:t>
            </a:r>
            <a:r>
              <a:rPr lang="en-US" altLang="en-US" sz="3200" dirty="0" smtClean="0">
                <a:latin typeface="Times" charset="0"/>
                <a:ea typeface="Lucida Sans Unicode" charset="0"/>
                <a:cs typeface="Lucida Sans Unicode" charset="0"/>
              </a:rPr>
              <a:t/>
            </a:r>
            <a:br>
              <a:rPr lang="en-US" altLang="en-US" sz="3200" dirty="0" smtClean="0">
                <a:latin typeface="Times" charset="0"/>
                <a:ea typeface="Lucida Sans Unicode" charset="0"/>
                <a:cs typeface="Lucida Sans Unicode" charset="0"/>
              </a:rPr>
            </a:br>
            <a:r>
              <a:rPr lang="en-US" altLang="en-US" sz="3200" dirty="0" smtClean="0">
                <a:latin typeface="Times" charset="0"/>
                <a:ea typeface="Lucida Sans Unicode" charset="0"/>
                <a:cs typeface="Lucida Sans Unicode" charset="0"/>
              </a:rPr>
              <a:t>the Equilibrium </a:t>
            </a:r>
            <a:r>
              <a:rPr lang="en-US" altLang="en-US" sz="3200" dirty="0">
                <a:latin typeface="Times" charset="0"/>
                <a:ea typeface="Lucida Sans Unicode" charset="0"/>
                <a:cs typeface="Lucida Sans Unicode" charset="0"/>
              </a:rPr>
              <a:t>Constant, </a:t>
            </a:r>
            <a:r>
              <a:rPr lang="en-US" altLang="en-US" sz="3200" i="1" dirty="0" smtClean="0">
                <a:latin typeface="Times" charset="0"/>
                <a:ea typeface="Lucida Sans Unicode" charset="0"/>
                <a:cs typeface="Lucida Sans Unicode" charset="0"/>
              </a:rPr>
              <a:t>K</a:t>
            </a:r>
            <a:r>
              <a:rPr lang="en-US" altLang="en-US" sz="3200" baseline="-25000" dirty="0" smtClean="0">
                <a:latin typeface="Times" charset="0"/>
                <a:ea typeface="Lucida Sans Unicode" charset="0"/>
                <a:cs typeface="Lucida Sans Unicode" charset="0"/>
              </a:rPr>
              <a:t>c</a:t>
            </a:r>
            <a:r>
              <a:rPr lang="en-US" altLang="en-US" sz="3200" dirty="0" smtClean="0">
                <a:latin typeface="Times" charset="0"/>
                <a:ea typeface="Lucida Sans Unicode" charset="0"/>
                <a:cs typeface="Lucida Sans Unicode" charset="0"/>
              </a:rPr>
              <a:t> </a:t>
            </a:r>
            <a:endParaRPr lang="en-US" altLang="en-US" sz="3200" i="1" dirty="0">
              <a:latin typeface="Times" charset="0"/>
              <a:ea typeface="Lucida Sans Unicode" charset="0"/>
              <a:cs typeface="Lucida Sans Unicode" charset="0"/>
            </a:endParaRPr>
          </a:p>
        </p:txBody>
      </p:sp>
      <mc:AlternateContent xmlns:mc="http://schemas.openxmlformats.org/markup-compatibility/2006" xmlns:a14="http://schemas.microsoft.com/office/drawing/2010/main">
        <mc:Choice Requires="a14">
          <p:sp>
            <p:nvSpPr>
              <p:cNvPr id="16387" name="Rectangle 3"/>
              <p:cNvSpPr>
                <a:spLocks noGrp="1" noChangeArrowheads="1"/>
              </p:cNvSpPr>
              <p:nvPr>
                <p:ph type="body" idx="1"/>
              </p:nvPr>
            </p:nvSpPr>
            <p:spPr>
              <a:xfrm>
                <a:off x="457200" y="1524000"/>
                <a:ext cx="8229600" cy="5105400"/>
              </a:xfrm>
            </p:spPr>
            <p:txBody>
              <a:bodyPr/>
              <a:lstStyle/>
              <a:p>
                <a:pPr eaLnBrk="1" hangingPunct="1"/>
                <a:r>
                  <a:rPr lang="en-US" altLang="en-US" sz="2400" dirty="0" smtClean="0">
                    <a:latin typeface="Times New Roman" charset="0"/>
                    <a:ea typeface="Times New Roman" charset="0"/>
                    <a:cs typeface="Times New Roman" charset="0"/>
                  </a:rPr>
                  <a:t>Expressions for </a:t>
                </a:r>
                <a:r>
                  <a:rPr lang="en-US" altLang="en-US" sz="2400" i="1" dirty="0">
                    <a:latin typeface="Times New Roman" charset="0"/>
                    <a:ea typeface="Times New Roman" charset="0"/>
                    <a:cs typeface="Times New Roman" charset="0"/>
                  </a:rPr>
                  <a:t>K</a:t>
                </a:r>
                <a:r>
                  <a:rPr lang="en-US" altLang="en-US" sz="2400" dirty="0">
                    <a:latin typeface="Times New Roman" charset="0"/>
                    <a:ea typeface="Times New Roman" charset="0"/>
                    <a:cs typeface="Times New Roman" charset="0"/>
                  </a:rPr>
                  <a:t> depends on how </a:t>
                </a:r>
                <a:r>
                  <a:rPr lang="en-US" altLang="en-US" sz="2400" dirty="0" smtClean="0">
                    <a:latin typeface="Times New Roman" charset="0"/>
                    <a:ea typeface="Times New Roman" charset="0"/>
                    <a:cs typeface="Times New Roman" charset="0"/>
                  </a:rPr>
                  <a:t>the </a:t>
                </a:r>
                <a:r>
                  <a:rPr lang="en-US" altLang="en-US" sz="2400" dirty="0">
                    <a:latin typeface="Times New Roman" charset="0"/>
                    <a:ea typeface="Times New Roman" charset="0"/>
                    <a:cs typeface="Times New Roman" charset="0"/>
                  </a:rPr>
                  <a:t>equation is written.  </a:t>
                </a:r>
                <a:r>
                  <a:rPr lang="en-US" altLang="en-US" sz="2400" dirty="0" smtClean="0">
                    <a:latin typeface="Times New Roman" charset="0"/>
                    <a:ea typeface="Times New Roman" charset="0"/>
                    <a:cs typeface="Times New Roman" charset="0"/>
                  </a:rPr>
                  <a:t>Consider </a:t>
                </a:r>
                <a:r>
                  <a:rPr lang="en-US" altLang="en-US" sz="2400" dirty="0">
                    <a:latin typeface="Times New Roman" charset="0"/>
                    <a:ea typeface="Times New Roman" charset="0"/>
                    <a:cs typeface="Times New Roman" charset="0"/>
                  </a:rPr>
                  <a:t>the following equilibrium:</a:t>
                </a:r>
              </a:p>
              <a:p>
                <a:pPr eaLnBrk="1" hangingPunct="1">
                  <a:buFontTx/>
                  <a:buNone/>
                </a:pPr>
                <a:endParaRPr lang="en-US" altLang="en-US" sz="1600" dirty="0">
                  <a:latin typeface="Times New Roman" charset="0"/>
                  <a:ea typeface="Times New Roman" charset="0"/>
                  <a:cs typeface="Times New Roman" charset="0"/>
                </a:endParaRPr>
              </a:p>
              <a:p>
                <a:pPr marL="0" indent="0" eaLnBrk="1" hangingPunct="1">
                  <a:buNone/>
                </a:pPr>
                <a:r>
                  <a:rPr lang="en-US" altLang="en-US" sz="2800" dirty="0" smtClean="0">
                    <a:latin typeface="Times New Roman" charset="0"/>
                    <a:ea typeface="Times New Roman" charset="0"/>
                    <a:cs typeface="Times New Roman" charset="0"/>
                  </a:rPr>
                  <a:t>	H</a:t>
                </a:r>
                <a:r>
                  <a:rPr lang="en-US" altLang="en-US" sz="2800" baseline="-12000" dirty="0" smtClean="0">
                    <a:latin typeface="Times New Roman" charset="0"/>
                    <a:ea typeface="Times New Roman" charset="0"/>
                    <a:cs typeface="Times New Roman" charset="0"/>
                  </a:rPr>
                  <a:t>2</a:t>
                </a:r>
                <a:r>
                  <a:rPr lang="en-US" altLang="en-US" sz="1800" dirty="0" smtClean="0">
                    <a:latin typeface="Times New Roman" charset="0"/>
                    <a:ea typeface="Times New Roman" charset="0"/>
                    <a:cs typeface="Times New Roman" charset="0"/>
                  </a:rPr>
                  <a:t>(</a:t>
                </a:r>
                <a:r>
                  <a:rPr lang="en-US" altLang="en-US" sz="1800" i="1" dirty="0" smtClean="0">
                    <a:latin typeface="Times New Roman" charset="0"/>
                    <a:ea typeface="Times New Roman" charset="0"/>
                    <a:cs typeface="Times New Roman" charset="0"/>
                  </a:rPr>
                  <a:t>g</a:t>
                </a:r>
                <a:r>
                  <a:rPr lang="en-US" altLang="en-US" sz="18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 </a:t>
                </a:r>
                <a:r>
                  <a:rPr lang="en-US" altLang="en-US" sz="2800" dirty="0" smtClean="0">
                    <a:latin typeface="Times New Roman" charset="0"/>
                    <a:ea typeface="Times New Roman" charset="0"/>
                    <a:cs typeface="Times New Roman" charset="0"/>
                  </a:rPr>
                  <a:t>I</a:t>
                </a:r>
                <a:r>
                  <a:rPr lang="en-US" altLang="en-US" sz="2800" baseline="-12000" dirty="0" smtClean="0">
                    <a:latin typeface="Times New Roman" charset="0"/>
                    <a:ea typeface="Times New Roman" charset="0"/>
                    <a:cs typeface="Times New Roman" charset="0"/>
                  </a:rPr>
                  <a:t>2</a:t>
                </a:r>
                <a:r>
                  <a:rPr lang="en-US" altLang="en-US" sz="1800" dirty="0" smtClean="0">
                    <a:latin typeface="Times New Roman" charset="0"/>
                    <a:ea typeface="Times New Roman" charset="0"/>
                    <a:cs typeface="Times New Roman" charset="0"/>
                  </a:rPr>
                  <a:t>(</a:t>
                </a:r>
                <a:r>
                  <a:rPr lang="en-US" altLang="en-US" sz="1800" i="1" dirty="0" smtClean="0">
                    <a:latin typeface="Times New Roman" charset="0"/>
                    <a:ea typeface="Times New Roman" charset="0"/>
                    <a:cs typeface="Times New Roman" charset="0"/>
                  </a:rPr>
                  <a:t>g</a:t>
                </a:r>
                <a:r>
                  <a:rPr lang="en-US" altLang="en-US" sz="18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Lucida Sans Unicode" charset="0"/>
                  </a:rPr>
                  <a:t>⇌</a:t>
                </a:r>
                <a:r>
                  <a:rPr lang="en-US" altLang="en-US" sz="2800" dirty="0">
                    <a:latin typeface="Times New Roman" charset="0"/>
                    <a:ea typeface="Times New Roman" charset="0"/>
                    <a:cs typeface="Times New Roman" charset="0"/>
                  </a:rPr>
                  <a:t> 2 </a:t>
                </a:r>
                <a:r>
                  <a:rPr lang="en-US" altLang="en-US" sz="2800" dirty="0" smtClean="0">
                    <a:latin typeface="Times New Roman" charset="0"/>
                    <a:ea typeface="Times New Roman" charset="0"/>
                    <a:cs typeface="Times New Roman" charset="0"/>
                  </a:rPr>
                  <a:t>HI</a:t>
                </a:r>
                <a:r>
                  <a:rPr lang="en-US" altLang="en-US" sz="1800" dirty="0" smtClean="0">
                    <a:latin typeface="Times New Roman" charset="0"/>
                    <a:ea typeface="Times New Roman" charset="0"/>
                    <a:cs typeface="Times New Roman" charset="0"/>
                  </a:rPr>
                  <a:t>(</a:t>
                </a:r>
                <a:r>
                  <a:rPr lang="en-US" altLang="en-US" sz="1800" i="1" dirty="0" smtClean="0">
                    <a:latin typeface="Times New Roman" charset="0"/>
                    <a:ea typeface="Times New Roman" charset="0"/>
                    <a:cs typeface="Times New Roman" charset="0"/>
                  </a:rPr>
                  <a:t>g</a:t>
                </a:r>
                <a:r>
                  <a:rPr lang="en-US" altLang="en-US" sz="18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p>
              <a:p>
                <a:pPr eaLnBrk="1" hangingPunct="1">
                  <a:lnSpc>
                    <a:spcPct val="150000"/>
                  </a:lnSpc>
                  <a:buFontTx/>
                  <a:buNone/>
                </a:pPr>
                <a:r>
                  <a:rPr lang="en-US" altLang="en-US" sz="2400" dirty="0" smtClean="0">
                    <a:latin typeface="Times New Roman" charset="0"/>
                    <a:ea typeface="Times New Roman" charset="0"/>
                    <a:cs typeface="Times New Roman" charset="0"/>
                  </a:rPr>
                  <a:t>	For </a:t>
                </a:r>
                <a:r>
                  <a:rPr lang="en-US" altLang="en-US" sz="2400" dirty="0">
                    <a:latin typeface="Times New Roman" charset="0"/>
                    <a:ea typeface="Times New Roman" charset="0"/>
                    <a:cs typeface="Times New Roman" charset="0"/>
                  </a:rPr>
                  <a:t>the reverse reaction:  </a:t>
                </a:r>
              </a:p>
              <a:p>
                <a:pPr marL="0" indent="0" eaLnBrk="1" hangingPunct="1">
                  <a:lnSpc>
                    <a:spcPct val="150000"/>
                  </a:lnSpc>
                  <a:buNone/>
                </a:pPr>
                <a:r>
                  <a:rPr lang="en-US" altLang="en-US" sz="2800" dirty="0" smtClean="0">
                    <a:latin typeface="Times New Roman" charset="0"/>
                    <a:ea typeface="Times New Roman" charset="0"/>
                    <a:cs typeface="Times New Roman" charset="0"/>
                  </a:rPr>
                  <a:t>	2HI</a:t>
                </a:r>
                <a:r>
                  <a:rPr lang="en-US" altLang="en-US" sz="1800" dirty="0" smtClean="0">
                    <a:latin typeface="Times New Roman" charset="0"/>
                    <a:ea typeface="Times New Roman" charset="0"/>
                    <a:cs typeface="Times New Roman" charset="0"/>
                  </a:rPr>
                  <a:t>(</a:t>
                </a:r>
                <a:r>
                  <a:rPr lang="en-US" altLang="en-US" sz="1800" i="1" dirty="0" smtClean="0">
                    <a:latin typeface="Times New Roman" charset="0"/>
                    <a:ea typeface="Times New Roman" charset="0"/>
                    <a:cs typeface="Times New Roman" charset="0"/>
                  </a:rPr>
                  <a:t>g</a:t>
                </a:r>
                <a:r>
                  <a:rPr lang="en-US" altLang="en-US" sz="18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H</a:t>
                </a:r>
                <a:r>
                  <a:rPr lang="en-US" altLang="en-US" sz="2800" baseline="-12000" dirty="0" smtClean="0">
                    <a:latin typeface="Times New Roman" charset="0"/>
                    <a:ea typeface="Times New Roman" charset="0"/>
                    <a:cs typeface="Times New Roman" charset="0"/>
                  </a:rPr>
                  <a:t>2</a:t>
                </a:r>
                <a:r>
                  <a:rPr lang="en-US" altLang="en-US" sz="1800" dirty="0" smtClean="0">
                    <a:latin typeface="Times New Roman" charset="0"/>
                    <a:ea typeface="Times New Roman" charset="0"/>
                    <a:cs typeface="Times New Roman" charset="0"/>
                  </a:rPr>
                  <a:t>(</a:t>
                </a:r>
                <a:r>
                  <a:rPr lang="en-US" altLang="en-US" sz="1800" i="1" dirty="0" smtClean="0">
                    <a:latin typeface="Times New Roman" charset="0"/>
                    <a:ea typeface="Times New Roman" charset="0"/>
                    <a:cs typeface="Times New Roman" charset="0"/>
                  </a:rPr>
                  <a:t>g</a:t>
                </a:r>
                <a:r>
                  <a:rPr lang="en-US" altLang="en-US" sz="18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 </a:t>
                </a:r>
                <a:r>
                  <a:rPr lang="en-US" altLang="en-US" sz="2800" dirty="0" smtClean="0">
                    <a:latin typeface="Times New Roman" charset="0"/>
                    <a:ea typeface="Times New Roman" charset="0"/>
                    <a:cs typeface="Times New Roman" charset="0"/>
                  </a:rPr>
                  <a:t>I</a:t>
                </a:r>
                <a:r>
                  <a:rPr lang="en-US" altLang="en-US" sz="2800" baseline="-12000" dirty="0" smtClean="0">
                    <a:latin typeface="Times New Roman" charset="0"/>
                    <a:ea typeface="Times New Roman" charset="0"/>
                    <a:cs typeface="Times New Roman" charset="0"/>
                  </a:rPr>
                  <a:t>2</a:t>
                </a:r>
                <a:r>
                  <a:rPr lang="en-US" altLang="en-US" sz="1800" dirty="0" smtClean="0">
                    <a:latin typeface="Times New Roman" charset="0"/>
                    <a:ea typeface="Times New Roman" charset="0"/>
                    <a:cs typeface="Times New Roman" charset="0"/>
                  </a:rPr>
                  <a:t>(</a:t>
                </a:r>
                <a:r>
                  <a:rPr lang="en-US" altLang="en-US" sz="1800" i="1" dirty="0" smtClean="0">
                    <a:latin typeface="Times New Roman" charset="0"/>
                    <a:ea typeface="Times New Roman" charset="0"/>
                    <a:cs typeface="Times New Roman" charset="0"/>
                  </a:rPr>
                  <a:t>g</a:t>
                </a:r>
                <a:r>
                  <a:rPr lang="en-US" altLang="en-US" sz="18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a:t>
                </a:r>
              </a:p>
              <a:p>
                <a:pPr eaLnBrk="1" hangingPunct="1"/>
                <a:endParaRPr lang="en-US" altLang="en-US" sz="1600" dirty="0" smtClean="0">
                  <a:latin typeface="Times New Roman" charset="0"/>
                  <a:ea typeface="Times New Roman" charset="0"/>
                  <a:cs typeface="Times New Roman" charset="0"/>
                </a:endParaRPr>
              </a:p>
              <a:p>
                <a:pPr marL="0" indent="0" eaLnBrk="1" hangingPunct="1">
                  <a:buNone/>
                </a:pPr>
                <a:r>
                  <a:rPr lang="en-US" altLang="en-US" sz="2400" dirty="0" smtClean="0">
                    <a:latin typeface="Times New Roman" charset="0"/>
                    <a:ea typeface="Times New Roman" charset="0"/>
                    <a:cs typeface="Times New Roman" charset="0"/>
                  </a:rPr>
                  <a:t>     And </a:t>
                </a:r>
                <a:r>
                  <a:rPr lang="en-US" altLang="en-US" sz="2400" dirty="0">
                    <a:latin typeface="Times New Roman" charset="0"/>
                    <a:ea typeface="Times New Roman" charset="0"/>
                    <a:cs typeface="Times New Roman" charset="0"/>
                  </a:rPr>
                  <a:t>for the reaction:  </a:t>
                </a:r>
                <a:r>
                  <a:rPr lang="en-US" altLang="en-US" sz="2800" dirty="0" smtClean="0">
                    <a:latin typeface="Times New Roman" charset="0"/>
                    <a:ea typeface="Times New Roman" charset="0"/>
                    <a:cs typeface="Times New Roman" charset="0"/>
                  </a:rPr>
                  <a:t>HI</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 </a:t>
                </a:r>
                <a:r>
                  <a:rPr lang="en-US" altLang="en-US" sz="2800" dirty="0" smtClean="0">
                    <a:latin typeface="Cambria Math" charset="0"/>
                    <a:ea typeface="Cambria Math" charset="0"/>
                    <a:cs typeface="Cambria Math" charset="0"/>
                  </a:rPr>
                  <a:t>⇌</a:t>
                </a:r>
                <a:r>
                  <a:rPr lang="en-US" altLang="en-US" sz="2800" dirty="0" smtClean="0">
                    <a:latin typeface="Times New Roman" charset="0"/>
                    <a:ea typeface="Times New Roman" charset="0"/>
                    <a:cs typeface="Times New Roman" charset="0"/>
                  </a:rPr>
                  <a:t>   </a:t>
                </a:r>
                <a14:m>
                  <m:oMath xmlns:m="http://schemas.openxmlformats.org/officeDocument/2006/math">
                    <m:box>
                      <m:boxPr>
                        <m:ctrlPr>
                          <a:rPr lang="en-US" altLang="en-US" sz="2800" i="1" smtClean="0">
                            <a:latin typeface="Cambria Math" panose="02040503050406030204" pitchFamily="18" charset="0"/>
                            <a:ea typeface="Times New Roman" charset="0"/>
                            <a:cs typeface="Times New Roman" charset="0"/>
                          </a:rPr>
                        </m:ctrlPr>
                      </m:boxPr>
                      <m:e>
                        <m:argPr>
                          <m:argSz m:val="-1"/>
                        </m:argPr>
                        <m:f>
                          <m:fPr>
                            <m:ctrlPr>
                              <a:rPr lang="en-US" altLang="en-US" sz="2800" i="1" smtClean="0">
                                <a:latin typeface="Cambria Math" panose="02040503050406030204" pitchFamily="18" charset="0"/>
                                <a:ea typeface="Times New Roman" charset="0"/>
                                <a:cs typeface="Times New Roman" charset="0"/>
                              </a:rPr>
                            </m:ctrlPr>
                          </m:fPr>
                          <m:num>
                            <m:r>
                              <a:rPr lang="en-US" altLang="en-US" sz="2800" b="0" i="1" smtClean="0">
                                <a:latin typeface="Cambria Math" charset="0"/>
                                <a:ea typeface="Times New Roman" charset="0"/>
                                <a:cs typeface="Times New Roman" charset="0"/>
                              </a:rPr>
                              <m:t>1</m:t>
                            </m:r>
                          </m:num>
                          <m:den>
                            <m:r>
                              <a:rPr lang="en-US" altLang="en-US" sz="2800" b="0" i="1" smtClean="0">
                                <a:latin typeface="Cambria Math" charset="0"/>
                                <a:ea typeface="Times New Roman" charset="0"/>
                                <a:cs typeface="Times New Roman" charset="0"/>
                              </a:rPr>
                              <m:t>2</m:t>
                            </m:r>
                          </m:den>
                        </m:f>
                      </m:e>
                    </m:box>
                  </m:oMath>
                </a14:m>
                <a:r>
                  <a:rPr lang="en-US" altLang="en-US" sz="2800" dirty="0" smtClean="0">
                    <a:latin typeface="Times New Roman" charset="0"/>
                    <a:ea typeface="Times New Roman" charset="0"/>
                    <a:cs typeface="Times New Roman" charset="0"/>
                  </a:rPr>
                  <a:t>H</a:t>
                </a:r>
                <a:r>
                  <a:rPr lang="en-US" altLang="en-US" sz="28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 </a:t>
                </a:r>
                <a14:m>
                  <m:oMath xmlns:m="http://schemas.openxmlformats.org/officeDocument/2006/math">
                    <m:box>
                      <m:boxPr>
                        <m:ctrlPr>
                          <a:rPr lang="en-US" altLang="en-US" sz="2800" i="1" smtClean="0">
                            <a:latin typeface="Cambria Math" panose="02040503050406030204" pitchFamily="18" charset="0"/>
                            <a:ea typeface="Times New Roman" charset="0"/>
                            <a:cs typeface="Times New Roman" charset="0"/>
                          </a:rPr>
                        </m:ctrlPr>
                      </m:boxPr>
                      <m:e>
                        <m:argPr>
                          <m:argSz m:val="-1"/>
                        </m:argPr>
                        <m:f>
                          <m:fPr>
                            <m:ctrlPr>
                              <a:rPr lang="en-US" altLang="en-US" sz="2800" i="1" smtClean="0">
                                <a:latin typeface="Cambria Math" panose="02040503050406030204" pitchFamily="18" charset="0"/>
                                <a:ea typeface="Times New Roman" charset="0"/>
                                <a:cs typeface="Times New Roman" charset="0"/>
                              </a:rPr>
                            </m:ctrlPr>
                          </m:fPr>
                          <m:num>
                            <m:r>
                              <a:rPr lang="en-US" altLang="en-US" sz="2800" b="0" i="1" smtClean="0">
                                <a:latin typeface="Cambria Math" charset="0"/>
                                <a:ea typeface="Times New Roman" charset="0"/>
                                <a:cs typeface="Times New Roman" charset="0"/>
                              </a:rPr>
                              <m:t>1</m:t>
                            </m:r>
                          </m:num>
                          <m:den>
                            <m:r>
                              <a:rPr lang="en-US" altLang="en-US" sz="2800" b="0" i="1" smtClean="0">
                                <a:latin typeface="Cambria Math" charset="0"/>
                                <a:ea typeface="Times New Roman" charset="0"/>
                                <a:cs typeface="Times New Roman" charset="0"/>
                              </a:rPr>
                              <m:t>2</m:t>
                            </m:r>
                          </m:den>
                        </m:f>
                      </m:e>
                    </m:box>
                  </m:oMath>
                </a14:m>
                <a:r>
                  <a:rPr lang="en-US" altLang="en-US" sz="2800" dirty="0" smtClean="0">
                    <a:latin typeface="Times New Roman" charset="0"/>
                    <a:ea typeface="Times New Roman" charset="0"/>
                    <a:cs typeface="Times New Roman" charset="0"/>
                  </a:rPr>
                  <a:t>I</a:t>
                </a:r>
                <a:r>
                  <a:rPr lang="en-US" altLang="en-US" sz="28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g</a:t>
                </a:r>
                <a:r>
                  <a:rPr lang="en-US" altLang="en-US" sz="2000" dirty="0" smtClean="0">
                    <a:latin typeface="Times New Roman" charset="0"/>
                    <a:ea typeface="Times New Roman" charset="0"/>
                    <a:cs typeface="Times New Roman" charset="0"/>
                  </a:rPr>
                  <a:t>)</a:t>
                </a:r>
                <a:r>
                  <a:rPr lang="en-US" altLang="en-US" sz="2800" dirty="0" smtClean="0">
                    <a:latin typeface="Times New Roman" charset="0"/>
                    <a:ea typeface="Times New Roman" charset="0"/>
                    <a:cs typeface="Times New Roman" charset="0"/>
                  </a:rPr>
                  <a:t>; </a:t>
                </a:r>
                <a:endParaRPr lang="en-US" altLang="en-US" sz="2800" dirty="0">
                  <a:latin typeface="Times New Roman" charset="0"/>
                  <a:ea typeface="Times New Roman" charset="0"/>
                  <a:cs typeface="Times New Roman" charset="0"/>
                </a:endParaRPr>
              </a:p>
            </p:txBody>
          </p:sp>
        </mc:Choice>
        <mc:Fallback xmlns="">
          <p:sp>
            <p:nvSpPr>
              <p:cNvPr id="16387" name="Rectangle 3"/>
              <p:cNvSpPr>
                <a:spLocks noGrp="1" noRot="1" noChangeAspect="1" noMove="1" noResize="1" noEditPoints="1" noAdjustHandles="1" noChangeArrowheads="1" noChangeShapeType="1" noTextEdit="1"/>
              </p:cNvSpPr>
              <p:nvPr>
                <p:ph type="body" idx="1"/>
              </p:nvPr>
            </p:nvSpPr>
            <p:spPr>
              <a:xfrm>
                <a:off x="457200" y="1524000"/>
                <a:ext cx="8229600" cy="5105400"/>
              </a:xfrm>
              <a:blipFill rotWithShape="0">
                <a:blip r:embed="rId3"/>
                <a:stretch>
                  <a:fillRect l="-963" t="-955"/>
                </a:stretch>
              </a:blipFill>
            </p:spPr>
            <p:txBody>
              <a:bodyPr/>
              <a:lstStyle/>
              <a:p>
                <a:r>
                  <a:rPr lang="en-US">
                    <a:noFill/>
                  </a:rPr>
                  <a:t> </a:t>
                </a:r>
              </a:p>
            </p:txBody>
          </p:sp>
        </mc:Fallback>
      </mc:AlternateContent>
      <p:sp>
        <p:nvSpPr>
          <p:cNvPr id="1638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16389" name="Object 4"/>
          <p:cNvGraphicFramePr>
            <a:graphicFrameLocks noChangeAspect="1"/>
          </p:cNvGraphicFramePr>
          <p:nvPr>
            <p:extLst>
              <p:ext uri="{D42A27DB-BD31-4B8C-83A1-F6EECF244321}">
                <p14:modId xmlns:p14="http://schemas.microsoft.com/office/powerpoint/2010/main" val="1639786974"/>
              </p:ext>
            </p:extLst>
          </p:nvPr>
        </p:nvGraphicFramePr>
        <p:xfrm>
          <a:off x="4672220" y="2514600"/>
          <a:ext cx="1755588" cy="895350"/>
        </p:xfrm>
        <a:graphic>
          <a:graphicData uri="http://schemas.openxmlformats.org/presentationml/2006/ole">
            <mc:AlternateContent xmlns:mc="http://schemas.openxmlformats.org/markup-compatibility/2006">
              <mc:Choice xmlns:v="urn:schemas-microsoft-com:vml" Requires="v">
                <p:oleObj spid="_x0000_s16483" name="Equation" r:id="rId4" imgW="901700" imgH="457200" progId="Equation.3">
                  <p:embed/>
                </p:oleObj>
              </mc:Choice>
              <mc:Fallback>
                <p:oleObj name="Equation" r:id="rId4" imgW="9017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220" y="2514600"/>
                        <a:ext cx="1755588" cy="895350"/>
                      </a:xfrm>
                      <a:prstGeom prst="rect">
                        <a:avLst/>
                      </a:prstGeom>
                      <a:noFill/>
                      <a:ln>
                        <a:noFill/>
                      </a:ln>
                    </p:spPr>
                  </p:pic>
                </p:oleObj>
              </mc:Fallback>
            </mc:AlternateContent>
          </a:graphicData>
        </a:graphic>
      </p:graphicFrame>
      <p:sp>
        <p:nvSpPr>
          <p:cNvPr id="163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16391" name="Object 6"/>
          <p:cNvGraphicFramePr>
            <a:graphicFrameLocks noChangeAspect="1"/>
          </p:cNvGraphicFramePr>
          <p:nvPr>
            <p:extLst>
              <p:ext uri="{D42A27DB-BD31-4B8C-83A1-F6EECF244321}">
                <p14:modId xmlns:p14="http://schemas.microsoft.com/office/powerpoint/2010/main" val="1776806897"/>
              </p:ext>
            </p:extLst>
          </p:nvPr>
        </p:nvGraphicFramePr>
        <p:xfrm>
          <a:off x="4572000" y="3810000"/>
          <a:ext cx="2667000" cy="848059"/>
        </p:xfrm>
        <a:graphic>
          <a:graphicData uri="http://schemas.openxmlformats.org/presentationml/2006/ole">
            <mc:AlternateContent xmlns:mc="http://schemas.openxmlformats.org/markup-compatibility/2006">
              <mc:Choice xmlns:v="urn:schemas-microsoft-com:vml" Requires="v">
                <p:oleObj spid="_x0000_s16484" name="Equation" r:id="rId6" imgW="1320227" imgH="418918" progId="Equation.3">
                  <p:embed/>
                </p:oleObj>
              </mc:Choice>
              <mc:Fallback>
                <p:oleObj name="Equation" r:id="rId6" imgW="1320227" imgH="418918"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10000"/>
                        <a:ext cx="2667000" cy="848059"/>
                      </a:xfrm>
                      <a:prstGeom prst="rect">
                        <a:avLst/>
                      </a:prstGeom>
                      <a:noFill/>
                      <a:ln>
                        <a:noFill/>
                      </a:ln>
                    </p:spPr>
                  </p:pic>
                </p:oleObj>
              </mc:Fallback>
            </mc:AlternateContent>
          </a:graphicData>
        </a:graphic>
      </p:graphicFrame>
      <p:sp>
        <p:nvSpPr>
          <p:cNvPr id="1639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16393" name="Object 8"/>
          <p:cNvGraphicFramePr>
            <a:graphicFrameLocks noChangeAspect="1"/>
          </p:cNvGraphicFramePr>
          <p:nvPr>
            <p:extLst>
              <p:ext uri="{D42A27DB-BD31-4B8C-83A1-F6EECF244321}">
                <p14:modId xmlns:p14="http://schemas.microsoft.com/office/powerpoint/2010/main" val="1126849777"/>
              </p:ext>
            </p:extLst>
          </p:nvPr>
        </p:nvGraphicFramePr>
        <p:xfrm>
          <a:off x="2514599" y="5486400"/>
          <a:ext cx="4724401" cy="931863"/>
        </p:xfrm>
        <a:graphic>
          <a:graphicData uri="http://schemas.openxmlformats.org/presentationml/2006/ole">
            <mc:AlternateContent xmlns:mc="http://schemas.openxmlformats.org/markup-compatibility/2006">
              <mc:Choice xmlns:v="urn:schemas-microsoft-com:vml" Requires="v">
                <p:oleObj spid="_x0000_s16485" name="Equation" r:id="rId8" imgW="2171700" imgH="469900" progId="Equation.3">
                  <p:embed/>
                </p:oleObj>
              </mc:Choice>
              <mc:Fallback>
                <p:oleObj name="Equation" r:id="rId8" imgW="2171700" imgH="4699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599" y="5486400"/>
                        <a:ext cx="4724401" cy="93186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44335" y="381000"/>
            <a:ext cx="8229600" cy="868362"/>
          </a:xfrm>
        </p:spPr>
        <p:txBody>
          <a:bodyPr/>
          <a:lstStyle/>
          <a:p>
            <a:pPr eaLnBrk="1" hangingPunct="1"/>
            <a:r>
              <a:rPr lang="en-US" altLang="en-US" sz="3600" dirty="0" smtClean="0">
                <a:latin typeface="Times New Roman" charset="0"/>
                <a:ea typeface="Times New Roman" charset="0"/>
                <a:cs typeface="Times New Roman" charset="0"/>
              </a:rPr>
              <a:t>Exercise-#1</a:t>
            </a:r>
            <a:endParaRPr lang="en-US" altLang="en-US" sz="3600" dirty="0">
              <a:latin typeface="Times New Roman" charset="0"/>
              <a:ea typeface="Times New Roman" charset="0"/>
              <a:cs typeface="Times New Roman" charset="0"/>
            </a:endParaRPr>
          </a:p>
        </p:txBody>
      </p:sp>
      <p:sp>
        <p:nvSpPr>
          <p:cNvPr id="28675" name="Rectangle 3"/>
          <p:cNvSpPr>
            <a:spLocks noGrp="1" noChangeArrowheads="1"/>
          </p:cNvSpPr>
          <p:nvPr>
            <p:ph type="body" idx="1"/>
          </p:nvPr>
        </p:nvSpPr>
        <p:spPr>
          <a:xfrm>
            <a:off x="444335" y="1447800"/>
            <a:ext cx="8229600" cy="5029200"/>
          </a:xfrm>
        </p:spPr>
        <p:txBody>
          <a:bodyPr/>
          <a:lstStyle/>
          <a:p>
            <a:pPr marL="533400" indent="-533400" eaLnBrk="1" hangingPunct="1">
              <a:lnSpc>
                <a:spcPct val="90000"/>
              </a:lnSpc>
              <a:buFontTx/>
              <a:buAutoNum type="arabicPeriod"/>
            </a:pPr>
            <a:r>
              <a:rPr lang="en-US" altLang="en-US" sz="2400" dirty="0" smtClean="0">
                <a:latin typeface="Times New Roman" charset="0"/>
                <a:ea typeface="Times New Roman" charset="0"/>
                <a:cs typeface="Times New Roman" charset="0"/>
              </a:rPr>
              <a:t>The </a:t>
            </a:r>
            <a:r>
              <a:rPr lang="en-US" altLang="en-US" sz="2400" dirty="0">
                <a:latin typeface="Times New Roman" charset="0"/>
                <a:ea typeface="Times New Roman" charset="0"/>
                <a:cs typeface="Times New Roman" charset="0"/>
              </a:rPr>
              <a:t>reaction: N</a:t>
            </a:r>
            <a:r>
              <a:rPr lang="en-US" altLang="en-US" sz="24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+ 3H</a:t>
            </a:r>
            <a:r>
              <a:rPr lang="en-US" altLang="en-US" sz="24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400" dirty="0">
                <a:latin typeface="Cambria Math" charset="0"/>
                <a:ea typeface="Cambria Math" charset="0"/>
                <a:cs typeface="Lucida Sans Unicode" charset="0"/>
              </a:rPr>
              <a:t>⇌</a:t>
            </a:r>
            <a:r>
              <a:rPr lang="en-US" altLang="en-US" sz="2400" dirty="0">
                <a:latin typeface="Times New Roman" charset="0"/>
                <a:ea typeface="Times New Roman" charset="0"/>
                <a:cs typeface="Times New Roman" charset="0"/>
              </a:rPr>
              <a:t> 2NH</a:t>
            </a:r>
            <a:r>
              <a:rPr lang="en-US" altLang="en-US" sz="2400" baseline="-12000" dirty="0">
                <a:latin typeface="Times New Roman" charset="0"/>
                <a:ea typeface="Times New Roman" charset="0"/>
                <a:cs typeface="Times New Roman" charset="0"/>
              </a:rPr>
              <a:t>3</a:t>
            </a:r>
            <a:r>
              <a:rPr lang="en-US" altLang="en-US" sz="2000" dirty="0">
                <a:latin typeface="Times New Roman" charset="0"/>
                <a:ea typeface="Times New Roman" charset="0"/>
                <a:cs typeface="Times New Roman" charset="0"/>
              </a:rPr>
              <a:t>(g</a:t>
            </a:r>
            <a:r>
              <a:rPr lang="en-US" altLang="en-US" sz="2000" dirty="0" smtClean="0">
                <a:latin typeface="Times New Roman" charset="0"/>
                <a:ea typeface="Times New Roman" charset="0"/>
                <a:cs typeface="Times New Roman" charset="0"/>
              </a:rPr>
              <a:t>)</a:t>
            </a:r>
            <a:r>
              <a:rPr lang="en-US" altLang="en-US" sz="2800" dirty="0" smtClean="0">
                <a:latin typeface="Times New Roman" charset="0"/>
                <a:ea typeface="Times New Roman" charset="0"/>
                <a:cs typeface="Times New Roman" charset="0"/>
              </a:rPr>
              <a:t>, </a:t>
            </a:r>
          </a:p>
          <a:p>
            <a:pPr marL="400050" lvl="1" indent="0" eaLnBrk="1" hangingPunct="1">
              <a:lnSpc>
                <a:spcPct val="90000"/>
              </a:lnSpc>
              <a:buNone/>
            </a:pPr>
            <a:r>
              <a:rPr lang="en-US" altLang="en-US" sz="2400" dirty="0" smtClean="0">
                <a:latin typeface="Times New Roman" charset="0"/>
                <a:ea typeface="Times New Roman" charset="0"/>
                <a:cs typeface="Times New Roman" charset="0"/>
              </a:rPr>
              <a:t>has </a:t>
            </a:r>
            <a:r>
              <a:rPr lang="en-US" altLang="en-US" sz="2400" dirty="0">
                <a:latin typeface="Times New Roman" charset="0"/>
                <a:ea typeface="Times New Roman" charset="0"/>
                <a:cs typeface="Times New Roman" charset="0"/>
              </a:rPr>
              <a:t>equilibrium constant,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  </a:t>
            </a:r>
            <a:r>
              <a:rPr lang="en-US" altLang="en-US" sz="2400" dirty="0" smtClean="0">
                <a:latin typeface="Times New Roman" charset="0"/>
                <a:ea typeface="Times New Roman" charset="0"/>
                <a:cs typeface="Times New Roman" charset="0"/>
              </a:rPr>
              <a:t>0.0602 </a:t>
            </a:r>
            <a:r>
              <a:rPr lang="en-US" altLang="en-US" sz="2400" dirty="0">
                <a:latin typeface="Times New Roman" charset="0"/>
                <a:ea typeface="Times New Roman" charset="0"/>
                <a:cs typeface="Times New Roman" charset="0"/>
              </a:rPr>
              <a:t>at </a:t>
            </a:r>
            <a:r>
              <a:rPr lang="en-US" altLang="en-US" sz="2400" dirty="0" smtClean="0">
                <a:latin typeface="Times New Roman" charset="0"/>
                <a:ea typeface="Times New Roman" charset="0"/>
                <a:cs typeface="Times New Roman" charset="0"/>
              </a:rPr>
              <a:t>500 </a:t>
            </a:r>
            <a:r>
              <a:rPr lang="en-US" altLang="en-US" sz="2400" baseline="36000" dirty="0" err="1" smtClean="0">
                <a:latin typeface="Times New Roman" charset="0"/>
                <a:ea typeface="Times New Roman" charset="0"/>
                <a:cs typeface="Times New Roman" charset="0"/>
              </a:rPr>
              <a:t>o</a:t>
            </a:r>
            <a:r>
              <a:rPr lang="en-US" altLang="en-US" sz="2400" dirty="0" err="1" smtClean="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a:t>
            </a:r>
            <a:endParaRPr lang="en-US" altLang="en-US" sz="2400" dirty="0">
              <a:latin typeface="Times New Roman" charset="0"/>
              <a:ea typeface="Times New Roman" charset="0"/>
              <a:cs typeface="Times New Roman" charset="0"/>
            </a:endParaRPr>
          </a:p>
          <a:p>
            <a:pPr marL="400050" lvl="1" indent="0" eaLnBrk="1" hangingPunct="1">
              <a:lnSpc>
                <a:spcPct val="90000"/>
              </a:lnSpc>
              <a:buNone/>
            </a:pPr>
            <a:r>
              <a:rPr lang="en-US" altLang="en-US" sz="2400" dirty="0" smtClean="0">
                <a:latin typeface="Times New Roman" charset="0"/>
                <a:ea typeface="Times New Roman" charset="0"/>
                <a:cs typeface="Times New Roman" charset="0"/>
              </a:rPr>
              <a:t>What </a:t>
            </a:r>
            <a:r>
              <a:rPr lang="en-US" altLang="en-US" sz="2400" dirty="0">
                <a:latin typeface="Times New Roman" charset="0"/>
                <a:ea typeface="Times New Roman" charset="0"/>
                <a:cs typeface="Times New Roman" charset="0"/>
              </a:rPr>
              <a:t>is the equilibrium constant for the following </a:t>
            </a:r>
            <a:r>
              <a:rPr lang="en-US" altLang="en-US" sz="2400" dirty="0" smtClean="0">
                <a:latin typeface="Times New Roman" charset="0"/>
                <a:ea typeface="Times New Roman" charset="0"/>
                <a:cs typeface="Times New Roman" charset="0"/>
              </a:rPr>
              <a:t>reaction? 	NH</a:t>
            </a:r>
            <a:r>
              <a:rPr lang="en-US" altLang="en-US" sz="24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800" dirty="0">
                <a:latin typeface="Times New Roman" charset="0"/>
                <a:ea typeface="Times New Roman" charset="0"/>
                <a:cs typeface="Times New Roman" charset="0"/>
              </a:rPr>
              <a:t> </a:t>
            </a:r>
            <a:r>
              <a:rPr lang="en-US" altLang="en-US" sz="2400" dirty="0">
                <a:latin typeface="Cambria Math" charset="0"/>
                <a:ea typeface="Cambria Math" charset="0"/>
                <a:cs typeface="Cambria Math" charset="0"/>
              </a:rPr>
              <a:t>⇌</a:t>
            </a:r>
            <a:r>
              <a:rPr lang="en-US" altLang="en-US" sz="2400" dirty="0">
                <a:latin typeface="Times New Roman" charset="0"/>
                <a:ea typeface="Times New Roman" charset="0"/>
                <a:cs typeface="Times New Roman" charset="0"/>
              </a:rPr>
              <a:t> ½N</a:t>
            </a:r>
            <a:r>
              <a:rPr lang="en-US" altLang="en-US" sz="24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baseline="30000" dirty="0">
                <a:latin typeface="Times New Roman" charset="0"/>
                <a:ea typeface="Times New Roman" charset="0"/>
                <a:cs typeface="Times New Roman" charset="0"/>
              </a:rPr>
              <a:t>3</a:t>
            </a:r>
            <a:r>
              <a:rPr lang="en-US" altLang="en-US" sz="2400" dirty="0">
                <a:latin typeface="Times New Roman" charset="0"/>
                <a:ea typeface="Times New Roman" charset="0"/>
                <a:cs typeface="Times New Roman" charset="0"/>
              </a:rPr>
              <a:t>/</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H</a:t>
            </a:r>
            <a:r>
              <a:rPr lang="en-US" altLang="en-US" sz="24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p>
          <a:p>
            <a:pPr marL="533400" indent="-533400" eaLnBrk="1" hangingPunct="1">
              <a:lnSpc>
                <a:spcPct val="90000"/>
              </a:lnSpc>
              <a:buFontTx/>
              <a:buNone/>
            </a:pPr>
            <a:endParaRPr lang="en-US" altLang="en-US" sz="1800" dirty="0">
              <a:latin typeface="Times New Roman" charset="0"/>
              <a:ea typeface="Times New Roman" charset="0"/>
              <a:cs typeface="Times New Roman" charset="0"/>
            </a:endParaRPr>
          </a:p>
          <a:p>
            <a:pPr marL="533400" indent="-533400" eaLnBrk="1" hangingPunct="1">
              <a:lnSpc>
                <a:spcPct val="90000"/>
              </a:lnSpc>
              <a:buFontTx/>
              <a:buAutoNum type="arabicPeriod" startAt="2"/>
            </a:pPr>
            <a:r>
              <a:rPr lang="en-US" altLang="en-US" sz="2400" dirty="0">
                <a:latin typeface="Times New Roman" charset="0"/>
                <a:ea typeface="Times New Roman" charset="0"/>
                <a:cs typeface="Times New Roman" charset="0"/>
              </a:rPr>
              <a:t>For the reaction:</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2SO</a:t>
            </a:r>
            <a:r>
              <a:rPr lang="en-US" altLang="en-US" sz="24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O</a:t>
            </a:r>
            <a:r>
              <a:rPr lang="en-US" altLang="en-US" sz="24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 </a:t>
            </a:r>
            <a:r>
              <a:rPr lang="en-US" altLang="en-US" sz="2000" dirty="0" smtClean="0">
                <a:latin typeface="Times New Roman" charset="0"/>
                <a:ea typeface="Times New Roman" charset="0"/>
                <a:cs typeface="Times New Roman" charset="0"/>
              </a:rPr>
              <a:t> </a:t>
            </a:r>
            <a:r>
              <a:rPr lang="en-US" altLang="en-US" sz="2400" dirty="0" smtClean="0">
                <a:latin typeface="Cambria Math" charset="0"/>
                <a:ea typeface="Cambria Math" charset="0"/>
                <a:cs typeface="Cambria Math" charset="0"/>
              </a:rPr>
              <a:t>⇌</a:t>
            </a:r>
            <a:r>
              <a:rPr lang="en-US" altLang="en-US" sz="2400" dirty="0" smtClean="0">
                <a:latin typeface="Times New Roman" charset="0"/>
                <a:ea typeface="Times New Roman" charset="0"/>
                <a:cs typeface="Times New Roman" charset="0"/>
              </a:rPr>
              <a:t>  2SO</a:t>
            </a:r>
            <a:r>
              <a:rPr lang="en-US" altLang="en-US" sz="24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endParaRPr lang="en-US" altLang="en-US" sz="2800" dirty="0" smtClean="0">
              <a:latin typeface="Times New Roman" charset="0"/>
              <a:ea typeface="Times New Roman" charset="0"/>
              <a:cs typeface="Times New Roman" charset="0"/>
            </a:endParaRPr>
          </a:p>
          <a:p>
            <a:pPr marL="400050" lvl="1" indent="0" eaLnBrk="1" hangingPunct="1">
              <a:lnSpc>
                <a:spcPct val="90000"/>
              </a:lnSpc>
              <a:buNone/>
            </a:pPr>
            <a:r>
              <a:rPr lang="en-US" altLang="en-US" sz="2000" i="1" dirty="0">
                <a:latin typeface="Times New Roman" charset="0"/>
                <a:ea typeface="Times New Roman" charset="0"/>
                <a:cs typeface="Times New Roman" charset="0"/>
              </a:rPr>
              <a:t> </a:t>
            </a:r>
            <a:r>
              <a:rPr lang="en-US" altLang="en-US" sz="2000" i="1" dirty="0" smtClean="0">
                <a:latin typeface="Times New Roman" charset="0"/>
                <a:ea typeface="Times New Roman" charset="0"/>
                <a:cs typeface="Times New Roman" charset="0"/>
              </a:rPr>
              <a:t> </a:t>
            </a:r>
            <a:r>
              <a:rPr lang="en-US" altLang="en-US" sz="2400" i="1" dirty="0" smtClean="0">
                <a:latin typeface="Times New Roman" charset="0"/>
                <a:ea typeface="Times New Roman" charset="0"/>
                <a:cs typeface="Times New Roman" charset="0"/>
              </a:rPr>
              <a:t>K</a:t>
            </a:r>
            <a:r>
              <a:rPr lang="en-US" altLang="en-US" sz="2400" baseline="-12000" dirty="0" smtClean="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280 at </a:t>
            </a:r>
            <a:r>
              <a:rPr lang="en-US" altLang="en-US" sz="2400" dirty="0" smtClean="0">
                <a:latin typeface="Times New Roman" charset="0"/>
                <a:ea typeface="Times New Roman" charset="0"/>
                <a:cs typeface="Times New Roman" charset="0"/>
              </a:rPr>
              <a:t>a certain temperature. </a:t>
            </a:r>
          </a:p>
          <a:p>
            <a:pPr marL="400050" lvl="1" indent="0" eaLnBrk="1" hangingPunct="1">
              <a:lnSpc>
                <a:spcPct val="90000"/>
              </a:lnSpc>
              <a:buNone/>
            </a:pPr>
            <a:r>
              <a:rPr lang="en-US" altLang="en-US" sz="2400" dirty="0" smtClean="0">
                <a:latin typeface="Times New Roman" charset="0"/>
                <a:ea typeface="Times New Roman" charset="0"/>
                <a:cs typeface="Times New Roman" charset="0"/>
              </a:rPr>
              <a:t>What </a:t>
            </a:r>
            <a:r>
              <a:rPr lang="en-US" altLang="en-US" sz="2400" dirty="0">
                <a:latin typeface="Times New Roman" charset="0"/>
                <a:ea typeface="Times New Roman" charset="0"/>
                <a:cs typeface="Times New Roman" charset="0"/>
              </a:rPr>
              <a:t>is the equilibrium constant </a:t>
            </a:r>
            <a:r>
              <a:rPr lang="en-US" altLang="en-US" sz="2400" dirty="0" smtClean="0">
                <a:latin typeface="Times New Roman" charset="0"/>
                <a:ea typeface="Times New Roman" charset="0"/>
                <a:cs typeface="Times New Roman" charset="0"/>
              </a:rPr>
              <a:t>for the following reaction at the same temperature?</a:t>
            </a:r>
            <a:r>
              <a:rPr lang="en-US" altLang="en-US" sz="2400" dirty="0">
                <a:latin typeface="Times New Roman" charset="0"/>
                <a:ea typeface="Times New Roman" charset="0"/>
                <a:cs typeface="Times New Roman" charset="0"/>
              </a:rPr>
              <a:t> </a:t>
            </a:r>
            <a:endParaRPr lang="en-US" altLang="en-US" sz="2400" dirty="0" smtClean="0">
              <a:latin typeface="Times New Roman" charset="0"/>
              <a:ea typeface="Times New Roman" charset="0"/>
              <a:cs typeface="Times New Roman" charset="0"/>
            </a:endParaRPr>
          </a:p>
          <a:p>
            <a:pPr marL="400050" lvl="1" indent="0" eaLnBrk="1" hangingPunct="1">
              <a:lnSpc>
                <a:spcPct val="90000"/>
              </a:lnSpc>
              <a:buNone/>
            </a:pP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SO</a:t>
            </a:r>
            <a:r>
              <a:rPr lang="en-US" altLang="en-US" sz="24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 </a:t>
            </a:r>
            <a:r>
              <a:rPr lang="en-US" altLang="en-US" sz="2400" dirty="0" smtClean="0">
                <a:latin typeface="Cambria Math" charset="0"/>
                <a:ea typeface="Cambria Math" charset="0"/>
                <a:cs typeface="Cambria Math" charset="0"/>
              </a:rPr>
              <a:t>⇌</a:t>
            </a:r>
            <a:r>
              <a:rPr lang="en-US" altLang="en-US" sz="2400" dirty="0" smtClean="0">
                <a:latin typeface="Times New Roman" charset="0"/>
                <a:ea typeface="Times New Roman" charset="0"/>
                <a:cs typeface="Times New Roman" charset="0"/>
              </a:rPr>
              <a:t>  SO</a:t>
            </a:r>
            <a:r>
              <a:rPr lang="en-US" altLang="en-US" sz="24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½ O</a:t>
            </a:r>
            <a:r>
              <a:rPr lang="en-US" altLang="en-US" sz="24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endParaRPr lang="en-US" altLang="en-US" sz="2800" dirty="0">
              <a:latin typeface="Times New Roman" charset="0"/>
              <a:ea typeface="Times New Roman" charset="0"/>
              <a:cs typeface="Times New Roman" charset="0"/>
            </a:endParaRPr>
          </a:p>
          <a:p>
            <a:pPr marL="533400" indent="-533400" eaLnBrk="1" hangingPunct="1">
              <a:lnSpc>
                <a:spcPct val="90000"/>
              </a:lnSpc>
              <a:buFontTx/>
              <a:buNone/>
            </a:pPr>
            <a:endParaRPr lang="en-US" altLang="en-US" sz="2000" dirty="0" smtClean="0">
              <a:latin typeface="Times New Roman" charset="0"/>
              <a:ea typeface="Times New Roman" charset="0"/>
              <a:cs typeface="Times New Roman" charset="0"/>
            </a:endParaRPr>
          </a:p>
          <a:p>
            <a:pPr marL="533400" indent="-533400" eaLnBrk="1" hangingPunct="1">
              <a:lnSpc>
                <a:spcPct val="90000"/>
              </a:lnSpc>
              <a:buFontTx/>
              <a:buNone/>
            </a:pPr>
            <a:r>
              <a:rPr lang="en-US" altLang="en-US" sz="2000" dirty="0" smtClean="0">
                <a:latin typeface="Times New Roman" charset="0"/>
                <a:ea typeface="Times New Roman" charset="0"/>
                <a:cs typeface="Times New Roman" charset="0"/>
              </a:rPr>
              <a:t>(Answer: (1) </a:t>
            </a:r>
            <a:r>
              <a:rPr lang="en-US" altLang="en-US" sz="2000" i="1" dirty="0" smtClean="0">
                <a:latin typeface="Times New Roman" charset="0"/>
                <a:ea typeface="Times New Roman" charset="0"/>
                <a:cs typeface="Times New Roman" charset="0"/>
              </a:rPr>
              <a:t>K</a:t>
            </a:r>
            <a:r>
              <a:rPr lang="en-US" altLang="en-US" sz="2000" baseline="-25000" dirty="0" smtClean="0">
                <a:latin typeface="Times New Roman" charset="0"/>
                <a:ea typeface="Times New Roman" charset="0"/>
                <a:cs typeface="Times New Roman" charset="0"/>
              </a:rPr>
              <a:t>c</a:t>
            </a:r>
            <a:r>
              <a:rPr lang="en-US" altLang="en-US" sz="2000" baseline="30000" dirty="0" smtClean="0">
                <a:latin typeface="Times New Roman" charset="0"/>
                <a:ea typeface="Times New Roman" charset="0"/>
                <a:cs typeface="Times New Roman" charset="0"/>
              </a:rPr>
              <a:t>’’</a:t>
            </a:r>
            <a:r>
              <a:rPr lang="en-US" altLang="en-US" sz="2000" dirty="0" smtClean="0">
                <a:latin typeface="Times New Roman" charset="0"/>
                <a:ea typeface="Times New Roman" charset="0"/>
                <a:cs typeface="Times New Roman" charset="0"/>
              </a:rPr>
              <a:t> = 4.08;	(2) </a:t>
            </a:r>
            <a:r>
              <a:rPr lang="en-US" altLang="en-US" sz="2000" i="1" dirty="0" smtClean="0">
                <a:latin typeface="Times New Roman" charset="0"/>
                <a:ea typeface="Times New Roman" charset="0"/>
                <a:cs typeface="Times New Roman" charset="0"/>
              </a:rPr>
              <a:t>K</a:t>
            </a:r>
            <a:r>
              <a:rPr lang="en-US" altLang="en-US" sz="2000" baseline="-25000" dirty="0" smtClean="0">
                <a:latin typeface="Times New Roman" charset="0"/>
                <a:ea typeface="Times New Roman" charset="0"/>
                <a:cs typeface="Times New Roman" charset="0"/>
              </a:rPr>
              <a:t>c</a:t>
            </a:r>
            <a:r>
              <a:rPr lang="en-US" altLang="en-US" sz="2000" baseline="30000" dirty="0" smtClean="0">
                <a:latin typeface="Times New Roman" charset="0"/>
                <a:ea typeface="Times New Roman" charset="0"/>
                <a:cs typeface="Times New Roman" charset="0"/>
              </a:rPr>
              <a:t>’’</a:t>
            </a:r>
            <a:r>
              <a:rPr lang="en-US" altLang="en-US" sz="2000" dirty="0" smtClean="0">
                <a:latin typeface="Times New Roman" charset="0"/>
                <a:ea typeface="Times New Roman" charset="0"/>
                <a:cs typeface="Times New Roman" charset="0"/>
              </a:rPr>
              <a:t> = 0.060)</a:t>
            </a:r>
            <a:endParaRPr lang="en-US" altLang="en-US" sz="2000" dirty="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lstStyle/>
          <a:p>
            <a:pPr eaLnBrk="1" hangingPunct="1"/>
            <a:r>
              <a:rPr lang="en-US" altLang="en-US" sz="4000">
                <a:latin typeface="Times New Roman" charset="0"/>
                <a:ea typeface="Times New Roman" charset="0"/>
                <a:cs typeface="Times New Roman" charset="0"/>
              </a:rPr>
              <a:t>There maybe an equilibrium here.</a:t>
            </a:r>
          </a:p>
        </p:txBody>
      </p:sp>
      <p:pic>
        <p:nvPicPr>
          <p:cNvPr id="30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1066800"/>
            <a:ext cx="5181600" cy="5334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14121"/>
            <a:ext cx="8229600" cy="1325562"/>
          </a:xfrm>
        </p:spPr>
        <p:txBody>
          <a:bodyPr/>
          <a:lstStyle/>
          <a:p>
            <a:pPr eaLnBrk="1" hangingPunct="1">
              <a:lnSpc>
                <a:spcPct val="80000"/>
              </a:lnSpc>
            </a:pPr>
            <a:r>
              <a:rPr lang="en-US" altLang="en-US" sz="3200" dirty="0">
                <a:latin typeface="Times" charset="0"/>
              </a:rPr>
              <a:t>Expression and Values </a:t>
            </a:r>
            <a:r>
              <a:rPr lang="en-US" altLang="en-US" sz="3200" dirty="0" smtClean="0">
                <a:latin typeface="Times" charset="0"/>
              </a:rPr>
              <a:t>of Equilibrium </a:t>
            </a:r>
            <a:br>
              <a:rPr lang="en-US" altLang="en-US" sz="3200" dirty="0" smtClean="0">
                <a:latin typeface="Times" charset="0"/>
              </a:rPr>
            </a:br>
            <a:r>
              <a:rPr lang="en-US" altLang="en-US" sz="3200" dirty="0" smtClean="0">
                <a:latin typeface="Times" charset="0"/>
              </a:rPr>
              <a:t>Constant </a:t>
            </a:r>
            <a:r>
              <a:rPr lang="en-US" altLang="en-US" sz="3200" dirty="0">
                <a:latin typeface="Times" charset="0"/>
              </a:rPr>
              <a:t>Using Partial Pressures</a:t>
            </a:r>
          </a:p>
        </p:txBody>
      </p:sp>
      <p:sp>
        <p:nvSpPr>
          <p:cNvPr id="17411" name="Rectangle 3"/>
          <p:cNvSpPr>
            <a:spLocks noGrp="1" noChangeArrowheads="1"/>
          </p:cNvSpPr>
          <p:nvPr>
            <p:ph type="body" idx="1"/>
          </p:nvPr>
        </p:nvSpPr>
        <p:spPr>
          <a:xfrm>
            <a:off x="457200" y="2209800"/>
            <a:ext cx="8229600" cy="3916363"/>
          </a:xfrm>
        </p:spPr>
        <p:txBody>
          <a:bodyPr/>
          <a:lstStyle/>
          <a:p>
            <a:pPr eaLnBrk="1" hangingPunct="1"/>
            <a:r>
              <a:rPr lang="en-US" altLang="en-US" sz="2800" dirty="0">
                <a:latin typeface="Times" charset="0"/>
              </a:rPr>
              <a:t>Consider the following reaction involving gases:</a:t>
            </a:r>
          </a:p>
          <a:p>
            <a:pPr lvl="1" eaLnBrk="1" hangingPunct="1">
              <a:buFontTx/>
              <a:buNone/>
            </a:pPr>
            <a:r>
              <a:rPr lang="en-US" altLang="en-US" dirty="0">
                <a:latin typeface="Times" charset="0"/>
              </a:rPr>
              <a:t>	</a:t>
            </a:r>
            <a:r>
              <a:rPr lang="en-US" altLang="en-US" dirty="0" smtClean="0">
                <a:latin typeface="Times" charset="0"/>
              </a:rPr>
              <a:t>	 </a:t>
            </a:r>
            <a:r>
              <a:rPr lang="en-US" altLang="en-US" sz="3200" dirty="0" smtClean="0">
                <a:latin typeface="Times" charset="0"/>
              </a:rPr>
              <a:t>2SO</a:t>
            </a:r>
            <a:r>
              <a:rPr lang="en-US" altLang="en-US" sz="3200" baseline="-12000" dirty="0" smtClean="0">
                <a:latin typeface="Times" charset="0"/>
              </a:rPr>
              <a:t>2</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sz="3200" dirty="0">
                <a:latin typeface="Times" charset="0"/>
              </a:rPr>
              <a:t>  +  O</a:t>
            </a:r>
            <a:r>
              <a:rPr lang="en-US" altLang="en-US" sz="3200" baseline="-12000" dirty="0">
                <a:latin typeface="Times" charset="0"/>
              </a:rPr>
              <a:t>2</a:t>
            </a:r>
            <a:r>
              <a:rPr lang="en-US" altLang="en-US" sz="2000" dirty="0">
                <a:latin typeface="Times" charset="0"/>
              </a:rPr>
              <a:t>(</a:t>
            </a:r>
            <a:r>
              <a:rPr lang="en-US" altLang="en-US" sz="2000" i="1" dirty="0">
                <a:latin typeface="Times" charset="0"/>
              </a:rPr>
              <a:t>g</a:t>
            </a:r>
            <a:r>
              <a:rPr lang="en-US" altLang="en-US" sz="2000" dirty="0">
                <a:latin typeface="Times" charset="0"/>
              </a:rPr>
              <a:t>)</a:t>
            </a:r>
            <a:r>
              <a:rPr lang="en-US" altLang="en-US" sz="3200" dirty="0">
                <a:latin typeface="Times" charset="0"/>
              </a:rPr>
              <a:t> </a:t>
            </a:r>
            <a:r>
              <a:rPr lang="en-US" altLang="en-US" dirty="0">
                <a:latin typeface="Cambria Math" charset="0"/>
                <a:ea typeface="Cambria Math" charset="0"/>
                <a:cs typeface="Lucida Sans Unicode" charset="0"/>
              </a:rPr>
              <a:t>⇌</a:t>
            </a:r>
            <a:r>
              <a:rPr lang="en-US" altLang="en-US" sz="3200" dirty="0">
                <a:latin typeface="Times" charset="0"/>
                <a:ea typeface="Lucida Sans Unicode" charset="0"/>
                <a:cs typeface="Lucida Sans Unicode" charset="0"/>
              </a:rPr>
              <a:t> 2SO</a:t>
            </a:r>
            <a:r>
              <a:rPr lang="en-US" altLang="en-US" sz="3200" baseline="-12000" dirty="0">
                <a:latin typeface="Times" charset="0"/>
              </a:rPr>
              <a:t>3</a:t>
            </a:r>
            <a:r>
              <a:rPr lang="en-US" altLang="en-US" sz="2000" dirty="0">
                <a:latin typeface="Times" charset="0"/>
              </a:rPr>
              <a:t>(</a:t>
            </a:r>
            <a:r>
              <a:rPr lang="en-US" altLang="en-US" sz="2000" i="1" dirty="0">
                <a:latin typeface="Times" charset="0"/>
              </a:rPr>
              <a:t>g</a:t>
            </a:r>
            <a:r>
              <a:rPr lang="en-US" altLang="en-US" sz="2000" dirty="0">
                <a:latin typeface="Times" charset="0"/>
              </a:rPr>
              <a:t>)</a:t>
            </a:r>
            <a:endParaRPr lang="en-US" altLang="en-US" sz="2000" dirty="0">
              <a:latin typeface="Times" charset="0"/>
              <a:ea typeface="Lucida Sans Unicode" charset="0"/>
              <a:cs typeface="Lucida Sans Unicode" charset="0"/>
            </a:endParaRPr>
          </a:p>
          <a:p>
            <a:pPr lvl="1" eaLnBrk="1" hangingPunct="1">
              <a:buFontTx/>
              <a:buNone/>
            </a:pPr>
            <a:endParaRPr lang="en-US" altLang="en-US" sz="1800" dirty="0">
              <a:latin typeface="Times" charset="0"/>
              <a:ea typeface="Lucida Sans Unicode" charset="0"/>
              <a:cs typeface="Lucida Sans Unicode" charset="0"/>
            </a:endParaRPr>
          </a:p>
          <a:p>
            <a:pPr lvl="1" eaLnBrk="1" hangingPunct="1">
              <a:buFontTx/>
              <a:buNone/>
            </a:pPr>
            <a:r>
              <a:rPr lang="en-US" altLang="en-US" dirty="0">
                <a:latin typeface="Times" charset="0"/>
                <a:ea typeface="Lucida Sans Unicode" charset="0"/>
                <a:cs typeface="Lucida Sans Unicode" charset="0"/>
              </a:rPr>
              <a:t>     	</a:t>
            </a:r>
            <a:r>
              <a:rPr lang="en-US" altLang="en-US" dirty="0" smtClean="0">
                <a:latin typeface="Times" charset="0"/>
                <a:ea typeface="Lucida Sans Unicode" charset="0"/>
                <a:cs typeface="Lucida Sans Unicode" charset="0"/>
              </a:rPr>
              <a:t>	</a:t>
            </a:r>
            <a:r>
              <a:rPr lang="en-US" altLang="en-US" i="1" dirty="0" err="1" smtClean="0">
                <a:latin typeface="Times" charset="0"/>
                <a:ea typeface="Lucida Sans Unicode" charset="0"/>
                <a:cs typeface="Lucida Sans Unicode" charset="0"/>
              </a:rPr>
              <a:t>K</a:t>
            </a:r>
            <a:r>
              <a:rPr lang="en-US" altLang="en-US" baseline="-16000" dirty="0" err="1" smtClean="0">
                <a:latin typeface="Times" charset="0"/>
                <a:ea typeface="Lucida Sans Unicode" charset="0"/>
                <a:cs typeface="Lucida Sans Unicode" charset="0"/>
              </a:rPr>
              <a:t>p</a:t>
            </a:r>
            <a:r>
              <a:rPr lang="en-US" altLang="en-US" dirty="0" smtClean="0">
                <a:latin typeface="Times" charset="0"/>
                <a:ea typeface="Lucida Sans Unicode" charset="0"/>
                <a:cs typeface="Lucida Sans Unicode" charset="0"/>
              </a:rPr>
              <a:t> </a:t>
            </a:r>
            <a:r>
              <a:rPr lang="en-US" altLang="en-US" dirty="0">
                <a:latin typeface="Times" charset="0"/>
                <a:ea typeface="Lucida Sans Unicode" charset="0"/>
                <a:cs typeface="Lucida Sans Unicode" charset="0"/>
              </a:rPr>
              <a:t>=</a:t>
            </a:r>
          </a:p>
          <a:p>
            <a:pPr lvl="1" eaLnBrk="1" hangingPunct="1">
              <a:buFontTx/>
              <a:buNone/>
            </a:pPr>
            <a:endParaRPr lang="en-US" altLang="en-US" sz="3200" dirty="0">
              <a:latin typeface="Times" charset="0"/>
              <a:ea typeface="Lucida Sans Unicode" charset="0"/>
              <a:cs typeface="Lucida Sans Unicode" charset="0"/>
            </a:endParaRPr>
          </a:p>
          <a:p>
            <a:pPr lvl="1" eaLnBrk="1" hangingPunct="1">
              <a:buFontTx/>
              <a:buNone/>
            </a:pPr>
            <a:endParaRPr lang="en-US" altLang="en-US" sz="3200" dirty="0">
              <a:latin typeface="Times" charset="0"/>
              <a:ea typeface="Lucida Sans Unicode" charset="0"/>
              <a:cs typeface="Lucida Sans Unicode" charset="0"/>
            </a:endParaRPr>
          </a:p>
        </p:txBody>
      </p:sp>
      <p:sp>
        <p:nvSpPr>
          <p:cNvPr id="1741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17413" name="Object 5"/>
          <p:cNvGraphicFramePr>
            <a:graphicFrameLocks noChangeAspect="1"/>
          </p:cNvGraphicFramePr>
          <p:nvPr>
            <p:extLst>
              <p:ext uri="{D42A27DB-BD31-4B8C-83A1-F6EECF244321}">
                <p14:modId xmlns:p14="http://schemas.microsoft.com/office/powerpoint/2010/main" val="1073037078"/>
              </p:ext>
            </p:extLst>
          </p:nvPr>
        </p:nvGraphicFramePr>
        <p:xfrm>
          <a:off x="3124200" y="3429000"/>
          <a:ext cx="1828800" cy="1045464"/>
        </p:xfrm>
        <a:graphic>
          <a:graphicData uri="http://schemas.openxmlformats.org/presentationml/2006/ole">
            <mc:AlternateContent xmlns:mc="http://schemas.openxmlformats.org/markup-compatibility/2006">
              <mc:Choice xmlns:v="urn:schemas-microsoft-com:vml" Requires="v">
                <p:oleObj spid="_x0000_s17443" name="Equation" r:id="rId3" imgW="800100" imgH="457200" progId="Equation.3">
                  <p:embed/>
                </p:oleObj>
              </mc:Choice>
              <mc:Fallback>
                <p:oleObj name="Equation" r:id="rId3" imgW="8001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29000"/>
                        <a:ext cx="1828800" cy="1045464"/>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020762"/>
          </a:xfrm>
        </p:spPr>
        <p:txBody>
          <a:bodyPr/>
          <a:lstStyle/>
          <a:p>
            <a:pPr eaLnBrk="1" hangingPunct="1"/>
            <a:r>
              <a:rPr lang="en-US" altLang="en-US" sz="3600">
                <a:latin typeface="Times" charset="0"/>
                <a:ea typeface="Lucida Sans Unicode" charset="0"/>
                <a:cs typeface="Lucida Sans Unicode" charset="0"/>
              </a:rPr>
              <a:t>The Relationship between </a:t>
            </a:r>
            <a:r>
              <a:rPr lang="en-US" altLang="en-US" sz="3600" i="1">
                <a:latin typeface="Times" charset="0"/>
                <a:ea typeface="Lucida Sans Unicode" charset="0"/>
                <a:cs typeface="Lucida Sans Unicode" charset="0"/>
              </a:rPr>
              <a:t>K</a:t>
            </a:r>
            <a:r>
              <a:rPr lang="en-US" altLang="en-US" sz="3600" baseline="-14000">
                <a:latin typeface="Times" charset="0"/>
                <a:ea typeface="Lucida Sans Unicode" charset="0"/>
                <a:cs typeface="Lucida Sans Unicode" charset="0"/>
              </a:rPr>
              <a:t>c</a:t>
            </a:r>
            <a:r>
              <a:rPr lang="en-US" altLang="en-US" sz="3600">
                <a:latin typeface="Times" charset="0"/>
                <a:ea typeface="Lucida Sans Unicode" charset="0"/>
                <a:cs typeface="Lucida Sans Unicode" charset="0"/>
              </a:rPr>
              <a:t> and </a:t>
            </a:r>
            <a:r>
              <a:rPr lang="en-US" altLang="en-US" sz="3600" i="1">
                <a:latin typeface="Times" charset="0"/>
                <a:ea typeface="Lucida Sans Unicode" charset="0"/>
                <a:cs typeface="Lucida Sans Unicode" charset="0"/>
              </a:rPr>
              <a:t>K</a:t>
            </a:r>
            <a:r>
              <a:rPr lang="en-US" altLang="en-US" sz="3600" baseline="-12000">
                <a:latin typeface="Times" charset="0"/>
                <a:ea typeface="Lucida Sans Unicode" charset="0"/>
                <a:cs typeface="Lucida Sans Unicode" charset="0"/>
              </a:rPr>
              <a:t>p</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type="body" sz="half" idx="1"/>
              </p:nvPr>
            </p:nvSpPr>
            <p:spPr>
              <a:xfrm>
                <a:off x="457200" y="1600200"/>
                <a:ext cx="8077200" cy="4800600"/>
              </a:xfrm>
            </p:spPr>
            <p:txBody>
              <a:bodyPr/>
              <a:lstStyle/>
              <a:p>
                <a:pPr eaLnBrk="1" hangingPunct="1"/>
                <a:r>
                  <a:rPr lang="en-US" altLang="en-US" sz="2800" dirty="0" smtClean="0">
                    <a:latin typeface="Times New Roman" charset="0"/>
                    <a:ea typeface="Times New Roman" charset="0"/>
                    <a:cs typeface="Times New Roman" charset="0"/>
                  </a:rPr>
                  <a:t>Consider the reaction: </a:t>
                </a:r>
                <a:r>
                  <a:rPr lang="en-US" altLang="en-US" sz="2800" dirty="0">
                    <a:latin typeface="Times" charset="0"/>
                  </a:rPr>
                  <a:t>2SO</a:t>
                </a:r>
                <a:r>
                  <a:rPr lang="en-US" altLang="en-US" sz="2800" baseline="-12000" dirty="0">
                    <a:latin typeface="Times" charset="0"/>
                  </a:rPr>
                  <a:t>2</a:t>
                </a:r>
                <a:r>
                  <a:rPr lang="en-US" altLang="en-US" sz="2000" dirty="0">
                    <a:latin typeface="Times" charset="0"/>
                  </a:rPr>
                  <a:t>(g)</a:t>
                </a:r>
                <a:r>
                  <a:rPr lang="en-US" altLang="en-US" sz="2800" dirty="0">
                    <a:latin typeface="Times" charset="0"/>
                  </a:rPr>
                  <a:t> + O</a:t>
                </a:r>
                <a:r>
                  <a:rPr lang="en-US" altLang="en-US" sz="2800" baseline="-12000" dirty="0">
                    <a:latin typeface="Times" charset="0"/>
                  </a:rPr>
                  <a:t>2</a:t>
                </a:r>
                <a:r>
                  <a:rPr lang="en-US" altLang="en-US" sz="2000" dirty="0">
                    <a:latin typeface="Times" charset="0"/>
                  </a:rPr>
                  <a:t>(g)</a:t>
                </a:r>
                <a:r>
                  <a:rPr lang="en-US" altLang="en-US" sz="2800" dirty="0">
                    <a:latin typeface="Times" charset="0"/>
                  </a:rPr>
                  <a:t> </a:t>
                </a:r>
                <a:r>
                  <a:rPr lang="en-US" altLang="en-US" sz="2800" dirty="0">
                    <a:latin typeface="Cambria Math" charset="0"/>
                    <a:ea typeface="Cambria Math" charset="0"/>
                    <a:cs typeface="Lucida Sans Unicode" charset="0"/>
                  </a:rPr>
                  <a:t>⇌</a:t>
                </a:r>
                <a:r>
                  <a:rPr lang="en-US" altLang="en-US" sz="2800" dirty="0">
                    <a:latin typeface="Times" charset="0"/>
                    <a:ea typeface="Lucida Sans Unicode" charset="0"/>
                    <a:cs typeface="Lucida Sans Unicode" charset="0"/>
                  </a:rPr>
                  <a:t> 2SO</a:t>
                </a:r>
                <a:r>
                  <a:rPr lang="en-US" altLang="en-US" sz="2800" baseline="-12000" dirty="0">
                    <a:latin typeface="Times" charset="0"/>
                  </a:rPr>
                  <a:t>3</a:t>
                </a:r>
                <a:r>
                  <a:rPr lang="en-US" altLang="en-US" sz="2000" dirty="0">
                    <a:latin typeface="Times" charset="0"/>
                  </a:rPr>
                  <a:t>(g)</a:t>
                </a:r>
                <a:endParaRPr lang="en-US" altLang="en-US" sz="2000" dirty="0">
                  <a:latin typeface="Times" charset="0"/>
                  <a:ea typeface="Lucida Sans Unicode" charset="0"/>
                  <a:cs typeface="Lucida Sans Unicode" charset="0"/>
                </a:endParaRPr>
              </a:p>
              <a:p>
                <a:pPr eaLnBrk="1" hangingPunct="1">
                  <a:buFontTx/>
                  <a:buNone/>
                </a:pPr>
                <a:endParaRPr lang="en-US" altLang="en-US" sz="2000" i="1" dirty="0">
                  <a:latin typeface="Times New Roman" charset="0"/>
                  <a:ea typeface="Times New Roman" charset="0"/>
                  <a:cs typeface="Times New Roman" charset="0"/>
                </a:endParaRPr>
              </a:p>
              <a:p>
                <a:pPr eaLnBrk="1" hangingPunct="1"/>
                <a:r>
                  <a:rPr lang="en-US" altLang="en-US" sz="2800" i="1" dirty="0">
                    <a:latin typeface="Times New Roman" charset="0"/>
                    <a:ea typeface="Times New Roman" charset="0"/>
                    <a:cs typeface="Times New Roman" charset="0"/>
                  </a:rPr>
                  <a:t>K</a:t>
                </a:r>
                <a:r>
                  <a:rPr lang="en-US" altLang="en-US"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 			and  </a:t>
                </a:r>
                <a:r>
                  <a:rPr lang="en-US" altLang="en-US" sz="2800" i="1" dirty="0" err="1">
                    <a:latin typeface="Times New Roman" charset="0"/>
                    <a:ea typeface="Times New Roman" charset="0"/>
                    <a:cs typeface="Times New Roman" charset="0"/>
                  </a:rPr>
                  <a:t>K</a:t>
                </a:r>
                <a:r>
                  <a:rPr lang="en-US" altLang="en-US" sz="2400" baseline="-12000" dirty="0" err="1">
                    <a:latin typeface="Times New Roman" charset="0"/>
                    <a:ea typeface="Times New Roman" charset="0"/>
                    <a:cs typeface="Times New Roman" charset="0"/>
                  </a:rPr>
                  <a:t>p</a:t>
                </a:r>
                <a:r>
                  <a:rPr lang="en-US" altLang="en-US" sz="2400" dirty="0">
                    <a:latin typeface="Times New Roman" charset="0"/>
                    <a:ea typeface="Times New Roman" charset="0"/>
                    <a:cs typeface="Times New Roman" charset="0"/>
                  </a:rPr>
                  <a:t> = </a:t>
                </a:r>
              </a:p>
              <a:p>
                <a:pPr eaLnBrk="1" hangingPunct="1"/>
                <a:endParaRPr lang="en-US" altLang="en-US" sz="2400" dirty="0">
                  <a:latin typeface="Times New Roman" charset="0"/>
                  <a:ea typeface="Times New Roman" charset="0"/>
                  <a:cs typeface="Times New Roman" charset="0"/>
                </a:endParaRPr>
              </a:p>
              <a:p>
                <a:pPr eaLnBrk="1" hangingPunct="1"/>
                <a:r>
                  <a:rPr lang="en-US" altLang="en-US" sz="2400" dirty="0">
                    <a:latin typeface="Times New Roman" charset="0"/>
                    <a:ea typeface="Times New Roman" charset="0"/>
                    <a:cs typeface="Times New Roman" charset="0"/>
                  </a:rPr>
                  <a:t>Assuming ideal </a:t>
                </a:r>
                <a:r>
                  <a:rPr lang="en-US" altLang="en-US" sz="2400" dirty="0" smtClean="0">
                    <a:latin typeface="Times New Roman" charset="0"/>
                    <a:ea typeface="Times New Roman" charset="0"/>
                    <a:cs typeface="Times New Roman" charset="0"/>
                  </a:rPr>
                  <a:t>behavior: </a:t>
                </a:r>
                <a:endParaRPr lang="en-US" altLang="en-US" sz="2400" dirty="0">
                  <a:latin typeface="Times New Roman" charset="0"/>
                  <a:ea typeface="Times New Roman" charset="0"/>
                  <a:cs typeface="Times New Roman" charset="0"/>
                </a:endParaRPr>
              </a:p>
              <a:p>
                <a:pPr marL="0" indent="0" eaLnBrk="1" hangingPunct="1">
                  <a:lnSpc>
                    <a:spcPct val="150000"/>
                  </a:lnSpc>
                  <a:buNone/>
                </a:pP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PV = </a:t>
                </a:r>
                <a:r>
                  <a:rPr lang="en-US" altLang="en-US" sz="2400" dirty="0" err="1">
                    <a:latin typeface="Times New Roman" charset="0"/>
                    <a:ea typeface="Times New Roman" charset="0"/>
                    <a:cs typeface="Times New Roman" charset="0"/>
                  </a:rPr>
                  <a:t>nRT</a:t>
                </a:r>
                <a:r>
                  <a:rPr lang="en-US" altLang="en-US" sz="2400" dirty="0">
                    <a:latin typeface="Times New Roman" charset="0"/>
                    <a:ea typeface="Times New Roman" charset="0"/>
                    <a:cs typeface="Times New Roman" charset="0"/>
                  </a:rPr>
                  <a:t>  and  P = </a:t>
                </a:r>
                <a14:m>
                  <m:oMath xmlns:m="http://schemas.openxmlformats.org/officeDocument/2006/math">
                    <m:r>
                      <a:rPr lang="en-US" altLang="en-US" sz="2800" b="0" i="0" smtClean="0">
                        <a:latin typeface="Cambria Math" charset="0"/>
                        <a:ea typeface="Times New Roman" charset="0"/>
                        <a:cs typeface="Times New Roman" charset="0"/>
                      </a:rPr>
                      <m:t>(</m:t>
                    </m:r>
                    <m:f>
                      <m:fPr>
                        <m:type m:val="skw"/>
                        <m:ctrlPr>
                          <a:rPr lang="en-US" altLang="en-US" sz="2800" i="1" smtClean="0">
                            <a:latin typeface="Cambria Math" panose="02040503050406030204" pitchFamily="18" charset="0"/>
                            <a:ea typeface="Times New Roman" charset="0"/>
                            <a:cs typeface="Times New Roman" charset="0"/>
                          </a:rPr>
                        </m:ctrlPr>
                      </m:fPr>
                      <m:num>
                        <m:r>
                          <a:rPr lang="en-US" altLang="en-US" sz="2800" b="0" i="1" smtClean="0">
                            <a:latin typeface="Cambria Math" charset="0"/>
                            <a:ea typeface="Times New Roman" charset="0"/>
                            <a:cs typeface="Times New Roman" charset="0"/>
                          </a:rPr>
                          <m:t>𝑛</m:t>
                        </m:r>
                      </m:num>
                      <m:den>
                        <m:r>
                          <a:rPr lang="en-US" altLang="en-US" sz="2800" b="0" i="1" smtClean="0">
                            <a:latin typeface="Cambria Math" charset="0"/>
                            <a:ea typeface="Times New Roman" charset="0"/>
                            <a:cs typeface="Times New Roman" charset="0"/>
                          </a:rPr>
                          <m:t>𝑉</m:t>
                        </m:r>
                      </m:den>
                    </m:f>
                  </m:oMath>
                </a14:m>
                <a:r>
                  <a:rPr lang="en-US" altLang="en-US" sz="2400" dirty="0" smtClean="0">
                    <a:latin typeface="Times New Roman" charset="0"/>
                    <a:ea typeface="Times New Roman" charset="0"/>
                    <a:cs typeface="Times New Roman" charset="0"/>
                  </a:rPr>
                  <a:t>)RT </a:t>
                </a:r>
                <a:r>
                  <a:rPr lang="en-US" altLang="en-US" sz="24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M</a:t>
                </a:r>
                <a:r>
                  <a:rPr lang="en-US" altLang="en-US" sz="2400" dirty="0">
                    <a:latin typeface="Times New Roman" charset="0"/>
                    <a:ea typeface="Times New Roman" charset="0"/>
                    <a:cs typeface="Times New Roman" charset="0"/>
                  </a:rPr>
                  <a:t>]RT</a:t>
                </a:r>
              </a:p>
              <a:p>
                <a:pPr eaLnBrk="1" hangingPunct="1">
                  <a:lnSpc>
                    <a:spcPct val="150000"/>
                  </a:lnSpc>
                </a:pPr>
                <a:r>
                  <a:rPr lang="es-ES" altLang="en-US" sz="2400" dirty="0" err="1" smtClean="0">
                    <a:latin typeface="Times New Roman" charset="0"/>
                    <a:ea typeface="Times New Roman" charset="0"/>
                    <a:cs typeface="Times New Roman" charset="0"/>
                  </a:rPr>
                  <a:t>Then</a:t>
                </a:r>
                <a:r>
                  <a:rPr lang="es-ES" altLang="en-US" sz="2400" dirty="0" smtClean="0">
                    <a:latin typeface="Times New Roman" charset="0"/>
                    <a:ea typeface="Times New Roman" charset="0"/>
                    <a:cs typeface="Times New Roman" charset="0"/>
                  </a:rPr>
                  <a:t>, </a:t>
                </a:r>
                <a:r>
                  <a:rPr lang="es-ES" altLang="en-US" sz="2400" dirty="0">
                    <a:latin typeface="Times New Roman" charset="0"/>
                    <a:ea typeface="Times New Roman" charset="0"/>
                    <a:cs typeface="Times New Roman" charset="0"/>
                  </a:rPr>
                  <a:t>P</a:t>
                </a:r>
                <a:r>
                  <a:rPr lang="es-ES" altLang="en-US" sz="2400" baseline="-12000" dirty="0">
                    <a:latin typeface="Times New Roman" charset="0"/>
                    <a:ea typeface="Times New Roman" charset="0"/>
                    <a:cs typeface="Times New Roman" charset="0"/>
                  </a:rPr>
                  <a:t>SO3</a:t>
                </a:r>
                <a:r>
                  <a:rPr lang="es-ES" altLang="en-US" sz="2400" dirty="0">
                    <a:latin typeface="Times New Roman" charset="0"/>
                    <a:ea typeface="Times New Roman" charset="0"/>
                    <a:cs typeface="Times New Roman" charset="0"/>
                  </a:rPr>
                  <a:t> = [SO</a:t>
                </a:r>
                <a:r>
                  <a:rPr lang="es-ES" altLang="en-US" sz="2400" baseline="-12000" dirty="0">
                    <a:latin typeface="Times New Roman" charset="0"/>
                    <a:ea typeface="Times New Roman" charset="0"/>
                    <a:cs typeface="Times New Roman" charset="0"/>
                  </a:rPr>
                  <a:t>3</a:t>
                </a:r>
                <a:r>
                  <a:rPr lang="es-ES" altLang="en-US" sz="2400" dirty="0">
                    <a:latin typeface="Times New Roman" charset="0"/>
                    <a:ea typeface="Times New Roman" charset="0"/>
                    <a:cs typeface="Times New Roman" charset="0"/>
                  </a:rPr>
                  <a:t>]RT;  P</a:t>
                </a:r>
                <a:r>
                  <a:rPr lang="es-ES" altLang="en-US" sz="2400" baseline="-12000" dirty="0">
                    <a:latin typeface="Times New Roman" charset="0"/>
                    <a:ea typeface="Times New Roman" charset="0"/>
                    <a:cs typeface="Times New Roman" charset="0"/>
                  </a:rPr>
                  <a:t>SO2</a:t>
                </a:r>
                <a:r>
                  <a:rPr lang="es-ES" altLang="en-US" sz="2400" dirty="0">
                    <a:latin typeface="Times New Roman" charset="0"/>
                    <a:ea typeface="Times New Roman" charset="0"/>
                    <a:cs typeface="Times New Roman" charset="0"/>
                  </a:rPr>
                  <a:t> = [SO</a:t>
                </a:r>
                <a:r>
                  <a:rPr lang="es-ES" altLang="en-US" sz="2400" baseline="-12000" dirty="0">
                    <a:latin typeface="Times New Roman" charset="0"/>
                    <a:ea typeface="Times New Roman" charset="0"/>
                    <a:cs typeface="Times New Roman" charset="0"/>
                  </a:rPr>
                  <a:t>2</a:t>
                </a:r>
                <a:r>
                  <a:rPr lang="es-ES" altLang="en-US" sz="2400" dirty="0">
                    <a:latin typeface="Times New Roman" charset="0"/>
                    <a:ea typeface="Times New Roman" charset="0"/>
                    <a:cs typeface="Times New Roman" charset="0"/>
                  </a:rPr>
                  <a:t>]RT;   P</a:t>
                </a:r>
                <a:r>
                  <a:rPr lang="es-ES" altLang="en-US" sz="2400" baseline="-12000" dirty="0">
                    <a:latin typeface="Times New Roman" charset="0"/>
                    <a:ea typeface="Times New Roman" charset="0"/>
                    <a:cs typeface="Times New Roman" charset="0"/>
                  </a:rPr>
                  <a:t>O2</a:t>
                </a:r>
                <a:r>
                  <a:rPr lang="es-ES" altLang="en-US" sz="2400" dirty="0">
                    <a:latin typeface="Times New Roman" charset="0"/>
                    <a:ea typeface="Times New Roman" charset="0"/>
                    <a:cs typeface="Times New Roman" charset="0"/>
                  </a:rPr>
                  <a:t> = [O</a:t>
                </a:r>
                <a:r>
                  <a:rPr lang="es-ES" altLang="en-US" sz="2400" baseline="-12000" dirty="0">
                    <a:latin typeface="Times New Roman" charset="0"/>
                    <a:ea typeface="Times New Roman" charset="0"/>
                    <a:cs typeface="Times New Roman" charset="0"/>
                  </a:rPr>
                  <a:t>2</a:t>
                </a:r>
                <a:r>
                  <a:rPr lang="es-ES" altLang="en-US" sz="2400" dirty="0">
                    <a:latin typeface="Times New Roman" charset="0"/>
                    <a:ea typeface="Times New Roman" charset="0"/>
                    <a:cs typeface="Times New Roman" charset="0"/>
                  </a:rPr>
                  <a:t>]RT</a:t>
                </a:r>
              </a:p>
            </p:txBody>
          </p:sp>
        </mc:Choice>
        <mc:Fallback xmlns="">
          <p:sp>
            <p:nvSpPr>
              <p:cNvPr id="18435" name="Rectangle 3"/>
              <p:cNvSpPr>
                <a:spLocks noGrp="1" noRot="1" noChangeAspect="1" noMove="1" noResize="1" noEditPoints="1" noAdjustHandles="1" noChangeArrowheads="1" noChangeShapeType="1" noTextEdit="1"/>
              </p:cNvSpPr>
              <p:nvPr>
                <p:ph type="body" sz="half" idx="1"/>
              </p:nvPr>
            </p:nvSpPr>
            <p:spPr>
              <a:xfrm>
                <a:off x="457200" y="1600200"/>
                <a:ext cx="8077200" cy="4800600"/>
              </a:xfrm>
              <a:blipFill rotWithShape="0">
                <a:blip r:embed="rId3"/>
                <a:stretch>
                  <a:fillRect l="-1358" t="-1652"/>
                </a:stretch>
              </a:blipFill>
            </p:spPr>
            <p:txBody>
              <a:bodyPr/>
              <a:lstStyle/>
              <a:p>
                <a:r>
                  <a:rPr lang="en-US">
                    <a:noFill/>
                  </a:rPr>
                  <a:t> </a:t>
                </a:r>
              </a:p>
            </p:txBody>
          </p:sp>
        </mc:Fallback>
      </mc:AlternateContent>
      <p:graphicFrame>
        <p:nvGraphicFramePr>
          <p:cNvPr id="18436" name="Object 4"/>
          <p:cNvGraphicFramePr>
            <a:graphicFrameLocks noGrp="1" noChangeAspect="1"/>
          </p:cNvGraphicFramePr>
          <p:nvPr>
            <p:ph sz="quarter" idx="2"/>
          </p:nvPr>
        </p:nvGraphicFramePr>
        <p:xfrm>
          <a:off x="1600200" y="2286000"/>
          <a:ext cx="1524000" cy="898525"/>
        </p:xfrm>
        <a:graphic>
          <a:graphicData uri="http://schemas.openxmlformats.org/presentationml/2006/ole">
            <mc:AlternateContent xmlns:mc="http://schemas.openxmlformats.org/markup-compatibility/2006">
              <mc:Choice xmlns:v="urn:schemas-microsoft-com:vml" Requires="v">
                <p:oleObj spid="_x0000_s18526" name="Equation" r:id="rId4" imgW="774364" imgH="457002" progId="Equation.3">
                  <p:embed/>
                </p:oleObj>
              </mc:Choice>
              <mc:Fallback>
                <p:oleObj name="Equation" r:id="rId4" imgW="774364" imgH="457002"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152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Object 6"/>
          <p:cNvGraphicFramePr>
            <a:graphicFrameLocks noGrp="1" noChangeAspect="1"/>
          </p:cNvGraphicFramePr>
          <p:nvPr>
            <p:ph sz="quarter" idx="3"/>
          </p:nvPr>
        </p:nvGraphicFramePr>
        <p:xfrm>
          <a:off x="5562600" y="2286000"/>
          <a:ext cx="1524000" cy="869950"/>
        </p:xfrm>
        <a:graphic>
          <a:graphicData uri="http://schemas.openxmlformats.org/presentationml/2006/ole">
            <mc:AlternateContent xmlns:mc="http://schemas.openxmlformats.org/markup-compatibility/2006">
              <mc:Choice xmlns:v="urn:schemas-microsoft-com:vml" Requires="v">
                <p:oleObj spid="_x0000_s18527" name="Equation" r:id="rId6" imgW="800100" imgH="457200" progId="Equation.3">
                  <p:embed/>
                </p:oleObj>
              </mc:Choice>
              <mc:Fallback>
                <p:oleObj name="Equation" r:id="rId6" imgW="800100" imgH="457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286000"/>
                        <a:ext cx="1524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18439" name="Object 8"/>
          <p:cNvGraphicFramePr>
            <a:graphicFrameLocks noChangeAspect="1"/>
          </p:cNvGraphicFramePr>
          <p:nvPr>
            <p:extLst>
              <p:ext uri="{D42A27DB-BD31-4B8C-83A1-F6EECF244321}">
                <p14:modId xmlns:p14="http://schemas.microsoft.com/office/powerpoint/2010/main" val="1308216647"/>
              </p:ext>
            </p:extLst>
          </p:nvPr>
        </p:nvGraphicFramePr>
        <p:xfrm>
          <a:off x="838200" y="5407959"/>
          <a:ext cx="7162800" cy="869016"/>
        </p:xfrm>
        <a:graphic>
          <a:graphicData uri="http://schemas.openxmlformats.org/presentationml/2006/ole">
            <mc:AlternateContent xmlns:mc="http://schemas.openxmlformats.org/markup-compatibility/2006">
              <mc:Choice xmlns:v="urn:schemas-microsoft-com:vml" Requires="v">
                <p:oleObj spid="_x0000_s18528" name="Equation" r:id="rId8" imgW="3771900" imgH="457200" progId="Equation.3">
                  <p:embed/>
                </p:oleObj>
              </mc:Choice>
              <mc:Fallback>
                <p:oleObj name="Equation" r:id="rId8" imgW="3771900" imgH="4572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407959"/>
                        <a:ext cx="7162800" cy="869016"/>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096962"/>
          </a:xfrm>
        </p:spPr>
        <p:txBody>
          <a:bodyPr/>
          <a:lstStyle/>
          <a:p>
            <a:pPr eaLnBrk="1" hangingPunct="1"/>
            <a:r>
              <a:rPr lang="en-US" altLang="en-US" sz="4000">
                <a:latin typeface="Times" charset="0"/>
                <a:ea typeface="Lucida Sans Unicode" charset="0"/>
                <a:cs typeface="Lucida Sans Unicode" charset="0"/>
              </a:rPr>
              <a:t>Relationship between </a:t>
            </a:r>
            <a:r>
              <a:rPr lang="en-US" altLang="en-US" sz="4000" i="1">
                <a:latin typeface="Times" charset="0"/>
                <a:ea typeface="Lucida Sans Unicode" charset="0"/>
                <a:cs typeface="Lucida Sans Unicode" charset="0"/>
              </a:rPr>
              <a:t>K</a:t>
            </a:r>
            <a:r>
              <a:rPr lang="en-US" altLang="en-US" sz="4000" baseline="-16000">
                <a:latin typeface="Times" charset="0"/>
                <a:ea typeface="Lucida Sans Unicode" charset="0"/>
                <a:cs typeface="Lucida Sans Unicode" charset="0"/>
              </a:rPr>
              <a:t>c</a:t>
            </a:r>
            <a:r>
              <a:rPr lang="en-US" altLang="en-US" sz="4000">
                <a:latin typeface="Times" charset="0"/>
                <a:ea typeface="Lucida Sans Unicode" charset="0"/>
                <a:cs typeface="Lucida Sans Unicode" charset="0"/>
              </a:rPr>
              <a:t> and </a:t>
            </a:r>
            <a:r>
              <a:rPr lang="en-US" altLang="en-US" sz="4000" i="1">
                <a:latin typeface="Times" charset="0"/>
                <a:ea typeface="Lucida Sans Unicode" charset="0"/>
                <a:cs typeface="Lucida Sans Unicode" charset="0"/>
              </a:rPr>
              <a:t>K</a:t>
            </a:r>
            <a:r>
              <a:rPr lang="en-US" altLang="en-US" sz="4000" baseline="-12000">
                <a:latin typeface="Times" charset="0"/>
                <a:ea typeface="Lucida Sans Unicode" charset="0"/>
                <a:cs typeface="Lucida Sans Unicode" charset="0"/>
              </a:rPr>
              <a:t>p</a:t>
            </a:r>
            <a:endParaRPr lang="es-ES" altLang="en-US" sz="4000" baseline="-12000">
              <a:latin typeface="Times" charset="0"/>
              <a:ea typeface="Lucida Sans Unicode" charset="0"/>
              <a:cs typeface="Lucida Sans Unicode" charset="0"/>
            </a:endParaRPr>
          </a:p>
        </p:txBody>
      </p:sp>
      <p:sp>
        <p:nvSpPr>
          <p:cNvPr id="19459" name="Rectangle 3"/>
          <p:cNvSpPr>
            <a:spLocks noGrp="1" noChangeArrowheads="1"/>
          </p:cNvSpPr>
          <p:nvPr>
            <p:ph type="body" idx="1"/>
          </p:nvPr>
        </p:nvSpPr>
        <p:spPr>
          <a:xfrm>
            <a:off x="457200" y="1676400"/>
            <a:ext cx="8229600" cy="4449763"/>
          </a:xfrm>
        </p:spPr>
        <p:txBody>
          <a:bodyPr/>
          <a:lstStyle/>
          <a:p>
            <a:pPr eaLnBrk="1" hangingPunct="1"/>
            <a:r>
              <a:rPr lang="es-ES" altLang="en-US" sz="2800">
                <a:latin typeface="Times New Roman" charset="0"/>
                <a:ea typeface="Times New Roman" charset="0"/>
                <a:cs typeface="Times New Roman" charset="0"/>
              </a:rPr>
              <a:t>For reaction:  PCl</a:t>
            </a:r>
            <a:r>
              <a:rPr lang="es-ES" altLang="en-US" sz="2800" baseline="-12000">
                <a:latin typeface="Times New Roman" charset="0"/>
                <a:ea typeface="Times New Roman" charset="0"/>
                <a:cs typeface="Times New Roman" charset="0"/>
              </a:rPr>
              <a:t>5</a:t>
            </a:r>
            <a:r>
              <a:rPr lang="es-ES" altLang="en-US" sz="2000">
                <a:latin typeface="Times New Roman" charset="0"/>
                <a:ea typeface="Times New Roman" charset="0"/>
                <a:cs typeface="Times New Roman" charset="0"/>
              </a:rPr>
              <a:t>(</a:t>
            </a:r>
            <a:r>
              <a:rPr lang="es-ES" altLang="en-US" sz="2000" i="1">
                <a:latin typeface="Times New Roman" charset="0"/>
                <a:ea typeface="Times New Roman" charset="0"/>
                <a:cs typeface="Times New Roman" charset="0"/>
              </a:rPr>
              <a:t>g</a:t>
            </a:r>
            <a:r>
              <a:rPr lang="es-ES" altLang="en-US" sz="2000">
                <a:latin typeface="Times New Roman" charset="0"/>
                <a:ea typeface="Times New Roman" charset="0"/>
                <a:cs typeface="Times New Roman" charset="0"/>
              </a:rPr>
              <a:t>)</a:t>
            </a:r>
            <a:r>
              <a:rPr lang="es-ES" altLang="en-US" sz="2800">
                <a:latin typeface="Times New Roman" charset="0"/>
                <a:ea typeface="Times New Roman" charset="0"/>
                <a:cs typeface="Times New Roman" charset="0"/>
              </a:rPr>
              <a:t>  </a:t>
            </a:r>
            <a:r>
              <a:rPr lang="es-ES" altLang="en-US" sz="2800">
                <a:latin typeface="Times New Roman" charset="0"/>
                <a:ea typeface="Times New Roman" charset="0"/>
                <a:cs typeface="Times New Roman" charset="0"/>
                <a:sym typeface="Symbol" charset="2"/>
              </a:rPr>
              <a:t></a:t>
            </a:r>
            <a:r>
              <a:rPr lang="es-ES" altLang="en-US" sz="2800">
                <a:latin typeface="Times New Roman" charset="0"/>
                <a:ea typeface="Times New Roman" charset="0"/>
                <a:cs typeface="Times New Roman" charset="0"/>
                <a:sym typeface="Wingdings" charset="2"/>
              </a:rPr>
              <a:t>  PCl</a:t>
            </a:r>
            <a:r>
              <a:rPr lang="es-ES" altLang="en-US" sz="2800" baseline="-12000">
                <a:latin typeface="Times New Roman" charset="0"/>
                <a:ea typeface="Times New Roman" charset="0"/>
                <a:cs typeface="Times New Roman" charset="0"/>
              </a:rPr>
              <a:t>3</a:t>
            </a:r>
            <a:r>
              <a:rPr lang="es-ES" altLang="en-US" sz="2000">
                <a:latin typeface="Times New Roman" charset="0"/>
                <a:ea typeface="Times New Roman" charset="0"/>
                <a:cs typeface="Times New Roman" charset="0"/>
                <a:sym typeface="Wingdings" charset="2"/>
              </a:rPr>
              <a:t>(</a:t>
            </a:r>
            <a:r>
              <a:rPr lang="es-ES" altLang="en-US" sz="2000" i="1">
                <a:latin typeface="Times New Roman" charset="0"/>
                <a:ea typeface="Times New Roman" charset="0"/>
                <a:cs typeface="Times New Roman" charset="0"/>
                <a:sym typeface="Wingdings" charset="2"/>
              </a:rPr>
              <a:t>g</a:t>
            </a:r>
            <a:r>
              <a:rPr lang="es-ES" altLang="en-US" sz="2000">
                <a:latin typeface="Times New Roman" charset="0"/>
                <a:ea typeface="Times New Roman" charset="0"/>
                <a:cs typeface="Times New Roman" charset="0"/>
                <a:sym typeface="Wingdings" charset="2"/>
              </a:rPr>
              <a:t>)</a:t>
            </a:r>
            <a:r>
              <a:rPr lang="es-ES" altLang="en-US" sz="2800">
                <a:latin typeface="Times New Roman" charset="0"/>
                <a:ea typeface="Times New Roman" charset="0"/>
                <a:cs typeface="Times New Roman" charset="0"/>
                <a:sym typeface="Wingdings" charset="2"/>
              </a:rPr>
              <a:t>  +  Cl</a:t>
            </a:r>
            <a:r>
              <a:rPr lang="es-ES" altLang="en-US" sz="2800" baseline="-12000">
                <a:latin typeface="Times New Roman" charset="0"/>
                <a:ea typeface="Times New Roman" charset="0"/>
                <a:cs typeface="Times New Roman" charset="0"/>
              </a:rPr>
              <a:t>2</a:t>
            </a:r>
            <a:r>
              <a:rPr lang="es-ES" altLang="en-US" sz="2000">
                <a:latin typeface="Times New Roman" charset="0"/>
                <a:ea typeface="Times New Roman" charset="0"/>
                <a:cs typeface="Times New Roman" charset="0"/>
                <a:sym typeface="Wingdings" charset="2"/>
              </a:rPr>
              <a:t>(</a:t>
            </a:r>
            <a:r>
              <a:rPr lang="es-ES" altLang="en-US" sz="2000" i="1">
                <a:latin typeface="Times New Roman" charset="0"/>
                <a:ea typeface="Times New Roman" charset="0"/>
                <a:cs typeface="Times New Roman" charset="0"/>
                <a:sym typeface="Wingdings" charset="2"/>
              </a:rPr>
              <a:t>g</a:t>
            </a:r>
            <a:r>
              <a:rPr lang="es-ES" altLang="en-US" sz="2000">
                <a:latin typeface="Times New Roman" charset="0"/>
                <a:ea typeface="Times New Roman" charset="0"/>
                <a:cs typeface="Times New Roman" charset="0"/>
                <a:sym typeface="Wingdings" charset="2"/>
              </a:rPr>
              <a:t>)</a:t>
            </a:r>
            <a:r>
              <a:rPr lang="es-ES" altLang="en-US" sz="2800">
                <a:latin typeface="Times New Roman" charset="0"/>
                <a:ea typeface="Times New Roman" charset="0"/>
                <a:cs typeface="Times New Roman" charset="0"/>
                <a:sym typeface="Wingdings" charset="2"/>
              </a:rPr>
              <a:t>;</a:t>
            </a:r>
          </a:p>
          <a:p>
            <a:pPr eaLnBrk="1" hangingPunct="1"/>
            <a:endParaRPr lang="es-ES" altLang="en-US" sz="2800">
              <a:latin typeface="Times New Roman" charset="0"/>
              <a:ea typeface="Times New Roman" charset="0"/>
              <a:cs typeface="Times New Roman" charset="0"/>
            </a:endParaRPr>
          </a:p>
          <a:p>
            <a:pPr eaLnBrk="1" hangingPunct="1"/>
            <a:endParaRPr lang="en-US" altLang="en-US" sz="2800">
              <a:latin typeface="Times New Roman" charset="0"/>
              <a:ea typeface="Times New Roman" charset="0"/>
              <a:cs typeface="Times New Roman" charset="0"/>
            </a:endParaRPr>
          </a:p>
        </p:txBody>
      </p:sp>
      <p:sp>
        <p:nvSpPr>
          <p:cNvPr id="1946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19461" name="Object 4"/>
          <p:cNvGraphicFramePr>
            <a:graphicFrameLocks noChangeAspect="1"/>
          </p:cNvGraphicFramePr>
          <p:nvPr/>
        </p:nvGraphicFramePr>
        <p:xfrm>
          <a:off x="1143000" y="2667000"/>
          <a:ext cx="6629400" cy="2082800"/>
        </p:xfrm>
        <a:graphic>
          <a:graphicData uri="http://schemas.openxmlformats.org/presentationml/2006/ole">
            <mc:AlternateContent xmlns:mc="http://schemas.openxmlformats.org/markup-compatibility/2006">
              <mc:Choice xmlns:v="urn:schemas-microsoft-com:vml" Requires="v">
                <p:oleObj spid="_x0000_s19490" name="Equation" r:id="rId3" imgW="2844800" imgH="889000" progId="Equation.3">
                  <p:embed/>
                </p:oleObj>
              </mc:Choice>
              <mc:Fallback>
                <p:oleObj name="Equation" r:id="rId3" imgW="2844800" imgH="889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67000"/>
                        <a:ext cx="6629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600" dirty="0" smtClean="0">
                <a:latin typeface="Times" charset="0"/>
                <a:ea typeface="Lucida Sans Unicode" charset="0"/>
                <a:cs typeface="Lucida Sans Unicode" charset="0"/>
              </a:rPr>
              <a:t>General Relationship </a:t>
            </a:r>
            <a:r>
              <a:rPr lang="en-US" altLang="en-US" sz="3600" dirty="0">
                <a:latin typeface="Times" charset="0"/>
                <a:ea typeface="Lucida Sans Unicode" charset="0"/>
                <a:cs typeface="Lucida Sans Unicode" charset="0"/>
              </a:rPr>
              <a:t>between </a:t>
            </a:r>
            <a:r>
              <a:rPr lang="en-US" altLang="en-US" sz="3600" i="1" dirty="0">
                <a:latin typeface="Times" charset="0"/>
                <a:ea typeface="Lucida Sans Unicode" charset="0"/>
                <a:cs typeface="Lucida Sans Unicode" charset="0"/>
              </a:rPr>
              <a:t>K</a:t>
            </a:r>
            <a:r>
              <a:rPr lang="en-US" altLang="en-US" sz="3600" baseline="-16000" dirty="0">
                <a:latin typeface="Times" charset="0"/>
                <a:ea typeface="Lucida Sans Unicode" charset="0"/>
                <a:cs typeface="Lucida Sans Unicode" charset="0"/>
              </a:rPr>
              <a:t>c</a:t>
            </a:r>
            <a:r>
              <a:rPr lang="en-US" altLang="en-US" sz="3600" dirty="0">
                <a:latin typeface="Times" charset="0"/>
                <a:ea typeface="Lucida Sans Unicode" charset="0"/>
                <a:cs typeface="Lucida Sans Unicode" charset="0"/>
              </a:rPr>
              <a:t> and </a:t>
            </a:r>
            <a:r>
              <a:rPr lang="en-US" altLang="en-US" sz="3600" i="1" dirty="0" err="1">
                <a:latin typeface="Times" charset="0"/>
                <a:ea typeface="Lucida Sans Unicode" charset="0"/>
                <a:cs typeface="Lucida Sans Unicode" charset="0"/>
              </a:rPr>
              <a:t>K</a:t>
            </a:r>
            <a:r>
              <a:rPr lang="en-US" altLang="en-US" sz="3600" baseline="-12000" dirty="0" err="1">
                <a:latin typeface="Times" charset="0"/>
                <a:ea typeface="Lucida Sans Unicode" charset="0"/>
                <a:cs typeface="Lucida Sans Unicode" charset="0"/>
              </a:rPr>
              <a:t>p</a:t>
            </a:r>
            <a:endParaRPr lang="en-US" altLang="en-US" sz="3600" baseline="-12000" dirty="0">
              <a:latin typeface="Times" charset="0"/>
              <a:ea typeface="Lucida Sans Unicode" charset="0"/>
              <a:cs typeface="Lucida Sans Unicode" charset="0"/>
            </a:endParaRPr>
          </a:p>
        </p:txBody>
      </p:sp>
      <p:sp>
        <p:nvSpPr>
          <p:cNvPr id="20483" name="Rectangle 3"/>
          <p:cNvSpPr>
            <a:spLocks noGrp="1" noChangeArrowheads="1"/>
          </p:cNvSpPr>
          <p:nvPr>
            <p:ph type="body" idx="1"/>
          </p:nvPr>
        </p:nvSpPr>
        <p:spPr>
          <a:xfrm>
            <a:off x="457200" y="1600200"/>
            <a:ext cx="8229600" cy="4800600"/>
          </a:xfrm>
        </p:spPr>
        <p:txBody>
          <a:bodyPr/>
          <a:lstStyle/>
          <a:p>
            <a:pPr eaLnBrk="1" hangingPunct="1"/>
            <a:r>
              <a:rPr lang="en-US" altLang="en-US" sz="2800">
                <a:latin typeface="Times New Roman" charset="0"/>
                <a:ea typeface="Times New Roman" charset="0"/>
                <a:cs typeface="Times New Roman" charset="0"/>
              </a:rPr>
              <a:t>In general, for reactions involving gases such that,</a:t>
            </a:r>
          </a:p>
          <a:p>
            <a:pPr eaLnBrk="1" hangingPunct="1">
              <a:buFontTx/>
              <a:buNone/>
            </a:pPr>
            <a:endParaRPr lang="en-US" altLang="en-US" sz="1200">
              <a:latin typeface="Times New Roman" charset="0"/>
              <a:ea typeface="Times New Roman" charset="0"/>
              <a:cs typeface="Times New Roman" charset="0"/>
            </a:endParaRPr>
          </a:p>
          <a:p>
            <a:pPr lvl="2" eaLnBrk="1" hangingPunct="1"/>
            <a:r>
              <a:rPr lang="en-US" altLang="en-US" sz="3200" i="1">
                <a:latin typeface="Times New Roman" charset="0"/>
                <a:ea typeface="Times New Roman" charset="0"/>
                <a:cs typeface="Times New Roman" charset="0"/>
              </a:rPr>
              <a:t>a</a:t>
            </a:r>
            <a:r>
              <a:rPr lang="en-US" altLang="en-US" sz="3200">
                <a:latin typeface="Times New Roman" charset="0"/>
                <a:ea typeface="Times New Roman" charset="0"/>
                <a:cs typeface="Times New Roman" charset="0"/>
              </a:rPr>
              <a:t>A +  </a:t>
            </a:r>
            <a:r>
              <a:rPr lang="en-US" altLang="en-US" sz="3200" i="1">
                <a:latin typeface="Times New Roman" charset="0"/>
                <a:ea typeface="Times New Roman" charset="0"/>
                <a:cs typeface="Times New Roman" charset="0"/>
              </a:rPr>
              <a:t>b</a:t>
            </a:r>
            <a:r>
              <a:rPr lang="en-US" altLang="en-US" sz="3200">
                <a:latin typeface="Times New Roman" charset="0"/>
                <a:ea typeface="Times New Roman" charset="0"/>
                <a:cs typeface="Times New Roman" charset="0"/>
              </a:rPr>
              <a:t>B </a:t>
            </a:r>
            <a:r>
              <a:rPr lang="en-US" altLang="en-US" sz="2800">
                <a:latin typeface="Cambria Math" charset="0"/>
                <a:ea typeface="Cambria Math" charset="0"/>
                <a:cs typeface="Lucida Sans Unicode" charset="0"/>
              </a:rPr>
              <a:t>⇌</a:t>
            </a:r>
            <a:r>
              <a:rPr lang="en-US" altLang="en-US" sz="3200">
                <a:latin typeface="Lucida Sans Unicode" charset="0"/>
                <a:ea typeface="Lucida Sans Unicode" charset="0"/>
                <a:cs typeface="Lucida Sans Unicode" charset="0"/>
              </a:rPr>
              <a:t> </a:t>
            </a:r>
            <a:r>
              <a:rPr lang="en-US" altLang="en-US" sz="3200" i="1">
                <a:latin typeface="Times New Roman" charset="0"/>
                <a:ea typeface="Times New Roman" charset="0"/>
                <a:cs typeface="Times New Roman" charset="0"/>
              </a:rPr>
              <a:t>c</a:t>
            </a:r>
            <a:r>
              <a:rPr lang="en-US" altLang="en-US" sz="3200">
                <a:latin typeface="Times New Roman" charset="0"/>
                <a:ea typeface="Times New Roman" charset="0"/>
                <a:cs typeface="Times New Roman" charset="0"/>
              </a:rPr>
              <a:t>C + </a:t>
            </a:r>
            <a:r>
              <a:rPr lang="en-US" altLang="en-US" sz="3200" i="1">
                <a:latin typeface="Times New Roman" charset="0"/>
                <a:ea typeface="Times New Roman" charset="0"/>
                <a:cs typeface="Times New Roman" charset="0"/>
              </a:rPr>
              <a:t>d</a:t>
            </a:r>
            <a:r>
              <a:rPr lang="en-US" altLang="en-US" sz="3200">
                <a:latin typeface="Times New Roman" charset="0"/>
                <a:ea typeface="Times New Roman" charset="0"/>
                <a:cs typeface="Times New Roman" charset="0"/>
              </a:rPr>
              <a:t>D</a:t>
            </a:r>
            <a:endParaRPr lang="en-US" altLang="en-US">
              <a:latin typeface="Times New Roman" charset="0"/>
              <a:ea typeface="Times New Roman" charset="0"/>
              <a:cs typeface="Times New Roman" charset="0"/>
            </a:endParaRPr>
          </a:p>
          <a:p>
            <a:pPr lvl="2" eaLnBrk="1" hangingPunct="1">
              <a:buFontTx/>
              <a:buNone/>
            </a:pPr>
            <a:r>
              <a:rPr lang="en-US" altLang="en-US" sz="2800">
                <a:latin typeface="Times New Roman" charset="0"/>
                <a:ea typeface="Times New Roman" charset="0"/>
                <a:cs typeface="Times New Roman" charset="0"/>
              </a:rPr>
              <a:t>	where A, B, C, and D are all gases, and </a:t>
            </a:r>
            <a:r>
              <a:rPr lang="en-US" altLang="en-US" sz="2800" i="1">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b</a:t>
            </a: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c</a:t>
            </a:r>
            <a:r>
              <a:rPr lang="en-US" altLang="en-US" sz="2800">
                <a:latin typeface="Times New Roman" charset="0"/>
                <a:ea typeface="Times New Roman" charset="0"/>
                <a:cs typeface="Times New Roman" charset="0"/>
              </a:rPr>
              <a:t>, and </a:t>
            </a:r>
            <a:r>
              <a:rPr lang="en-US" altLang="en-US" sz="2800" i="1">
                <a:latin typeface="Times New Roman" charset="0"/>
                <a:ea typeface="Times New Roman" charset="0"/>
                <a:cs typeface="Times New Roman" charset="0"/>
              </a:rPr>
              <a:t>d</a:t>
            </a:r>
            <a:r>
              <a:rPr lang="en-US" altLang="en-US" sz="2800">
                <a:latin typeface="Times New Roman" charset="0"/>
                <a:ea typeface="Times New Roman" charset="0"/>
                <a:cs typeface="Times New Roman" charset="0"/>
              </a:rPr>
              <a:t> are their respective coefficients,</a:t>
            </a:r>
          </a:p>
          <a:p>
            <a:pPr lvl="2" eaLnBrk="1" hangingPunct="1"/>
            <a:r>
              <a:rPr lang="en-US" altLang="en-US" sz="3200" i="1">
                <a:latin typeface="Times New Roman" charset="0"/>
                <a:ea typeface="Times New Roman" charset="0"/>
                <a:cs typeface="Times New Roman" charset="0"/>
              </a:rPr>
              <a:t>K</a:t>
            </a:r>
            <a:r>
              <a:rPr lang="en-US" altLang="en-US" sz="3600" baseline="-16000">
                <a:latin typeface="Times New Roman" charset="0"/>
                <a:ea typeface="Times New Roman" charset="0"/>
                <a:cs typeface="Times New Roman" charset="0"/>
              </a:rPr>
              <a:t>p</a:t>
            </a:r>
            <a:r>
              <a:rPr lang="en-US" altLang="en-US" sz="3200">
                <a:latin typeface="Times New Roman" charset="0"/>
                <a:ea typeface="Times New Roman" charset="0"/>
                <a:cs typeface="Times New Roman" charset="0"/>
              </a:rPr>
              <a:t> = </a:t>
            </a:r>
            <a:r>
              <a:rPr lang="en-US" altLang="en-US" sz="3200" i="1">
                <a:latin typeface="Times New Roman" charset="0"/>
                <a:ea typeface="Times New Roman" charset="0"/>
                <a:cs typeface="Times New Roman" charset="0"/>
              </a:rPr>
              <a:t>K</a:t>
            </a:r>
            <a:r>
              <a:rPr lang="en-US" altLang="en-US" sz="3600" baseline="-16000">
                <a:latin typeface="Times New Roman" charset="0"/>
                <a:ea typeface="Times New Roman" charset="0"/>
                <a:cs typeface="Times New Roman" charset="0"/>
              </a:rPr>
              <a:t>c</a:t>
            </a:r>
            <a:r>
              <a:rPr lang="en-US" altLang="en-US" sz="3200">
                <a:latin typeface="Times New Roman" charset="0"/>
                <a:ea typeface="Times New Roman" charset="0"/>
                <a:cs typeface="Times New Roman" charset="0"/>
              </a:rPr>
              <a:t>(RT)</a:t>
            </a:r>
            <a:r>
              <a:rPr lang="en-US" altLang="en-US" sz="3200" baseline="40000">
                <a:latin typeface="Symbol" charset="2"/>
                <a:ea typeface="Times New Roman" charset="0"/>
                <a:cs typeface="Times New Roman" charset="0"/>
              </a:rPr>
              <a:t>D</a:t>
            </a:r>
            <a:r>
              <a:rPr lang="en-US" altLang="en-US" sz="3200" i="1" baseline="40000">
                <a:latin typeface="Times New Roman" charset="0"/>
                <a:ea typeface="Times New Roman" charset="0"/>
                <a:cs typeface="Times New Roman" charset="0"/>
              </a:rPr>
              <a:t>n</a:t>
            </a:r>
          </a:p>
          <a:p>
            <a:pPr lvl="2" eaLnBrk="1" hangingPunct="1">
              <a:buFontTx/>
              <a:buNone/>
            </a:pPr>
            <a:r>
              <a:rPr lang="en-US" altLang="en-US" sz="2800">
                <a:latin typeface="Times New Roman" charset="0"/>
                <a:ea typeface="Times New Roman" charset="0"/>
                <a:cs typeface="Times New Roman" charset="0"/>
              </a:rPr>
              <a:t>	and</a:t>
            </a:r>
            <a:r>
              <a:rPr lang="en-US" altLang="en-US" sz="3200">
                <a:latin typeface="Times New Roman" charset="0"/>
                <a:ea typeface="Times New Roman" charset="0"/>
                <a:cs typeface="Times New Roman" charset="0"/>
              </a:rPr>
              <a:t> </a:t>
            </a:r>
            <a:r>
              <a:rPr lang="en-US" altLang="en-US" sz="2800">
                <a:latin typeface="Symbol" charset="2"/>
                <a:ea typeface="Times New Roman" charset="0"/>
                <a:cs typeface="Times New Roman" charset="0"/>
              </a:rPr>
              <a:t>D</a:t>
            </a:r>
            <a:r>
              <a:rPr lang="en-US" altLang="en-US" sz="2800" i="1">
                <a:latin typeface="Times New Roman" charset="0"/>
                <a:ea typeface="Times New Roman" charset="0"/>
                <a:cs typeface="Times New Roman" charset="0"/>
              </a:rPr>
              <a:t>n</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c</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d</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b</a:t>
            </a:r>
            <a:r>
              <a:rPr lang="en-US" altLang="en-US" sz="2800">
                <a:latin typeface="Times New Roman" charset="0"/>
                <a:ea typeface="Times New Roman" charset="0"/>
                <a:cs typeface="Times New Roman" charset="0"/>
              </a:rPr>
              <a:t>)</a:t>
            </a:r>
          </a:p>
          <a:p>
            <a:pPr lvl="2" eaLnBrk="1" hangingPunct="1">
              <a:lnSpc>
                <a:spcPct val="150000"/>
              </a:lnSpc>
              <a:buFontTx/>
              <a:buNone/>
            </a:pPr>
            <a:r>
              <a:rPr lang="en-US" altLang="en-US">
                <a:latin typeface="Times New Roman" charset="0"/>
                <a:ea typeface="Times New Roman" charset="0"/>
                <a:cs typeface="Times New Roman" charset="0"/>
              </a:rPr>
              <a:t>(</a:t>
            </a:r>
            <a:r>
              <a:rPr lang="en-US" altLang="en-US" i="1">
                <a:latin typeface="Times New Roman" charset="0"/>
                <a:ea typeface="Times New Roman" charset="0"/>
                <a:cs typeface="Times New Roman" charset="0"/>
              </a:rPr>
              <a:t>a, b, c &amp; d</a:t>
            </a:r>
            <a:r>
              <a:rPr lang="en-US" altLang="en-US">
                <a:latin typeface="Times New Roman" charset="0"/>
                <a:ea typeface="Times New Roman" charset="0"/>
                <a:cs typeface="Times New Roman" charset="0"/>
              </a:rPr>
              <a:t> are </a:t>
            </a:r>
            <a:r>
              <a:rPr lang="en-US" altLang="en-US" i="1">
                <a:latin typeface="Times New Roman" charset="0"/>
                <a:ea typeface="Times New Roman" charset="0"/>
                <a:cs typeface="Times New Roman" charset="0"/>
              </a:rPr>
              <a:t>coefficients</a:t>
            </a:r>
            <a:r>
              <a:rPr lang="en-US" altLang="en-US">
                <a:latin typeface="Times New Roman" charset="0"/>
                <a:ea typeface="Times New Roman" charset="0"/>
                <a:cs typeface="Times New Roman" charset="0"/>
              </a:rPr>
              <a:t> for gaseous components; coefficients for liquids or solids are excluded.)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600" dirty="0" smtClean="0">
                <a:latin typeface="Times" charset="0"/>
                <a:ea typeface="Lucida Sans Unicode" charset="0"/>
                <a:cs typeface="Lucida Sans Unicode" charset="0"/>
              </a:rPr>
              <a:t>General Relationship </a:t>
            </a:r>
            <a:r>
              <a:rPr lang="en-US" altLang="en-US" sz="3600" dirty="0">
                <a:latin typeface="Times" charset="0"/>
                <a:ea typeface="Lucida Sans Unicode" charset="0"/>
                <a:cs typeface="Lucida Sans Unicode" charset="0"/>
              </a:rPr>
              <a:t>between </a:t>
            </a:r>
            <a:r>
              <a:rPr lang="en-US" altLang="en-US" sz="3600" i="1" dirty="0">
                <a:latin typeface="Times" charset="0"/>
                <a:ea typeface="Lucida Sans Unicode" charset="0"/>
                <a:cs typeface="Lucida Sans Unicode" charset="0"/>
              </a:rPr>
              <a:t>K</a:t>
            </a:r>
            <a:r>
              <a:rPr lang="en-US" altLang="en-US" sz="3600" baseline="-16000" dirty="0">
                <a:latin typeface="Times" charset="0"/>
                <a:ea typeface="Lucida Sans Unicode" charset="0"/>
                <a:cs typeface="Lucida Sans Unicode" charset="0"/>
              </a:rPr>
              <a:t>c</a:t>
            </a:r>
            <a:r>
              <a:rPr lang="en-US" altLang="en-US" sz="3600" dirty="0">
                <a:latin typeface="Times" charset="0"/>
                <a:ea typeface="Lucida Sans Unicode" charset="0"/>
                <a:cs typeface="Lucida Sans Unicode" charset="0"/>
              </a:rPr>
              <a:t> and </a:t>
            </a:r>
            <a:r>
              <a:rPr lang="en-US" altLang="en-US" sz="3600" i="1" dirty="0" err="1">
                <a:latin typeface="Times" charset="0"/>
                <a:ea typeface="Lucida Sans Unicode" charset="0"/>
                <a:cs typeface="Lucida Sans Unicode" charset="0"/>
              </a:rPr>
              <a:t>K</a:t>
            </a:r>
            <a:r>
              <a:rPr lang="en-US" altLang="en-US" sz="3600" baseline="-12000" dirty="0" err="1">
                <a:latin typeface="Times" charset="0"/>
                <a:ea typeface="Lucida Sans Unicode" charset="0"/>
                <a:cs typeface="Lucida Sans Unicode" charset="0"/>
              </a:rPr>
              <a:t>p</a:t>
            </a:r>
            <a:endParaRPr lang="en-US" altLang="en-US" sz="3600" baseline="-12000" dirty="0">
              <a:latin typeface="Times" charset="0"/>
              <a:ea typeface="Lucida Sans Unicode" charset="0"/>
              <a:cs typeface="Lucida Sans Unicode" charset="0"/>
            </a:endParaRPr>
          </a:p>
        </p:txBody>
      </p:sp>
      <p:sp>
        <p:nvSpPr>
          <p:cNvPr id="21507" name="Rectangle 3"/>
          <p:cNvSpPr>
            <a:spLocks noGrp="1" noChangeArrowheads="1"/>
          </p:cNvSpPr>
          <p:nvPr>
            <p:ph type="body" idx="1"/>
          </p:nvPr>
        </p:nvSpPr>
        <p:spPr>
          <a:xfrm>
            <a:off x="685800" y="1600200"/>
            <a:ext cx="7772400" cy="4724400"/>
          </a:xfrm>
        </p:spPr>
        <p:txBody>
          <a:bodyPr/>
          <a:lstStyle/>
          <a:p>
            <a:pPr marL="0" indent="0" eaLnBrk="1" hangingPunct="1">
              <a:buFontTx/>
              <a:buNone/>
            </a:pPr>
            <a:r>
              <a:rPr lang="en-US" altLang="en-US" dirty="0">
                <a:latin typeface="Times New Roman" charset="0"/>
                <a:ea typeface="Times New Roman" charset="0"/>
                <a:cs typeface="Times New Roman" charset="0"/>
              </a:rPr>
              <a:t>For the following reactions:</a:t>
            </a:r>
          </a:p>
          <a:p>
            <a:pPr eaLnBrk="1" hangingPunct="1">
              <a:lnSpc>
                <a:spcPct val="150000"/>
              </a:lnSpc>
              <a:buFont typeface="Arial" charset="0"/>
              <a:buChar char="•"/>
            </a:pPr>
            <a:r>
              <a:rPr lang="es-ES" altLang="en-US" sz="2800" dirty="0">
                <a:latin typeface="Times New Roman" charset="0"/>
                <a:ea typeface="Times New Roman" charset="0"/>
                <a:cs typeface="Times New Roman" charset="0"/>
              </a:rPr>
              <a:t>2NO</a:t>
            </a:r>
            <a:r>
              <a:rPr lang="es-ES" altLang="en-US" sz="2800" baseline="-16000" dirty="0">
                <a:latin typeface="Times New Roman" charset="0"/>
                <a:ea typeface="Times New Roman" charset="0"/>
                <a:cs typeface="Times New Roman" charset="0"/>
              </a:rPr>
              <a:t>2</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800" dirty="0">
                <a:latin typeface="Times New Roman" charset="0"/>
                <a:ea typeface="Times New Roman" charset="0"/>
                <a:cs typeface="Times New Roman" charset="0"/>
              </a:rPr>
              <a:t> </a:t>
            </a:r>
            <a:r>
              <a:rPr lang="en-US" altLang="en-US" sz="2800" dirty="0" smtClean="0">
                <a:latin typeface="Cambria Math" charset="0"/>
                <a:ea typeface="Cambria Math" charset="0"/>
                <a:cs typeface="Cambria Math" charset="0"/>
              </a:rPr>
              <a:t>⇌</a:t>
            </a:r>
            <a:r>
              <a:rPr lang="es-ES" altLang="en-US" sz="2800" dirty="0" smtClean="0">
                <a:latin typeface="Times New Roman" charset="0"/>
                <a:ea typeface="Times New Roman" charset="0"/>
                <a:cs typeface="Times New Roman" charset="0"/>
              </a:rPr>
              <a:t> </a:t>
            </a:r>
            <a:r>
              <a:rPr lang="es-ES" altLang="en-US" sz="2800" dirty="0">
                <a:latin typeface="Times New Roman" charset="0"/>
                <a:ea typeface="Times New Roman" charset="0"/>
                <a:cs typeface="Times New Roman" charset="0"/>
              </a:rPr>
              <a:t>N</a:t>
            </a:r>
            <a:r>
              <a:rPr lang="es-ES" altLang="en-US" sz="2800" baseline="-16000" dirty="0">
                <a:latin typeface="Times New Roman" charset="0"/>
                <a:ea typeface="Times New Roman" charset="0"/>
                <a:cs typeface="Times New Roman" charset="0"/>
              </a:rPr>
              <a:t>2</a:t>
            </a:r>
            <a:r>
              <a:rPr lang="es-ES" altLang="en-US" sz="2800" dirty="0">
                <a:latin typeface="Times New Roman" charset="0"/>
                <a:ea typeface="Times New Roman" charset="0"/>
                <a:cs typeface="Times New Roman" charset="0"/>
              </a:rPr>
              <a:t>O</a:t>
            </a:r>
            <a:r>
              <a:rPr lang="es-ES" altLang="en-US" sz="2800" baseline="-16000" dirty="0">
                <a:latin typeface="Times New Roman" charset="0"/>
                <a:ea typeface="Times New Roman" charset="0"/>
                <a:cs typeface="Times New Roman" charset="0"/>
              </a:rPr>
              <a:t>4</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800" dirty="0">
                <a:latin typeface="Times New Roman" charset="0"/>
                <a:ea typeface="Times New Roman" charset="0"/>
                <a:cs typeface="Times New Roman" charset="0"/>
              </a:rPr>
              <a:t>;		</a:t>
            </a:r>
            <a:r>
              <a:rPr lang="es-ES" altLang="en-US" sz="2800" i="1" dirty="0" err="1">
                <a:latin typeface="Times New Roman" charset="0"/>
                <a:ea typeface="Times New Roman" charset="0"/>
                <a:cs typeface="Times New Roman" charset="0"/>
              </a:rPr>
              <a:t>K</a:t>
            </a:r>
            <a:r>
              <a:rPr lang="es-ES" altLang="en-US" sz="2800" baseline="-14000" dirty="0" err="1">
                <a:latin typeface="Times New Roman" charset="0"/>
                <a:ea typeface="Times New Roman" charset="0"/>
                <a:cs typeface="Times New Roman" charset="0"/>
              </a:rPr>
              <a:t>p</a:t>
            </a:r>
            <a:r>
              <a:rPr lang="es-ES" altLang="en-US" sz="2800" dirty="0">
                <a:latin typeface="Times New Roman" charset="0"/>
                <a:ea typeface="Times New Roman" charset="0"/>
                <a:cs typeface="Times New Roman" charset="0"/>
              </a:rPr>
              <a:t> = </a:t>
            </a:r>
            <a:r>
              <a:rPr lang="es-ES" altLang="en-US" sz="2800" i="1" dirty="0">
                <a:latin typeface="Times New Roman" charset="0"/>
                <a:ea typeface="Times New Roman" charset="0"/>
                <a:cs typeface="Times New Roman" charset="0"/>
              </a:rPr>
              <a:t>K</a:t>
            </a:r>
            <a:r>
              <a:rPr lang="es-ES" altLang="en-US" sz="2800" baseline="-14000" dirty="0">
                <a:latin typeface="Times New Roman" charset="0"/>
                <a:ea typeface="Times New Roman" charset="0"/>
                <a:cs typeface="Times New Roman" charset="0"/>
              </a:rPr>
              <a:t>c</a:t>
            </a:r>
            <a:r>
              <a:rPr lang="es-ES" altLang="en-US" sz="2800" dirty="0">
                <a:latin typeface="Times New Roman" charset="0"/>
                <a:ea typeface="Times New Roman" charset="0"/>
                <a:cs typeface="Times New Roman" charset="0"/>
              </a:rPr>
              <a:t>(RT)</a:t>
            </a:r>
            <a:r>
              <a:rPr lang="es-ES" altLang="en-US" sz="2800" baseline="40000" dirty="0">
                <a:latin typeface="Times New Roman" charset="0"/>
                <a:ea typeface="Times New Roman" charset="0"/>
                <a:cs typeface="Times New Roman" charset="0"/>
              </a:rPr>
              <a:t>-1</a:t>
            </a:r>
            <a:endParaRPr lang="en-US" altLang="en-US" sz="2800" baseline="40000" dirty="0">
              <a:latin typeface="Times New Roman" charset="0"/>
              <a:ea typeface="Times New Roman" charset="0"/>
              <a:cs typeface="Times New Roman" charset="0"/>
            </a:endParaRPr>
          </a:p>
          <a:p>
            <a:pPr eaLnBrk="1" hangingPunct="1">
              <a:lnSpc>
                <a:spcPct val="150000"/>
              </a:lnSpc>
              <a:buFont typeface="Arial" charset="0"/>
              <a:buChar char="•"/>
            </a:pPr>
            <a:r>
              <a:rPr lang="en-US" altLang="en-US" sz="2800" dirty="0">
                <a:latin typeface="Times New Roman" charset="0"/>
                <a:ea typeface="Times New Roman" charset="0"/>
                <a:cs typeface="Times New Roman" charset="0"/>
              </a:rPr>
              <a:t>H</a:t>
            </a:r>
            <a:r>
              <a:rPr lang="es-ES" altLang="en-US" sz="2800" baseline="-16000" dirty="0">
                <a:latin typeface="Times New Roman" charset="0"/>
                <a:ea typeface="Times New Roman" charset="0"/>
                <a:cs typeface="Times New Roman" charset="0"/>
              </a:rPr>
              <a:t>2</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 I</a:t>
            </a:r>
            <a:r>
              <a:rPr lang="es-ES" altLang="en-US" sz="2800" baseline="-16000" dirty="0">
                <a:latin typeface="Times New Roman" charset="0"/>
                <a:ea typeface="Times New Roman" charset="0"/>
                <a:cs typeface="Times New Roman" charset="0"/>
              </a:rPr>
              <a:t>2</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2 HI</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i="1" dirty="0">
                <a:latin typeface="Times New Roman" charset="0"/>
                <a:ea typeface="Times New Roman" charset="0"/>
                <a:cs typeface="Times New Roman" charset="0"/>
              </a:rPr>
              <a:t>K</a:t>
            </a:r>
            <a:r>
              <a:rPr lang="es-ES" altLang="en-US" sz="2800" baseline="-14000" dirty="0">
                <a:latin typeface="Times New Roman" charset="0"/>
                <a:ea typeface="Times New Roman" charset="0"/>
                <a:cs typeface="Times New Roman" charset="0"/>
              </a:rPr>
              <a:t>p</a:t>
            </a:r>
            <a:r>
              <a:rPr lang="en-US" altLang="en-US" sz="2800" dirty="0">
                <a:latin typeface="Times New Roman" charset="0"/>
                <a:ea typeface="Times New Roman" charset="0"/>
                <a:cs typeface="Times New Roman" charset="0"/>
              </a:rPr>
              <a:t> =  </a:t>
            </a:r>
            <a:r>
              <a:rPr lang="en-US" altLang="en-US" sz="2800" i="1" dirty="0">
                <a:latin typeface="Times New Roman" charset="0"/>
                <a:ea typeface="Times New Roman" charset="0"/>
                <a:cs typeface="Times New Roman" charset="0"/>
              </a:rPr>
              <a:t>K</a:t>
            </a:r>
            <a:r>
              <a:rPr lang="es-ES" altLang="en-US" sz="2800" baseline="-14000" dirty="0">
                <a:latin typeface="Times New Roman" charset="0"/>
                <a:ea typeface="Times New Roman" charset="0"/>
                <a:cs typeface="Times New Roman" charset="0"/>
              </a:rPr>
              <a:t>c</a:t>
            </a:r>
            <a:endParaRPr lang="en-US" altLang="en-US" sz="2800" dirty="0">
              <a:latin typeface="Times New Roman" charset="0"/>
              <a:ea typeface="Times New Roman" charset="0"/>
              <a:cs typeface="Times New Roman" charset="0"/>
            </a:endParaRPr>
          </a:p>
          <a:p>
            <a:pPr eaLnBrk="1" hangingPunct="1">
              <a:lnSpc>
                <a:spcPct val="150000"/>
              </a:lnSpc>
              <a:buFont typeface="Arial" charset="0"/>
              <a:buChar char="•"/>
            </a:pPr>
            <a:r>
              <a:rPr lang="en-US" altLang="en-US" sz="2800" dirty="0">
                <a:latin typeface="Times New Roman" charset="0"/>
                <a:ea typeface="Times New Roman" charset="0"/>
                <a:cs typeface="Times New Roman" charset="0"/>
              </a:rPr>
              <a:t>N</a:t>
            </a:r>
            <a:r>
              <a:rPr lang="es-ES" altLang="en-US" sz="2800" baseline="-16000" dirty="0">
                <a:latin typeface="Times New Roman" charset="0"/>
                <a:ea typeface="Times New Roman" charset="0"/>
                <a:cs typeface="Times New Roman" charset="0"/>
              </a:rPr>
              <a:t>2</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+ 3H</a:t>
            </a:r>
            <a:r>
              <a:rPr lang="es-ES" altLang="en-US" sz="2800" baseline="-16000" dirty="0">
                <a:latin typeface="Times New Roman" charset="0"/>
                <a:ea typeface="Times New Roman" charset="0"/>
                <a:cs typeface="Times New Roman" charset="0"/>
              </a:rPr>
              <a:t>2</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smtClean="0">
                <a:latin typeface="Cambria Math" charset="0"/>
                <a:ea typeface="Cambria Math" charset="0"/>
                <a:cs typeface="Cambria Math" charset="0"/>
              </a:rPr>
              <a:t>⇌</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2 NH</a:t>
            </a:r>
            <a:r>
              <a:rPr lang="es-ES" altLang="en-US" sz="2800" baseline="-16000" dirty="0">
                <a:latin typeface="Times New Roman" charset="0"/>
                <a:ea typeface="Times New Roman" charset="0"/>
                <a:cs typeface="Times New Roman" charset="0"/>
              </a:rPr>
              <a:t>3</a:t>
            </a:r>
            <a:r>
              <a:rPr lang="es-ES" altLang="en-US" sz="2000" dirty="0">
                <a:latin typeface="Times New Roman" charset="0"/>
                <a:ea typeface="Times New Roman" charset="0"/>
                <a:cs typeface="Times New Roman" charset="0"/>
              </a:rPr>
              <a:t>(</a:t>
            </a:r>
            <a:r>
              <a:rPr lang="es-ES" altLang="en-US" sz="2000" i="1" dirty="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i="1" dirty="0">
                <a:latin typeface="Times New Roman" charset="0"/>
                <a:ea typeface="Times New Roman" charset="0"/>
                <a:cs typeface="Times New Roman" charset="0"/>
              </a:rPr>
              <a:t>K</a:t>
            </a:r>
            <a:r>
              <a:rPr lang="es-ES" altLang="en-US" sz="2800" baseline="-14000" dirty="0">
                <a:latin typeface="Times New Roman" charset="0"/>
                <a:ea typeface="Times New Roman" charset="0"/>
                <a:cs typeface="Times New Roman" charset="0"/>
              </a:rPr>
              <a:t>p</a:t>
            </a:r>
            <a:r>
              <a:rPr lang="en-US" altLang="en-US" sz="2800" dirty="0">
                <a:latin typeface="Times New Roman" charset="0"/>
                <a:ea typeface="Times New Roman" charset="0"/>
                <a:cs typeface="Times New Roman" charset="0"/>
              </a:rPr>
              <a:t> = </a:t>
            </a:r>
            <a:r>
              <a:rPr lang="en-US" altLang="en-US" sz="2800" i="1" dirty="0">
                <a:latin typeface="Times New Roman" charset="0"/>
                <a:ea typeface="Times New Roman" charset="0"/>
                <a:cs typeface="Times New Roman" charset="0"/>
              </a:rPr>
              <a:t>K</a:t>
            </a:r>
            <a:r>
              <a:rPr lang="es-ES" altLang="en-US" sz="2800" baseline="-14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(RT)</a:t>
            </a:r>
            <a:r>
              <a:rPr lang="es-ES" altLang="en-US" sz="2800" baseline="40000" dirty="0">
                <a:latin typeface="Times New Roman" charset="0"/>
                <a:ea typeface="Times New Roman" charset="0"/>
                <a:cs typeface="Times New Roman" charset="0"/>
              </a:rPr>
              <a:t>-2</a:t>
            </a:r>
          </a:p>
          <a:p>
            <a:pPr>
              <a:lnSpc>
                <a:spcPct val="150000"/>
              </a:lnSpc>
              <a:buFont typeface="Arial" charset="0"/>
              <a:buChar char="•"/>
            </a:pPr>
            <a:r>
              <a:rPr lang="en-US" altLang="en-US" sz="2800" dirty="0">
                <a:latin typeface="Times New Roman" charset="0"/>
                <a:ea typeface="Times New Roman" charset="0"/>
                <a:cs typeface="Times New Roman" charset="0"/>
              </a:rPr>
              <a:t>(NH</a:t>
            </a:r>
            <a:r>
              <a:rPr lang="en-US" altLang="en-US" sz="2800" baseline="-25000" dirty="0">
                <a:latin typeface="Times New Roman" charset="0"/>
                <a:ea typeface="Times New Roman" charset="0"/>
                <a:cs typeface="Times New Roman" charset="0"/>
              </a:rPr>
              <a:t>4</a:t>
            </a:r>
            <a:r>
              <a:rPr lang="en-US" altLang="en-US" sz="2800" dirty="0">
                <a:latin typeface="Times New Roman" charset="0"/>
                <a:ea typeface="Times New Roman" charset="0"/>
                <a:cs typeface="Times New Roman" charset="0"/>
              </a:rPr>
              <a:t>)</a:t>
            </a:r>
            <a:r>
              <a:rPr lang="en-US" altLang="en-US" sz="2800" baseline="-25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CO</a:t>
            </a:r>
            <a:r>
              <a:rPr lang="en-US" altLang="en-US" sz="2800" baseline="-25000" dirty="0">
                <a:latin typeface="Times New Roman" charset="0"/>
                <a:ea typeface="Times New Roman" charset="0"/>
                <a:cs typeface="Times New Roman" charset="0"/>
              </a:rPr>
              <a:t>3</a:t>
            </a:r>
            <a:r>
              <a:rPr lang="en-US" altLang="en-US" sz="2000" dirty="0">
                <a:latin typeface="Times New Roman" charset="0"/>
                <a:ea typeface="Times New Roman" charset="0"/>
                <a:cs typeface="Times New Roman" charset="0"/>
              </a:rPr>
              <a:t>(s)</a:t>
            </a:r>
            <a:r>
              <a:rPr lang="en-US" altLang="en-US" sz="2800" dirty="0">
                <a:latin typeface="Times New Roman" charset="0"/>
                <a:ea typeface="Times New Roman" charset="0"/>
                <a:cs typeface="Times New Roman" charset="0"/>
              </a:rPr>
              <a:t> </a:t>
            </a:r>
            <a:r>
              <a:rPr lang="en-US" altLang="en-US" sz="2800" dirty="0" smtClean="0">
                <a:latin typeface="Cambria Math" charset="0"/>
                <a:ea typeface="Cambria Math" charset="0"/>
                <a:cs typeface="Cambria Math" charset="0"/>
              </a:rPr>
              <a:t>⇌</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2NH</a:t>
            </a:r>
            <a:r>
              <a:rPr lang="en-US" altLang="en-US" sz="2800" baseline="-25000" dirty="0">
                <a:latin typeface="Times New Roman" charset="0"/>
                <a:ea typeface="Times New Roman" charset="0"/>
                <a:cs typeface="Times New Roman" charset="0"/>
              </a:rPr>
              <a:t>3</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CO</a:t>
            </a:r>
            <a:r>
              <a:rPr lang="en-US" altLang="en-US" sz="2800" baseline="-25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a:t>
            </a:r>
            <a:r>
              <a:rPr lang="en-US" altLang="en-US" sz="2800" dirty="0" smtClean="0">
                <a:latin typeface="Times New Roman" charset="0"/>
                <a:ea typeface="Times New Roman" charset="0"/>
                <a:cs typeface="Times New Roman" charset="0"/>
              </a:rPr>
              <a:t>H</a:t>
            </a:r>
            <a:r>
              <a:rPr lang="en-US" altLang="en-US" sz="2800" baseline="-25000" dirty="0" smtClean="0">
                <a:latin typeface="Times New Roman" charset="0"/>
                <a:ea typeface="Times New Roman" charset="0"/>
                <a:cs typeface="Times New Roman" charset="0"/>
              </a:rPr>
              <a:t>2</a:t>
            </a:r>
            <a:r>
              <a:rPr lang="en-US" altLang="en-US" sz="2800" dirty="0" smtClean="0">
                <a:latin typeface="Times New Roman" charset="0"/>
                <a:ea typeface="Times New Roman" charset="0"/>
                <a:cs typeface="Times New Roman" charset="0"/>
              </a:rPr>
              <a:t>O</a:t>
            </a:r>
            <a:r>
              <a:rPr lang="en-US" altLang="en-US" sz="2000" dirty="0" smtClean="0">
                <a:latin typeface="Times New Roman" charset="0"/>
                <a:ea typeface="Times New Roman" charset="0"/>
                <a:cs typeface="Times New Roman" charset="0"/>
              </a:rPr>
              <a:t>(</a:t>
            </a:r>
            <a:r>
              <a:rPr lang="en-US" altLang="en-US" sz="2000" i="1" dirty="0">
                <a:latin typeface="Times New Roman" charset="0"/>
                <a:ea typeface="Times New Roman" charset="0"/>
                <a:cs typeface="Times New Roman" charset="0"/>
              </a:rPr>
              <a:t>l</a:t>
            </a:r>
            <a:r>
              <a:rPr lang="en-US" altLang="en-US" sz="2000" dirty="0" smtClean="0">
                <a:latin typeface="Times New Roman" charset="0"/>
                <a:ea typeface="Times New Roman" charset="0"/>
                <a:cs typeface="Times New Roman" charset="0"/>
              </a:rPr>
              <a:t>)</a:t>
            </a:r>
            <a:endParaRPr lang="en-US" altLang="en-US" sz="2800" dirty="0">
              <a:latin typeface="Times New Roman" charset="0"/>
              <a:ea typeface="Times New Roman" charset="0"/>
              <a:cs typeface="Times New Roman" charset="0"/>
            </a:endParaRPr>
          </a:p>
          <a:p>
            <a:pPr marL="0" indent="0">
              <a:lnSpc>
                <a:spcPct val="150000"/>
              </a:lnSpc>
              <a:buNone/>
            </a:pPr>
            <a:r>
              <a:rPr lang="en-US" altLang="en-US" sz="2800" dirty="0" smtClean="0">
                <a:latin typeface="Times New Roman" charset="0"/>
                <a:ea typeface="Times New Roman" charset="0"/>
                <a:cs typeface="Times New Roman" charset="0"/>
              </a:rPr>
              <a:t>	</a:t>
            </a:r>
            <a:r>
              <a:rPr lang="en-US" altLang="en-US" sz="2800" i="1" dirty="0" smtClean="0">
                <a:latin typeface="Times New Roman" charset="0"/>
                <a:ea typeface="Times New Roman" charset="0"/>
                <a:cs typeface="Times New Roman" charset="0"/>
              </a:rPr>
              <a:t>K</a:t>
            </a:r>
            <a:r>
              <a:rPr lang="en-US" altLang="en-US" sz="2800" baseline="-25000" dirty="0" smtClean="0">
                <a:latin typeface="Times New Roman" charset="0"/>
                <a:ea typeface="Times New Roman" charset="0"/>
                <a:cs typeface="Times New Roman" charset="0"/>
              </a:rPr>
              <a:t>c</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  [NH</a:t>
            </a:r>
            <a:r>
              <a:rPr lang="en-US" altLang="en-US" sz="2800" baseline="-25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a:t>
            </a:r>
            <a:r>
              <a:rPr lang="en-US" altLang="en-US" sz="2800" baseline="3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[CO</a:t>
            </a:r>
            <a:r>
              <a:rPr lang="en-US" altLang="en-US" sz="2800" baseline="-25000" dirty="0">
                <a:latin typeface="Times New Roman" charset="0"/>
                <a:ea typeface="Times New Roman" charset="0"/>
                <a:cs typeface="Times New Roman" charset="0"/>
              </a:rPr>
              <a:t>2</a:t>
            </a:r>
            <a:r>
              <a:rPr lang="en-US" altLang="en-US" sz="2800" dirty="0" smtClean="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i="1" dirty="0" err="1" smtClean="0">
                <a:latin typeface="Times New Roman" charset="0"/>
                <a:ea typeface="Times New Roman" charset="0"/>
                <a:cs typeface="Times New Roman" charset="0"/>
              </a:rPr>
              <a:t>K</a:t>
            </a:r>
            <a:r>
              <a:rPr lang="en-US" altLang="en-US" sz="2800" baseline="-25000" dirty="0" err="1" smtClean="0">
                <a:latin typeface="Times New Roman" charset="0"/>
                <a:ea typeface="Times New Roman" charset="0"/>
                <a:cs typeface="Times New Roman" charset="0"/>
              </a:rPr>
              <a:t>p</a:t>
            </a:r>
            <a:r>
              <a:rPr lang="en-US" altLang="en-US" sz="2800" dirty="0" smtClean="0">
                <a:latin typeface="Times New Roman" charset="0"/>
                <a:ea typeface="Times New Roman" charset="0"/>
                <a:cs typeface="Times New Roman" charset="0"/>
              </a:rPr>
              <a:t> = </a:t>
            </a:r>
            <a:r>
              <a:rPr lang="en-US" altLang="en-US" sz="2800" i="1" dirty="0" smtClean="0">
                <a:latin typeface="Times New Roman" charset="0"/>
                <a:ea typeface="Times New Roman" charset="0"/>
                <a:cs typeface="Times New Roman" charset="0"/>
              </a:rPr>
              <a:t>K</a:t>
            </a:r>
            <a:r>
              <a:rPr lang="en-US" altLang="en-US" sz="2800" baseline="-25000" dirty="0" smtClean="0">
                <a:latin typeface="Times New Roman" charset="0"/>
                <a:ea typeface="Times New Roman" charset="0"/>
                <a:cs typeface="Times New Roman" charset="0"/>
              </a:rPr>
              <a:t>c</a:t>
            </a:r>
            <a:r>
              <a:rPr lang="en-US" altLang="en-US" sz="2800" dirty="0" smtClean="0">
                <a:latin typeface="Times New Roman" charset="0"/>
                <a:ea typeface="Times New Roman" charset="0"/>
                <a:cs typeface="Times New Roman" charset="0"/>
              </a:rPr>
              <a:t>(RT)</a:t>
            </a:r>
            <a:r>
              <a:rPr lang="en-US" altLang="en-US" sz="2800" baseline="30000" dirty="0" smtClean="0">
                <a:latin typeface="Times New Roman" charset="0"/>
                <a:ea typeface="Times New Roman" charset="0"/>
                <a:cs typeface="Times New Roman" charset="0"/>
              </a:rPr>
              <a:t>3</a:t>
            </a:r>
            <a:endParaRPr lang="en-US" altLang="en-US" sz="2800" dirty="0">
              <a:latin typeface="Times New Roman" charset="0"/>
              <a:ea typeface="Times New Roman" charset="0"/>
              <a:cs typeface="Times New Roman" charset="0"/>
            </a:endParaRPr>
          </a:p>
          <a:p>
            <a:pPr marL="0" indent="0" eaLnBrk="1" hangingPunct="1">
              <a:lnSpc>
                <a:spcPct val="150000"/>
              </a:lnSpc>
            </a:pPr>
            <a:endParaRPr lang="en-US" altLang="en-US" sz="2800" baseline="40000"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944562"/>
          </a:xfrm>
        </p:spPr>
        <p:txBody>
          <a:bodyPr/>
          <a:lstStyle/>
          <a:p>
            <a:pPr eaLnBrk="1" hangingPunct="1"/>
            <a:r>
              <a:rPr lang="en-US" altLang="en-US" sz="3600" dirty="0" smtClean="0">
                <a:latin typeface="Times New Roman" charset="0"/>
                <a:ea typeface="Times New Roman" charset="0"/>
                <a:cs typeface="Times New Roman" charset="0"/>
              </a:rPr>
              <a:t>Exercise-#2</a:t>
            </a:r>
            <a:endParaRPr lang="en-US" altLang="en-US" sz="3600" dirty="0">
              <a:latin typeface="Times New Roman" charset="0"/>
              <a:ea typeface="Times New Roman" charset="0"/>
              <a:cs typeface="Times New Roman" charset="0"/>
            </a:endParaRPr>
          </a:p>
        </p:txBody>
      </p:sp>
      <p:sp>
        <p:nvSpPr>
          <p:cNvPr id="30723" name="Rectangle 3"/>
          <p:cNvSpPr>
            <a:spLocks noGrp="1" noChangeArrowheads="1"/>
          </p:cNvSpPr>
          <p:nvPr>
            <p:ph type="body" idx="1"/>
          </p:nvPr>
        </p:nvSpPr>
        <p:spPr>
          <a:xfrm>
            <a:off x="457200" y="1676400"/>
            <a:ext cx="8229600" cy="4724400"/>
          </a:xfrm>
        </p:spPr>
        <p:txBody>
          <a:bodyPr/>
          <a:lstStyle/>
          <a:p>
            <a:pPr marL="609600" indent="-609600" eaLnBrk="1" hangingPunct="1">
              <a:buFontTx/>
              <a:buNone/>
            </a:pP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A sealed flask </a:t>
            </a:r>
            <a:r>
              <a:rPr lang="en-US" altLang="en-US" sz="2400" dirty="0" smtClean="0">
                <a:latin typeface="Times New Roman" charset="0"/>
                <a:ea typeface="Times New Roman" charset="0"/>
                <a:cs typeface="Times New Roman" charset="0"/>
              </a:rPr>
              <a:t>initially contains 1.00 </a:t>
            </a:r>
            <a:r>
              <a:rPr lang="en-US" altLang="en-US" sz="2400" dirty="0" err="1" smtClean="0">
                <a:latin typeface="Times New Roman" charset="0"/>
                <a:ea typeface="Times New Roman" charset="0"/>
                <a:cs typeface="Times New Roman" charset="0"/>
              </a:rPr>
              <a:t>atm</a:t>
            </a:r>
            <a:r>
              <a:rPr lang="en-US" altLang="en-US" sz="2400" dirty="0" smtClean="0">
                <a:latin typeface="Times New Roman" charset="0"/>
                <a:ea typeface="Times New Roman" charset="0"/>
                <a:cs typeface="Times New Roman" charset="0"/>
              </a:rPr>
              <a:t> of N</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O</a:t>
            </a:r>
            <a:r>
              <a:rPr lang="en-US" altLang="en-US" sz="2400" baseline="-25000" dirty="0" smtClean="0">
                <a:latin typeface="Times New Roman" charset="0"/>
                <a:ea typeface="Times New Roman" charset="0"/>
                <a:cs typeface="Times New Roman" charset="0"/>
              </a:rPr>
              <a:t>4</a:t>
            </a:r>
            <a:r>
              <a:rPr lang="en-US" altLang="en-US" sz="2400" dirty="0" smtClean="0">
                <a:latin typeface="Times New Roman" charset="0"/>
                <a:ea typeface="Times New Roman" charset="0"/>
                <a:cs typeface="Times New Roman" charset="0"/>
              </a:rPr>
              <a:t> at 25</a:t>
            </a:r>
            <a:r>
              <a:rPr lang="en-US" altLang="en-US" sz="2400" baseline="30000" dirty="0" smtClean="0">
                <a:latin typeface="Times New Roman" charset="0"/>
                <a:ea typeface="Times New Roman" charset="0"/>
                <a:cs typeface="Times New Roman" charset="0"/>
              </a:rPr>
              <a:t>o</a:t>
            </a:r>
            <a:r>
              <a:rPr lang="en-US" altLang="en-US" sz="2400" dirty="0" smtClean="0">
                <a:latin typeface="Times New Roman" charset="0"/>
                <a:ea typeface="Times New Roman" charset="0"/>
                <a:cs typeface="Times New Roman" charset="0"/>
              </a:rPr>
              <a:t>C. The following reaction occurs until equilibrium.</a:t>
            </a:r>
          </a:p>
          <a:p>
            <a:pPr marL="609600" indent="-609600" eaLnBrk="1" hangingPunct="1">
              <a:buNone/>
            </a:pPr>
            <a:r>
              <a:rPr lang="en-US" altLang="en-US" sz="2400" dirty="0">
                <a:latin typeface="Times New Roman" charset="0"/>
                <a:ea typeface="Times New Roman" charset="0"/>
                <a:cs typeface="Times New Roman" charset="0"/>
              </a:rPr>
              <a:t>			N</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O</a:t>
            </a:r>
            <a:r>
              <a:rPr lang="en-US" altLang="en-US" sz="2400" baseline="-12000" dirty="0">
                <a:latin typeface="Times New Roman" charset="0"/>
                <a:ea typeface="Times New Roman" charset="0"/>
                <a:cs typeface="Times New Roman" charset="0"/>
              </a:rPr>
              <a:t>4</a:t>
            </a:r>
            <a:r>
              <a:rPr lang="en-US" altLang="en-US" sz="1800" dirty="0">
                <a:latin typeface="Times New Roman" charset="0"/>
                <a:ea typeface="Times New Roman" charset="0"/>
                <a:cs typeface="Times New Roman" charset="0"/>
              </a:rPr>
              <a:t>(g)</a:t>
            </a:r>
            <a:r>
              <a:rPr lang="en-US" altLang="en-US" sz="2400" dirty="0">
                <a:latin typeface="Times New Roman" charset="0"/>
                <a:ea typeface="Times New Roman" charset="0"/>
                <a:cs typeface="Times New Roman" charset="0"/>
              </a:rPr>
              <a:t> </a:t>
            </a:r>
            <a:r>
              <a:rPr lang="en-US" altLang="en-US" sz="2400" dirty="0">
                <a:latin typeface="Cambria Math" charset="0"/>
                <a:ea typeface="Cambria Math" charset="0"/>
                <a:cs typeface="Lucida Sans Unicode" charset="0"/>
              </a:rPr>
              <a:t>⇌</a:t>
            </a:r>
            <a:r>
              <a:rPr lang="en-US" altLang="en-US" sz="2400" dirty="0">
                <a:latin typeface="Times New Roman" charset="0"/>
                <a:ea typeface="Times New Roman" charset="0"/>
                <a:cs typeface="Times New Roman" charset="0"/>
              </a:rPr>
              <a:t> 2NO</a:t>
            </a:r>
            <a:r>
              <a:rPr lang="en-US" altLang="en-US" sz="2400" baseline="-12000" dirty="0">
                <a:latin typeface="Times New Roman" charset="0"/>
                <a:ea typeface="Times New Roman" charset="0"/>
                <a:cs typeface="Times New Roman" charset="0"/>
              </a:rPr>
              <a:t>2</a:t>
            </a:r>
            <a:r>
              <a:rPr lang="en-US" altLang="en-US" sz="1800" dirty="0">
                <a:latin typeface="Times New Roman" charset="0"/>
                <a:ea typeface="Times New Roman" charset="0"/>
                <a:cs typeface="Times New Roman" charset="0"/>
              </a:rPr>
              <a:t>(g)</a:t>
            </a:r>
            <a:r>
              <a:rPr lang="es-ES" altLang="en-US" sz="2400" dirty="0">
                <a:latin typeface="Times New Roman" charset="0"/>
                <a:ea typeface="Times New Roman" charset="0"/>
                <a:cs typeface="Times New Roman" charset="0"/>
              </a:rPr>
              <a:t> </a:t>
            </a:r>
            <a:endParaRPr lang="es-ES" altLang="en-US" sz="1800" dirty="0">
              <a:latin typeface="Times New Roman" charset="0"/>
              <a:ea typeface="Times New Roman" charset="0"/>
              <a:cs typeface="Times New Roman" charset="0"/>
            </a:endParaRPr>
          </a:p>
          <a:p>
            <a:pPr marL="609600" indent="-609600" eaLnBrk="1" hangingPunct="1">
              <a:buFontTx/>
              <a:buNone/>
            </a:pPr>
            <a:r>
              <a:rPr lang="en-US" altLang="en-US" sz="2400" dirty="0" smtClean="0">
                <a:latin typeface="Times New Roman" charset="0"/>
                <a:ea typeface="Times New Roman" charset="0"/>
                <a:cs typeface="Times New Roman" charset="0"/>
              </a:rPr>
              <a:t>	When </a:t>
            </a:r>
            <a:r>
              <a:rPr lang="en-US" altLang="en-US" sz="2400" dirty="0">
                <a:latin typeface="Times New Roman" charset="0"/>
                <a:ea typeface="Times New Roman" charset="0"/>
                <a:cs typeface="Times New Roman" charset="0"/>
              </a:rPr>
              <a:t>equilibrium is established, the partial pressure of NO</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was 0.54 </a:t>
            </a:r>
            <a:r>
              <a:rPr lang="en-US" altLang="en-US" sz="2400" dirty="0">
                <a:latin typeface="Times New Roman" charset="0"/>
                <a:ea typeface="Times New Roman" charset="0"/>
                <a:cs typeface="Times New Roman" charset="0"/>
              </a:rPr>
              <a:t>atm. </a:t>
            </a:r>
            <a:r>
              <a:rPr lang="en-US" altLang="en-US" sz="2400" dirty="0" smtClean="0">
                <a:latin typeface="Times New Roman" charset="0"/>
                <a:ea typeface="Times New Roman" charset="0"/>
                <a:cs typeface="Times New Roman" charset="0"/>
              </a:rPr>
              <a:t>(a) What is </a:t>
            </a:r>
            <a:r>
              <a:rPr lang="en-US" altLang="en-US" sz="2400" dirty="0">
                <a:latin typeface="Times New Roman" charset="0"/>
                <a:ea typeface="Times New Roman" charset="0"/>
                <a:cs typeface="Times New Roman" charset="0"/>
              </a:rPr>
              <a:t>the partial </a:t>
            </a:r>
            <a:r>
              <a:rPr lang="en-US" altLang="en-US" sz="2400" dirty="0" smtClean="0">
                <a:latin typeface="Times New Roman" charset="0"/>
                <a:ea typeface="Times New Roman" charset="0"/>
                <a:cs typeface="Times New Roman" charset="0"/>
              </a:rPr>
              <a:t>pressure of </a:t>
            </a:r>
            <a:r>
              <a:rPr lang="en-US" altLang="en-US" sz="2400" dirty="0">
                <a:latin typeface="Times New Roman" charset="0"/>
                <a:ea typeface="Times New Roman" charset="0"/>
                <a:cs typeface="Times New Roman" charset="0"/>
              </a:rPr>
              <a:t>N</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O</a:t>
            </a:r>
            <a:r>
              <a:rPr lang="en-US" altLang="en-US" sz="2400" baseline="-12000" dirty="0">
                <a:latin typeface="Times New Roman" charset="0"/>
                <a:ea typeface="Times New Roman" charset="0"/>
                <a:cs typeface="Times New Roman" charset="0"/>
              </a:rPr>
              <a:t>4</a:t>
            </a:r>
            <a:r>
              <a:rPr lang="en-US" altLang="en-US" sz="2400" dirty="0">
                <a:latin typeface="Times New Roman" charset="0"/>
                <a:ea typeface="Times New Roman" charset="0"/>
                <a:cs typeface="Times New Roman" charset="0"/>
              </a:rPr>
              <a:t> at equilibrium? </a:t>
            </a:r>
            <a:r>
              <a:rPr lang="en-US" altLang="en-US" sz="2400" dirty="0" smtClean="0">
                <a:latin typeface="Times New Roman" charset="0"/>
                <a:ea typeface="Times New Roman" charset="0"/>
                <a:cs typeface="Times New Roman" charset="0"/>
              </a:rPr>
              <a:t>(b) Calculate the values of </a:t>
            </a:r>
            <a:r>
              <a:rPr lang="en-US" altLang="en-US" sz="2400" i="1" dirty="0" err="1">
                <a:latin typeface="Times New Roman" charset="0"/>
                <a:ea typeface="Times New Roman" charset="0"/>
                <a:cs typeface="Times New Roman" charset="0"/>
              </a:rPr>
              <a:t>K</a:t>
            </a:r>
            <a:r>
              <a:rPr lang="en-US" altLang="en-US" sz="2400" baseline="-12000" dirty="0" err="1">
                <a:latin typeface="Times New Roman" charset="0"/>
                <a:ea typeface="Times New Roman" charset="0"/>
                <a:cs typeface="Times New Roman" charset="0"/>
              </a:rPr>
              <a:t>p</a:t>
            </a:r>
            <a:r>
              <a:rPr lang="en-US" altLang="en-US" sz="2400" dirty="0">
                <a:latin typeface="Times New Roman" charset="0"/>
                <a:ea typeface="Times New Roman" charset="0"/>
                <a:cs typeface="Times New Roman" charset="0"/>
              </a:rPr>
              <a:t> and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for following reaction at 25 </a:t>
            </a:r>
            <a:r>
              <a:rPr lang="en-US" altLang="en-US" sz="2400" baseline="36000" dirty="0" err="1">
                <a:latin typeface="Times New Roman" charset="0"/>
                <a:ea typeface="Times New Roman" charset="0"/>
                <a:cs typeface="Times New Roman" charset="0"/>
              </a:rPr>
              <a:t>o</a:t>
            </a:r>
            <a:r>
              <a:rPr lang="en-US" altLang="en-US" sz="2400" dirty="0" err="1">
                <a:latin typeface="Times New Roman" charset="0"/>
                <a:ea typeface="Times New Roman" charset="0"/>
                <a:cs typeface="Times New Roman" charset="0"/>
              </a:rPr>
              <a:t>C</a:t>
            </a:r>
            <a:r>
              <a:rPr lang="en-US" altLang="en-US" sz="2400" dirty="0" err="1" smtClean="0">
                <a:latin typeface="Times New Roman" charset="0"/>
                <a:ea typeface="Times New Roman" charset="0"/>
                <a:cs typeface="Times New Roman" charset="0"/>
              </a:rPr>
              <a:t>.</a:t>
            </a:r>
            <a:endParaRPr lang="en-US" altLang="en-US" sz="2400" dirty="0">
              <a:latin typeface="Times New Roman" charset="0"/>
              <a:ea typeface="Times New Roman" charset="0"/>
              <a:cs typeface="Times New Roman" charset="0"/>
            </a:endParaRPr>
          </a:p>
          <a:p>
            <a:pPr marL="609600" indent="-609600" eaLnBrk="1" hangingPunct="1">
              <a:buFontTx/>
              <a:buNone/>
            </a:pPr>
            <a:endParaRPr lang="es-ES" altLang="en-US" dirty="0">
              <a:latin typeface="Times New Roman" charset="0"/>
              <a:ea typeface="Times New Roman" charset="0"/>
              <a:cs typeface="Times New Roman" charset="0"/>
            </a:endParaRPr>
          </a:p>
          <a:p>
            <a:pPr marL="609600" indent="-609600" eaLnBrk="1" hangingPunct="1">
              <a:buFontTx/>
              <a:buNone/>
            </a:pPr>
            <a:r>
              <a:rPr lang="es-ES" altLang="en-US" dirty="0">
                <a:latin typeface="Times New Roman" charset="0"/>
                <a:ea typeface="Times New Roman" charset="0"/>
                <a:cs typeface="Times New Roman" charset="0"/>
              </a:rPr>
              <a:t>	</a:t>
            </a:r>
            <a:r>
              <a:rPr lang="es-ES" altLang="en-US" sz="2400" dirty="0">
                <a:solidFill>
                  <a:schemeClr val="hlink"/>
                </a:solidFill>
                <a:latin typeface="Times New Roman" charset="0"/>
                <a:ea typeface="Times New Roman" charset="0"/>
                <a:cs typeface="Times New Roman" charset="0"/>
              </a:rPr>
              <a:t>(</a:t>
            </a:r>
            <a:r>
              <a:rPr lang="es-ES" altLang="en-US" sz="2400" dirty="0" err="1">
                <a:solidFill>
                  <a:schemeClr val="hlink"/>
                </a:solidFill>
                <a:latin typeface="Times New Roman" charset="0"/>
                <a:ea typeface="Times New Roman" charset="0"/>
                <a:cs typeface="Times New Roman" charset="0"/>
              </a:rPr>
              <a:t>Answer</a:t>
            </a:r>
            <a:r>
              <a:rPr lang="es-ES" altLang="en-US" sz="2400" dirty="0">
                <a:solidFill>
                  <a:schemeClr val="hlink"/>
                </a:solidFill>
                <a:latin typeface="Times New Roman" charset="0"/>
                <a:ea typeface="Times New Roman" charset="0"/>
                <a:cs typeface="Times New Roman" charset="0"/>
              </a:rPr>
              <a:t>: </a:t>
            </a:r>
            <a:r>
              <a:rPr lang="es-ES" altLang="en-US" sz="2400" dirty="0" smtClean="0">
                <a:solidFill>
                  <a:schemeClr val="hlink"/>
                </a:solidFill>
                <a:latin typeface="Times New Roman" charset="0"/>
                <a:ea typeface="Times New Roman" charset="0"/>
                <a:cs typeface="Times New Roman" charset="0"/>
              </a:rPr>
              <a:t>(a) P</a:t>
            </a:r>
            <a:r>
              <a:rPr lang="es-ES" altLang="en-US" sz="2400" baseline="-25000" dirty="0" smtClean="0">
                <a:solidFill>
                  <a:schemeClr val="hlink"/>
                </a:solidFill>
                <a:latin typeface="Times New Roman" charset="0"/>
                <a:ea typeface="Times New Roman" charset="0"/>
                <a:cs typeface="Times New Roman" charset="0"/>
              </a:rPr>
              <a:t>N2O4</a:t>
            </a:r>
            <a:r>
              <a:rPr lang="es-ES" altLang="en-US" sz="2400" dirty="0" smtClean="0">
                <a:solidFill>
                  <a:schemeClr val="hlink"/>
                </a:solidFill>
                <a:latin typeface="Times New Roman" charset="0"/>
                <a:ea typeface="Times New Roman" charset="0"/>
                <a:cs typeface="Times New Roman" charset="0"/>
              </a:rPr>
              <a:t> = 0.73;  (b) </a:t>
            </a:r>
            <a:r>
              <a:rPr lang="en-US" altLang="en-US" sz="2400" i="1" dirty="0" err="1" smtClean="0">
                <a:solidFill>
                  <a:schemeClr val="hlink"/>
                </a:solidFill>
                <a:latin typeface="Times New Roman" charset="0"/>
                <a:ea typeface="Times New Roman" charset="0"/>
                <a:cs typeface="Times New Roman" charset="0"/>
              </a:rPr>
              <a:t>K</a:t>
            </a:r>
            <a:r>
              <a:rPr lang="en-US" altLang="en-US" sz="2400" baseline="-12000" dirty="0" err="1" smtClean="0">
                <a:solidFill>
                  <a:schemeClr val="hlink"/>
                </a:solidFill>
                <a:latin typeface="Times New Roman" charset="0"/>
                <a:ea typeface="Times New Roman" charset="0"/>
                <a:cs typeface="Times New Roman" charset="0"/>
              </a:rPr>
              <a:t>p</a:t>
            </a:r>
            <a:r>
              <a:rPr lang="en-US" altLang="en-US" sz="2400" baseline="-12000" dirty="0" smtClean="0">
                <a:solidFill>
                  <a:schemeClr val="hlink"/>
                </a:solidFill>
                <a:latin typeface="Times New Roman" charset="0"/>
                <a:ea typeface="Times New Roman" charset="0"/>
                <a:cs typeface="Times New Roman" charset="0"/>
              </a:rPr>
              <a:t> </a:t>
            </a:r>
            <a:r>
              <a:rPr lang="en-US" altLang="en-US" sz="2400" dirty="0">
                <a:solidFill>
                  <a:schemeClr val="hlink"/>
                </a:solidFill>
                <a:latin typeface="Times New Roman" charset="0"/>
                <a:ea typeface="Times New Roman" charset="0"/>
                <a:cs typeface="Times New Roman" charset="0"/>
              </a:rPr>
              <a:t>= </a:t>
            </a:r>
            <a:r>
              <a:rPr lang="en-US" altLang="en-US" sz="2400" dirty="0" smtClean="0">
                <a:solidFill>
                  <a:schemeClr val="hlink"/>
                </a:solidFill>
                <a:latin typeface="Times New Roman" charset="0"/>
                <a:ea typeface="Times New Roman" charset="0"/>
                <a:cs typeface="Times New Roman" charset="0"/>
              </a:rPr>
              <a:t>0.40; </a:t>
            </a:r>
            <a:r>
              <a:rPr lang="en-US" altLang="en-US" sz="2400" i="1" dirty="0">
                <a:solidFill>
                  <a:schemeClr val="hlink"/>
                </a:solidFill>
                <a:latin typeface="Times New Roman" charset="0"/>
                <a:ea typeface="Times New Roman" charset="0"/>
                <a:cs typeface="Times New Roman" charset="0"/>
              </a:rPr>
              <a:t>K</a:t>
            </a:r>
            <a:r>
              <a:rPr lang="en-US" altLang="en-US" sz="2400" baseline="-12000" dirty="0">
                <a:solidFill>
                  <a:schemeClr val="hlink"/>
                </a:solidFill>
                <a:latin typeface="Times New Roman" charset="0"/>
                <a:ea typeface="Times New Roman" charset="0"/>
                <a:cs typeface="Times New Roman" charset="0"/>
              </a:rPr>
              <a:t>c</a:t>
            </a:r>
            <a:r>
              <a:rPr lang="en-US" altLang="en-US" sz="2400" dirty="0">
                <a:solidFill>
                  <a:schemeClr val="hlink"/>
                </a:solidFill>
                <a:latin typeface="Times New Roman" charset="0"/>
                <a:ea typeface="Times New Roman" charset="0"/>
                <a:cs typeface="Times New Roman" charset="0"/>
              </a:rPr>
              <a:t> = </a:t>
            </a:r>
            <a:r>
              <a:rPr lang="en-US" altLang="en-US" sz="2400" dirty="0" smtClean="0">
                <a:solidFill>
                  <a:schemeClr val="hlink"/>
                </a:solidFill>
                <a:latin typeface="Times New Roman" charset="0"/>
                <a:ea typeface="Times New Roman" charset="0"/>
                <a:cs typeface="Times New Roman" charset="0"/>
              </a:rPr>
              <a:t>0.016)</a:t>
            </a:r>
            <a:endParaRPr lang="es-ES" altLang="en-US" sz="2400" dirty="0">
              <a:solidFill>
                <a:schemeClr val="hlink"/>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44562"/>
          </a:xfrm>
        </p:spPr>
        <p:txBody>
          <a:bodyPr/>
          <a:lstStyle/>
          <a:p>
            <a:pPr eaLnBrk="1" hangingPunct="1"/>
            <a:r>
              <a:rPr lang="en-US" altLang="en-US" sz="3600" dirty="0" smtClean="0">
                <a:latin typeface="Times New Roman" charset="0"/>
                <a:ea typeface="Times New Roman" charset="0"/>
                <a:cs typeface="Times New Roman" charset="0"/>
              </a:rPr>
              <a:t>Exercise-#3</a:t>
            </a:r>
            <a:endParaRPr lang="en-US" altLang="en-US" sz="3600" dirty="0">
              <a:latin typeface="Times New Roman" charset="0"/>
              <a:ea typeface="Times New Roman" charset="0"/>
              <a:cs typeface="Times New Roman" charset="0"/>
            </a:endParaRPr>
          </a:p>
        </p:txBody>
      </p:sp>
      <p:sp>
        <p:nvSpPr>
          <p:cNvPr id="31747" name="Rectangle 3"/>
          <p:cNvSpPr>
            <a:spLocks noGrp="1" noChangeArrowheads="1"/>
          </p:cNvSpPr>
          <p:nvPr>
            <p:ph type="body" idx="1"/>
          </p:nvPr>
        </p:nvSpPr>
        <p:spPr>
          <a:xfrm>
            <a:off x="457200" y="1371600"/>
            <a:ext cx="8229600" cy="5029200"/>
          </a:xfrm>
        </p:spPr>
        <p:txBody>
          <a:bodyPr/>
          <a:lstStyle/>
          <a:p>
            <a:pPr eaLnBrk="1" hangingPunct="1">
              <a:lnSpc>
                <a:spcPct val="90000"/>
              </a:lnSpc>
            </a:pPr>
            <a:r>
              <a:rPr lang="en-US" altLang="en-US" sz="2400" dirty="0" smtClean="0">
                <a:latin typeface="Times New Roman" charset="0"/>
                <a:ea typeface="Times New Roman" charset="0"/>
                <a:cs typeface="Times New Roman" charset="0"/>
              </a:rPr>
              <a:t>Ammonia </a:t>
            </a:r>
            <a:r>
              <a:rPr lang="en-US" altLang="en-US" sz="2400" dirty="0">
                <a:latin typeface="Times New Roman" charset="0"/>
                <a:ea typeface="Times New Roman" charset="0"/>
                <a:cs typeface="Times New Roman" charset="0"/>
              </a:rPr>
              <a:t>is produced </a:t>
            </a:r>
            <a:r>
              <a:rPr lang="en-US" altLang="en-US" sz="2400" dirty="0" smtClean="0">
                <a:latin typeface="Times New Roman" charset="0"/>
                <a:ea typeface="Times New Roman" charset="0"/>
                <a:cs typeface="Times New Roman" charset="0"/>
              </a:rPr>
              <a:t>by </a:t>
            </a:r>
            <a:r>
              <a:rPr lang="en-US" altLang="en-US" sz="2400" dirty="0">
                <a:latin typeface="Times New Roman" charset="0"/>
                <a:ea typeface="Times New Roman" charset="0"/>
                <a:cs typeface="Times New Roman" charset="0"/>
              </a:rPr>
              <a:t>the following </a:t>
            </a:r>
            <a:r>
              <a:rPr lang="en-US" altLang="en-US" sz="2400" dirty="0" smtClean="0">
                <a:latin typeface="Times New Roman" charset="0"/>
                <a:ea typeface="Times New Roman" charset="0"/>
                <a:cs typeface="Times New Roman" charset="0"/>
              </a:rPr>
              <a:t>reaction:</a:t>
            </a:r>
            <a:r>
              <a:rPr lang="en-US" altLang="en-US" sz="2400" dirty="0">
                <a:latin typeface="Times New Roman" charset="0"/>
                <a:ea typeface="Times New Roman" charset="0"/>
                <a:cs typeface="Times New Roman" charset="0"/>
              </a:rPr>
              <a:t> </a:t>
            </a:r>
          </a:p>
          <a:p>
            <a:pPr marL="457200" lvl="1" indent="0" eaLnBrk="1" hangingPunct="1">
              <a:lnSpc>
                <a:spcPct val="150000"/>
              </a:lnSpc>
              <a:buNone/>
            </a:pPr>
            <a:r>
              <a:rPr lang="en-US" altLang="en-US" sz="2000" dirty="0" smtClean="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N</a:t>
            </a:r>
            <a:r>
              <a:rPr lang="en-US" altLang="en-US" sz="2400" baseline="-25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3H</a:t>
            </a:r>
            <a:r>
              <a:rPr lang="en-US" altLang="en-US" sz="24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 </a:t>
            </a:r>
            <a:r>
              <a:rPr lang="en-US" altLang="en-US" sz="2400" dirty="0">
                <a:latin typeface="Cambria Math" charset="0"/>
                <a:ea typeface="Cambria Math" charset="0"/>
                <a:cs typeface="Lucida Sans Unicode" charset="0"/>
              </a:rPr>
              <a:t>⇌</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2NH</a:t>
            </a:r>
            <a:r>
              <a:rPr lang="en-US" altLang="en-US" sz="24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(g)</a:t>
            </a:r>
            <a:endParaRPr lang="en-US" altLang="en-US" sz="1600" dirty="0">
              <a:latin typeface="Times New Roman" charset="0"/>
              <a:ea typeface="Times New Roman" charset="0"/>
              <a:cs typeface="Times New Roman" charset="0"/>
            </a:endParaRPr>
          </a:p>
          <a:p>
            <a:pPr marL="457200" lvl="1" indent="0" eaLnBrk="1" hangingPunct="1">
              <a:lnSpc>
                <a:spcPct val="90000"/>
              </a:lnSpc>
              <a:buNone/>
            </a:pPr>
            <a:r>
              <a:rPr lang="en-US" altLang="en-US" sz="2400" dirty="0">
                <a:latin typeface="Times New Roman" charset="0"/>
                <a:ea typeface="Times New Roman" charset="0"/>
                <a:cs typeface="Times New Roman" charset="0"/>
              </a:rPr>
              <a:t>In an experiment, </a:t>
            </a:r>
            <a:r>
              <a:rPr lang="en-US" altLang="en-US" sz="2400" dirty="0" smtClean="0">
                <a:latin typeface="Times New Roman" charset="0"/>
                <a:ea typeface="Times New Roman" charset="0"/>
                <a:cs typeface="Times New Roman" charset="0"/>
              </a:rPr>
              <a:t>1.00 </a:t>
            </a:r>
            <a:r>
              <a:rPr lang="en-US" altLang="en-US" sz="2400" dirty="0" err="1">
                <a:latin typeface="Times New Roman" charset="0"/>
                <a:ea typeface="Times New Roman" charset="0"/>
                <a:cs typeface="Times New Roman" charset="0"/>
              </a:rPr>
              <a:t>mol</a:t>
            </a:r>
            <a:r>
              <a:rPr lang="en-US" altLang="en-US" sz="2400" dirty="0">
                <a:latin typeface="Times New Roman" charset="0"/>
                <a:ea typeface="Times New Roman" charset="0"/>
                <a:cs typeface="Times New Roman" charset="0"/>
              </a:rPr>
              <a:t> of N</a:t>
            </a:r>
            <a:r>
              <a:rPr lang="en-US" altLang="en-US" sz="2400" baseline="-25000" dirty="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and </a:t>
            </a:r>
            <a:r>
              <a:rPr lang="en-US" altLang="en-US" sz="2400" dirty="0" smtClean="0">
                <a:latin typeface="Times New Roman" charset="0"/>
                <a:ea typeface="Times New Roman" charset="0"/>
                <a:cs typeface="Times New Roman" charset="0"/>
              </a:rPr>
              <a:t>3.00 moles of H</a:t>
            </a:r>
            <a:r>
              <a:rPr lang="en-US" altLang="en-US" sz="24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were allowed to </a:t>
            </a:r>
            <a:r>
              <a:rPr lang="en-US" altLang="en-US" sz="2400" dirty="0" smtClean="0">
                <a:latin typeface="Times New Roman" charset="0"/>
                <a:ea typeface="Times New Roman" charset="0"/>
                <a:cs typeface="Times New Roman" charset="0"/>
              </a:rPr>
              <a:t>react and reach equilibrium </a:t>
            </a:r>
            <a:r>
              <a:rPr lang="en-US" altLang="en-US" sz="2400" dirty="0">
                <a:latin typeface="Times New Roman" charset="0"/>
                <a:ea typeface="Times New Roman" charset="0"/>
                <a:cs typeface="Times New Roman" charset="0"/>
              </a:rPr>
              <a:t>in a sealed </a:t>
            </a:r>
            <a:r>
              <a:rPr lang="en-US" altLang="en-US" sz="2400" dirty="0" smtClean="0">
                <a:latin typeface="Times New Roman" charset="0"/>
                <a:ea typeface="Times New Roman" charset="0"/>
                <a:cs typeface="Times New Roman" charset="0"/>
              </a:rPr>
              <a:t>5.00-L </a:t>
            </a:r>
            <a:r>
              <a:rPr lang="en-US" altLang="en-US" sz="2400" dirty="0">
                <a:latin typeface="Times New Roman" charset="0"/>
                <a:ea typeface="Times New Roman" charset="0"/>
                <a:cs typeface="Times New Roman" charset="0"/>
              </a:rPr>
              <a:t>reaction vessel at 500 </a:t>
            </a:r>
            <a:r>
              <a:rPr lang="en-US" altLang="en-US" sz="2400" baseline="30000" dirty="0" err="1" smtClean="0">
                <a:latin typeface="Times New Roman" charset="0"/>
                <a:ea typeface="Times New Roman" charset="0"/>
                <a:cs typeface="Times New Roman" charset="0"/>
              </a:rPr>
              <a:t>o</a:t>
            </a:r>
            <a:r>
              <a:rPr lang="en-US" altLang="en-US" sz="2400" dirty="0" err="1" smtClean="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At equilibrium, </a:t>
            </a:r>
            <a:r>
              <a:rPr lang="en-US" altLang="en-US" sz="2400" dirty="0">
                <a:latin typeface="Times New Roman" charset="0"/>
                <a:ea typeface="Times New Roman" charset="0"/>
                <a:cs typeface="Times New Roman" charset="0"/>
              </a:rPr>
              <a:t>the </a:t>
            </a:r>
            <a:r>
              <a:rPr lang="en-US" altLang="en-US" sz="2400" dirty="0" smtClean="0">
                <a:latin typeface="Times New Roman" charset="0"/>
                <a:ea typeface="Times New Roman" charset="0"/>
                <a:cs typeface="Times New Roman" charset="0"/>
              </a:rPr>
              <a:t>concentration of NH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 in the mixture was 0.041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a:t>
            </a:r>
          </a:p>
          <a:p>
            <a:pPr marL="914400" lvl="1" indent="-457200" eaLnBrk="1" hangingPunct="1">
              <a:lnSpc>
                <a:spcPct val="90000"/>
              </a:lnSpc>
              <a:buAutoNum type="alphaLcParenBoth"/>
            </a:pPr>
            <a:r>
              <a:rPr lang="en-US" altLang="en-US" sz="2400" dirty="0" smtClean="0">
                <a:latin typeface="Times New Roman" charset="0"/>
                <a:ea typeface="Times New Roman" charset="0"/>
                <a:cs typeface="Times New Roman" charset="0"/>
              </a:rPr>
              <a:t>What </a:t>
            </a:r>
            <a:r>
              <a:rPr lang="en-US" altLang="en-US" sz="2400" dirty="0">
                <a:latin typeface="Times New Roman" charset="0"/>
                <a:ea typeface="Times New Roman" charset="0"/>
                <a:cs typeface="Times New Roman" charset="0"/>
              </a:rPr>
              <a:t>are the equilibrium concentrations of </a:t>
            </a:r>
            <a:r>
              <a:rPr lang="en-US" altLang="en-US" sz="2400" dirty="0" smtClean="0">
                <a:latin typeface="Times New Roman" charset="0"/>
                <a:ea typeface="Times New Roman" charset="0"/>
                <a:cs typeface="Times New Roman" charset="0"/>
              </a:rPr>
              <a:t>N</a:t>
            </a:r>
            <a:r>
              <a:rPr lang="en-US" altLang="en-US" sz="2400" baseline="-25000" dirty="0" smtClean="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and H</a:t>
            </a:r>
            <a:r>
              <a:rPr lang="en-US" altLang="en-US" sz="24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p>
          <a:p>
            <a:pPr marL="914400" lvl="1" indent="-457200" eaLnBrk="1" hangingPunct="1">
              <a:lnSpc>
                <a:spcPct val="90000"/>
              </a:lnSpc>
              <a:buAutoNum type="alphaLcParenBoth"/>
            </a:pPr>
            <a:r>
              <a:rPr lang="en-US" altLang="en-US" sz="2400" dirty="0" smtClean="0">
                <a:latin typeface="Times New Roman" charset="0"/>
                <a:ea typeface="Times New Roman" charset="0"/>
                <a:cs typeface="Times New Roman" charset="0"/>
              </a:rPr>
              <a:t>Calculate </a:t>
            </a:r>
            <a:r>
              <a:rPr lang="en-US" altLang="en-US" sz="2400" dirty="0">
                <a:latin typeface="Times New Roman" charset="0"/>
                <a:ea typeface="Times New Roman" charset="0"/>
                <a:cs typeface="Times New Roman" charset="0"/>
              </a:rPr>
              <a:t>the equilibrium constants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and </a:t>
            </a:r>
            <a:r>
              <a:rPr lang="en-US" altLang="en-US" sz="2400" i="1" dirty="0" err="1">
                <a:latin typeface="Times New Roman" charset="0"/>
                <a:ea typeface="Times New Roman" charset="0"/>
                <a:cs typeface="Times New Roman" charset="0"/>
              </a:rPr>
              <a:t>K</a:t>
            </a:r>
            <a:r>
              <a:rPr lang="en-US" altLang="en-US" sz="2400" baseline="-12000" dirty="0" err="1">
                <a:latin typeface="Times New Roman" charset="0"/>
                <a:ea typeface="Times New Roman" charset="0"/>
                <a:cs typeface="Times New Roman" charset="0"/>
              </a:rPr>
              <a:t>p</a:t>
            </a:r>
            <a:r>
              <a:rPr lang="en-US" altLang="en-US" sz="2400" dirty="0">
                <a:latin typeface="Times New Roman" charset="0"/>
                <a:ea typeface="Times New Roman" charset="0"/>
                <a:cs typeface="Times New Roman" charset="0"/>
              </a:rPr>
              <a:t> for this reaction at 500 </a:t>
            </a:r>
            <a:r>
              <a:rPr lang="en-US" altLang="en-US" sz="2400" baseline="30000" dirty="0" err="1">
                <a:latin typeface="Times New Roman" charset="0"/>
                <a:ea typeface="Times New Roman" charset="0"/>
                <a:cs typeface="Times New Roman" charset="0"/>
              </a:rPr>
              <a:t>o</a:t>
            </a:r>
            <a:r>
              <a:rPr lang="en-US" altLang="en-US" sz="2400" dirty="0" err="1">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R = 0.0821 </a:t>
            </a:r>
            <a:r>
              <a:rPr lang="en-US" altLang="en-US" sz="2400" dirty="0" err="1">
                <a:latin typeface="Times New Roman" charset="0"/>
                <a:ea typeface="Times New Roman" charset="0"/>
                <a:cs typeface="Times New Roman" charset="0"/>
              </a:rPr>
              <a:t>L.atm</a:t>
            </a:r>
            <a:r>
              <a:rPr lang="en-US" altLang="en-US" sz="2400" dirty="0">
                <a:latin typeface="Times New Roman" charset="0"/>
                <a:ea typeface="Times New Roman" charset="0"/>
                <a:cs typeface="Times New Roman" charset="0"/>
              </a:rPr>
              <a:t>/</a:t>
            </a:r>
            <a:r>
              <a:rPr lang="en-US" altLang="en-US" sz="2400" dirty="0" err="1">
                <a:latin typeface="Times New Roman" charset="0"/>
                <a:ea typeface="Times New Roman" charset="0"/>
                <a:cs typeface="Times New Roman" charset="0"/>
              </a:rPr>
              <a:t>Mol.K</a:t>
            </a:r>
            <a:r>
              <a:rPr lang="en-US" altLang="en-US" sz="2400" dirty="0">
                <a:latin typeface="Times New Roman" charset="0"/>
                <a:ea typeface="Times New Roman" charset="0"/>
                <a:cs typeface="Times New Roman" charset="0"/>
              </a:rPr>
              <a:t>)</a:t>
            </a:r>
            <a:r>
              <a:rPr lang="en-US" altLang="en-US" sz="2000" dirty="0">
                <a:latin typeface="Times New Roman" charset="0"/>
                <a:ea typeface="Times New Roman" charset="0"/>
                <a:cs typeface="Times New Roman" charset="0"/>
              </a:rPr>
              <a:t> </a:t>
            </a:r>
          </a:p>
          <a:p>
            <a:pPr eaLnBrk="1" hangingPunct="1">
              <a:lnSpc>
                <a:spcPct val="90000"/>
              </a:lnSpc>
            </a:pPr>
            <a:endParaRPr lang="en-US" altLang="en-US" sz="1200" dirty="0">
              <a:latin typeface="Times New Roman" charset="0"/>
              <a:ea typeface="Times New Roman" charset="0"/>
              <a:cs typeface="Times New Roman" charset="0"/>
            </a:endParaRPr>
          </a:p>
          <a:p>
            <a:pPr eaLnBrk="1" hangingPunct="1">
              <a:lnSpc>
                <a:spcPct val="90000"/>
              </a:lnSpc>
            </a:pPr>
            <a:endParaRPr lang="en-US" altLang="en-US" sz="1200" dirty="0">
              <a:latin typeface="Times New Roman" charset="0"/>
              <a:ea typeface="Times New Roman" charset="0"/>
              <a:cs typeface="Times New Roman" charset="0"/>
            </a:endParaRPr>
          </a:p>
          <a:p>
            <a:pPr eaLnBrk="1" hangingPunct="1">
              <a:lnSpc>
                <a:spcPct val="90000"/>
              </a:lnSpc>
            </a:pPr>
            <a:endParaRPr lang="en-US" altLang="en-US" sz="1200" dirty="0">
              <a:latin typeface="Times New Roman" charset="0"/>
              <a:ea typeface="Times New Roman" charset="0"/>
              <a:cs typeface="Times New Roman" charset="0"/>
            </a:endParaRPr>
          </a:p>
          <a:p>
            <a:pPr eaLnBrk="1" hangingPunct="1">
              <a:lnSpc>
                <a:spcPct val="90000"/>
              </a:lnSpc>
              <a:buFont typeface="Arial" charset="0"/>
              <a:buChar char="•"/>
            </a:pPr>
            <a:r>
              <a:rPr lang="en-US" altLang="en-US" sz="2000" dirty="0">
                <a:solidFill>
                  <a:schemeClr val="hlink"/>
                </a:solidFill>
                <a:latin typeface="Times New Roman" charset="0"/>
                <a:ea typeface="Times New Roman" charset="0"/>
                <a:cs typeface="Times New Roman" charset="0"/>
              </a:rPr>
              <a:t>(Answer: </a:t>
            </a:r>
            <a:r>
              <a:rPr lang="en-US" altLang="en-US" sz="2000" dirty="0" smtClean="0">
                <a:solidFill>
                  <a:schemeClr val="hlink"/>
                </a:solidFill>
                <a:latin typeface="Times New Roman" charset="0"/>
                <a:ea typeface="Times New Roman" charset="0"/>
                <a:cs typeface="Times New Roman" charset="0"/>
              </a:rPr>
              <a:t>(a) [N</a:t>
            </a:r>
            <a:r>
              <a:rPr lang="en-US" altLang="en-US" sz="2000" baseline="-25000" dirty="0" smtClean="0">
                <a:solidFill>
                  <a:schemeClr val="hlink"/>
                </a:solidFill>
                <a:latin typeface="Times New Roman" charset="0"/>
                <a:ea typeface="Times New Roman" charset="0"/>
                <a:cs typeface="Times New Roman" charset="0"/>
              </a:rPr>
              <a:t>2</a:t>
            </a:r>
            <a:r>
              <a:rPr lang="en-US" altLang="en-US" sz="2000" dirty="0" smtClean="0">
                <a:solidFill>
                  <a:schemeClr val="hlink"/>
                </a:solidFill>
                <a:latin typeface="Times New Roman" charset="0"/>
                <a:ea typeface="Times New Roman" charset="0"/>
                <a:cs typeface="Times New Roman" charset="0"/>
              </a:rPr>
              <a:t>] </a:t>
            </a:r>
            <a:r>
              <a:rPr lang="en-US" altLang="en-US" sz="2000" dirty="0">
                <a:solidFill>
                  <a:schemeClr val="hlink"/>
                </a:solidFill>
                <a:latin typeface="Times New Roman" charset="0"/>
                <a:ea typeface="Times New Roman" charset="0"/>
                <a:cs typeface="Times New Roman" charset="0"/>
              </a:rPr>
              <a:t>= </a:t>
            </a:r>
            <a:r>
              <a:rPr lang="en-US" altLang="en-US" sz="2000" dirty="0" smtClean="0">
                <a:solidFill>
                  <a:schemeClr val="hlink"/>
                </a:solidFill>
                <a:latin typeface="Times New Roman" charset="0"/>
                <a:ea typeface="Times New Roman" charset="0"/>
                <a:cs typeface="Times New Roman" charset="0"/>
              </a:rPr>
              <a:t>0.180 </a:t>
            </a:r>
            <a:r>
              <a:rPr lang="en-US" altLang="en-US" sz="2000" i="1" dirty="0">
                <a:solidFill>
                  <a:schemeClr val="hlink"/>
                </a:solidFill>
                <a:latin typeface="Times New Roman" charset="0"/>
                <a:ea typeface="Times New Roman" charset="0"/>
                <a:cs typeface="Times New Roman" charset="0"/>
              </a:rPr>
              <a:t>M</a:t>
            </a:r>
            <a:r>
              <a:rPr lang="en-US" altLang="en-US" sz="2000" dirty="0">
                <a:solidFill>
                  <a:schemeClr val="hlink"/>
                </a:solidFill>
                <a:latin typeface="Times New Roman" charset="0"/>
                <a:ea typeface="Times New Roman" charset="0"/>
                <a:cs typeface="Times New Roman" charset="0"/>
              </a:rPr>
              <a:t>; [H</a:t>
            </a:r>
            <a:r>
              <a:rPr lang="en-US" altLang="en-US" sz="2000" baseline="-14000" dirty="0">
                <a:solidFill>
                  <a:schemeClr val="hlink"/>
                </a:solidFill>
                <a:latin typeface="Times New Roman" charset="0"/>
                <a:ea typeface="Times New Roman" charset="0"/>
                <a:cs typeface="Times New Roman" charset="0"/>
              </a:rPr>
              <a:t>2</a:t>
            </a:r>
            <a:r>
              <a:rPr lang="en-US" altLang="en-US" sz="2000" dirty="0">
                <a:solidFill>
                  <a:schemeClr val="hlink"/>
                </a:solidFill>
                <a:latin typeface="Times New Roman" charset="0"/>
                <a:ea typeface="Times New Roman" charset="0"/>
                <a:cs typeface="Times New Roman" charset="0"/>
              </a:rPr>
              <a:t>] = </a:t>
            </a:r>
            <a:r>
              <a:rPr lang="en-US" altLang="en-US" sz="2000" dirty="0" smtClean="0">
                <a:solidFill>
                  <a:schemeClr val="hlink"/>
                </a:solidFill>
                <a:latin typeface="Times New Roman" charset="0"/>
                <a:ea typeface="Times New Roman" charset="0"/>
                <a:cs typeface="Times New Roman" charset="0"/>
              </a:rPr>
              <a:t>0.538 </a:t>
            </a:r>
            <a:r>
              <a:rPr lang="en-US" altLang="en-US" sz="2000" i="1" dirty="0" smtClean="0">
                <a:solidFill>
                  <a:schemeClr val="hlink"/>
                </a:solidFill>
                <a:latin typeface="Times New Roman" charset="0"/>
                <a:ea typeface="Times New Roman" charset="0"/>
                <a:cs typeface="Times New Roman" charset="0"/>
              </a:rPr>
              <a:t>M</a:t>
            </a:r>
            <a:r>
              <a:rPr lang="en-US" altLang="en-US" sz="2000" dirty="0" smtClean="0">
                <a:solidFill>
                  <a:schemeClr val="hlink"/>
                </a:solidFill>
                <a:latin typeface="Times New Roman" charset="0"/>
                <a:ea typeface="Times New Roman" charset="0"/>
                <a:cs typeface="Times New Roman" charset="0"/>
              </a:rPr>
              <a:t>; </a:t>
            </a:r>
            <a:r>
              <a:rPr lang="en-US" altLang="en-US" sz="2000" dirty="0">
                <a:solidFill>
                  <a:schemeClr val="hlink"/>
                </a:solidFill>
                <a:latin typeface="Times New Roman" charset="0"/>
                <a:ea typeface="Times New Roman" charset="0"/>
                <a:cs typeface="Times New Roman" charset="0"/>
              </a:rPr>
              <a:t> </a:t>
            </a:r>
            <a:r>
              <a:rPr lang="en-US" altLang="en-US" sz="2000" dirty="0" smtClean="0">
                <a:solidFill>
                  <a:schemeClr val="hlink"/>
                </a:solidFill>
                <a:latin typeface="Times New Roman" charset="0"/>
                <a:ea typeface="Times New Roman" charset="0"/>
                <a:cs typeface="Times New Roman" charset="0"/>
              </a:rPr>
              <a:t> </a:t>
            </a:r>
          </a:p>
          <a:p>
            <a:pPr marL="457200" lvl="1" indent="0" eaLnBrk="1" hangingPunct="1">
              <a:lnSpc>
                <a:spcPct val="90000"/>
              </a:lnSpc>
              <a:buNone/>
            </a:pPr>
            <a:r>
              <a:rPr lang="en-US" altLang="en-US" sz="2000" dirty="0" smtClean="0">
                <a:solidFill>
                  <a:schemeClr val="hlink"/>
                </a:solidFill>
                <a:latin typeface="Times New Roman" charset="0"/>
                <a:ea typeface="Times New Roman" charset="0"/>
                <a:cs typeface="Times New Roman" charset="0"/>
              </a:rPr>
              <a:t>	       (</a:t>
            </a:r>
            <a:r>
              <a:rPr lang="en-US" altLang="en-US" sz="2000" dirty="0">
                <a:solidFill>
                  <a:schemeClr val="hlink"/>
                </a:solidFill>
                <a:latin typeface="Times New Roman" charset="0"/>
                <a:ea typeface="Times New Roman" charset="0"/>
                <a:cs typeface="Times New Roman" charset="0"/>
              </a:rPr>
              <a:t>b) </a:t>
            </a:r>
            <a:r>
              <a:rPr lang="en-US" altLang="en-US" sz="2000" i="1" dirty="0">
                <a:solidFill>
                  <a:schemeClr val="hlink"/>
                </a:solidFill>
                <a:latin typeface="Times New Roman" charset="0"/>
                <a:ea typeface="Times New Roman" charset="0"/>
                <a:cs typeface="Times New Roman" charset="0"/>
              </a:rPr>
              <a:t>K</a:t>
            </a:r>
            <a:r>
              <a:rPr lang="en-US" altLang="en-US" sz="2000" baseline="-12000" dirty="0">
                <a:solidFill>
                  <a:schemeClr val="hlink"/>
                </a:solidFill>
                <a:latin typeface="Times New Roman" charset="0"/>
                <a:ea typeface="Times New Roman" charset="0"/>
                <a:cs typeface="Times New Roman" charset="0"/>
              </a:rPr>
              <a:t>c</a:t>
            </a:r>
            <a:r>
              <a:rPr lang="en-US" altLang="en-US" sz="2000" dirty="0">
                <a:solidFill>
                  <a:schemeClr val="hlink"/>
                </a:solidFill>
                <a:latin typeface="Times New Roman" charset="0"/>
                <a:ea typeface="Times New Roman" charset="0"/>
                <a:cs typeface="Times New Roman" charset="0"/>
              </a:rPr>
              <a:t> = </a:t>
            </a:r>
            <a:r>
              <a:rPr lang="en-US" altLang="en-US" sz="2000" dirty="0" smtClean="0">
                <a:solidFill>
                  <a:schemeClr val="hlink"/>
                </a:solidFill>
                <a:latin typeface="Times New Roman" charset="0"/>
                <a:ea typeface="Times New Roman" charset="0"/>
                <a:cs typeface="Times New Roman" charset="0"/>
              </a:rPr>
              <a:t>0.060;  </a:t>
            </a:r>
            <a:r>
              <a:rPr lang="en-US" altLang="en-US" sz="2000" i="1" dirty="0" err="1">
                <a:solidFill>
                  <a:schemeClr val="hlink"/>
                </a:solidFill>
                <a:latin typeface="Times New Roman" charset="0"/>
                <a:ea typeface="Times New Roman" charset="0"/>
                <a:cs typeface="Times New Roman" charset="0"/>
              </a:rPr>
              <a:t>K</a:t>
            </a:r>
            <a:r>
              <a:rPr lang="en-US" altLang="en-US" sz="2000" baseline="-12000" dirty="0" err="1">
                <a:solidFill>
                  <a:schemeClr val="hlink"/>
                </a:solidFill>
                <a:latin typeface="Times New Roman" charset="0"/>
                <a:ea typeface="Times New Roman" charset="0"/>
                <a:cs typeface="Times New Roman" charset="0"/>
              </a:rPr>
              <a:t>p</a:t>
            </a:r>
            <a:r>
              <a:rPr lang="en-US" altLang="en-US" sz="2000" dirty="0">
                <a:solidFill>
                  <a:schemeClr val="hlink"/>
                </a:solidFill>
                <a:latin typeface="Times New Roman" charset="0"/>
                <a:ea typeface="Times New Roman" charset="0"/>
                <a:cs typeface="Times New Roman" charset="0"/>
              </a:rPr>
              <a:t> = </a:t>
            </a:r>
            <a:r>
              <a:rPr lang="en-US" altLang="en-US" sz="2000" dirty="0" smtClean="0">
                <a:solidFill>
                  <a:schemeClr val="hlink"/>
                </a:solidFill>
                <a:latin typeface="Times New Roman" charset="0"/>
                <a:ea typeface="Times New Roman" charset="0"/>
                <a:cs typeface="Times New Roman" charset="0"/>
              </a:rPr>
              <a:t>1.5 </a:t>
            </a:r>
            <a:r>
              <a:rPr lang="en-US" altLang="en-US" sz="2000" dirty="0">
                <a:solidFill>
                  <a:schemeClr val="hlink"/>
                </a:solidFill>
                <a:latin typeface="Times New Roman" charset="0"/>
                <a:ea typeface="Times New Roman" charset="0"/>
                <a:cs typeface="Times New Roman" charset="0"/>
              </a:rPr>
              <a:t>x </a:t>
            </a:r>
            <a:r>
              <a:rPr lang="en-US" altLang="en-US" sz="2000" dirty="0" smtClean="0">
                <a:solidFill>
                  <a:schemeClr val="hlink"/>
                </a:solidFill>
                <a:latin typeface="Times New Roman" charset="0"/>
                <a:ea typeface="Times New Roman" charset="0"/>
                <a:cs typeface="Times New Roman" charset="0"/>
              </a:rPr>
              <a:t>10</a:t>
            </a:r>
            <a:r>
              <a:rPr lang="en-US" altLang="en-US" sz="2000" baseline="30000" dirty="0" smtClean="0">
                <a:solidFill>
                  <a:schemeClr val="hlink"/>
                </a:solidFill>
                <a:latin typeface="Times New Roman" charset="0"/>
                <a:ea typeface="Times New Roman" charset="0"/>
                <a:cs typeface="Times New Roman" charset="0"/>
              </a:rPr>
              <a:t>-5</a:t>
            </a:r>
            <a:r>
              <a:rPr lang="en-US" altLang="en-US" sz="2000" dirty="0" smtClean="0">
                <a:solidFill>
                  <a:schemeClr val="hlink"/>
                </a:solidFill>
                <a:latin typeface="Times New Roman" charset="0"/>
                <a:ea typeface="Times New Roman" charset="0"/>
                <a:cs typeface="Times New Roman" charset="0"/>
              </a:rPr>
              <a:t>)</a:t>
            </a:r>
            <a:endParaRPr lang="en-US" altLang="en-US" sz="2000" dirty="0">
              <a:solidFill>
                <a:schemeClr val="hlink"/>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lnSpc>
                <a:spcPct val="80000"/>
              </a:lnSpc>
            </a:pPr>
            <a:r>
              <a:rPr lang="en-US" altLang="en-US" sz="3200">
                <a:latin typeface="Times" charset="0"/>
              </a:rPr>
              <a:t>Homogeneous &amp; Heterogeneous Equilibria</a:t>
            </a:r>
          </a:p>
        </p:txBody>
      </p:sp>
      <p:sp>
        <p:nvSpPr>
          <p:cNvPr id="22531" name="Rectangle 3"/>
          <p:cNvSpPr>
            <a:spLocks noGrp="1" noChangeArrowheads="1"/>
          </p:cNvSpPr>
          <p:nvPr>
            <p:ph type="body" idx="1"/>
          </p:nvPr>
        </p:nvSpPr>
        <p:spPr>
          <a:xfrm>
            <a:off x="685800" y="1600200"/>
            <a:ext cx="7696200" cy="4724400"/>
          </a:xfrm>
        </p:spPr>
        <p:txBody>
          <a:bodyPr/>
          <a:lstStyle/>
          <a:p>
            <a:pPr eaLnBrk="1" hangingPunct="1">
              <a:buFontTx/>
              <a:buNone/>
            </a:pPr>
            <a:r>
              <a:rPr lang="en-US" altLang="en-US" sz="2800" dirty="0">
                <a:latin typeface="Times" charset="0"/>
              </a:rPr>
              <a:t>Homogeneous equilibria:</a:t>
            </a:r>
          </a:p>
          <a:p>
            <a:pPr eaLnBrk="1" hangingPunct="1">
              <a:buFontTx/>
              <a:buNone/>
            </a:pPr>
            <a:r>
              <a:rPr lang="en-US" altLang="en-US" sz="3600" dirty="0">
                <a:latin typeface="Times" charset="0"/>
              </a:rPr>
              <a:t>	</a:t>
            </a:r>
            <a:r>
              <a:rPr lang="en-US" altLang="en-US" sz="2800" dirty="0" smtClean="0">
                <a:latin typeface="Times" charset="0"/>
              </a:rPr>
              <a:t>CH</a:t>
            </a:r>
            <a:r>
              <a:rPr lang="en-US" altLang="en-US" sz="2800" baseline="-20000" dirty="0" smtClean="0">
                <a:latin typeface="Times" charset="0"/>
              </a:rPr>
              <a:t>4</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dirty="0">
                <a:latin typeface="Times" charset="0"/>
              </a:rPr>
              <a:t> </a:t>
            </a:r>
            <a:r>
              <a:rPr lang="en-US" altLang="en-US" sz="2800" dirty="0">
                <a:latin typeface="Times" charset="0"/>
                <a:ea typeface="Lucida Sans Unicode" charset="0"/>
                <a:cs typeface="Lucida Sans Unicode" charset="0"/>
              </a:rPr>
              <a:t>+</a:t>
            </a:r>
            <a:r>
              <a:rPr lang="en-US" altLang="en-US" sz="2800" dirty="0">
                <a:latin typeface="Times" charset="0"/>
              </a:rPr>
              <a:t> </a:t>
            </a:r>
            <a:r>
              <a:rPr lang="en-US" altLang="en-US" sz="2800" dirty="0" smtClean="0">
                <a:latin typeface="Times" charset="0"/>
              </a:rPr>
              <a:t>H</a:t>
            </a:r>
            <a:r>
              <a:rPr lang="en-US" altLang="en-US" sz="2800" baseline="-20000" dirty="0" smtClean="0">
                <a:latin typeface="Times" charset="0"/>
              </a:rPr>
              <a:t>2</a:t>
            </a:r>
            <a:r>
              <a:rPr lang="en-US" altLang="en-US" sz="2800" dirty="0" smtClean="0">
                <a:latin typeface="Times" charset="0"/>
              </a:rPr>
              <a:t>O</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dirty="0">
                <a:latin typeface="Times" charset="0"/>
              </a:rPr>
              <a:t> </a:t>
            </a:r>
            <a:r>
              <a:rPr lang="en-US" altLang="en-US" sz="2800" dirty="0">
                <a:latin typeface="Cambria Math" charset="0"/>
                <a:ea typeface="Cambria Math" charset="0"/>
                <a:cs typeface="Lucida Sans Unicode" charset="0"/>
              </a:rPr>
              <a:t>⇌</a:t>
            </a:r>
            <a:r>
              <a:rPr lang="en-US" altLang="en-US"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CO</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3H</a:t>
            </a:r>
            <a:r>
              <a:rPr lang="en-US" altLang="en-US" sz="2800" baseline="-20000" dirty="0" smtClean="0">
                <a:latin typeface="Times" charset="0"/>
                <a:ea typeface="Lucida Sans Unicode" charset="0"/>
                <a:cs typeface="Lucida Sans Unicode" charset="0"/>
              </a:rPr>
              <a:t>2</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sz="2800" dirty="0">
                <a:latin typeface="Times" charset="0"/>
                <a:ea typeface="Lucida Sans Unicode" charset="0"/>
                <a:cs typeface="Lucida Sans Unicode" charset="0"/>
              </a:rPr>
              <a:t>;</a:t>
            </a:r>
          </a:p>
          <a:p>
            <a:pPr eaLnBrk="1" hangingPunct="1">
              <a:buFontTx/>
              <a:buNone/>
            </a:pPr>
            <a:r>
              <a:rPr lang="en-US" altLang="en-US"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CO</a:t>
            </a:r>
            <a:r>
              <a:rPr lang="en-US" altLang="en-US" sz="2000" dirty="0" smtClean="0">
                <a:latin typeface="Times" charset="0"/>
              </a:rPr>
              <a:t>(</a:t>
            </a:r>
            <a:r>
              <a:rPr lang="en-US" altLang="en-US" sz="2000" i="1" dirty="0" smtClean="0">
                <a:latin typeface="Times" charset="0"/>
              </a:rPr>
              <a:t>g</a:t>
            </a:r>
            <a:r>
              <a:rPr lang="en-US" altLang="en-US" sz="2000" dirty="0">
                <a:latin typeface="Times" charset="0"/>
                <a:ea typeface="Lucida Sans Unicode" charset="0"/>
                <a:cs typeface="Lucida Sans Unicode" charset="0"/>
              </a:rPr>
              <a:t>)</a:t>
            </a:r>
            <a:r>
              <a:rPr lang="en-US" altLang="en-US" sz="2400"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a:t>
            </a:r>
            <a:r>
              <a:rPr lang="en-US" altLang="en-US" sz="2800" dirty="0" smtClean="0">
                <a:latin typeface="Times" charset="0"/>
              </a:rPr>
              <a:t>H</a:t>
            </a:r>
            <a:r>
              <a:rPr lang="en-US" altLang="en-US" sz="2800" baseline="-20000" dirty="0" smtClean="0">
                <a:latin typeface="Times" charset="0"/>
              </a:rPr>
              <a:t>2</a:t>
            </a:r>
            <a:r>
              <a:rPr lang="en-US" altLang="en-US" sz="2800" dirty="0" smtClean="0">
                <a:latin typeface="Times" charset="0"/>
              </a:rPr>
              <a:t>O</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dirty="0">
                <a:latin typeface="Times" charset="0"/>
              </a:rPr>
              <a:t> </a:t>
            </a:r>
            <a:r>
              <a:rPr lang="en-US" altLang="en-US" sz="2800" dirty="0">
                <a:latin typeface="Cambria Math" charset="0"/>
                <a:ea typeface="Cambria Math" charset="0"/>
                <a:cs typeface="Cambria Math" charset="0"/>
              </a:rPr>
              <a:t>⇌</a:t>
            </a:r>
            <a:r>
              <a:rPr lang="en-US" altLang="en-US"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CO</a:t>
            </a:r>
            <a:r>
              <a:rPr lang="en-US" altLang="en-US" sz="2800" baseline="-20000" dirty="0" smtClean="0">
                <a:latin typeface="Times" charset="0"/>
                <a:ea typeface="Lucida Sans Unicode" charset="0"/>
                <a:cs typeface="Lucida Sans Unicode" charset="0"/>
              </a:rPr>
              <a:t>2</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H</a:t>
            </a:r>
            <a:r>
              <a:rPr lang="en-US" altLang="en-US" sz="2800" baseline="-20000" dirty="0" smtClean="0">
                <a:latin typeface="Times" charset="0"/>
                <a:ea typeface="Lucida Sans Unicode" charset="0"/>
                <a:cs typeface="Lucida Sans Unicode" charset="0"/>
              </a:rPr>
              <a:t>2</a:t>
            </a:r>
            <a:r>
              <a:rPr lang="en-US" altLang="en-US" sz="2000" dirty="0" smtClean="0">
                <a:latin typeface="Times" charset="0"/>
              </a:rPr>
              <a:t>(</a:t>
            </a:r>
            <a:r>
              <a:rPr lang="en-US" altLang="en-US" sz="2000" i="1" dirty="0" smtClean="0">
                <a:latin typeface="Times" charset="0"/>
              </a:rPr>
              <a:t>g</a:t>
            </a:r>
            <a:r>
              <a:rPr lang="en-US" altLang="en-US" sz="2000" dirty="0">
                <a:latin typeface="Times" charset="0"/>
              </a:rPr>
              <a:t>)</a:t>
            </a:r>
            <a:r>
              <a:rPr lang="en-US" altLang="en-US" sz="2800" dirty="0">
                <a:latin typeface="Times" charset="0"/>
                <a:ea typeface="Lucida Sans Unicode" charset="0"/>
                <a:cs typeface="Lucida Sans Unicode" charset="0"/>
              </a:rPr>
              <a:t>;</a:t>
            </a:r>
          </a:p>
          <a:p>
            <a:pPr eaLnBrk="1" hangingPunct="1">
              <a:buFontTx/>
              <a:buNone/>
            </a:pPr>
            <a:endParaRPr lang="en-US" altLang="en-US" sz="1600" dirty="0">
              <a:latin typeface="Times" charset="0"/>
              <a:ea typeface="Lucida Sans Unicode" charset="0"/>
              <a:cs typeface="Lucida Sans Unicode" charset="0"/>
            </a:endParaRPr>
          </a:p>
          <a:p>
            <a:pPr eaLnBrk="1" hangingPunct="1">
              <a:buFontTx/>
              <a:buNone/>
            </a:pPr>
            <a:r>
              <a:rPr lang="en-US" altLang="en-US" sz="2800" dirty="0">
                <a:latin typeface="Times" charset="0"/>
                <a:ea typeface="Lucida Sans Unicode" charset="0"/>
                <a:cs typeface="Lucida Sans Unicode" charset="0"/>
              </a:rPr>
              <a:t>Heterogeneous equilibria:</a:t>
            </a:r>
          </a:p>
          <a:p>
            <a:pPr eaLnBrk="1" hangingPunct="1">
              <a:buFontTx/>
              <a:buNone/>
            </a:pPr>
            <a:r>
              <a:rPr lang="en-US" altLang="en-US"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CaCO</a:t>
            </a:r>
            <a:r>
              <a:rPr lang="en-US" altLang="en-US" sz="2800" baseline="-20000" dirty="0" smtClean="0">
                <a:latin typeface="Times" charset="0"/>
                <a:ea typeface="Lucida Sans Unicode" charset="0"/>
                <a:cs typeface="Lucida Sans Unicode" charset="0"/>
              </a:rPr>
              <a:t>3</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s</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Cambria Math" charset="0"/>
                <a:ea typeface="Cambria Math" charset="0"/>
                <a:cs typeface="Cambria Math" charset="0"/>
              </a:rPr>
              <a:t>⇌</a:t>
            </a:r>
            <a:r>
              <a:rPr lang="en-US" altLang="en-US" dirty="0">
                <a:latin typeface="Times" charset="0"/>
                <a:ea typeface="Lucida Sans Unicode" charset="0"/>
                <a:cs typeface="Lucida Sans Unicode" charset="0"/>
              </a:rPr>
              <a:t>  </a:t>
            </a:r>
            <a:r>
              <a:rPr lang="en-US" altLang="en-US" sz="2800" dirty="0" err="1" smtClean="0">
                <a:latin typeface="Times" charset="0"/>
                <a:ea typeface="Lucida Sans Unicode" charset="0"/>
                <a:cs typeface="Lucida Sans Unicode" charset="0"/>
              </a:rPr>
              <a:t>CaO</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s</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CO</a:t>
            </a:r>
            <a:r>
              <a:rPr lang="en-US" altLang="en-US" sz="2800" baseline="-20000" dirty="0" smtClean="0">
                <a:latin typeface="Times" charset="0"/>
                <a:ea typeface="Lucida Sans Unicode" charset="0"/>
                <a:cs typeface="Lucida Sans Unicode" charset="0"/>
              </a:rPr>
              <a:t>2</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a:t>
            </a:r>
          </a:p>
          <a:p>
            <a:pPr eaLnBrk="1" hangingPunct="1">
              <a:buFontTx/>
              <a:buNone/>
            </a:pPr>
            <a:r>
              <a:rPr lang="en-US" altLang="en-US"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HF</a:t>
            </a:r>
            <a:r>
              <a:rPr lang="en-US" altLang="en-US" sz="2000" dirty="0" smtClean="0">
                <a:latin typeface="Times" charset="0"/>
                <a:ea typeface="Lucida Sans Unicode" charset="0"/>
                <a:cs typeface="Lucida Sans Unicode" charset="0"/>
              </a:rPr>
              <a:t>(</a:t>
            </a:r>
            <a:r>
              <a:rPr lang="en-US" altLang="en-US" sz="2000" i="1" dirty="0" err="1" smtClean="0">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H</a:t>
            </a:r>
            <a:r>
              <a:rPr lang="en-US" altLang="en-US" sz="2800" baseline="-20000" dirty="0" smtClean="0">
                <a:latin typeface="Times" charset="0"/>
                <a:ea typeface="Lucida Sans Unicode" charset="0"/>
                <a:cs typeface="Lucida Sans Unicode" charset="0"/>
              </a:rPr>
              <a:t>2</a:t>
            </a:r>
            <a:r>
              <a:rPr lang="en-US" altLang="en-US" sz="2800" dirty="0" smtClean="0">
                <a:latin typeface="Times" charset="0"/>
                <a:ea typeface="Lucida Sans Unicode" charset="0"/>
                <a:cs typeface="Lucida Sans Unicode" charset="0"/>
              </a:rPr>
              <a:t>O</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l</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Cambria Math" charset="0"/>
                <a:ea typeface="Cambria Math" charset="0"/>
                <a:cs typeface="Cambria Math"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H</a:t>
            </a:r>
            <a:r>
              <a:rPr lang="en-US" altLang="en-US" sz="2800" baseline="-20000" dirty="0">
                <a:latin typeface="Times" charset="0"/>
                <a:ea typeface="Lucida Sans Unicode" charset="0"/>
                <a:cs typeface="Lucida Sans Unicode" charset="0"/>
              </a:rPr>
              <a:t>3</a:t>
            </a:r>
            <a:r>
              <a:rPr lang="en-US" altLang="en-US" sz="2800" dirty="0">
                <a:latin typeface="Times" charset="0"/>
                <a:ea typeface="Lucida Sans Unicode" charset="0"/>
                <a:cs typeface="Lucida Sans Unicode" charset="0"/>
              </a:rPr>
              <a:t>O</a:t>
            </a:r>
            <a:r>
              <a:rPr lang="en-US" altLang="en-US" sz="2800" baseline="30000" dirty="0" smtClean="0">
                <a:latin typeface="Times" charset="0"/>
                <a:ea typeface="Lucida Sans Unicode" charset="0"/>
                <a:cs typeface="Lucida Sans Unicode" charset="0"/>
              </a:rPr>
              <a:t>+</a:t>
            </a:r>
            <a:r>
              <a:rPr lang="en-US" altLang="en-US" sz="2000" dirty="0" smtClean="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F</a:t>
            </a:r>
            <a:r>
              <a:rPr lang="en-US" altLang="en-US" sz="2800" baseline="40000" dirty="0" smtClean="0">
                <a:latin typeface="Times" charset="0"/>
                <a:ea typeface="Lucida Sans Unicode" charset="0"/>
                <a:cs typeface="Lucida Sans Unicode" charset="0"/>
              </a:rPr>
              <a:t>-</a:t>
            </a:r>
            <a:r>
              <a:rPr lang="en-US" altLang="en-US" sz="2000" dirty="0" smtClean="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a:t>
            </a:r>
          </a:p>
          <a:p>
            <a:pPr eaLnBrk="1" hangingPunct="1">
              <a:buFontTx/>
              <a:buNone/>
            </a:pPr>
            <a:r>
              <a:rPr lang="en-US" altLang="en-US" dirty="0">
                <a:latin typeface="Times" charset="0"/>
                <a:ea typeface="Lucida Sans Unicode" charset="0"/>
                <a:cs typeface="Lucida Sans Unicode" charset="0"/>
              </a:rPr>
              <a:t>	</a:t>
            </a:r>
            <a:r>
              <a:rPr lang="en-US" altLang="en-US" sz="2800" dirty="0" smtClean="0">
                <a:latin typeface="Times" charset="0"/>
                <a:ea typeface="Lucida Sans Unicode" charset="0"/>
                <a:cs typeface="Lucida Sans Unicode" charset="0"/>
              </a:rPr>
              <a:t>PbCl</a:t>
            </a:r>
            <a:r>
              <a:rPr lang="en-US" altLang="en-US" sz="2800" baseline="-20000" dirty="0" smtClean="0">
                <a:latin typeface="Times" charset="0"/>
                <a:ea typeface="Lucida Sans Unicode" charset="0"/>
                <a:cs typeface="Lucida Sans Unicode" charset="0"/>
              </a:rPr>
              <a:t>2</a:t>
            </a:r>
            <a:r>
              <a:rPr lang="en-US" altLang="en-US" sz="2000" dirty="0" smtClean="0">
                <a:latin typeface="Times" charset="0"/>
                <a:ea typeface="Lucida Sans Unicode" charset="0"/>
                <a:cs typeface="Lucida Sans Unicode" charset="0"/>
              </a:rPr>
              <a:t>(</a:t>
            </a:r>
            <a:r>
              <a:rPr lang="en-US" altLang="en-US" sz="2000" i="1" dirty="0" smtClean="0">
                <a:latin typeface="Times" charset="0"/>
                <a:ea typeface="Lucida Sans Unicode" charset="0"/>
                <a:cs typeface="Lucida Sans Unicode" charset="0"/>
              </a:rPr>
              <a:t>s</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Cambria Math" charset="0"/>
                <a:ea typeface="Cambria Math" charset="0"/>
                <a:cs typeface="Cambria Math"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Pb</a:t>
            </a:r>
            <a:r>
              <a:rPr lang="en-US" altLang="en-US" sz="2800" baseline="30000" dirty="0">
                <a:latin typeface="Times" charset="0"/>
                <a:ea typeface="Lucida Sans Unicode" charset="0"/>
                <a:cs typeface="Lucida Sans Unicode" charset="0"/>
              </a:rPr>
              <a:t>2</a:t>
            </a:r>
            <a:r>
              <a:rPr lang="en-US" altLang="en-US" sz="2800" baseline="30000" dirty="0" smtClean="0">
                <a:latin typeface="Times" charset="0"/>
                <a:ea typeface="Lucida Sans Unicode" charset="0"/>
                <a:cs typeface="Lucida Sans Unicode" charset="0"/>
              </a:rPr>
              <a:t>+</a:t>
            </a:r>
            <a:r>
              <a:rPr lang="en-US" altLang="en-US" sz="2000" dirty="0" smtClean="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Times" charset="0"/>
                <a:ea typeface="Lucida Sans Unicode" charset="0"/>
                <a:cs typeface="Lucida Sans Unicode" charset="0"/>
              </a:rPr>
              <a:t>+ 2 </a:t>
            </a:r>
            <a:r>
              <a:rPr lang="en-US" altLang="en-US" sz="2800" dirty="0" smtClean="0">
                <a:latin typeface="Times" charset="0"/>
                <a:ea typeface="Lucida Sans Unicode" charset="0"/>
                <a:cs typeface="Lucida Sans Unicode" charset="0"/>
              </a:rPr>
              <a:t>Cl</a:t>
            </a:r>
            <a:r>
              <a:rPr lang="en-US" altLang="en-US" sz="2800" baseline="40000" dirty="0" smtClean="0">
                <a:latin typeface="Times" charset="0"/>
                <a:ea typeface="Lucida Sans Unicode" charset="0"/>
                <a:cs typeface="Lucida Sans Unicode" charset="0"/>
              </a:rPr>
              <a:t>-</a:t>
            </a:r>
            <a:r>
              <a:rPr lang="en-US" altLang="en-US" sz="2000" dirty="0" smtClean="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a:t>
            </a:r>
            <a:endParaRPr lang="en-US" altLang="en-US" dirty="0">
              <a:latin typeface="Times" charset="0"/>
              <a:ea typeface="Lucida Sans Unicode" charset="0"/>
              <a:cs typeface="Lucida Sans Unicode"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200">
                <a:latin typeface="Times" charset="0"/>
                <a:ea typeface="Lucida Sans Unicode" charset="0"/>
                <a:cs typeface="Lucida Sans Unicode" charset="0"/>
              </a:rPr>
              <a:t>Equilibrium Constant Expressions for</a:t>
            </a:r>
            <a:r>
              <a:rPr lang="en-US" altLang="en-US" sz="3600">
                <a:latin typeface="Times" charset="0"/>
                <a:ea typeface="Lucida Sans Unicode" charset="0"/>
                <a:cs typeface="Lucida Sans Unicode" charset="0"/>
              </a:rPr>
              <a:t> Heterogeneous System</a:t>
            </a:r>
          </a:p>
        </p:txBody>
      </p:sp>
      <p:sp>
        <p:nvSpPr>
          <p:cNvPr id="23555" name="Rectangle 3"/>
          <p:cNvSpPr>
            <a:spLocks noGrp="1" noChangeArrowheads="1"/>
          </p:cNvSpPr>
          <p:nvPr>
            <p:ph type="body" idx="1"/>
          </p:nvPr>
        </p:nvSpPr>
        <p:spPr>
          <a:xfrm>
            <a:off x="457200" y="1905000"/>
            <a:ext cx="8229600" cy="4495800"/>
          </a:xfrm>
        </p:spPr>
        <p:txBody>
          <a:bodyPr/>
          <a:lstStyle/>
          <a:p>
            <a:pPr eaLnBrk="1" hangingPunct="1"/>
            <a:r>
              <a:rPr lang="en-US" altLang="en-US" sz="2800" dirty="0">
                <a:latin typeface="Times New Roman" charset="0"/>
                <a:ea typeface="Times New Roman" charset="0"/>
                <a:cs typeface="Times New Roman" charset="0"/>
              </a:rPr>
              <a:t>Examples:</a:t>
            </a:r>
          </a:p>
          <a:p>
            <a:pPr eaLnBrk="1" hangingPunct="1">
              <a:buFontTx/>
              <a:buNone/>
            </a:pPr>
            <a:r>
              <a:rPr lang="en-US" altLang="en-US" sz="2800" dirty="0">
                <a:latin typeface="Times" charset="0"/>
                <a:ea typeface="Lucida Sans Unicode" charset="0"/>
                <a:cs typeface="Lucida Sans Unicode" charset="0"/>
              </a:rPr>
              <a:t>		CaCO</a:t>
            </a:r>
            <a:r>
              <a:rPr lang="en-US" altLang="en-US" sz="2800" baseline="-20000" dirty="0">
                <a:latin typeface="Times" charset="0"/>
                <a:ea typeface="Lucida Sans Unicode" charset="0"/>
                <a:cs typeface="Lucida Sans Unicode" charset="0"/>
              </a:rPr>
              <a:t>3</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s</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 </a:t>
            </a:r>
            <a:r>
              <a:rPr lang="en-US" altLang="en-US" sz="2800" dirty="0">
                <a:latin typeface="Cambria Math" charset="0"/>
                <a:ea typeface="Cambria Math" charset="0"/>
                <a:cs typeface="Lucida Sans Unicode" charset="0"/>
              </a:rPr>
              <a:t>⇌</a:t>
            </a:r>
            <a:r>
              <a:rPr lang="en-US" altLang="en-US" sz="2800" dirty="0">
                <a:latin typeface="Times" charset="0"/>
                <a:ea typeface="Lucida Sans Unicode" charset="0"/>
                <a:cs typeface="Lucida Sans Unicode" charset="0"/>
              </a:rPr>
              <a:t>  </a:t>
            </a:r>
            <a:r>
              <a:rPr lang="en-US" altLang="en-US" sz="2800" dirty="0" err="1">
                <a:latin typeface="Times" charset="0"/>
                <a:ea typeface="Lucida Sans Unicode" charset="0"/>
                <a:cs typeface="Lucida Sans Unicode" charset="0"/>
              </a:rPr>
              <a:t>CaO</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s</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  +  CO</a:t>
            </a:r>
            <a:r>
              <a:rPr lang="en-US" altLang="en-US" sz="2800" baseline="-20000" dirty="0">
                <a:latin typeface="Times" charset="0"/>
                <a:ea typeface="Lucida Sans Unicode" charset="0"/>
                <a:cs typeface="Lucida Sans Unicode" charset="0"/>
              </a:rPr>
              <a:t>2</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g</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a:t>
            </a:r>
          </a:p>
          <a:p>
            <a:pPr lvl="1" eaLnBrk="1" hangingPunct="1">
              <a:buFontTx/>
              <a:buNone/>
            </a:pPr>
            <a:r>
              <a:rPr lang="en-US" altLang="en-US" i="1" dirty="0">
                <a:latin typeface="Times" charset="0"/>
                <a:ea typeface="Lucida Sans Unicode" charset="0"/>
                <a:cs typeface="Lucida Sans Unicode" charset="0"/>
              </a:rPr>
              <a:t>	K</a:t>
            </a:r>
            <a:r>
              <a:rPr lang="en-US" altLang="en-US" baseline="-12000" dirty="0">
                <a:latin typeface="Times" charset="0"/>
                <a:ea typeface="Lucida Sans Unicode" charset="0"/>
                <a:cs typeface="Lucida Sans Unicode" charset="0"/>
              </a:rPr>
              <a:t>c</a:t>
            </a:r>
            <a:r>
              <a:rPr lang="en-US" altLang="en-US" dirty="0">
                <a:latin typeface="Times" charset="0"/>
                <a:ea typeface="Lucida Sans Unicode" charset="0"/>
                <a:cs typeface="Lucida Sans Unicode" charset="0"/>
              </a:rPr>
              <a:t> = [CO</a:t>
            </a:r>
            <a:r>
              <a:rPr lang="en-US" altLang="en-US" baseline="-14000" dirty="0">
                <a:latin typeface="Times" charset="0"/>
                <a:ea typeface="Lucida Sans Unicode" charset="0"/>
                <a:cs typeface="Lucida Sans Unicode" charset="0"/>
              </a:rPr>
              <a:t>2</a:t>
            </a:r>
            <a:r>
              <a:rPr lang="en-US" altLang="en-US" dirty="0">
                <a:latin typeface="Times" charset="0"/>
                <a:ea typeface="Lucida Sans Unicode" charset="0"/>
                <a:cs typeface="Lucida Sans Unicode" charset="0"/>
              </a:rPr>
              <a:t>]	    </a:t>
            </a:r>
            <a:r>
              <a:rPr lang="en-US" altLang="en-US" i="1" dirty="0" err="1">
                <a:latin typeface="Times" charset="0"/>
                <a:ea typeface="Lucida Sans Unicode" charset="0"/>
                <a:cs typeface="Lucida Sans Unicode" charset="0"/>
              </a:rPr>
              <a:t>K</a:t>
            </a:r>
            <a:r>
              <a:rPr lang="en-US" altLang="en-US" baseline="-12000" dirty="0" err="1">
                <a:latin typeface="Times" charset="0"/>
                <a:ea typeface="Lucida Sans Unicode" charset="0"/>
                <a:cs typeface="Lucida Sans Unicode" charset="0"/>
              </a:rPr>
              <a:t>p</a:t>
            </a:r>
            <a:r>
              <a:rPr lang="en-US" altLang="en-US" dirty="0">
                <a:latin typeface="Times" charset="0"/>
                <a:ea typeface="Lucida Sans Unicode" charset="0"/>
                <a:cs typeface="Lucida Sans Unicode" charset="0"/>
              </a:rPr>
              <a:t> = P</a:t>
            </a:r>
            <a:r>
              <a:rPr lang="en-US" altLang="en-US" baseline="-16000" dirty="0">
                <a:latin typeface="Times" charset="0"/>
                <a:ea typeface="Lucida Sans Unicode" charset="0"/>
                <a:cs typeface="Lucida Sans Unicode" charset="0"/>
              </a:rPr>
              <a:t>CO2</a:t>
            </a:r>
            <a:r>
              <a:rPr lang="en-US" altLang="en-US" dirty="0">
                <a:latin typeface="Times" charset="0"/>
                <a:ea typeface="Lucida Sans Unicode" charset="0"/>
                <a:cs typeface="Lucida Sans Unicode" charset="0"/>
              </a:rPr>
              <a:t>;    </a:t>
            </a:r>
            <a:r>
              <a:rPr lang="en-US" altLang="en-US" i="1" dirty="0" err="1">
                <a:latin typeface="Times" charset="0"/>
                <a:ea typeface="Lucida Sans Unicode" charset="0"/>
                <a:cs typeface="Lucida Sans Unicode" charset="0"/>
              </a:rPr>
              <a:t>K</a:t>
            </a:r>
            <a:r>
              <a:rPr lang="en-US" altLang="en-US" baseline="-12000" dirty="0" err="1">
                <a:latin typeface="Times" charset="0"/>
                <a:ea typeface="Lucida Sans Unicode" charset="0"/>
                <a:cs typeface="Lucida Sans Unicode" charset="0"/>
              </a:rPr>
              <a:t>p</a:t>
            </a:r>
            <a:r>
              <a:rPr lang="en-US" altLang="en-US" dirty="0">
                <a:latin typeface="Times" charset="0"/>
                <a:ea typeface="Lucida Sans Unicode" charset="0"/>
                <a:cs typeface="Lucida Sans Unicode" charset="0"/>
              </a:rPr>
              <a:t> = </a:t>
            </a:r>
            <a:r>
              <a:rPr lang="en-US" altLang="en-US" i="1" dirty="0">
                <a:latin typeface="Times" charset="0"/>
                <a:ea typeface="Lucida Sans Unicode" charset="0"/>
                <a:cs typeface="Lucida Sans Unicode" charset="0"/>
              </a:rPr>
              <a:t>K</a:t>
            </a:r>
            <a:r>
              <a:rPr lang="en-US" altLang="en-US" baseline="-12000" dirty="0">
                <a:latin typeface="Times" charset="0"/>
                <a:ea typeface="Lucida Sans Unicode" charset="0"/>
                <a:cs typeface="Lucida Sans Unicode" charset="0"/>
              </a:rPr>
              <a:t>c</a:t>
            </a:r>
            <a:r>
              <a:rPr lang="en-US" altLang="en-US" dirty="0">
                <a:latin typeface="Times" charset="0"/>
                <a:ea typeface="Lucida Sans Unicode" charset="0"/>
                <a:cs typeface="Lucida Sans Unicode" charset="0"/>
              </a:rPr>
              <a:t>(RT)</a:t>
            </a:r>
          </a:p>
          <a:p>
            <a:pPr lvl="1" eaLnBrk="1" hangingPunct="1"/>
            <a:endParaRPr lang="en-US" altLang="en-US" dirty="0">
              <a:latin typeface="Times" charset="0"/>
              <a:ea typeface="Lucida Sans Unicode" charset="0"/>
              <a:cs typeface="Lucida Sans Unicode" charset="0"/>
            </a:endParaRPr>
          </a:p>
          <a:p>
            <a:pPr eaLnBrk="1" hangingPunct="1"/>
            <a:r>
              <a:rPr lang="en-US" altLang="en-US" sz="2800" dirty="0">
                <a:latin typeface="Times" charset="0"/>
                <a:ea typeface="Lucida Sans Unicode" charset="0"/>
                <a:cs typeface="Lucida Sans Unicode" charset="0"/>
              </a:rPr>
              <a:t>HF</a:t>
            </a:r>
            <a:r>
              <a:rPr lang="en-US" altLang="en-US" sz="2000" dirty="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 + H</a:t>
            </a:r>
            <a:r>
              <a:rPr lang="en-US" altLang="en-US" sz="2800" baseline="-14000" dirty="0">
                <a:latin typeface="Times" charset="0"/>
                <a:ea typeface="Lucida Sans Unicode" charset="0"/>
                <a:cs typeface="Lucida Sans Unicode" charset="0"/>
              </a:rPr>
              <a:t>2</a:t>
            </a:r>
            <a:r>
              <a:rPr lang="en-US" altLang="en-US" sz="2800" dirty="0">
                <a:latin typeface="Times" charset="0"/>
                <a:ea typeface="Lucida Sans Unicode" charset="0"/>
                <a:cs typeface="Lucida Sans Unicode" charset="0"/>
              </a:rPr>
              <a:t>O</a:t>
            </a:r>
            <a:r>
              <a:rPr lang="en-US" altLang="en-US" sz="2000" dirty="0">
                <a:latin typeface="Times" charset="0"/>
                <a:ea typeface="Lucida Sans Unicode" charset="0"/>
                <a:cs typeface="Lucida Sans Unicode" charset="0"/>
              </a:rPr>
              <a:t>(</a:t>
            </a:r>
            <a:r>
              <a:rPr lang="en-US" altLang="en-US" sz="2000" i="1" dirty="0">
                <a:latin typeface="Times" charset="0"/>
                <a:ea typeface="Lucida Sans Unicode" charset="0"/>
                <a:cs typeface="Lucida Sans Unicode" charset="0"/>
              </a:rPr>
              <a:t>l</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 </a:t>
            </a:r>
            <a:r>
              <a:rPr lang="en-US" altLang="en-US" sz="2800" dirty="0">
                <a:latin typeface="Cambria Math" charset="0"/>
                <a:ea typeface="Cambria Math" charset="0"/>
                <a:cs typeface="Cambria Math" charset="0"/>
              </a:rPr>
              <a:t>⇌</a:t>
            </a:r>
            <a:r>
              <a:rPr lang="en-US" altLang="en-US" sz="2800" dirty="0">
                <a:latin typeface="Times" charset="0"/>
                <a:ea typeface="Lucida Sans Unicode" charset="0"/>
                <a:cs typeface="Lucida Sans Unicode" charset="0"/>
              </a:rPr>
              <a:t> H</a:t>
            </a:r>
            <a:r>
              <a:rPr lang="en-US" altLang="en-US" sz="2800" baseline="-14000" dirty="0">
                <a:latin typeface="Times" charset="0"/>
                <a:ea typeface="Lucida Sans Unicode" charset="0"/>
                <a:cs typeface="Lucida Sans Unicode" charset="0"/>
              </a:rPr>
              <a:t>3</a:t>
            </a:r>
            <a:r>
              <a:rPr lang="en-US" altLang="en-US" sz="2800" dirty="0">
                <a:latin typeface="Times" charset="0"/>
                <a:ea typeface="Lucida Sans Unicode" charset="0"/>
                <a:cs typeface="Lucida Sans Unicode" charset="0"/>
              </a:rPr>
              <a:t>O</a:t>
            </a:r>
            <a:r>
              <a:rPr lang="en-US" altLang="en-US" sz="2800" baseline="40000" dirty="0">
                <a:latin typeface="Times" charset="0"/>
                <a:ea typeface="Lucida Sans Unicode" charset="0"/>
                <a:cs typeface="Lucida Sans Unicode" charset="0"/>
              </a:rPr>
              <a:t>+</a:t>
            </a:r>
            <a:r>
              <a:rPr lang="en-US" altLang="en-US" sz="2000" dirty="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  + F</a:t>
            </a:r>
            <a:r>
              <a:rPr lang="en-US" altLang="en-US" sz="2800" baseline="40000" dirty="0">
                <a:latin typeface="Times" charset="0"/>
                <a:ea typeface="Lucida Sans Unicode" charset="0"/>
                <a:cs typeface="Lucida Sans Unicode" charset="0"/>
              </a:rPr>
              <a:t>-</a:t>
            </a:r>
            <a:r>
              <a:rPr lang="en-US" altLang="en-US" sz="2000" dirty="0">
                <a:latin typeface="Times" charset="0"/>
                <a:ea typeface="Lucida Sans Unicode" charset="0"/>
                <a:cs typeface="Lucida Sans Unicode" charset="0"/>
              </a:rPr>
              <a:t>(</a:t>
            </a:r>
            <a:r>
              <a:rPr lang="en-US" altLang="en-US" sz="2000" i="1" dirty="0" err="1">
                <a:latin typeface="Times" charset="0"/>
                <a:ea typeface="Lucida Sans Unicode" charset="0"/>
                <a:cs typeface="Lucida Sans Unicode" charset="0"/>
              </a:rPr>
              <a:t>aq</a:t>
            </a:r>
            <a:r>
              <a:rPr lang="en-US" altLang="en-US" sz="2000" dirty="0">
                <a:latin typeface="Times" charset="0"/>
                <a:ea typeface="Lucida Sans Unicode" charset="0"/>
                <a:cs typeface="Lucida Sans Unicode" charset="0"/>
              </a:rPr>
              <a:t>)</a:t>
            </a:r>
            <a:r>
              <a:rPr lang="en-US" altLang="en-US" sz="2800" dirty="0">
                <a:latin typeface="Times" charset="0"/>
                <a:ea typeface="Lucida Sans Unicode" charset="0"/>
                <a:cs typeface="Lucida Sans Unicode" charset="0"/>
              </a:rPr>
              <a:t>;</a:t>
            </a:r>
            <a:endParaRPr lang="en-US" altLang="en-US" sz="2400" dirty="0">
              <a:latin typeface="Times" charset="0"/>
              <a:ea typeface="Lucida Sans Unicode" charset="0"/>
              <a:cs typeface="Lucida Sans Unicode" charset="0"/>
            </a:endParaRPr>
          </a:p>
        </p:txBody>
      </p:sp>
      <p:sp>
        <p:nvSpPr>
          <p:cNvPr id="235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23557" name="Object 4"/>
          <p:cNvGraphicFramePr>
            <a:graphicFrameLocks noChangeAspect="1"/>
          </p:cNvGraphicFramePr>
          <p:nvPr/>
        </p:nvGraphicFramePr>
        <p:xfrm>
          <a:off x="1752600" y="4495800"/>
          <a:ext cx="2590800" cy="1049338"/>
        </p:xfrm>
        <a:graphic>
          <a:graphicData uri="http://schemas.openxmlformats.org/presentationml/2006/ole">
            <mc:AlternateContent xmlns:mc="http://schemas.openxmlformats.org/markup-compatibility/2006">
              <mc:Choice xmlns:v="urn:schemas-microsoft-com:vml" Requires="v">
                <p:oleObj spid="_x0000_s23586" name="Equation" r:id="rId3" imgW="1091726" imgH="444307" progId="Equation.3">
                  <p:embed/>
                </p:oleObj>
              </mc:Choice>
              <mc:Fallback>
                <p:oleObj name="Equation" r:id="rId3" imgW="1091726" imgH="44430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95800"/>
                        <a:ext cx="25908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1157" y="533400"/>
            <a:ext cx="8229600" cy="1143000"/>
          </a:xfrm>
        </p:spPr>
        <p:txBody>
          <a:bodyPr/>
          <a:lstStyle/>
          <a:p>
            <a:pPr eaLnBrk="1" hangingPunct="1"/>
            <a:r>
              <a:rPr lang="en-US" altLang="en-US" sz="3600" dirty="0">
                <a:latin typeface="Times" charset="0"/>
                <a:ea typeface="Lucida Sans Unicode" charset="0"/>
                <a:cs typeface="Lucida Sans Unicode" charset="0"/>
              </a:rPr>
              <a:t>Solubility </a:t>
            </a:r>
            <a:r>
              <a:rPr lang="en-US" altLang="en-US" sz="3600" dirty="0" smtClean="0">
                <a:latin typeface="Times" charset="0"/>
                <a:ea typeface="Lucida Sans Unicode" charset="0"/>
                <a:cs typeface="Lucida Sans Unicode" charset="0"/>
              </a:rPr>
              <a:t>Equilibrium</a:t>
            </a:r>
            <a:endParaRPr lang="en-US" altLang="en-US" sz="3600" dirty="0">
              <a:latin typeface="Times" charset="0"/>
              <a:ea typeface="Lucida Sans Unicode" charset="0"/>
              <a:cs typeface="Lucida Sans Unicode" charset="0"/>
            </a:endParaRPr>
          </a:p>
        </p:txBody>
      </p:sp>
      <p:sp>
        <p:nvSpPr>
          <p:cNvPr id="24579" name="Rectangle 3"/>
          <p:cNvSpPr>
            <a:spLocks noGrp="1" noChangeArrowheads="1"/>
          </p:cNvSpPr>
          <p:nvPr>
            <p:ph type="body" idx="1"/>
          </p:nvPr>
        </p:nvSpPr>
        <p:spPr/>
        <p:txBody>
          <a:bodyPr/>
          <a:lstStyle/>
          <a:p>
            <a:pPr eaLnBrk="1" hangingPunct="1"/>
            <a:endParaRPr lang="en-US" altLang="en-US" dirty="0">
              <a:latin typeface="Times" charset="0"/>
              <a:ea typeface="Lucida Sans Unicode" charset="0"/>
              <a:cs typeface="Lucida Sans Unicode" charset="0"/>
            </a:endParaRPr>
          </a:p>
          <a:p>
            <a:pPr algn="ctr" eaLnBrk="1" hangingPunct="1">
              <a:buFontTx/>
              <a:buNone/>
            </a:pPr>
            <a:r>
              <a:rPr lang="en-US" altLang="en-US" dirty="0">
                <a:latin typeface="Times" charset="0"/>
                <a:ea typeface="Lucida Sans Unicode" charset="0"/>
                <a:cs typeface="Lucida Sans Unicode" charset="0"/>
              </a:rPr>
              <a:t>PbCl</a:t>
            </a:r>
            <a:r>
              <a:rPr lang="en-US" altLang="en-US" baseline="-12000" dirty="0">
                <a:latin typeface="Times" charset="0"/>
                <a:ea typeface="Lucida Sans Unicode" charset="0"/>
                <a:cs typeface="Lucida Sans Unicode" charset="0"/>
              </a:rPr>
              <a:t>2</a:t>
            </a:r>
            <a:r>
              <a:rPr lang="en-US" altLang="en-US" sz="2400" dirty="0">
                <a:latin typeface="Times" charset="0"/>
                <a:ea typeface="Lucida Sans Unicode" charset="0"/>
                <a:cs typeface="Lucida Sans Unicode" charset="0"/>
              </a:rPr>
              <a:t>(</a:t>
            </a:r>
            <a:r>
              <a:rPr lang="en-US" altLang="en-US" sz="2400" i="1" dirty="0">
                <a:latin typeface="Times" charset="0"/>
                <a:ea typeface="Lucida Sans Unicode" charset="0"/>
                <a:cs typeface="Lucida Sans Unicode" charset="0"/>
              </a:rPr>
              <a:t>s</a:t>
            </a:r>
            <a:r>
              <a:rPr lang="en-US" altLang="en-US" sz="24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r>
              <a:rPr lang="en-US" altLang="en-US" sz="2800" dirty="0">
                <a:latin typeface="Cambria Math" charset="0"/>
                <a:ea typeface="Cambria Math" charset="0"/>
                <a:cs typeface="Lucida Sans Unicode" charset="0"/>
              </a:rPr>
              <a:t>⇌</a:t>
            </a:r>
            <a:r>
              <a:rPr lang="en-US" altLang="en-US" dirty="0">
                <a:latin typeface="Times" charset="0"/>
                <a:ea typeface="Lucida Sans Unicode" charset="0"/>
                <a:cs typeface="Lucida Sans Unicode" charset="0"/>
              </a:rPr>
              <a:t>  Pb</a:t>
            </a:r>
            <a:r>
              <a:rPr lang="en-US" altLang="en-US" baseline="40000" dirty="0">
                <a:latin typeface="Times" charset="0"/>
                <a:ea typeface="Lucida Sans Unicode" charset="0"/>
                <a:cs typeface="Lucida Sans Unicode" charset="0"/>
              </a:rPr>
              <a:t>2+</a:t>
            </a:r>
            <a:r>
              <a:rPr lang="en-US" altLang="en-US" sz="2000" dirty="0">
                <a:latin typeface="Times" charset="0"/>
                <a:ea typeface="Lucida Sans Unicode" charset="0"/>
                <a:cs typeface="Lucida Sans Unicode" charset="0"/>
              </a:rPr>
              <a:t>(</a:t>
            </a:r>
            <a:r>
              <a:rPr lang="en-US" altLang="en-US" sz="2400" i="1" dirty="0" err="1">
                <a:latin typeface="Times" charset="0"/>
                <a:ea typeface="Lucida Sans Unicode" charset="0"/>
                <a:cs typeface="Lucida Sans Unicode" charset="0"/>
              </a:rPr>
              <a:t>aq</a:t>
            </a:r>
            <a:r>
              <a:rPr lang="en-US" altLang="en-US" sz="24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  2Cl</a:t>
            </a:r>
            <a:r>
              <a:rPr lang="en-US" altLang="en-US" sz="3600" baseline="40000" dirty="0">
                <a:latin typeface="Times" charset="0"/>
                <a:ea typeface="Lucida Sans Unicode" charset="0"/>
                <a:cs typeface="Lucida Sans Unicode" charset="0"/>
              </a:rPr>
              <a:t>-</a:t>
            </a:r>
            <a:r>
              <a:rPr lang="en-US" altLang="en-US" sz="2400" dirty="0">
                <a:latin typeface="Times" charset="0"/>
                <a:ea typeface="Lucida Sans Unicode" charset="0"/>
                <a:cs typeface="Lucida Sans Unicode" charset="0"/>
              </a:rPr>
              <a:t>(</a:t>
            </a:r>
            <a:r>
              <a:rPr lang="en-US" altLang="en-US" sz="2400" i="1" dirty="0" err="1">
                <a:latin typeface="Times" charset="0"/>
                <a:ea typeface="Lucida Sans Unicode" charset="0"/>
                <a:cs typeface="Lucida Sans Unicode" charset="0"/>
              </a:rPr>
              <a:t>aq</a:t>
            </a:r>
            <a:r>
              <a:rPr lang="en-US" altLang="en-US" sz="24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  </a:t>
            </a:r>
          </a:p>
          <a:p>
            <a:pPr algn="ctr" eaLnBrk="1" hangingPunct="1">
              <a:buFontTx/>
              <a:buNone/>
            </a:pPr>
            <a:r>
              <a:rPr lang="en-US" altLang="en-US" i="1" dirty="0" err="1">
                <a:latin typeface="Times" charset="0"/>
                <a:ea typeface="Lucida Sans Unicode" charset="0"/>
                <a:cs typeface="Lucida Sans Unicode" charset="0"/>
              </a:rPr>
              <a:t>K</a:t>
            </a:r>
            <a:r>
              <a:rPr lang="en-US" altLang="en-US" i="1" baseline="-12000" dirty="0" err="1">
                <a:latin typeface="Times" charset="0"/>
                <a:ea typeface="Lucida Sans Unicode" charset="0"/>
                <a:cs typeface="Lucida Sans Unicode" charset="0"/>
              </a:rPr>
              <a:t>sp</a:t>
            </a:r>
            <a:r>
              <a:rPr lang="en-US" altLang="en-US" dirty="0">
                <a:latin typeface="Times" charset="0"/>
                <a:ea typeface="Lucida Sans Unicode" charset="0"/>
                <a:cs typeface="Lucida Sans Unicode" charset="0"/>
              </a:rPr>
              <a:t> = [Pb</a:t>
            </a:r>
            <a:r>
              <a:rPr lang="en-US" altLang="en-US" baseline="40000" dirty="0">
                <a:latin typeface="Times" charset="0"/>
                <a:ea typeface="Lucida Sans Unicode" charset="0"/>
                <a:cs typeface="Lucida Sans Unicode" charset="0"/>
              </a:rPr>
              <a:t>2+</a:t>
            </a:r>
            <a:r>
              <a:rPr lang="en-US" altLang="en-US" dirty="0">
                <a:latin typeface="Times" charset="0"/>
                <a:ea typeface="Lucida Sans Unicode" charset="0"/>
                <a:cs typeface="Lucida Sans Unicode" charset="0"/>
              </a:rPr>
              <a:t>][Cl</a:t>
            </a:r>
            <a:r>
              <a:rPr lang="en-US" altLang="en-US" baseline="40000" dirty="0">
                <a:latin typeface="Times" charset="0"/>
                <a:ea typeface="Lucida Sans Unicode" charset="0"/>
                <a:cs typeface="Lucida Sans Unicode" charset="0"/>
              </a:rPr>
              <a:t>-</a:t>
            </a:r>
            <a:r>
              <a:rPr lang="en-US" altLang="en-US" dirty="0">
                <a:latin typeface="Times" charset="0"/>
                <a:ea typeface="Lucida Sans Unicode" charset="0"/>
                <a:cs typeface="Lucida Sans Unicode" charset="0"/>
              </a:rPr>
              <a:t>]</a:t>
            </a:r>
            <a:r>
              <a:rPr lang="en-US" altLang="en-US" baseline="40000" dirty="0">
                <a:latin typeface="Times" charset="0"/>
                <a:ea typeface="Lucida Sans Unicode" charset="0"/>
                <a:cs typeface="Lucida Sans Unicode" charset="0"/>
              </a:rPr>
              <a:t>2</a:t>
            </a:r>
          </a:p>
          <a:p>
            <a:pPr eaLnBrk="1" hangingPunct="1">
              <a:buFontTx/>
              <a:buNone/>
            </a:pPr>
            <a:endParaRPr lang="en-US" altLang="en-US" baseline="40000" dirty="0">
              <a:latin typeface="Times" charset="0"/>
              <a:ea typeface="Lucida Sans Unicode" charset="0"/>
              <a:cs typeface="Lucida Sans Unicode" charset="0"/>
            </a:endParaRPr>
          </a:p>
          <a:p>
            <a:pPr algn="ctr" eaLnBrk="1" hangingPunct="1">
              <a:buFontTx/>
              <a:buNone/>
            </a:pPr>
            <a:r>
              <a:rPr lang="en-US" altLang="en-US" sz="2800" dirty="0">
                <a:latin typeface="Times" charset="0"/>
                <a:ea typeface="Lucida Sans Unicode" charset="0"/>
                <a:cs typeface="Lucida Sans Unicode" charset="0"/>
              </a:rPr>
              <a:t>(</a:t>
            </a:r>
            <a:r>
              <a:rPr lang="en-US" altLang="en-US" sz="2800" i="1" dirty="0" err="1">
                <a:latin typeface="Times" charset="0"/>
                <a:ea typeface="Lucida Sans Unicode" charset="0"/>
                <a:cs typeface="Lucida Sans Unicode" charset="0"/>
              </a:rPr>
              <a:t>K</a:t>
            </a:r>
            <a:r>
              <a:rPr lang="en-US" altLang="en-US" sz="2800" i="1" baseline="-14000" dirty="0" err="1">
                <a:latin typeface="Times" charset="0"/>
                <a:ea typeface="Lucida Sans Unicode" charset="0"/>
                <a:cs typeface="Lucida Sans Unicode" charset="0"/>
              </a:rPr>
              <a:t>sp</a:t>
            </a:r>
            <a:r>
              <a:rPr lang="en-US" altLang="en-US" sz="2800" dirty="0">
                <a:latin typeface="Times" charset="0"/>
                <a:ea typeface="Lucida Sans Unicode" charset="0"/>
                <a:cs typeface="Lucida Sans Unicode" charset="0"/>
              </a:rPr>
              <a:t> is called </a:t>
            </a:r>
            <a:r>
              <a:rPr lang="en-US" altLang="en-US" sz="2800" i="1" dirty="0">
                <a:latin typeface="Times" charset="0"/>
                <a:ea typeface="Lucida Sans Unicode" charset="0"/>
                <a:cs typeface="Lucida Sans Unicode" charset="0"/>
              </a:rPr>
              <a:t>solubility product</a:t>
            </a:r>
            <a:r>
              <a:rPr lang="en-US" altLang="en-US" sz="2800" dirty="0">
                <a:latin typeface="Times" charset="0"/>
                <a:ea typeface="Lucida Sans Unicode" charset="0"/>
                <a:cs typeface="Lucida Sans Unicode" charset="0"/>
              </a:rPr>
              <a:t>)</a:t>
            </a:r>
            <a:endParaRPr lang="en-US" altLang="en-US" sz="2800" baseline="40000" dirty="0">
              <a:latin typeface="Times" charset="0"/>
              <a:ea typeface="Lucida Sans Unicode" charset="0"/>
              <a:cs typeface="Lucida Sans Unicode"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705715" cy="659535"/>
          </a:xfrm>
        </p:spPr>
        <p:txBody>
          <a:bodyPr/>
          <a:lstStyle/>
          <a:p>
            <a:r>
              <a:rPr lang="en-US" sz="3200" dirty="0" smtClean="0">
                <a:latin typeface="Times New Roman" charset="0"/>
                <a:ea typeface="Times New Roman" charset="0"/>
                <a:cs typeface="Times New Roman" charset="0"/>
              </a:rPr>
              <a:t>Equilibrium in Physiological Environment</a:t>
            </a:r>
            <a:endParaRPr lang="en-US" sz="3200" dirty="0">
              <a:latin typeface="Times New Roman" charset="0"/>
              <a:ea typeface="Times New Roman" charset="0"/>
              <a:cs typeface="Times New Roman" charset="0"/>
            </a:endParaRPr>
          </a:p>
        </p:txBody>
      </p:sp>
      <p:pic>
        <p:nvPicPr>
          <p:cNvPr id="2" name="Picture Placeholder 1" descr="CNX_Chem_13_00_Blood.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2400" dirty="0">
                <a:latin typeface="Times New Roman" panose="02020603050405020304" pitchFamily="18" charset="0"/>
                <a:cs typeface="Times New Roman" panose="02020603050405020304" pitchFamily="18" charset="0"/>
              </a:rPr>
              <a:t>Movement of carbon dioxide through tissues and blood cells involves several equilibrium reactions.</a:t>
            </a:r>
          </a:p>
        </p:txBody>
      </p:sp>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62915" y="227959"/>
            <a:ext cx="673605" cy="457841"/>
          </a:xfrm>
          <a:prstGeom prst="rect">
            <a:avLst/>
          </a:prstGeom>
        </p:spPr>
      </p:pic>
    </p:spTree>
    <p:extLst>
      <p:ext uri="{BB962C8B-B14F-4D97-AF65-F5344CB8AC3E}">
        <p14:creationId xmlns:p14="http://schemas.microsoft.com/office/powerpoint/2010/main" val="1785641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charset="0"/>
                <a:ea typeface="Times New Roman" charset="0"/>
                <a:cs typeface="Times New Roman" charset="0"/>
              </a:rPr>
              <a:t>Exercise-#4</a:t>
            </a:r>
            <a:endParaRPr lang="en-US" sz="3200"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sz="2400" dirty="0" smtClean="0">
                <a:latin typeface="Times New Roman" charset="0"/>
                <a:ea typeface="Times New Roman" charset="0"/>
                <a:cs typeface="Times New Roman" charset="0"/>
              </a:rPr>
              <a:t>A sample of solid ammonium chloride was placed in an evacuated container and then heated so that it decomposed to ammonia and hydrogen chloride gas. After heating, the total pressure in the container was found to be 4.4 atm. Calculate </a:t>
            </a:r>
            <a:r>
              <a:rPr lang="en-US" sz="2400" i="1" dirty="0" err="1" smtClean="0">
                <a:latin typeface="Times New Roman" charset="0"/>
                <a:ea typeface="Times New Roman" charset="0"/>
                <a:cs typeface="Times New Roman" charset="0"/>
              </a:rPr>
              <a:t>K</a:t>
            </a:r>
            <a:r>
              <a:rPr lang="en-US" sz="2400" baseline="-25000" dirty="0" err="1" smtClean="0">
                <a:latin typeface="Times New Roman" charset="0"/>
                <a:ea typeface="Times New Roman" charset="0"/>
                <a:cs typeface="Times New Roman" charset="0"/>
              </a:rPr>
              <a:t>p</a:t>
            </a:r>
            <a:r>
              <a:rPr lang="en-US" sz="2400" dirty="0" smtClean="0">
                <a:latin typeface="Times New Roman" charset="0"/>
                <a:ea typeface="Times New Roman" charset="0"/>
                <a:cs typeface="Times New Roman" charset="0"/>
              </a:rPr>
              <a:t> at this temperature for the following reaction?</a:t>
            </a:r>
          </a:p>
          <a:p>
            <a:pPr marL="457200" lvl="1" indent="0">
              <a:buNone/>
            </a:pP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NH</a:t>
            </a:r>
            <a:r>
              <a:rPr lang="en-US" sz="2400" baseline="-25000" dirty="0" smtClean="0">
                <a:latin typeface="Times New Roman" charset="0"/>
                <a:ea typeface="Times New Roman" charset="0"/>
                <a:cs typeface="Times New Roman" charset="0"/>
              </a:rPr>
              <a:t>4</a:t>
            </a:r>
            <a:r>
              <a:rPr lang="en-US" sz="2400" dirty="0" smtClean="0">
                <a:latin typeface="Times New Roman" charset="0"/>
                <a:ea typeface="Times New Roman" charset="0"/>
                <a:cs typeface="Times New Roman" charset="0"/>
              </a:rPr>
              <a:t>Cl</a:t>
            </a:r>
            <a:r>
              <a:rPr lang="en-US" sz="2000" dirty="0" smtClean="0">
                <a:latin typeface="Times New Roman" charset="0"/>
                <a:ea typeface="Times New Roman" charset="0"/>
                <a:cs typeface="Times New Roman" charset="0"/>
              </a:rPr>
              <a:t>(g)</a:t>
            </a:r>
            <a:r>
              <a:rPr lang="en-US" sz="2400" dirty="0" smtClean="0">
                <a:latin typeface="Times New Roman" charset="0"/>
                <a:ea typeface="Times New Roman" charset="0"/>
                <a:cs typeface="Times New Roman" charset="0"/>
              </a:rPr>
              <a:t> </a:t>
            </a:r>
            <a:r>
              <a:rPr lang="en-US" altLang="en-US" sz="2400" dirty="0">
                <a:latin typeface="Cambria Math" charset="0"/>
                <a:ea typeface="Cambria Math" charset="0"/>
                <a:cs typeface="Lucida Sans Unicode" charset="0"/>
              </a:rPr>
              <a:t>⇌</a:t>
            </a:r>
            <a:r>
              <a:rPr lang="en-US" sz="2400" dirty="0" smtClean="0">
                <a:latin typeface="Times New Roman" charset="0"/>
                <a:ea typeface="Times New Roman" charset="0"/>
                <a:cs typeface="Times New Roman" charset="0"/>
                <a:sym typeface="Wingdings"/>
              </a:rPr>
              <a:t>  NH</a:t>
            </a:r>
            <a:r>
              <a:rPr lang="en-US" sz="2400" baseline="-25000" dirty="0" smtClean="0">
                <a:latin typeface="Times New Roman" charset="0"/>
                <a:ea typeface="Times New Roman" charset="0"/>
                <a:cs typeface="Times New Roman" charset="0"/>
                <a:sym typeface="Wingdings"/>
              </a:rPr>
              <a:t>3</a:t>
            </a:r>
            <a:r>
              <a:rPr lang="en-US" sz="2000" dirty="0" smtClean="0">
                <a:latin typeface="Times New Roman" charset="0"/>
                <a:ea typeface="Times New Roman" charset="0"/>
                <a:cs typeface="Times New Roman" charset="0"/>
                <a:sym typeface="Wingdings"/>
              </a:rPr>
              <a:t>(g)</a:t>
            </a:r>
            <a:r>
              <a:rPr lang="en-US" sz="2400" dirty="0" smtClean="0">
                <a:latin typeface="Times New Roman" charset="0"/>
                <a:ea typeface="Times New Roman" charset="0"/>
                <a:cs typeface="Times New Roman" charset="0"/>
                <a:sym typeface="Wingdings"/>
              </a:rPr>
              <a:t>  +  </a:t>
            </a:r>
            <a:r>
              <a:rPr lang="en-US" sz="2400" dirty="0" err="1" smtClean="0">
                <a:latin typeface="Times New Roman" charset="0"/>
                <a:ea typeface="Times New Roman" charset="0"/>
                <a:cs typeface="Times New Roman" charset="0"/>
                <a:sym typeface="Wingdings"/>
              </a:rPr>
              <a:t>HCl</a:t>
            </a:r>
            <a:r>
              <a:rPr lang="en-US" sz="2000" dirty="0" smtClean="0">
                <a:latin typeface="Times New Roman" charset="0"/>
                <a:ea typeface="Times New Roman" charset="0"/>
                <a:cs typeface="Times New Roman" charset="0"/>
                <a:sym typeface="Wingdings"/>
              </a:rPr>
              <a:t>(g)</a:t>
            </a:r>
          </a:p>
          <a:p>
            <a:pPr>
              <a:buFont typeface="Arial" charset="0"/>
              <a:buChar char="•"/>
            </a:pPr>
            <a:endParaRPr lang="en-US" sz="2400" dirty="0">
              <a:latin typeface="Times New Roman" charset="0"/>
              <a:ea typeface="Times New Roman" charset="0"/>
              <a:cs typeface="Times New Roman" charset="0"/>
              <a:sym typeface="Wingdings"/>
            </a:endParaRPr>
          </a:p>
          <a:p>
            <a:pPr>
              <a:buFont typeface="Arial" charset="0"/>
              <a:buChar char="•"/>
            </a:pPr>
            <a:endParaRPr lang="en-US" sz="2400" dirty="0" smtClean="0">
              <a:latin typeface="Times New Roman" charset="0"/>
              <a:ea typeface="Times New Roman" charset="0"/>
              <a:cs typeface="Times New Roman" charset="0"/>
              <a:sym typeface="Wingdings"/>
            </a:endParaRPr>
          </a:p>
          <a:p>
            <a:pPr>
              <a:buFont typeface="Arial" charset="0"/>
              <a:buChar char="•"/>
            </a:pPr>
            <a:endParaRPr lang="en-US" sz="2400" dirty="0">
              <a:latin typeface="Times New Roman" charset="0"/>
              <a:ea typeface="Times New Roman" charset="0"/>
              <a:cs typeface="Times New Roman" charset="0"/>
              <a:sym typeface="Wingdings"/>
            </a:endParaRPr>
          </a:p>
          <a:p>
            <a:pPr>
              <a:buFont typeface="Arial" charset="0"/>
              <a:buChar char="•"/>
            </a:pPr>
            <a:r>
              <a:rPr lang="en-US" sz="2000" dirty="0" smtClean="0">
                <a:solidFill>
                  <a:srgbClr val="0070C0"/>
                </a:solidFill>
                <a:latin typeface="Times New Roman" charset="0"/>
                <a:ea typeface="Times New Roman" charset="0"/>
                <a:cs typeface="Times New Roman" charset="0"/>
                <a:sym typeface="Wingdings"/>
              </a:rPr>
              <a:t>(Answer: </a:t>
            </a:r>
            <a:r>
              <a:rPr lang="en-US" sz="2000" i="1" dirty="0" err="1" smtClean="0">
                <a:solidFill>
                  <a:srgbClr val="0070C0"/>
                </a:solidFill>
                <a:latin typeface="Times New Roman" charset="0"/>
                <a:ea typeface="Times New Roman" charset="0"/>
                <a:cs typeface="Times New Roman" charset="0"/>
                <a:sym typeface="Wingdings"/>
              </a:rPr>
              <a:t>K</a:t>
            </a:r>
            <a:r>
              <a:rPr lang="en-US" sz="2000" baseline="-25000" dirty="0" err="1" smtClean="0">
                <a:solidFill>
                  <a:srgbClr val="0070C0"/>
                </a:solidFill>
                <a:latin typeface="Times New Roman" charset="0"/>
                <a:ea typeface="Times New Roman" charset="0"/>
                <a:cs typeface="Times New Roman" charset="0"/>
                <a:sym typeface="Wingdings"/>
              </a:rPr>
              <a:t>p</a:t>
            </a:r>
            <a:r>
              <a:rPr lang="en-US" sz="2000" dirty="0" smtClean="0">
                <a:solidFill>
                  <a:srgbClr val="0070C0"/>
                </a:solidFill>
                <a:latin typeface="Times New Roman" charset="0"/>
                <a:ea typeface="Times New Roman" charset="0"/>
                <a:cs typeface="Times New Roman" charset="0"/>
                <a:sym typeface="Wingdings"/>
              </a:rPr>
              <a:t> = 4.8)</a:t>
            </a:r>
            <a:endParaRPr lang="en-US" sz="2000" dirty="0">
              <a:solidFill>
                <a:srgbClr val="0070C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559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Times New Roman" charset="0"/>
                <a:ea typeface="Times New Roman" charset="0"/>
                <a:cs typeface="Times New Roman" charset="0"/>
              </a:rPr>
              <a:t>Combining Equations and Equilibrium Constants</a:t>
            </a:r>
          </a:p>
        </p:txBody>
      </p:sp>
      <p:sp>
        <p:nvSpPr>
          <p:cNvPr id="25603" name="Rectangle 3"/>
          <p:cNvSpPr>
            <a:spLocks noGrp="1" noChangeArrowheads="1"/>
          </p:cNvSpPr>
          <p:nvPr>
            <p:ph type="body" idx="1"/>
          </p:nvPr>
        </p:nvSpPr>
        <p:spPr>
          <a:xfrm>
            <a:off x="457200" y="1600200"/>
            <a:ext cx="8229600" cy="4876800"/>
          </a:xfrm>
        </p:spPr>
        <p:txBody>
          <a:bodyPr/>
          <a:lstStyle/>
          <a:p>
            <a:pPr eaLnBrk="1" hangingPunct="1"/>
            <a:r>
              <a:rPr lang="en-US" altLang="en-US" sz="2800">
                <a:latin typeface="Times New Roman" charset="0"/>
                <a:ea typeface="Times New Roman" charset="0"/>
                <a:cs typeface="Times New Roman" charset="0"/>
              </a:rPr>
              <a:t>When two or more equations are added to yield a net equation, the equilibrium constant for the net equation, </a:t>
            </a:r>
            <a:r>
              <a:rPr lang="en-US" altLang="en-US" sz="2800" i="1">
                <a:latin typeface="Times New Roman" charset="0"/>
                <a:ea typeface="Times New Roman" charset="0"/>
                <a:cs typeface="Times New Roman" charset="0"/>
              </a:rPr>
              <a:t>K</a:t>
            </a:r>
            <a:r>
              <a:rPr lang="en-US" altLang="en-US" sz="2800" i="1" baseline="-12000">
                <a:latin typeface="Times New Roman" charset="0"/>
                <a:ea typeface="Times New Roman" charset="0"/>
                <a:cs typeface="Times New Roman" charset="0"/>
              </a:rPr>
              <a:t>net</a:t>
            </a:r>
            <a:r>
              <a:rPr lang="en-US" altLang="en-US" sz="2800">
                <a:latin typeface="Times New Roman" charset="0"/>
                <a:ea typeface="Times New Roman" charset="0"/>
                <a:cs typeface="Times New Roman" charset="0"/>
              </a:rPr>
              <a:t>, is equal to the product of equilibrium constants of individual equations. </a:t>
            </a:r>
          </a:p>
          <a:p>
            <a:pPr eaLnBrk="1" hangingPunct="1"/>
            <a:r>
              <a:rPr lang="en-US" altLang="en-US" sz="2800">
                <a:latin typeface="Times New Roman" charset="0"/>
                <a:ea typeface="Times New Roman" charset="0"/>
                <a:cs typeface="Times New Roman" charset="0"/>
              </a:rPr>
              <a:t>For example:</a:t>
            </a:r>
          </a:p>
          <a:p>
            <a:pPr lvl="1" eaLnBrk="1" hangingPunct="1">
              <a:buFontTx/>
              <a:buNone/>
            </a:pPr>
            <a:r>
              <a:rPr lang="es-ES" altLang="en-US" sz="2400">
                <a:latin typeface="Times New Roman" charset="0"/>
                <a:ea typeface="Times New Roman" charset="0"/>
                <a:cs typeface="Times New Roman" charset="0"/>
              </a:rPr>
              <a:t>	</a:t>
            </a:r>
            <a:r>
              <a:rPr lang="es-ES" altLang="en-US" sz="2400" i="1">
                <a:latin typeface="Times New Roman" charset="0"/>
                <a:ea typeface="Times New Roman" charset="0"/>
                <a:cs typeface="Times New Roman" charset="0"/>
              </a:rPr>
              <a:t>Eqn.</a:t>
            </a:r>
            <a:r>
              <a:rPr lang="es-ES" altLang="en-US" sz="2400">
                <a:latin typeface="Times New Roman" charset="0"/>
                <a:ea typeface="Times New Roman" charset="0"/>
                <a:cs typeface="Times New Roman" charset="0"/>
              </a:rPr>
              <a:t>(1):  A + B </a:t>
            </a:r>
            <a:r>
              <a:rPr lang="en-US" altLang="en-US" sz="2400">
                <a:latin typeface="Cambria Math" charset="0"/>
                <a:ea typeface="Cambria Math" charset="0"/>
                <a:cs typeface="Lucida Sans Unicode" charset="0"/>
              </a:rPr>
              <a:t>⇌</a:t>
            </a:r>
            <a:r>
              <a:rPr lang="es-ES" altLang="en-US" sz="2400">
                <a:latin typeface="Times New Roman" charset="0"/>
                <a:ea typeface="Times New Roman" charset="0"/>
                <a:cs typeface="Times New Roman" charset="0"/>
              </a:rPr>
              <a:t>  C + D</a:t>
            </a:r>
            <a:r>
              <a:rPr lang="en-US" altLang="en-US" sz="2400">
                <a:latin typeface="Times New Roman" charset="0"/>
                <a:ea typeface="Times New Roman" charset="0"/>
                <a:cs typeface="Times New Roman" charset="0"/>
              </a:rPr>
              <a:t>; </a:t>
            </a:r>
          </a:p>
          <a:p>
            <a:pPr eaLnBrk="1" hangingPunct="1">
              <a:buFontTx/>
              <a:buNone/>
            </a:pPr>
            <a:endParaRPr lang="es-ES" altLang="en-US" sz="2000">
              <a:latin typeface="Times New Roman" charset="0"/>
              <a:ea typeface="Times New Roman" charset="0"/>
              <a:cs typeface="Times New Roman" charset="0"/>
            </a:endParaRPr>
          </a:p>
          <a:p>
            <a:pPr eaLnBrk="1" hangingPunct="1">
              <a:buFontTx/>
              <a:buNone/>
            </a:pPr>
            <a:endParaRPr lang="es-ES" altLang="en-US" sz="2000">
              <a:latin typeface="Times New Roman" charset="0"/>
              <a:ea typeface="Times New Roman" charset="0"/>
              <a:cs typeface="Times New Roman" charset="0"/>
            </a:endParaRPr>
          </a:p>
          <a:p>
            <a:pPr lvl="1" eaLnBrk="1" hangingPunct="1">
              <a:buFontTx/>
              <a:buNone/>
            </a:pPr>
            <a:r>
              <a:rPr lang="es-ES" altLang="en-US" sz="2400">
                <a:latin typeface="Times New Roman" charset="0"/>
                <a:ea typeface="Times New Roman" charset="0"/>
                <a:cs typeface="Times New Roman" charset="0"/>
              </a:rPr>
              <a:t>	</a:t>
            </a:r>
            <a:r>
              <a:rPr lang="es-ES" altLang="en-US" sz="2400" i="1">
                <a:latin typeface="Times New Roman" charset="0"/>
                <a:ea typeface="Times New Roman" charset="0"/>
                <a:cs typeface="Times New Roman" charset="0"/>
              </a:rPr>
              <a:t>Eqn.</a:t>
            </a:r>
            <a:r>
              <a:rPr lang="es-ES" altLang="en-US" sz="2400">
                <a:latin typeface="Times New Roman" charset="0"/>
                <a:ea typeface="Times New Roman" charset="0"/>
                <a:cs typeface="Times New Roman" charset="0"/>
              </a:rPr>
              <a:t>(2):  C + E </a:t>
            </a:r>
            <a:r>
              <a:rPr lang="en-US" altLang="en-US" sz="2400">
                <a:latin typeface="Cambria Math" charset="0"/>
                <a:ea typeface="Cambria Math" charset="0"/>
                <a:cs typeface="Cambria Math" charset="0"/>
              </a:rPr>
              <a:t>⇌</a:t>
            </a:r>
            <a:r>
              <a:rPr lang="es-ES" altLang="en-US" sz="2400">
                <a:latin typeface="Times New Roman" charset="0"/>
                <a:ea typeface="Times New Roman" charset="0"/>
                <a:cs typeface="Times New Roman" charset="0"/>
              </a:rPr>
              <a:t>  B + F</a:t>
            </a:r>
            <a:r>
              <a:rPr lang="en-US" altLang="en-US" sz="2400">
                <a:latin typeface="Times New Roman" charset="0"/>
                <a:ea typeface="Times New Roman" charset="0"/>
                <a:cs typeface="Times New Roman" charset="0"/>
              </a:rPr>
              <a:t>;  </a:t>
            </a:r>
          </a:p>
        </p:txBody>
      </p:sp>
      <p:sp>
        <p:nvSpPr>
          <p:cNvPr id="2560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25605" name="Object 4"/>
          <p:cNvGraphicFramePr>
            <a:graphicFrameLocks noChangeAspect="1"/>
          </p:cNvGraphicFramePr>
          <p:nvPr/>
        </p:nvGraphicFramePr>
        <p:xfrm>
          <a:off x="4876800" y="3733800"/>
          <a:ext cx="1676400" cy="896938"/>
        </p:xfrm>
        <a:graphic>
          <a:graphicData uri="http://schemas.openxmlformats.org/presentationml/2006/ole">
            <mc:AlternateContent xmlns:mc="http://schemas.openxmlformats.org/markup-compatibility/2006">
              <mc:Choice xmlns:v="urn:schemas-microsoft-com:vml" Requires="v">
                <p:oleObj spid="_x0000_s25663" name="Equation" r:id="rId3" imgW="787400" imgH="419100" progId="Equation.3">
                  <p:embed/>
                </p:oleObj>
              </mc:Choice>
              <mc:Fallback>
                <p:oleObj name="Equation" r:id="rId3" imgW="7874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33800"/>
                        <a:ext cx="1676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25607" name="Object 6"/>
          <p:cNvGraphicFramePr>
            <a:graphicFrameLocks noChangeAspect="1"/>
          </p:cNvGraphicFramePr>
          <p:nvPr/>
        </p:nvGraphicFramePr>
        <p:xfrm>
          <a:off x="4876800" y="4876800"/>
          <a:ext cx="1828800" cy="930275"/>
        </p:xfrm>
        <a:graphic>
          <a:graphicData uri="http://schemas.openxmlformats.org/presentationml/2006/ole">
            <mc:AlternateContent xmlns:mc="http://schemas.openxmlformats.org/markup-compatibility/2006">
              <mc:Choice xmlns:v="urn:schemas-microsoft-com:vml" Requires="v">
                <p:oleObj spid="_x0000_s25664" name="Equation" r:id="rId5" imgW="825500" imgH="419100" progId="Equation.3">
                  <p:embed/>
                </p:oleObj>
              </mc:Choice>
              <mc:Fallback>
                <p:oleObj name="Equation" r:id="rId5" imgW="8255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876800"/>
                        <a:ext cx="1828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495300" y="508000"/>
            <a:ext cx="8229600" cy="1143000"/>
          </a:xfrm>
        </p:spPr>
        <p:txBody>
          <a:bodyPr/>
          <a:lstStyle/>
          <a:p>
            <a:pPr eaLnBrk="1" hangingPunct="1"/>
            <a:r>
              <a:rPr lang="en-US" altLang="en-US" sz="3200">
                <a:latin typeface="Times New Roman" charset="0"/>
                <a:ea typeface="Times New Roman" charset="0"/>
                <a:cs typeface="Times New Roman" charset="0"/>
              </a:rPr>
              <a:t>Combining Equations and Equilibrium Constants</a:t>
            </a:r>
          </a:p>
        </p:txBody>
      </p:sp>
      <p:sp>
        <p:nvSpPr>
          <p:cNvPr id="26627" name="Rectangle 3"/>
          <p:cNvSpPr>
            <a:spLocks noGrp="1" noChangeArrowheads="1"/>
          </p:cNvSpPr>
          <p:nvPr>
            <p:ph type="body" sz="half" idx="1"/>
          </p:nvPr>
        </p:nvSpPr>
        <p:spPr>
          <a:xfrm>
            <a:off x="609600" y="2057400"/>
            <a:ext cx="8001000" cy="4068763"/>
          </a:xfrm>
        </p:spPr>
        <p:txBody>
          <a:bodyPr/>
          <a:lstStyle/>
          <a:p>
            <a:pPr eaLnBrk="1" hangingPunct="1"/>
            <a:r>
              <a:rPr lang="en-US" altLang="en-US">
                <a:latin typeface="Times New Roman" charset="0"/>
                <a:ea typeface="Times New Roman" charset="0"/>
                <a:cs typeface="Times New Roman" charset="0"/>
              </a:rPr>
              <a:t> </a:t>
            </a:r>
            <a:r>
              <a:rPr lang="es-ES" altLang="en-US" i="1">
                <a:latin typeface="Times New Roman" charset="0"/>
                <a:ea typeface="Times New Roman" charset="0"/>
                <a:cs typeface="Times New Roman" charset="0"/>
              </a:rPr>
              <a:t>Net</a:t>
            </a:r>
            <a:r>
              <a:rPr lang="es-ES" altLang="en-US">
                <a:latin typeface="Times New Roman" charset="0"/>
                <a:ea typeface="Times New Roman" charset="0"/>
                <a:cs typeface="Times New Roman" charset="0"/>
              </a:rPr>
              <a:t> equation:	 A + E </a:t>
            </a:r>
            <a:r>
              <a:rPr lang="en-US" altLang="en-US" sz="2800">
                <a:latin typeface="Cambria Math" charset="0"/>
                <a:ea typeface="Cambria Math" charset="0"/>
                <a:cs typeface="Lucida Sans Unicode" charset="0"/>
              </a:rPr>
              <a:t>⇌</a:t>
            </a:r>
            <a:r>
              <a:rPr lang="es-ES" altLang="en-US">
                <a:latin typeface="Times New Roman" charset="0"/>
                <a:ea typeface="Times New Roman" charset="0"/>
                <a:cs typeface="Times New Roman" charset="0"/>
              </a:rPr>
              <a:t>  D + F</a:t>
            </a:r>
            <a:r>
              <a:rPr lang="en-US" altLang="en-US">
                <a:latin typeface="Times New Roman" charset="0"/>
                <a:ea typeface="Times New Roman" charset="0"/>
                <a:cs typeface="Times New Roman" charset="0"/>
              </a:rPr>
              <a:t>;                         </a:t>
            </a:r>
          </a:p>
          <a:p>
            <a:pPr eaLnBrk="1" hangingPunct="1">
              <a:buFontTx/>
              <a:buNone/>
            </a:pPr>
            <a:endParaRPr lang="en-US" altLang="en-US">
              <a:latin typeface="Times New Roman" charset="0"/>
              <a:ea typeface="Times New Roman" charset="0"/>
              <a:cs typeface="Times New Roman" charset="0"/>
            </a:endParaRPr>
          </a:p>
          <a:p>
            <a:pPr eaLnBrk="1" hangingPunct="1">
              <a:buFontTx/>
              <a:buNone/>
            </a:pPr>
            <a:r>
              <a:rPr lang="en-US" altLang="en-US">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rPr>
              <a:t>=</a:t>
            </a:r>
            <a:r>
              <a:rPr lang="en-US" altLang="en-US" sz="2800" i="1">
                <a:latin typeface="Times New Roman" charset="0"/>
                <a:ea typeface="Times New Roman" charset="0"/>
                <a:cs typeface="Times New Roman" charset="0"/>
              </a:rPr>
              <a:t> K</a:t>
            </a:r>
            <a:r>
              <a:rPr lang="en-US" altLang="en-US" sz="2800" baseline="-14000">
                <a:latin typeface="Times New Roman" charset="0"/>
                <a:ea typeface="Times New Roman" charset="0"/>
                <a:cs typeface="Times New Roman" charset="0"/>
              </a:rPr>
              <a:t>1</a:t>
            </a:r>
            <a:r>
              <a:rPr lang="en-US" altLang="en-US" sz="2800">
                <a:latin typeface="Times New Roman" charset="0"/>
                <a:ea typeface="Times New Roman" charset="0"/>
                <a:cs typeface="Times New Roman" charset="0"/>
              </a:rPr>
              <a:t> x  </a:t>
            </a:r>
            <a:r>
              <a:rPr lang="en-US" altLang="en-US" sz="2800" i="1">
                <a:latin typeface="Times New Roman" charset="0"/>
                <a:ea typeface="Times New Roman" charset="0"/>
                <a:cs typeface="Times New Roman" charset="0"/>
              </a:rPr>
              <a:t>K</a:t>
            </a:r>
            <a:r>
              <a:rPr lang="en-US" altLang="en-US" sz="2800" baseline="-14000">
                <a:latin typeface="Times New Roman" charset="0"/>
                <a:ea typeface="Times New Roman" charset="0"/>
                <a:cs typeface="Times New Roman" charset="0"/>
              </a:rPr>
              <a:t>2</a:t>
            </a:r>
          </a:p>
          <a:p>
            <a:pPr eaLnBrk="1" hangingPunct="1">
              <a:buFontTx/>
              <a:buNone/>
            </a:pPr>
            <a:endParaRPr lang="en-US" altLang="en-US" sz="2800">
              <a:latin typeface="Times New Roman" charset="0"/>
              <a:ea typeface="Times New Roman" charset="0"/>
              <a:cs typeface="Times New Roman" charset="0"/>
            </a:endParaRPr>
          </a:p>
          <a:p>
            <a:pPr eaLnBrk="1" hangingPunct="1"/>
            <a:r>
              <a:rPr lang="en-US" altLang="en-US" sz="2800">
                <a:latin typeface="Times New Roman" charset="0"/>
                <a:ea typeface="Times New Roman" charset="0"/>
                <a:cs typeface="Times New Roman" charset="0"/>
              </a:rPr>
              <a:t>If  Eqn</a:t>
            </a:r>
            <a:r>
              <a:rPr lang="en-US" altLang="en-US" sz="2400">
                <a:latin typeface="Times New Roman" charset="0"/>
                <a:ea typeface="Times New Roman" charset="0"/>
                <a:cs typeface="Times New Roman" charset="0"/>
              </a:rPr>
              <a:t>(1)</a:t>
            </a:r>
            <a:r>
              <a:rPr lang="en-US" altLang="en-US" sz="2800">
                <a:latin typeface="Times New Roman" charset="0"/>
                <a:ea typeface="Times New Roman" charset="0"/>
                <a:cs typeface="Times New Roman" charset="0"/>
              </a:rPr>
              <a:t> + Eqn</a:t>
            </a:r>
            <a:r>
              <a:rPr lang="en-US" altLang="en-US" sz="24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a:t>
            </a:r>
            <a:r>
              <a:rPr lang="en-US" altLang="en-US" sz="2400" i="1">
                <a:latin typeface="Times New Roman" charset="0"/>
                <a:ea typeface="Times New Roman" charset="0"/>
                <a:cs typeface="Times New Roman" charset="0"/>
              </a:rPr>
              <a:t>Net</a:t>
            </a:r>
            <a:r>
              <a:rPr lang="en-US" altLang="en-US" sz="2400">
                <a:latin typeface="Times New Roman" charset="0"/>
                <a:ea typeface="Times New Roman" charset="0"/>
                <a:cs typeface="Times New Roman" charset="0"/>
              </a:rPr>
              <a:t> equation</a:t>
            </a:r>
            <a:r>
              <a:rPr lang="en-US" altLang="en-US" sz="2800">
                <a:latin typeface="Times New Roman" charset="0"/>
                <a:ea typeface="Times New Roman" charset="0"/>
                <a:cs typeface="Times New Roman" charset="0"/>
              </a:rPr>
              <a:t>, </a:t>
            </a:r>
          </a:p>
          <a:p>
            <a:pPr eaLnBrk="1" hangingPunct="1">
              <a:buFontTx/>
              <a:buNone/>
            </a:pPr>
            <a:r>
              <a:rPr lang="en-US" altLang="en-US" sz="2800">
                <a:latin typeface="Times New Roman" charset="0"/>
                <a:ea typeface="Times New Roman" charset="0"/>
                <a:cs typeface="Times New Roman" charset="0"/>
              </a:rPr>
              <a:t>	then  </a:t>
            </a:r>
            <a:r>
              <a:rPr lang="en-US" altLang="en-US" sz="2800" i="1">
                <a:latin typeface="Times New Roman" charset="0"/>
                <a:ea typeface="Times New Roman" charset="0"/>
                <a:cs typeface="Times New Roman" charset="0"/>
              </a:rPr>
              <a:t>K</a:t>
            </a:r>
            <a:r>
              <a:rPr lang="en-US" altLang="en-US" sz="2800" baseline="-14000">
                <a:latin typeface="Times New Roman" charset="0"/>
                <a:ea typeface="Times New Roman" charset="0"/>
                <a:cs typeface="Times New Roman" charset="0"/>
              </a:rPr>
              <a:t>1</a:t>
            </a:r>
            <a:r>
              <a:rPr lang="en-US" altLang="en-US" sz="28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x</a:t>
            </a: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K</a:t>
            </a:r>
            <a:r>
              <a:rPr lang="en-US" altLang="en-US" sz="2800" baseline="-14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K</a:t>
            </a:r>
            <a:r>
              <a:rPr lang="en-US" altLang="en-US" sz="2800" baseline="-14000">
                <a:latin typeface="Times New Roman" charset="0"/>
                <a:ea typeface="Times New Roman" charset="0"/>
                <a:cs typeface="Times New Roman" charset="0"/>
              </a:rPr>
              <a:t>net</a:t>
            </a:r>
            <a:endParaRPr lang="en-US" altLang="en-US" sz="2800">
              <a:latin typeface="Times New Roman" charset="0"/>
              <a:ea typeface="Times New Roman" charset="0"/>
              <a:cs typeface="Times New Roman" charset="0"/>
            </a:endParaRPr>
          </a:p>
        </p:txBody>
      </p:sp>
      <p:graphicFrame>
        <p:nvGraphicFramePr>
          <p:cNvPr id="26628" name="Object 4"/>
          <p:cNvGraphicFramePr>
            <a:graphicFrameLocks noGrp="1" noChangeAspect="1"/>
          </p:cNvGraphicFramePr>
          <p:nvPr>
            <p:ph sz="half" idx="2"/>
          </p:nvPr>
        </p:nvGraphicFramePr>
        <p:xfrm>
          <a:off x="1828800" y="3124200"/>
          <a:ext cx="2057400" cy="957263"/>
        </p:xfrm>
        <a:graphic>
          <a:graphicData uri="http://schemas.openxmlformats.org/presentationml/2006/ole">
            <mc:AlternateContent xmlns:mc="http://schemas.openxmlformats.org/markup-compatibility/2006">
              <mc:Choice xmlns:v="urn:schemas-microsoft-com:vml" Requires="v">
                <p:oleObj spid="_x0000_s26657" name="Equation" r:id="rId3" imgW="901309" imgH="418918" progId="Equation.3">
                  <p:embed/>
                </p:oleObj>
              </mc:Choice>
              <mc:Fallback>
                <p:oleObj name="Equation" r:id="rId3" imgW="901309" imgH="4189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24200"/>
                        <a:ext cx="20574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600" dirty="0" smtClean="0">
                <a:latin typeface="Times New Roman" charset="0"/>
                <a:ea typeface="Times New Roman" charset="0"/>
                <a:cs typeface="Times New Roman" charset="0"/>
              </a:rPr>
              <a:t>Exercise-#5</a:t>
            </a:r>
            <a:endParaRPr lang="en-US" altLang="en-US" sz="3600" dirty="0">
              <a:latin typeface="Times New Roman" charset="0"/>
              <a:ea typeface="Times New Roman" charset="0"/>
              <a:cs typeface="Times New Roman" charset="0"/>
            </a:endParaRPr>
          </a:p>
        </p:txBody>
      </p:sp>
      <p:sp>
        <p:nvSpPr>
          <p:cNvPr id="33795" name="Rectangle 3"/>
          <p:cNvSpPr>
            <a:spLocks noGrp="1" noChangeArrowheads="1"/>
          </p:cNvSpPr>
          <p:nvPr>
            <p:ph type="body" idx="1"/>
          </p:nvPr>
        </p:nvSpPr>
        <p:spPr/>
        <p:txBody>
          <a:bodyPr/>
          <a:lstStyle/>
          <a:p>
            <a:pPr eaLnBrk="1" hangingPunct="1">
              <a:lnSpc>
                <a:spcPct val="150000"/>
              </a:lnSpc>
              <a:buFont typeface="Arial" charset="0"/>
              <a:buChar char="•"/>
            </a:pPr>
            <a:r>
              <a:rPr lang="es-ES" altLang="en-US" sz="2800" dirty="0">
                <a:latin typeface="Times New Roman" charset="0"/>
                <a:ea typeface="Times New Roman" charset="0"/>
                <a:cs typeface="Times New Roman" charset="0"/>
              </a:rPr>
              <a:t> </a:t>
            </a:r>
            <a:r>
              <a:rPr lang="es-ES" altLang="en-US" sz="2400" dirty="0" err="1" smtClean="0">
                <a:latin typeface="Times New Roman" charset="0"/>
                <a:ea typeface="Times New Roman" charset="0"/>
                <a:cs typeface="Times New Roman" charset="0"/>
              </a:rPr>
              <a:t>Given</a:t>
            </a:r>
            <a:r>
              <a:rPr lang="es-ES" altLang="en-US" sz="2400" dirty="0" smtClean="0">
                <a:latin typeface="Times New Roman" charset="0"/>
                <a:ea typeface="Times New Roman" charset="0"/>
                <a:cs typeface="Times New Roman" charset="0"/>
              </a:rPr>
              <a:t>: 2N</a:t>
            </a:r>
            <a:r>
              <a:rPr lang="es-ES" altLang="en-US" sz="2400" baseline="-12000" dirty="0" smtClean="0">
                <a:latin typeface="Times New Roman" charset="0"/>
                <a:ea typeface="Times New Roman" charset="0"/>
                <a:cs typeface="Times New Roman" charset="0"/>
              </a:rPr>
              <a:t>2</a:t>
            </a:r>
            <a:r>
              <a:rPr lang="es-E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800" dirty="0">
                <a:latin typeface="Times New Roman" charset="0"/>
                <a:ea typeface="Times New Roman" charset="0"/>
                <a:cs typeface="Times New Roman" charset="0"/>
              </a:rPr>
              <a:t> </a:t>
            </a:r>
            <a:r>
              <a:rPr lang="es-ES" altLang="en-US" sz="2400" dirty="0" smtClean="0">
                <a:latin typeface="Times New Roman" charset="0"/>
                <a:ea typeface="Times New Roman" charset="0"/>
                <a:cs typeface="Times New Roman" charset="0"/>
              </a:rPr>
              <a:t>+  O</a:t>
            </a:r>
            <a:r>
              <a:rPr lang="es-ES" altLang="en-US" sz="2400" baseline="-12000" dirty="0" smtClean="0">
                <a:latin typeface="Times New Roman" charset="0"/>
                <a:ea typeface="Times New Roman" charset="0"/>
                <a:cs typeface="Times New Roman" charset="0"/>
              </a:rPr>
              <a:t>2</a:t>
            </a:r>
            <a:r>
              <a:rPr lang="es-ES" altLang="en-US" sz="2000" dirty="0" smtClean="0">
                <a:latin typeface="Times New Roman" charset="0"/>
                <a:ea typeface="Times New Roman" charset="0"/>
                <a:cs typeface="Times New Roman" charset="0"/>
              </a:rPr>
              <a:t>(g</a:t>
            </a:r>
            <a:r>
              <a:rPr lang="es-ES" altLang="en-US" sz="1800" dirty="0">
                <a:latin typeface="Times New Roman" charset="0"/>
                <a:ea typeface="Times New Roman" charset="0"/>
                <a:cs typeface="Times New Roman" charset="0"/>
              </a:rPr>
              <a:t>)</a:t>
            </a:r>
            <a:r>
              <a:rPr lang="es-ES" altLang="en-US" sz="2800" dirty="0">
                <a:latin typeface="Times New Roman" charset="0"/>
                <a:ea typeface="Times New Roman" charset="0"/>
                <a:cs typeface="Times New Roman" charset="0"/>
              </a:rPr>
              <a:t> </a:t>
            </a:r>
            <a:r>
              <a:rPr lang="en-US" altLang="en-US" sz="2400" dirty="0">
                <a:latin typeface="Cambria Math" charset="0"/>
                <a:ea typeface="Cambria Math" charset="0"/>
                <a:cs typeface="Lucida Sans Unicode" charset="0"/>
              </a:rPr>
              <a:t>⇌</a:t>
            </a:r>
            <a:r>
              <a:rPr lang="es-ES" altLang="en-US" sz="2400" dirty="0">
                <a:latin typeface="Times New Roman" charset="0"/>
                <a:ea typeface="Times New Roman" charset="0"/>
                <a:cs typeface="Times New Roman" charset="0"/>
              </a:rPr>
              <a:t>  </a:t>
            </a:r>
            <a:r>
              <a:rPr lang="es-ES" altLang="en-US" sz="2400" dirty="0" smtClean="0">
                <a:latin typeface="Times New Roman" charset="0"/>
                <a:ea typeface="Times New Roman" charset="0"/>
                <a:cs typeface="Times New Roman" charset="0"/>
              </a:rPr>
              <a:t>2N</a:t>
            </a:r>
            <a:r>
              <a:rPr lang="es-ES" altLang="en-US" sz="2400" baseline="-12000" dirty="0" smtClean="0">
                <a:latin typeface="Times New Roman" charset="0"/>
                <a:ea typeface="Times New Roman" charset="0"/>
                <a:cs typeface="Times New Roman" charset="0"/>
              </a:rPr>
              <a:t>2</a:t>
            </a:r>
            <a:r>
              <a:rPr lang="es-ES" altLang="en-US" sz="2400" dirty="0" smtClean="0">
                <a:latin typeface="Times New Roman" charset="0"/>
                <a:ea typeface="Times New Roman" charset="0"/>
                <a:cs typeface="Times New Roman" charset="0"/>
              </a:rPr>
              <a:t>O</a:t>
            </a:r>
            <a:r>
              <a:rPr lang="es-ES" altLang="en-US" sz="2000" dirty="0" smtClean="0">
                <a:latin typeface="Times New Roman" charset="0"/>
                <a:ea typeface="Times New Roman" charset="0"/>
                <a:cs typeface="Times New Roman" charset="0"/>
              </a:rPr>
              <a:t>(g</a:t>
            </a:r>
            <a:r>
              <a:rPr lang="es-ES" altLang="en-US" sz="2400" dirty="0">
                <a:latin typeface="Times New Roman" charset="0"/>
                <a:ea typeface="Times New Roman" charset="0"/>
                <a:cs typeface="Times New Roman" charset="0"/>
              </a:rPr>
              <a:t>)</a:t>
            </a:r>
            <a:r>
              <a:rPr lang="es-ES" altLang="en-US" sz="2800" dirty="0">
                <a:latin typeface="Times New Roman" charset="0"/>
                <a:ea typeface="Times New Roman" charset="0"/>
                <a:cs typeface="Times New Roman" charset="0"/>
              </a:rPr>
              <a:t>;   </a:t>
            </a:r>
            <a:r>
              <a:rPr lang="es-ES" altLang="en-US" sz="2400" i="1" dirty="0" smtClean="0">
                <a:latin typeface="Times New Roman" charset="0"/>
                <a:ea typeface="Times New Roman" charset="0"/>
                <a:cs typeface="Times New Roman" charset="0"/>
              </a:rPr>
              <a:t>K</a:t>
            </a:r>
            <a:r>
              <a:rPr lang="es-ES" altLang="en-US" sz="2400" baseline="-12000" dirty="0" smtClean="0">
                <a:latin typeface="Times New Roman" charset="0"/>
                <a:ea typeface="Times New Roman" charset="0"/>
                <a:cs typeface="Times New Roman" charset="0"/>
              </a:rPr>
              <a:t>c</a:t>
            </a:r>
            <a:r>
              <a:rPr lang="es-ES" altLang="en-US" sz="1600" dirty="0" smtClean="0">
                <a:latin typeface="Times New Roman" charset="0"/>
                <a:ea typeface="Times New Roman" charset="0"/>
                <a:cs typeface="Times New Roman" charset="0"/>
              </a:rPr>
              <a:t>(1</a:t>
            </a:r>
            <a:r>
              <a:rPr lang="es-ES" altLang="en-US" sz="16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 </a:t>
            </a:r>
            <a:r>
              <a:rPr lang="es-ES" altLang="en-US" sz="2400" dirty="0" smtClean="0">
                <a:latin typeface="Times New Roman" charset="0"/>
                <a:ea typeface="Times New Roman" charset="0"/>
                <a:cs typeface="Times New Roman" charset="0"/>
              </a:rPr>
              <a:t>5.8 </a:t>
            </a:r>
            <a:r>
              <a:rPr lang="es-ES" altLang="en-US" sz="2400" dirty="0">
                <a:latin typeface="Times New Roman" charset="0"/>
                <a:ea typeface="Times New Roman" charset="0"/>
                <a:cs typeface="Times New Roman" charset="0"/>
              </a:rPr>
              <a:t>x </a:t>
            </a:r>
            <a:r>
              <a:rPr lang="es-ES" altLang="en-US" sz="2400" dirty="0" smtClean="0">
                <a:latin typeface="Times New Roman" charset="0"/>
                <a:ea typeface="Times New Roman" charset="0"/>
                <a:cs typeface="Times New Roman" charset="0"/>
              </a:rPr>
              <a:t>10</a:t>
            </a:r>
            <a:r>
              <a:rPr lang="es-ES" altLang="en-US" sz="2400" baseline="30000" dirty="0" smtClean="0">
                <a:latin typeface="Times New Roman" charset="0"/>
                <a:ea typeface="Times New Roman" charset="0"/>
                <a:cs typeface="Times New Roman" charset="0"/>
              </a:rPr>
              <a:t>-36</a:t>
            </a:r>
            <a:r>
              <a:rPr lang="es-ES" altLang="en-US" sz="2400" dirty="0" smtClean="0">
                <a:latin typeface="Times New Roman" charset="0"/>
                <a:ea typeface="Times New Roman" charset="0"/>
                <a:cs typeface="Times New Roman" charset="0"/>
              </a:rPr>
              <a:t> </a:t>
            </a:r>
          </a:p>
          <a:p>
            <a:pPr marL="457200" lvl="1" indent="0" eaLnBrk="1" hangingPunct="1">
              <a:buNone/>
            </a:pPr>
            <a:r>
              <a:rPr lang="es-ES" altLang="en-US" sz="2400" dirty="0" smtClean="0">
                <a:latin typeface="Times New Roman" charset="0"/>
                <a:ea typeface="Times New Roman" charset="0"/>
                <a:cs typeface="Times New Roman" charset="0"/>
              </a:rPr>
              <a:t>and        N</a:t>
            </a:r>
            <a:r>
              <a:rPr lang="es-ES" altLang="en-US" sz="2400" baseline="-12000" dirty="0" smtClean="0">
                <a:latin typeface="Times New Roman" charset="0"/>
                <a:ea typeface="Times New Roman" charset="0"/>
                <a:cs typeface="Times New Roman" charset="0"/>
              </a:rPr>
              <a:t>2</a:t>
            </a:r>
            <a:r>
              <a:rPr lang="es-E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 O</a:t>
            </a:r>
            <a:r>
              <a:rPr lang="es-ES" altLang="en-US" sz="2400" baseline="-12000" dirty="0">
                <a:latin typeface="Times New Roman" charset="0"/>
                <a:ea typeface="Times New Roman" charset="0"/>
                <a:cs typeface="Times New Roman" charset="0"/>
              </a:rPr>
              <a:t>2</a:t>
            </a:r>
            <a:r>
              <a:rPr lang="es-ES" altLang="en-US" sz="1600" dirty="0">
                <a:latin typeface="Times New Roman" charset="0"/>
                <a:ea typeface="Times New Roman" charset="0"/>
                <a:cs typeface="Times New Roman" charset="0"/>
              </a:rPr>
              <a:t>(g)</a:t>
            </a:r>
            <a:r>
              <a:rPr lang="es-ES" altLang="en-US" sz="2400" dirty="0">
                <a:latin typeface="Times New Roman" charset="0"/>
                <a:ea typeface="Times New Roman" charset="0"/>
                <a:cs typeface="Times New Roman" charset="0"/>
              </a:rPr>
              <a:t> </a:t>
            </a:r>
            <a:r>
              <a:rPr lang="en-US" altLang="en-US" sz="2400" dirty="0">
                <a:latin typeface="Cambria Math" charset="0"/>
                <a:ea typeface="Cambria Math" charset="0"/>
                <a:cs typeface="Cambria Math" charset="0"/>
              </a:rPr>
              <a:t>⇌</a:t>
            </a:r>
            <a:r>
              <a:rPr lang="es-ES" altLang="en-US" sz="2400" dirty="0">
                <a:latin typeface="Times New Roman" charset="0"/>
                <a:ea typeface="Times New Roman" charset="0"/>
                <a:cs typeface="Times New Roman" charset="0"/>
              </a:rPr>
              <a:t> </a:t>
            </a:r>
            <a:r>
              <a:rPr lang="es-ES" altLang="en-US" sz="2400" dirty="0" smtClean="0">
                <a:latin typeface="Times New Roman" charset="0"/>
                <a:ea typeface="Times New Roman" charset="0"/>
                <a:cs typeface="Times New Roman" charset="0"/>
              </a:rPr>
              <a:t> 2NO</a:t>
            </a:r>
            <a:r>
              <a:rPr lang="es-E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a:t>
            </a:r>
            <a:r>
              <a:rPr lang="es-ES" altLang="en-US" sz="2400" dirty="0" smtClean="0">
                <a:latin typeface="Times New Roman" charset="0"/>
                <a:ea typeface="Times New Roman" charset="0"/>
                <a:cs typeface="Times New Roman" charset="0"/>
              </a:rPr>
              <a:t>     </a:t>
            </a:r>
            <a:r>
              <a:rPr lang="es-ES" altLang="en-US" sz="2400" i="1" dirty="0" smtClean="0">
                <a:latin typeface="Times New Roman" charset="0"/>
                <a:ea typeface="Times New Roman" charset="0"/>
                <a:cs typeface="Times New Roman" charset="0"/>
              </a:rPr>
              <a:t>K</a:t>
            </a:r>
            <a:r>
              <a:rPr lang="es-ES" altLang="en-US" sz="2400" baseline="-12000" dirty="0" smtClean="0">
                <a:latin typeface="Times New Roman" charset="0"/>
                <a:ea typeface="Times New Roman" charset="0"/>
                <a:cs typeface="Times New Roman" charset="0"/>
              </a:rPr>
              <a:t>c</a:t>
            </a:r>
            <a:r>
              <a:rPr lang="es-ES" altLang="en-US" sz="1600" dirty="0" smtClean="0">
                <a:latin typeface="Times New Roman" charset="0"/>
                <a:ea typeface="Times New Roman" charset="0"/>
                <a:cs typeface="Times New Roman" charset="0"/>
              </a:rPr>
              <a:t>(2</a:t>
            </a:r>
            <a:r>
              <a:rPr lang="es-ES" altLang="en-US" sz="16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 4.1 x 10</a:t>
            </a:r>
            <a:r>
              <a:rPr lang="es-ES" altLang="en-US" sz="2400" baseline="30000" dirty="0">
                <a:latin typeface="Times New Roman" charset="0"/>
                <a:ea typeface="Times New Roman" charset="0"/>
                <a:cs typeface="Times New Roman" charset="0"/>
              </a:rPr>
              <a:t>-31</a:t>
            </a:r>
          </a:p>
          <a:p>
            <a:pPr eaLnBrk="1" hangingPunct="1">
              <a:buFontTx/>
              <a:buNone/>
            </a:pPr>
            <a:r>
              <a:rPr lang="es-E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What is the equilibrium constant for the </a:t>
            </a:r>
            <a:r>
              <a:rPr lang="en-US" altLang="en-US" sz="2400" dirty="0" smtClean="0">
                <a:latin typeface="Times New Roman" charset="0"/>
                <a:ea typeface="Times New Roman" charset="0"/>
                <a:cs typeface="Times New Roman" charset="0"/>
              </a:rPr>
              <a:t>reaction? </a:t>
            </a:r>
          </a:p>
          <a:p>
            <a:pPr marL="457200" lvl="1" indent="0" eaLnBrk="1" hangingPunct="1">
              <a:buNone/>
            </a:pPr>
            <a:r>
              <a:rPr lang="en-US" altLang="en-US" sz="2400" dirty="0" smtClean="0">
                <a:latin typeface="Times New Roman" charset="0"/>
                <a:ea typeface="Times New Roman" charset="0"/>
                <a:cs typeface="Times New Roman" charset="0"/>
              </a:rPr>
              <a:t>	2</a:t>
            </a:r>
            <a:r>
              <a:rPr lang="es-ES" altLang="en-US" sz="2400" dirty="0" smtClean="0">
                <a:latin typeface="Times New Roman" charset="0"/>
                <a:ea typeface="Times New Roman" charset="0"/>
                <a:cs typeface="Times New Roman" charset="0"/>
              </a:rPr>
              <a:t>N</a:t>
            </a:r>
            <a:r>
              <a:rPr lang="es-ES" altLang="en-US" sz="2400" baseline="-12000" dirty="0" smtClean="0">
                <a:latin typeface="Times New Roman" charset="0"/>
                <a:ea typeface="Times New Roman" charset="0"/>
                <a:cs typeface="Times New Roman" charset="0"/>
              </a:rPr>
              <a:t>2</a:t>
            </a:r>
            <a:r>
              <a:rPr lang="es-ES" altLang="en-US" sz="2400" dirty="0" smtClean="0">
                <a:latin typeface="Times New Roman" charset="0"/>
                <a:ea typeface="Times New Roman" charset="0"/>
                <a:cs typeface="Times New Roman" charset="0"/>
              </a:rPr>
              <a:t>O</a:t>
            </a:r>
            <a:r>
              <a:rPr lang="es-E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 </a:t>
            </a:r>
            <a:r>
              <a:rPr lang="es-ES" altLang="en-US" sz="2400" dirty="0" smtClean="0">
                <a:latin typeface="Times New Roman" charset="0"/>
                <a:ea typeface="Times New Roman" charset="0"/>
                <a:cs typeface="Times New Roman" charset="0"/>
              </a:rPr>
              <a:t> O</a:t>
            </a:r>
            <a:r>
              <a:rPr lang="es-ES" altLang="en-US" sz="2400" baseline="-12000" dirty="0" smtClean="0">
                <a:latin typeface="Times New Roman" charset="0"/>
                <a:ea typeface="Times New Roman" charset="0"/>
                <a:cs typeface="Times New Roman" charset="0"/>
              </a:rPr>
              <a:t>2</a:t>
            </a:r>
            <a:r>
              <a:rPr lang="es-E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a:t>
            </a:r>
            <a:r>
              <a:rPr lang="es-ES" altLang="en-US" sz="2400" dirty="0" smtClean="0">
                <a:latin typeface="Times New Roman" charset="0"/>
                <a:ea typeface="Times New Roman" charset="0"/>
                <a:cs typeface="Times New Roman" charset="0"/>
              </a:rPr>
              <a:t> </a:t>
            </a:r>
            <a:r>
              <a:rPr lang="en-US" altLang="en-US" sz="2400" dirty="0" smtClean="0">
                <a:latin typeface="Cambria Math" charset="0"/>
                <a:ea typeface="Cambria Math" charset="0"/>
                <a:cs typeface="Cambria Math" charset="0"/>
              </a:rPr>
              <a:t>⇌</a:t>
            </a:r>
            <a:r>
              <a:rPr lang="es-ES" altLang="en-US" sz="2400" dirty="0" smtClean="0">
                <a:latin typeface="Times New Roman" charset="0"/>
                <a:ea typeface="Times New Roman" charset="0"/>
                <a:cs typeface="Times New Roman" charset="0"/>
              </a:rPr>
              <a:t>  4NO</a:t>
            </a:r>
            <a:r>
              <a:rPr lang="es-ES" altLang="en-US" sz="2000" dirty="0" smtClean="0">
                <a:latin typeface="Times New Roman" charset="0"/>
                <a:ea typeface="Times New Roman" charset="0"/>
                <a:cs typeface="Times New Roman" charset="0"/>
              </a:rPr>
              <a:t>(g</a:t>
            </a:r>
            <a:r>
              <a:rPr lang="es-ES" altLang="en-US" sz="2000" dirty="0">
                <a:latin typeface="Times New Roman" charset="0"/>
                <a:ea typeface="Times New Roman" charset="0"/>
                <a:cs typeface="Times New Roman" charset="0"/>
              </a:rPr>
              <a:t>)</a:t>
            </a:r>
            <a:r>
              <a:rPr lang="es-ES" altLang="en-US" sz="2400" dirty="0">
                <a:latin typeface="Times New Roman" charset="0"/>
                <a:ea typeface="Times New Roman" charset="0"/>
                <a:cs typeface="Times New Roman" charset="0"/>
              </a:rPr>
              <a:t> </a:t>
            </a:r>
          </a:p>
          <a:p>
            <a:pPr eaLnBrk="1" hangingPunct="1">
              <a:buFontTx/>
              <a:buNone/>
            </a:pPr>
            <a:endParaRPr lang="es-ES" altLang="en-US" sz="2800" dirty="0">
              <a:latin typeface="Times New Roman" charset="0"/>
              <a:ea typeface="Times New Roman" charset="0"/>
              <a:cs typeface="Times New Roman" charset="0"/>
            </a:endParaRPr>
          </a:p>
          <a:p>
            <a:pPr eaLnBrk="1" hangingPunct="1">
              <a:buFontTx/>
              <a:buNone/>
            </a:pPr>
            <a:r>
              <a:rPr lang="es-ES" altLang="en-US" sz="2800" i="1" dirty="0">
                <a:latin typeface="Times New Roman" charset="0"/>
                <a:ea typeface="Times New Roman" charset="0"/>
                <a:cs typeface="Times New Roman" charset="0"/>
              </a:rPr>
              <a:t>	</a:t>
            </a:r>
            <a:r>
              <a:rPr lang="es-ES" altLang="en-US" sz="2000" dirty="0" smtClean="0">
                <a:solidFill>
                  <a:schemeClr val="hlink"/>
                </a:solidFill>
                <a:latin typeface="Times New Roman" charset="0"/>
                <a:ea typeface="Times New Roman" charset="0"/>
                <a:cs typeface="Times New Roman" charset="0"/>
              </a:rPr>
              <a:t>(</a:t>
            </a:r>
            <a:r>
              <a:rPr lang="es-ES" altLang="en-US" sz="2000" dirty="0" err="1">
                <a:solidFill>
                  <a:schemeClr val="hlink"/>
                </a:solidFill>
                <a:latin typeface="Times New Roman" charset="0"/>
                <a:ea typeface="Times New Roman" charset="0"/>
                <a:cs typeface="Times New Roman" charset="0"/>
              </a:rPr>
              <a:t>Answer</a:t>
            </a:r>
            <a:r>
              <a:rPr lang="es-ES" altLang="en-US" sz="2000" dirty="0">
                <a:solidFill>
                  <a:schemeClr val="hlink"/>
                </a:solidFill>
                <a:latin typeface="Times New Roman" charset="0"/>
                <a:ea typeface="Times New Roman" charset="0"/>
                <a:cs typeface="Times New Roman" charset="0"/>
              </a:rPr>
              <a:t>: </a:t>
            </a:r>
            <a:r>
              <a:rPr lang="es-ES" altLang="en-US" sz="2000" i="1" dirty="0" err="1">
                <a:solidFill>
                  <a:schemeClr val="hlink"/>
                </a:solidFill>
                <a:latin typeface="Times New Roman" charset="0"/>
                <a:ea typeface="Times New Roman" charset="0"/>
                <a:cs typeface="Times New Roman" charset="0"/>
              </a:rPr>
              <a:t>K</a:t>
            </a:r>
            <a:r>
              <a:rPr lang="es-ES" altLang="en-US" sz="2000" baseline="-12000" dirty="0" err="1">
                <a:solidFill>
                  <a:schemeClr val="hlink"/>
                </a:solidFill>
                <a:latin typeface="Times New Roman" charset="0"/>
                <a:ea typeface="Times New Roman" charset="0"/>
                <a:cs typeface="Times New Roman" charset="0"/>
              </a:rPr>
              <a:t>net</a:t>
            </a:r>
            <a:r>
              <a:rPr lang="es-ES" altLang="en-US" sz="2000" baseline="-12000" dirty="0">
                <a:solidFill>
                  <a:schemeClr val="hlink"/>
                </a:solidFill>
                <a:latin typeface="Times New Roman" charset="0"/>
                <a:ea typeface="Times New Roman" charset="0"/>
                <a:cs typeface="Times New Roman" charset="0"/>
              </a:rPr>
              <a:t> </a:t>
            </a:r>
            <a:r>
              <a:rPr lang="es-ES" altLang="en-US" sz="2000" dirty="0">
                <a:solidFill>
                  <a:schemeClr val="hlink"/>
                </a:solidFill>
                <a:latin typeface="Times New Roman" charset="0"/>
                <a:ea typeface="Times New Roman" charset="0"/>
                <a:cs typeface="Times New Roman" charset="0"/>
              </a:rPr>
              <a:t>= </a:t>
            </a:r>
            <a:r>
              <a:rPr lang="es-ES" altLang="en-US" sz="2000" dirty="0" smtClean="0">
                <a:solidFill>
                  <a:schemeClr val="hlink"/>
                </a:solidFill>
                <a:latin typeface="Times New Roman" charset="0"/>
                <a:ea typeface="Times New Roman" charset="0"/>
                <a:cs typeface="Times New Roman" charset="0"/>
              </a:rPr>
              <a:t>2.9 </a:t>
            </a:r>
            <a:r>
              <a:rPr lang="es-ES" altLang="en-US" sz="2000" dirty="0">
                <a:solidFill>
                  <a:schemeClr val="hlink"/>
                </a:solidFill>
                <a:latin typeface="Times New Roman" charset="0"/>
                <a:ea typeface="Times New Roman" charset="0"/>
                <a:cs typeface="Times New Roman" charset="0"/>
              </a:rPr>
              <a:t>x </a:t>
            </a:r>
            <a:r>
              <a:rPr lang="es-ES" altLang="en-US" sz="2000" dirty="0" smtClean="0">
                <a:solidFill>
                  <a:schemeClr val="hlink"/>
                </a:solidFill>
                <a:latin typeface="Times New Roman" charset="0"/>
                <a:ea typeface="Times New Roman" charset="0"/>
                <a:cs typeface="Times New Roman" charset="0"/>
              </a:rPr>
              <a:t>10</a:t>
            </a:r>
            <a:r>
              <a:rPr lang="es-ES" altLang="en-US" sz="2000" baseline="30000" dirty="0" smtClean="0">
                <a:solidFill>
                  <a:schemeClr val="hlink"/>
                </a:solidFill>
                <a:latin typeface="Times New Roman" charset="0"/>
                <a:ea typeface="Times New Roman" charset="0"/>
                <a:cs typeface="Times New Roman" charset="0"/>
              </a:rPr>
              <a:t>-26</a:t>
            </a:r>
            <a:r>
              <a:rPr lang="es-ES" altLang="en-US" sz="2000" dirty="0" smtClean="0">
                <a:solidFill>
                  <a:schemeClr val="hlink"/>
                </a:solidFill>
                <a:latin typeface="Times New Roman" charset="0"/>
                <a:ea typeface="Times New Roman" charset="0"/>
                <a:cs typeface="Times New Roman" charset="0"/>
              </a:rPr>
              <a:t>)</a:t>
            </a:r>
            <a:endParaRPr lang="en-US" altLang="en-US" sz="2000" baseline="-12000" dirty="0">
              <a:solidFill>
                <a:schemeClr val="hlink"/>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lnSpc>
                <a:spcPct val="80000"/>
              </a:lnSpc>
            </a:pPr>
            <a:r>
              <a:rPr lang="en-US" altLang="en-US" sz="3200">
                <a:latin typeface="Times" charset="0"/>
              </a:rPr>
              <a:t>Applications of Equilibrium Constant</a:t>
            </a:r>
          </a:p>
        </p:txBody>
      </p:sp>
      <p:sp>
        <p:nvSpPr>
          <p:cNvPr id="30723" name="Rectangle 3"/>
          <p:cNvSpPr>
            <a:spLocks noGrp="1" noChangeArrowheads="1"/>
          </p:cNvSpPr>
          <p:nvPr>
            <p:ph type="body" idx="1"/>
          </p:nvPr>
        </p:nvSpPr>
        <p:spPr>
          <a:xfrm>
            <a:off x="457200" y="1600200"/>
            <a:ext cx="8229600" cy="4800600"/>
          </a:xfrm>
        </p:spPr>
        <p:txBody>
          <a:bodyPr/>
          <a:lstStyle/>
          <a:p>
            <a:pPr eaLnBrk="1" hangingPunct="1">
              <a:lnSpc>
                <a:spcPct val="90000"/>
              </a:lnSpc>
              <a:buFont typeface="Arial" panose="020B0604020202020204" pitchFamily="34" charset="0"/>
              <a:buChar char="•"/>
            </a:pPr>
            <a:r>
              <a:rPr lang="en-US" altLang="en-US" sz="2800" dirty="0" smtClean="0">
                <a:latin typeface="Times" charset="0"/>
              </a:rPr>
              <a:t>Knowing the equilibrium constant allows us to predict:</a:t>
            </a:r>
            <a:endParaRPr lang="en-US" altLang="en-US" sz="2800" dirty="0">
              <a:latin typeface="Times" charset="0"/>
            </a:endParaRPr>
          </a:p>
          <a:p>
            <a:pPr marL="514350" indent="-514350" eaLnBrk="1" hangingPunct="1">
              <a:lnSpc>
                <a:spcPct val="90000"/>
              </a:lnSpc>
              <a:buFont typeface="+mj-lt"/>
              <a:buAutoNum type="arabicPeriod"/>
            </a:pPr>
            <a:r>
              <a:rPr lang="en-US" altLang="en-US" sz="2800" dirty="0" smtClean="0">
                <a:latin typeface="Times" charset="0"/>
              </a:rPr>
              <a:t>The tendency of the reaction and the extent a reaction has occurred when equilibrium is established; </a:t>
            </a:r>
          </a:p>
          <a:p>
            <a:pPr marL="514350" indent="-514350" eaLnBrk="1" hangingPunct="1">
              <a:lnSpc>
                <a:spcPct val="90000"/>
              </a:lnSpc>
              <a:buFont typeface="+mj-lt"/>
              <a:buAutoNum type="arabicPeriod"/>
            </a:pPr>
            <a:r>
              <a:rPr lang="en-US" altLang="en-US" sz="2800" dirty="0" smtClean="0">
                <a:latin typeface="Times" charset="0"/>
              </a:rPr>
              <a:t>Whether a given set of concentrations represents an equilibrium condition, and if not, </a:t>
            </a:r>
            <a:r>
              <a:rPr lang="en-US" altLang="en-US" sz="2800" dirty="0">
                <a:latin typeface="Times" charset="0"/>
              </a:rPr>
              <a:t>we can predict the direction </a:t>
            </a:r>
            <a:r>
              <a:rPr lang="en-US" altLang="en-US" sz="2800" dirty="0" smtClean="0">
                <a:latin typeface="Times" charset="0"/>
              </a:rPr>
              <a:t>in which a </a:t>
            </a:r>
            <a:r>
              <a:rPr lang="en-US" altLang="en-US" sz="2800" dirty="0">
                <a:latin typeface="Times" charset="0"/>
              </a:rPr>
              <a:t>net </a:t>
            </a:r>
            <a:r>
              <a:rPr lang="en-US" altLang="en-US" sz="2800" dirty="0" smtClean="0">
                <a:latin typeface="Times" charset="0"/>
              </a:rPr>
              <a:t>reaction will occur;</a:t>
            </a:r>
          </a:p>
          <a:p>
            <a:pPr marL="514350" indent="-514350" eaLnBrk="1" hangingPunct="1">
              <a:lnSpc>
                <a:spcPct val="90000"/>
              </a:lnSpc>
              <a:buFont typeface="+mj-lt"/>
              <a:buAutoNum type="arabicPeriod"/>
            </a:pPr>
            <a:r>
              <a:rPr lang="en-US" altLang="en-US" sz="2800" dirty="0" smtClean="0">
                <a:latin typeface="Times" charset="0"/>
              </a:rPr>
              <a:t>The equilibrium position that will be achieved from a given set of initial concentrations.</a:t>
            </a:r>
            <a:endParaRPr lang="en-US" altLang="en-US" sz="2800" dirty="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200" dirty="0" smtClean="0">
                <a:latin typeface="Times New Roman" charset="0"/>
                <a:ea typeface="Times New Roman" charset="0"/>
                <a:cs typeface="Times New Roman" charset="0"/>
              </a:rPr>
              <a:t>Predicting </a:t>
            </a:r>
            <a:r>
              <a:rPr lang="en-US" altLang="en-US" sz="3200" dirty="0">
                <a:latin typeface="Times New Roman" charset="0"/>
                <a:ea typeface="Times New Roman" charset="0"/>
                <a:cs typeface="Times New Roman" charset="0"/>
              </a:rPr>
              <a:t>T</a:t>
            </a:r>
            <a:r>
              <a:rPr lang="en-US" altLang="en-US" sz="3200" dirty="0" smtClean="0">
                <a:latin typeface="Times New Roman" charset="0"/>
                <a:ea typeface="Times New Roman" charset="0"/>
                <a:cs typeface="Times New Roman" charset="0"/>
              </a:rPr>
              <a:t>he </a:t>
            </a:r>
            <a:r>
              <a:rPr lang="en-US" altLang="en-US" sz="3200" dirty="0">
                <a:latin typeface="Times New Roman" charset="0"/>
                <a:ea typeface="Times New Roman" charset="0"/>
                <a:cs typeface="Times New Roman" charset="0"/>
              </a:rPr>
              <a:t>D</a:t>
            </a:r>
            <a:r>
              <a:rPr lang="en-US" altLang="en-US" sz="3200" dirty="0" smtClean="0">
                <a:latin typeface="Times New Roman" charset="0"/>
                <a:ea typeface="Times New Roman" charset="0"/>
                <a:cs typeface="Times New Roman" charset="0"/>
              </a:rPr>
              <a:t>irection </a:t>
            </a:r>
            <a:r>
              <a:rPr lang="en-US" altLang="en-US" sz="3200" dirty="0">
                <a:latin typeface="Times New Roman" charset="0"/>
                <a:ea typeface="Times New Roman" charset="0"/>
                <a:cs typeface="Times New Roman" charset="0"/>
              </a:rPr>
              <a:t>of </a:t>
            </a:r>
            <a:r>
              <a:rPr lang="en-US" altLang="en-US" sz="3200" dirty="0" smtClean="0">
                <a:latin typeface="Times New Roman" charset="0"/>
                <a:ea typeface="Times New Roman" charset="0"/>
                <a:cs typeface="Times New Roman" charset="0"/>
              </a:rPr>
              <a:t>Net </a:t>
            </a:r>
            <a:r>
              <a:rPr lang="en-US" altLang="en-US" sz="3200" dirty="0">
                <a:latin typeface="Times New Roman" charset="0"/>
                <a:ea typeface="Times New Roman" charset="0"/>
                <a:cs typeface="Times New Roman" charset="0"/>
              </a:rPr>
              <a:t>R</a:t>
            </a:r>
            <a:r>
              <a:rPr lang="en-US" altLang="en-US" sz="3200" dirty="0" smtClean="0">
                <a:latin typeface="Times New Roman" charset="0"/>
                <a:ea typeface="Times New Roman" charset="0"/>
                <a:cs typeface="Times New Roman" charset="0"/>
              </a:rPr>
              <a:t>eaction</a:t>
            </a:r>
            <a:r>
              <a:rPr lang="en-US" altLang="en-US" sz="4000" dirty="0" smtClean="0"/>
              <a:t> </a:t>
            </a:r>
            <a:endParaRPr lang="en-US" altLang="en-US" sz="4000" dirty="0"/>
          </a:p>
        </p:txBody>
      </p:sp>
      <p:sp>
        <p:nvSpPr>
          <p:cNvPr id="31747" name="Rectangle 3"/>
          <p:cNvSpPr>
            <a:spLocks noGrp="1" noChangeArrowheads="1"/>
          </p:cNvSpPr>
          <p:nvPr>
            <p:ph type="body" idx="1"/>
          </p:nvPr>
        </p:nvSpPr>
        <p:spPr/>
        <p:txBody>
          <a:bodyPr/>
          <a:lstStyle/>
          <a:p>
            <a:pPr eaLnBrk="1" hangingPunct="1"/>
            <a:r>
              <a:rPr lang="en-US" altLang="en-US" sz="2400" dirty="0" smtClean="0">
                <a:latin typeface="Times New Roman" charset="0"/>
                <a:ea typeface="Times New Roman" charset="0"/>
                <a:cs typeface="Times New Roman" charset="0"/>
              </a:rPr>
              <a:t>If the </a:t>
            </a:r>
            <a:r>
              <a:rPr lang="en-US" altLang="en-US" sz="2400" i="1" dirty="0" smtClean="0">
                <a:latin typeface="Times New Roman" charset="0"/>
                <a:ea typeface="Times New Roman" charset="0"/>
                <a:cs typeface="Times New Roman" charset="0"/>
              </a:rPr>
              <a:t>K</a:t>
            </a:r>
            <a:r>
              <a:rPr lang="en-US" altLang="en-US" sz="2400" dirty="0" smtClean="0">
                <a:latin typeface="Times New Roman" charset="0"/>
                <a:ea typeface="Times New Roman" charset="0"/>
                <a:cs typeface="Times New Roman" charset="0"/>
              </a:rPr>
              <a:t> value of a reaction is known, we can predict the </a:t>
            </a:r>
            <a:r>
              <a:rPr lang="en-US" altLang="en-US" sz="2400" dirty="0">
                <a:latin typeface="Times New Roman" charset="0"/>
                <a:ea typeface="Times New Roman" charset="0"/>
                <a:cs typeface="Times New Roman" charset="0"/>
              </a:rPr>
              <a:t>direction of net </a:t>
            </a:r>
            <a:r>
              <a:rPr lang="en-US" altLang="en-US" sz="2400" dirty="0" smtClean="0">
                <a:latin typeface="Times New Roman" charset="0"/>
                <a:ea typeface="Times New Roman" charset="0"/>
                <a:cs typeface="Times New Roman" charset="0"/>
              </a:rPr>
              <a:t>reaction using calculated </a:t>
            </a:r>
            <a:r>
              <a:rPr lang="en-US" altLang="en-US" sz="2400" i="1" dirty="0">
                <a:latin typeface="Times New Roman" charset="0"/>
                <a:ea typeface="Times New Roman" charset="0"/>
                <a:cs typeface="Times New Roman" charset="0"/>
              </a:rPr>
              <a:t>reaction quotient</a:t>
            </a:r>
            <a:r>
              <a:rPr lang="en-US" altLang="en-US" sz="2400" dirty="0">
                <a:latin typeface="Times New Roman" charset="0"/>
                <a:ea typeface="Times New Roman" charset="0"/>
                <a:cs typeface="Times New Roman" charset="0"/>
              </a:rPr>
              <a:t>, </a:t>
            </a:r>
            <a:r>
              <a:rPr lang="en-US" altLang="en-US" sz="2400" i="1" dirty="0" smtClean="0">
                <a:latin typeface="Times New Roman" charset="0"/>
                <a:ea typeface="Times New Roman" charset="0"/>
                <a:cs typeface="Times New Roman" charset="0"/>
              </a:rPr>
              <a:t>Q</a:t>
            </a:r>
            <a:r>
              <a:rPr lang="en-US" altLang="en-US" sz="2400" dirty="0" smtClean="0">
                <a:latin typeface="Times New Roman" charset="0"/>
                <a:ea typeface="Times New Roman" charset="0"/>
                <a:cs typeface="Times New Roman" charset="0"/>
              </a:rPr>
              <a:t>.</a:t>
            </a:r>
            <a:endParaRPr lang="en-US" altLang="en-US" sz="2400" dirty="0">
              <a:latin typeface="Times New Roman" charset="0"/>
              <a:ea typeface="Times New Roman" charset="0"/>
              <a:cs typeface="Times New Roman" charset="0"/>
            </a:endParaRPr>
          </a:p>
          <a:p>
            <a:pPr eaLnBrk="1" hangingPunct="1"/>
            <a:r>
              <a:rPr lang="en-US" altLang="en-US" sz="24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Q</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is </a:t>
            </a:r>
            <a:r>
              <a:rPr lang="en-US" altLang="en-US" sz="2400" dirty="0" smtClean="0">
                <a:latin typeface="Times New Roman" charset="0"/>
                <a:ea typeface="Times New Roman" charset="0"/>
                <a:cs typeface="Times New Roman" charset="0"/>
              </a:rPr>
              <a:t>expressed in the manner as </a:t>
            </a:r>
            <a:r>
              <a:rPr lang="en-US" altLang="en-US" sz="2400" i="1" dirty="0" smtClean="0">
                <a:latin typeface="Times New Roman" charset="0"/>
                <a:ea typeface="Times New Roman" charset="0"/>
                <a:cs typeface="Times New Roman" charset="0"/>
              </a:rPr>
              <a:t>K</a:t>
            </a:r>
            <a:r>
              <a:rPr lang="en-US" altLang="en-US" sz="1600" dirty="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for </a:t>
            </a:r>
            <a:r>
              <a:rPr lang="en-US" altLang="en-US" sz="2400" dirty="0" smtClean="0">
                <a:latin typeface="Times New Roman" charset="0"/>
                <a:ea typeface="Times New Roman" charset="0"/>
                <a:cs typeface="Times New Roman" charset="0"/>
              </a:rPr>
              <a:t>the reaction, </a:t>
            </a:r>
            <a:r>
              <a:rPr lang="en-US" altLang="en-US" sz="2400" dirty="0">
                <a:latin typeface="Times New Roman" charset="0"/>
                <a:ea typeface="Times New Roman" charset="0"/>
                <a:cs typeface="Times New Roman" charset="0"/>
              </a:rPr>
              <a:t>such as:</a:t>
            </a:r>
          </a:p>
          <a:p>
            <a:pPr eaLnBrk="1" hangingPunct="1">
              <a:lnSpc>
                <a:spcPct val="150000"/>
              </a:lnSpc>
            </a:pPr>
            <a:r>
              <a:rPr lang="en-US" altLang="en-US" sz="2800" i="1" dirty="0">
                <a:latin typeface="Times New Roman" charset="0"/>
                <a:ea typeface="Times New Roman" charset="0"/>
                <a:cs typeface="Times New Roman" charset="0"/>
              </a:rPr>
              <a:t>    </a:t>
            </a:r>
            <a:r>
              <a:rPr lang="en-US" altLang="en-US" sz="2800" i="1" dirty="0" err="1">
                <a:latin typeface="Times New Roman" charset="0"/>
                <a:ea typeface="Times New Roman" charset="0"/>
                <a:cs typeface="Times New Roman" charset="0"/>
              </a:rPr>
              <a:t>a</a:t>
            </a:r>
            <a:r>
              <a:rPr lang="en-US" altLang="en-US" sz="2800" dirty="0" err="1">
                <a:latin typeface="Times New Roman" charset="0"/>
                <a:ea typeface="Times New Roman" charset="0"/>
                <a:cs typeface="Times New Roman" charset="0"/>
              </a:rPr>
              <a:t>A</a:t>
            </a:r>
            <a:r>
              <a:rPr lang="en-US" altLang="en-US" sz="2800" i="1" dirty="0">
                <a:latin typeface="Times New Roman" charset="0"/>
                <a:ea typeface="Times New Roman" charset="0"/>
                <a:cs typeface="Times New Roman" charset="0"/>
              </a:rPr>
              <a:t> + </a:t>
            </a:r>
            <a:r>
              <a:rPr lang="en-US" altLang="en-US" sz="2800" i="1" dirty="0" err="1">
                <a:latin typeface="Times New Roman" charset="0"/>
                <a:ea typeface="Times New Roman" charset="0"/>
                <a:cs typeface="Times New Roman" charset="0"/>
              </a:rPr>
              <a:t>b</a:t>
            </a:r>
            <a:r>
              <a:rPr lang="en-US" altLang="en-US" sz="2800" dirty="0" err="1">
                <a:latin typeface="Times New Roman" charset="0"/>
                <a:ea typeface="Times New Roman" charset="0"/>
                <a:cs typeface="Times New Roman" charset="0"/>
              </a:rPr>
              <a:t>B</a:t>
            </a:r>
            <a:r>
              <a:rPr lang="en-US" altLang="en-US" sz="2800" i="1" dirty="0">
                <a:latin typeface="Times New Roman" charset="0"/>
                <a:ea typeface="Times New Roman" charset="0"/>
                <a:cs typeface="Times New Roman" charset="0"/>
              </a:rPr>
              <a:t> </a:t>
            </a:r>
            <a:r>
              <a:rPr lang="en-US" altLang="en-US" sz="2800" dirty="0">
                <a:latin typeface="Cambria Math" charset="0"/>
                <a:ea typeface="Cambria Math" charset="0"/>
                <a:cs typeface="Lucida Sans Unicode" charset="0"/>
              </a:rPr>
              <a:t>⇌</a:t>
            </a:r>
            <a:r>
              <a:rPr lang="en-US" altLang="en-US" sz="2800" i="1" dirty="0">
                <a:latin typeface="Times New Roman" charset="0"/>
                <a:ea typeface="Times New Roman" charset="0"/>
                <a:cs typeface="Times New Roman" charset="0"/>
              </a:rPr>
              <a:t>  </a:t>
            </a:r>
            <a:r>
              <a:rPr lang="en-US" altLang="en-US" sz="2800" i="1" dirty="0" err="1">
                <a:latin typeface="Times New Roman" charset="0"/>
                <a:ea typeface="Times New Roman" charset="0"/>
                <a:cs typeface="Times New Roman" charset="0"/>
              </a:rPr>
              <a:t>c</a:t>
            </a:r>
            <a:r>
              <a:rPr lang="en-US" altLang="en-US" sz="2800" dirty="0" err="1">
                <a:latin typeface="Times New Roman" charset="0"/>
                <a:ea typeface="Times New Roman" charset="0"/>
                <a:cs typeface="Times New Roman" charset="0"/>
              </a:rPr>
              <a:t>C</a:t>
            </a:r>
            <a:r>
              <a:rPr lang="en-US" altLang="en-US" sz="2800" i="1" dirty="0">
                <a:latin typeface="Times New Roman" charset="0"/>
                <a:ea typeface="Times New Roman" charset="0"/>
                <a:cs typeface="Times New Roman" charset="0"/>
              </a:rPr>
              <a:t> + </a:t>
            </a:r>
            <a:r>
              <a:rPr lang="en-US" altLang="en-US" sz="2800" i="1" dirty="0" err="1">
                <a:latin typeface="Times New Roman" charset="0"/>
                <a:ea typeface="Times New Roman" charset="0"/>
                <a:cs typeface="Times New Roman" charset="0"/>
              </a:rPr>
              <a:t>d</a:t>
            </a:r>
            <a:r>
              <a:rPr lang="en-US" altLang="en-US" sz="2800" dirty="0" err="1">
                <a:latin typeface="Times New Roman" charset="0"/>
                <a:ea typeface="Times New Roman" charset="0"/>
                <a:cs typeface="Times New Roman" charset="0"/>
              </a:rPr>
              <a:t>D</a:t>
            </a:r>
            <a:r>
              <a:rPr lang="en-US" altLang="en-US" sz="2800" dirty="0">
                <a:latin typeface="Times New Roman" charset="0"/>
                <a:ea typeface="Times New Roman" charset="0"/>
                <a:cs typeface="Times New Roman" charset="0"/>
              </a:rPr>
              <a:t>;</a:t>
            </a:r>
          </a:p>
          <a:p>
            <a:pPr marL="0" indent="0" eaLnBrk="1" hangingPunct="1">
              <a:buNone/>
            </a:pPr>
            <a:endParaRPr lang="en-US" altLang="en-US" sz="1600" dirty="0">
              <a:latin typeface="Times New Roman" charset="0"/>
              <a:ea typeface="Times New Roman" charset="0"/>
              <a:cs typeface="Times New Roman" charset="0"/>
            </a:endParaRPr>
          </a:p>
          <a:p>
            <a:pPr eaLnBrk="1" hangingPunct="1"/>
            <a:r>
              <a:rPr lang="en-US" altLang="en-US" sz="2400" i="1" dirty="0" smtClean="0">
                <a:latin typeface="Times New Roman" charset="0"/>
                <a:ea typeface="Times New Roman" charset="0"/>
                <a:cs typeface="Times New Roman" charset="0"/>
              </a:rPr>
              <a:t>Q</a:t>
            </a:r>
            <a:r>
              <a:rPr lang="en-US" altLang="en-US" sz="2400" baseline="-12000" dirty="0" smtClean="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is calculated using concentrations </a:t>
            </a:r>
            <a:r>
              <a:rPr lang="en-US" altLang="en-US" sz="2400" dirty="0" smtClean="0">
                <a:latin typeface="Times New Roman" charset="0"/>
                <a:ea typeface="Times New Roman" charset="0"/>
                <a:cs typeface="Times New Roman" charset="0"/>
              </a:rPr>
              <a:t>in any mixture that </a:t>
            </a:r>
            <a:r>
              <a:rPr lang="en-US" altLang="en-US" sz="2400" dirty="0">
                <a:latin typeface="Times New Roman" charset="0"/>
                <a:ea typeface="Times New Roman" charset="0"/>
                <a:cs typeface="Times New Roman" charset="0"/>
              </a:rPr>
              <a:t>are not </a:t>
            </a:r>
            <a:r>
              <a:rPr lang="en-US" altLang="en-US" sz="2400" dirty="0" smtClean="0">
                <a:latin typeface="Times New Roman" charset="0"/>
                <a:ea typeface="Times New Roman" charset="0"/>
                <a:cs typeface="Times New Roman" charset="0"/>
              </a:rPr>
              <a:t>necessarily </a:t>
            </a:r>
            <a:r>
              <a:rPr lang="en-US" altLang="en-US" sz="2400" dirty="0">
                <a:latin typeface="Times New Roman" charset="0"/>
                <a:ea typeface="Times New Roman" charset="0"/>
                <a:cs typeface="Times New Roman" charset="0"/>
              </a:rPr>
              <a:t>equilibrium.</a:t>
            </a:r>
          </a:p>
        </p:txBody>
      </p:sp>
      <p:sp>
        <p:nvSpPr>
          <p:cNvPr id="3379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33797" name="Object 4"/>
          <p:cNvGraphicFramePr>
            <a:graphicFrameLocks noChangeAspect="1"/>
          </p:cNvGraphicFramePr>
          <p:nvPr>
            <p:extLst>
              <p:ext uri="{D42A27DB-BD31-4B8C-83A1-F6EECF244321}">
                <p14:modId xmlns:p14="http://schemas.microsoft.com/office/powerpoint/2010/main" val="696290832"/>
              </p:ext>
            </p:extLst>
          </p:nvPr>
        </p:nvGraphicFramePr>
        <p:xfrm>
          <a:off x="4724400" y="2819400"/>
          <a:ext cx="1981200" cy="918369"/>
        </p:xfrm>
        <a:graphic>
          <a:graphicData uri="http://schemas.openxmlformats.org/presentationml/2006/ole">
            <mc:AlternateContent xmlns:mc="http://schemas.openxmlformats.org/markup-compatibility/2006">
              <mc:Choice xmlns:v="urn:schemas-microsoft-com:vml" Requires="v">
                <p:oleObj spid="_x0000_s33828" name="Equation" r:id="rId3" imgW="952087" imgH="444307" progId="Equation.3">
                  <p:embed/>
                </p:oleObj>
              </mc:Choice>
              <mc:Fallback>
                <p:oleObj name="Equation" r:id="rId3" imgW="952087" imgH="44430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19400"/>
                        <a:ext cx="1981200" cy="918369"/>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944562"/>
          </a:xfrm>
        </p:spPr>
        <p:txBody>
          <a:bodyPr/>
          <a:lstStyle/>
          <a:p>
            <a:pPr eaLnBrk="1" hangingPunct="1"/>
            <a:r>
              <a:rPr lang="en-US" altLang="en-US" sz="3600" dirty="0">
                <a:latin typeface="Times New Roman" charset="0"/>
                <a:ea typeface="Times New Roman" charset="0"/>
                <a:cs typeface="Times New Roman" charset="0"/>
              </a:rPr>
              <a:t>What does the reaction </a:t>
            </a:r>
            <a:r>
              <a:rPr lang="en-US" altLang="en-US" sz="3600" dirty="0" smtClean="0">
                <a:latin typeface="Times New Roman" charset="0"/>
                <a:ea typeface="Times New Roman" charset="0"/>
                <a:cs typeface="Times New Roman" charset="0"/>
              </a:rPr>
              <a:t>quotient </a:t>
            </a:r>
            <a:r>
              <a:rPr lang="en-US" altLang="en-US" sz="3600" i="1" dirty="0" smtClean="0">
                <a:latin typeface="Times New Roman" charset="0"/>
                <a:ea typeface="Times New Roman" charset="0"/>
                <a:cs typeface="Times New Roman" charset="0"/>
              </a:rPr>
              <a:t>Q</a:t>
            </a:r>
            <a:r>
              <a:rPr lang="en-US" altLang="en-US" sz="3600" dirty="0" smtClean="0">
                <a:latin typeface="Times New Roman" charset="0"/>
                <a:ea typeface="Times New Roman" charset="0"/>
                <a:cs typeface="Times New Roman" charset="0"/>
              </a:rPr>
              <a:t> </a:t>
            </a:r>
            <a:r>
              <a:rPr lang="en-US" altLang="en-US" sz="3600" dirty="0">
                <a:latin typeface="Times New Roman" charset="0"/>
                <a:ea typeface="Times New Roman" charset="0"/>
                <a:cs typeface="Times New Roman" charset="0"/>
              </a:rPr>
              <a:t>tell us?</a:t>
            </a:r>
          </a:p>
        </p:txBody>
      </p:sp>
      <p:sp>
        <p:nvSpPr>
          <p:cNvPr id="32771" name="Rectangle 3"/>
          <p:cNvSpPr>
            <a:spLocks noGrp="1" noChangeArrowheads="1"/>
          </p:cNvSpPr>
          <p:nvPr>
            <p:ph type="body" idx="1"/>
          </p:nvPr>
        </p:nvSpPr>
        <p:spPr>
          <a:xfrm>
            <a:off x="457200" y="1676400"/>
            <a:ext cx="8229600" cy="4449763"/>
          </a:xfrm>
        </p:spPr>
        <p:txBody>
          <a:bodyPr/>
          <a:lstStyle/>
          <a:p>
            <a:pPr eaLnBrk="1" hangingPunct="1">
              <a:lnSpc>
                <a:spcPct val="150000"/>
              </a:lnSpc>
              <a:buFont typeface="Arial" charset="0"/>
              <a:buChar char="•"/>
            </a:pPr>
            <a:r>
              <a:rPr lang="en-US" altLang="en-US" sz="2800" i="1" dirty="0" smtClean="0">
                <a:latin typeface="Times New Roman" charset="0"/>
                <a:ea typeface="Times New Roman" charset="0"/>
                <a:cs typeface="Times New Roman" charset="0"/>
              </a:rPr>
              <a:t>Q</a:t>
            </a:r>
            <a:r>
              <a:rPr lang="en-US" altLang="en-US" sz="2800" baseline="-12000" dirty="0" smtClean="0">
                <a:latin typeface="Times New Roman" charset="0"/>
                <a:ea typeface="Times New Roman" charset="0"/>
                <a:cs typeface="Times New Roman" charset="0"/>
              </a:rPr>
              <a:t>c</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 </a:t>
            </a:r>
            <a:r>
              <a:rPr lang="en-US" altLang="en-US" sz="2800" i="1" dirty="0">
                <a:latin typeface="Times New Roman" charset="0"/>
                <a:ea typeface="Times New Roman" charset="0"/>
                <a:cs typeface="Times New Roman" charset="0"/>
              </a:rPr>
              <a:t>K</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sym typeface="Wingdings" charset="2"/>
              </a:rPr>
              <a:t></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reaction </a:t>
            </a:r>
            <a:r>
              <a:rPr lang="en-US" altLang="en-US" sz="2800" dirty="0">
                <a:latin typeface="Times New Roman" charset="0"/>
                <a:ea typeface="Times New Roman" charset="0"/>
                <a:cs typeface="Times New Roman" charset="0"/>
              </a:rPr>
              <a:t>is at equilibrium;</a:t>
            </a:r>
          </a:p>
          <a:p>
            <a:pPr eaLnBrk="1" hangingPunct="1">
              <a:buFont typeface="Arial" charset="0"/>
              <a:buChar char="•"/>
            </a:pPr>
            <a:r>
              <a:rPr lang="en-US" altLang="en-US" sz="2800" i="1" dirty="0" smtClean="0">
                <a:latin typeface="Times New Roman" charset="0"/>
                <a:ea typeface="Times New Roman" charset="0"/>
                <a:cs typeface="Times New Roman" charset="0"/>
              </a:rPr>
              <a:t>Q</a:t>
            </a:r>
            <a:r>
              <a:rPr lang="en-US" altLang="en-US" sz="2800" baseline="-12000" dirty="0" smtClean="0">
                <a:latin typeface="Times New Roman" charset="0"/>
                <a:ea typeface="Times New Roman" charset="0"/>
                <a:cs typeface="Times New Roman" charset="0"/>
              </a:rPr>
              <a:t>c</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&lt; </a:t>
            </a:r>
            <a:r>
              <a:rPr lang="en-US" altLang="en-US" sz="2800" i="1" dirty="0">
                <a:latin typeface="Times New Roman" charset="0"/>
                <a:ea typeface="Times New Roman" charset="0"/>
                <a:cs typeface="Times New Roman" charset="0"/>
              </a:rPr>
              <a:t>K</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sym typeface="Wingdings" charset="2"/>
              </a:rPr>
              <a:t></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reaction </a:t>
            </a:r>
            <a:r>
              <a:rPr lang="en-US" altLang="en-US" sz="2800" dirty="0">
                <a:latin typeface="Times New Roman" charset="0"/>
                <a:ea typeface="Times New Roman" charset="0"/>
                <a:cs typeface="Times New Roman" charset="0"/>
              </a:rPr>
              <a:t>is not at </a:t>
            </a:r>
            <a:r>
              <a:rPr lang="en-US" altLang="en-US" sz="2800" dirty="0" smtClean="0">
                <a:latin typeface="Times New Roman" charset="0"/>
                <a:ea typeface="Times New Roman" charset="0"/>
                <a:cs typeface="Times New Roman" charset="0"/>
              </a:rPr>
              <a:t>equilibrium; </a:t>
            </a:r>
          </a:p>
          <a:p>
            <a:pPr marL="457200" lvl="1" indent="0" eaLnBrk="1" hangingPunct="1">
              <a:buNone/>
            </a:pPr>
            <a:r>
              <a:rPr lang="en-US" altLang="en-US" sz="2400" dirty="0" smtClean="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there is a net forward </a:t>
            </a:r>
            <a:r>
              <a:rPr lang="en-US" altLang="en-US" dirty="0">
                <a:latin typeface="Times New Roman" charset="0"/>
                <a:ea typeface="Times New Roman" charset="0"/>
                <a:cs typeface="Times New Roman" charset="0"/>
              </a:rPr>
              <a:t>reaction;</a:t>
            </a:r>
          </a:p>
          <a:p>
            <a:pPr eaLnBrk="1" hangingPunct="1">
              <a:buFont typeface="Arial" charset="0"/>
              <a:buChar char="•"/>
            </a:pPr>
            <a:r>
              <a:rPr lang="en-US" altLang="en-US" sz="2800" i="1" dirty="0" smtClean="0">
                <a:latin typeface="Times New Roman" charset="0"/>
                <a:ea typeface="Times New Roman" charset="0"/>
                <a:cs typeface="Times New Roman" charset="0"/>
              </a:rPr>
              <a:t>Q</a:t>
            </a:r>
            <a:r>
              <a:rPr lang="en-US" altLang="en-US" sz="2800" baseline="-12000" dirty="0" smtClean="0">
                <a:latin typeface="Times New Roman" charset="0"/>
                <a:ea typeface="Times New Roman" charset="0"/>
                <a:cs typeface="Times New Roman" charset="0"/>
              </a:rPr>
              <a:t>c</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&gt; </a:t>
            </a:r>
            <a:r>
              <a:rPr lang="en-US" altLang="en-US" sz="2800" i="1" dirty="0">
                <a:latin typeface="Times New Roman" charset="0"/>
                <a:ea typeface="Times New Roman" charset="0"/>
                <a:cs typeface="Times New Roman" charset="0"/>
              </a:rPr>
              <a:t>K</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sym typeface="Wingdings" charset="2"/>
              </a:rPr>
              <a:t></a:t>
            </a:r>
            <a:r>
              <a:rPr lang="en-US" altLang="en-US" sz="24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reaction </a:t>
            </a:r>
            <a:r>
              <a:rPr lang="en-US" altLang="en-US" sz="2800" dirty="0">
                <a:latin typeface="Times New Roman" charset="0"/>
                <a:ea typeface="Times New Roman" charset="0"/>
                <a:cs typeface="Times New Roman" charset="0"/>
              </a:rPr>
              <a:t>is not at </a:t>
            </a:r>
            <a:r>
              <a:rPr lang="en-US" altLang="en-US" sz="2800" dirty="0" smtClean="0">
                <a:latin typeface="Times New Roman" charset="0"/>
                <a:ea typeface="Times New Roman" charset="0"/>
                <a:cs typeface="Times New Roman" charset="0"/>
              </a:rPr>
              <a:t>equilibrium; </a:t>
            </a:r>
          </a:p>
          <a:p>
            <a:pPr marL="457200" lvl="1" indent="0" eaLnBrk="1" hangingPunct="1">
              <a:buNone/>
            </a:pPr>
            <a:r>
              <a:rPr lang="en-US" altLang="en-US" sz="2400" dirty="0" smtClean="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there is </a:t>
            </a:r>
            <a:r>
              <a:rPr lang="en-US" altLang="en-US" dirty="0">
                <a:latin typeface="Times New Roman" charset="0"/>
                <a:ea typeface="Times New Roman" charset="0"/>
                <a:cs typeface="Times New Roman" charset="0"/>
              </a:rPr>
              <a:t>a </a:t>
            </a:r>
            <a:r>
              <a:rPr lang="en-US" altLang="en-US" dirty="0" smtClean="0">
                <a:latin typeface="Times New Roman" charset="0"/>
                <a:ea typeface="Times New Roman" charset="0"/>
                <a:cs typeface="Times New Roman" charset="0"/>
              </a:rPr>
              <a:t>net reverse reaction.</a:t>
            </a:r>
            <a:endParaRPr lang="en-US" altLang="en-US" dirty="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600" dirty="0" smtClean="0">
                <a:latin typeface="Times New Roman" charset="0"/>
                <a:ea typeface="Times New Roman" charset="0"/>
                <a:cs typeface="Times New Roman" charset="0"/>
              </a:rPr>
              <a:t>Exercise-#6</a:t>
            </a:r>
            <a:endParaRPr lang="en-US" altLang="en-US" sz="3600" dirty="0">
              <a:latin typeface="Times New Roman" charset="0"/>
              <a:ea typeface="Times New Roman" charset="0"/>
              <a:cs typeface="Times New Roman" charset="0"/>
            </a:endParaRPr>
          </a:p>
        </p:txBody>
      </p:sp>
      <p:sp>
        <p:nvSpPr>
          <p:cNvPr id="27651" name="Rectangle 3"/>
          <p:cNvSpPr>
            <a:spLocks noGrp="1" noChangeArrowheads="1"/>
          </p:cNvSpPr>
          <p:nvPr>
            <p:ph type="body" idx="1"/>
          </p:nvPr>
        </p:nvSpPr>
        <p:spPr>
          <a:xfrm>
            <a:off x="609600" y="1524000"/>
            <a:ext cx="7848600" cy="4876800"/>
          </a:xfrm>
        </p:spPr>
        <p:txBody>
          <a:bodyPr/>
          <a:lstStyle/>
          <a:p>
            <a:pPr>
              <a:lnSpc>
                <a:spcPct val="150000"/>
              </a:lnSpc>
              <a:buNone/>
            </a:pPr>
            <a:r>
              <a:rPr lang="en-US" altLang="en-US" dirty="0"/>
              <a:t>	</a:t>
            </a:r>
            <a:r>
              <a:rPr lang="en-US" altLang="en-US" sz="2400" dirty="0">
                <a:latin typeface="Times New Roman" charset="0"/>
              </a:rPr>
              <a:t>For the reaction: </a:t>
            </a:r>
            <a:r>
              <a:rPr lang="en-US" altLang="en-US" sz="2400" dirty="0" smtClean="0">
                <a:latin typeface="Times New Roman" charset="0"/>
                <a:ea typeface="Times New Roman" charset="0"/>
                <a:cs typeface="Times New Roman" charset="0"/>
              </a:rPr>
              <a:t>N</a:t>
            </a:r>
            <a:r>
              <a:rPr lang="en-US" altLang="en-US" sz="24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 + </a:t>
            </a:r>
            <a:r>
              <a:rPr lang="en-US" altLang="en-US" sz="2400" dirty="0" smtClean="0">
                <a:latin typeface="Times New Roman" charset="0"/>
                <a:ea typeface="Times New Roman" charset="0"/>
                <a:cs typeface="Times New Roman" charset="0"/>
              </a:rPr>
              <a:t>3H</a:t>
            </a:r>
            <a:r>
              <a:rPr lang="en-US" altLang="en-US" sz="24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 </a:t>
            </a:r>
            <a:r>
              <a:rPr lang="en-US" altLang="en-US" sz="2400" dirty="0">
                <a:latin typeface="Cambria Math" charset="0"/>
                <a:ea typeface="Cambria Math" charset="0"/>
                <a:cs typeface="Lucida Sans Unicode" charset="0"/>
              </a:rPr>
              <a:t>⇌</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2NH</a:t>
            </a:r>
            <a:r>
              <a:rPr lang="en-US" altLang="en-US" sz="24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(g)</a:t>
            </a:r>
            <a:r>
              <a:rPr lang="en-US" altLang="en-US" sz="2400" dirty="0" smtClean="0">
                <a:latin typeface="Times New Roman" charset="0"/>
                <a:ea typeface="Times New Roman" charset="0"/>
                <a:cs typeface="Times New Roman" charset="0"/>
              </a:rPr>
              <a:t>, </a:t>
            </a:r>
            <a:endParaRPr lang="en-US" altLang="en-US" sz="2400" dirty="0">
              <a:latin typeface="Times New Roman" charset="0"/>
              <a:ea typeface="Times New Roman" charset="0"/>
              <a:cs typeface="Times New Roman" charset="0"/>
            </a:endParaRPr>
          </a:p>
          <a:p>
            <a:pPr>
              <a:buFontTx/>
              <a:buNone/>
            </a:pPr>
            <a:r>
              <a:rPr lang="en-US" altLang="en-US" sz="24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i="1" dirty="0">
                <a:latin typeface="Times New Roman" charset="0"/>
                <a:ea typeface="Times New Roman" charset="0"/>
                <a:cs typeface="Times New Roman" charset="0"/>
              </a:rPr>
              <a:t> = </a:t>
            </a:r>
            <a:r>
              <a:rPr lang="en-US" altLang="en-US" sz="2400" dirty="0" smtClean="0">
                <a:latin typeface="Times New Roman" charset="0"/>
                <a:ea typeface="Times New Roman" charset="0"/>
                <a:cs typeface="Times New Roman" charset="0"/>
              </a:rPr>
              <a:t>0.0600 </a:t>
            </a:r>
            <a:r>
              <a:rPr lang="en-US" altLang="en-US" sz="2400" dirty="0">
                <a:latin typeface="Times New Roman" charset="0"/>
                <a:ea typeface="Times New Roman" charset="0"/>
                <a:cs typeface="Times New Roman" charset="0"/>
              </a:rPr>
              <a:t>at </a:t>
            </a:r>
            <a:r>
              <a:rPr lang="en-US" altLang="en-US" sz="2400" dirty="0" smtClean="0">
                <a:latin typeface="Times New Roman" charset="0"/>
                <a:ea typeface="Times New Roman" charset="0"/>
                <a:cs typeface="Times New Roman" charset="0"/>
              </a:rPr>
              <a:t>500 </a:t>
            </a:r>
            <a:r>
              <a:rPr lang="en-US" altLang="en-US" sz="2400" baseline="30000" dirty="0" err="1" smtClean="0">
                <a:latin typeface="Times New Roman" charset="0"/>
                <a:ea typeface="Times New Roman" charset="0"/>
                <a:cs typeface="Times New Roman" charset="0"/>
              </a:rPr>
              <a:t>o</a:t>
            </a:r>
            <a:r>
              <a:rPr lang="en-US" altLang="en-US" sz="2400" dirty="0" err="1" smtClean="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(a) </a:t>
            </a:r>
            <a:r>
              <a:rPr lang="en-US" altLang="en-US" sz="2400" dirty="0" smtClean="0">
                <a:latin typeface="Times New Roman" charset="0"/>
                <a:ea typeface="Times New Roman" charset="0"/>
                <a:cs typeface="Times New Roman" charset="0"/>
              </a:rPr>
              <a:t>Determine whether a </a:t>
            </a:r>
            <a:r>
              <a:rPr lang="en-US" altLang="en-US" sz="2400" dirty="0">
                <a:latin typeface="Times New Roman" charset="0"/>
                <a:ea typeface="Times New Roman" charset="0"/>
                <a:cs typeface="Times New Roman" charset="0"/>
              </a:rPr>
              <a:t>mixture that contains </a:t>
            </a:r>
            <a:r>
              <a:rPr lang="en-US" altLang="en-US" sz="2400" dirty="0" smtClean="0">
                <a:latin typeface="Times New Roman" charset="0"/>
                <a:ea typeface="Times New Roman" charset="0"/>
                <a:cs typeface="Times New Roman" charset="0"/>
              </a:rPr>
              <a:t>1.35 </a:t>
            </a:r>
            <a:r>
              <a:rPr lang="en-US" altLang="en-US" sz="2400" i="1" dirty="0">
                <a:latin typeface="Times New Roman" charset="0"/>
                <a:ea typeface="Times New Roman" charset="0"/>
                <a:cs typeface="Times New Roman" charset="0"/>
              </a:rPr>
              <a:t>M</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N</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1.80 </a:t>
            </a:r>
            <a:r>
              <a:rPr lang="en-US" altLang="en-US" sz="2400" i="1" dirty="0">
                <a:latin typeface="Times New Roman" charset="0"/>
                <a:ea typeface="Times New Roman" charset="0"/>
                <a:cs typeface="Times New Roman" charset="0"/>
              </a:rPr>
              <a:t>M</a:t>
            </a:r>
            <a:r>
              <a:rPr lang="en-US" altLang="en-US" sz="2400" dirty="0">
                <a:latin typeface="Times New Roman" charset="0"/>
                <a:ea typeface="Times New Roman" charset="0"/>
                <a:cs typeface="Times New Roman" charset="0"/>
              </a:rPr>
              <a:t> H</a:t>
            </a:r>
            <a:r>
              <a:rPr lang="en-US" altLang="en-US" sz="2400" baseline="-14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and </a:t>
            </a:r>
            <a:r>
              <a:rPr lang="en-US" altLang="en-US" sz="2400" dirty="0" smtClean="0">
                <a:latin typeface="Times New Roman" charset="0"/>
                <a:ea typeface="Times New Roman" charset="0"/>
                <a:cs typeface="Times New Roman" charset="0"/>
              </a:rPr>
              <a:t>0.215 </a:t>
            </a:r>
            <a:r>
              <a:rPr lang="en-US" altLang="en-US" sz="2400" i="1" dirty="0">
                <a:latin typeface="Times New Roman" charset="0"/>
                <a:ea typeface="Times New Roman" charset="0"/>
                <a:cs typeface="Times New Roman" charset="0"/>
              </a:rPr>
              <a:t>M</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NH</a:t>
            </a:r>
            <a:r>
              <a:rPr lang="en-US" altLang="en-US" sz="2400" baseline="-14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 is at </a:t>
            </a:r>
            <a:r>
              <a:rPr lang="en-US" altLang="en-US" sz="2400" dirty="0">
                <a:latin typeface="Times New Roman" charset="0"/>
                <a:ea typeface="Times New Roman" charset="0"/>
                <a:cs typeface="Times New Roman" charset="0"/>
              </a:rPr>
              <a:t>equilibrium? (b) If not, </a:t>
            </a:r>
            <a:r>
              <a:rPr lang="en-US" altLang="en-US" sz="2400" dirty="0" smtClean="0">
                <a:latin typeface="Times New Roman" charset="0"/>
                <a:ea typeface="Times New Roman" charset="0"/>
                <a:cs typeface="Times New Roman" charset="0"/>
              </a:rPr>
              <a:t>predict the </a:t>
            </a:r>
            <a:r>
              <a:rPr lang="en-US" altLang="en-US" sz="2400" dirty="0">
                <a:latin typeface="Times New Roman" charset="0"/>
                <a:ea typeface="Times New Roman" charset="0"/>
                <a:cs typeface="Times New Roman" charset="0"/>
              </a:rPr>
              <a:t>direction </a:t>
            </a:r>
            <a:r>
              <a:rPr lang="en-US" altLang="en-US" sz="2400" dirty="0" smtClean="0">
                <a:latin typeface="Times New Roman" charset="0"/>
                <a:ea typeface="Times New Roman" charset="0"/>
                <a:cs typeface="Times New Roman" charset="0"/>
              </a:rPr>
              <a:t>in which a </a:t>
            </a:r>
            <a:r>
              <a:rPr lang="en-US" altLang="en-US" sz="2400" dirty="0">
                <a:latin typeface="Times New Roman" charset="0"/>
                <a:ea typeface="Times New Roman" charset="0"/>
                <a:cs typeface="Times New Roman" charset="0"/>
              </a:rPr>
              <a:t>net reaction </a:t>
            </a:r>
            <a:r>
              <a:rPr lang="en-US" altLang="en-US" sz="2400" dirty="0" smtClean="0">
                <a:latin typeface="Times New Roman" charset="0"/>
                <a:ea typeface="Times New Roman" charset="0"/>
                <a:cs typeface="Times New Roman" charset="0"/>
              </a:rPr>
              <a:t>would occur to reach equilibrium? (c) How would each concentration of N</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H</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and NH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 change (increase or decrease) when the reaction reaches equilibrium?</a:t>
            </a:r>
            <a:endParaRPr lang="en-US" altLang="en-US" sz="2400" dirty="0">
              <a:latin typeface="Times New Roman" charset="0"/>
              <a:ea typeface="Times New Roman" charset="0"/>
              <a:cs typeface="Times New Roman" charset="0"/>
            </a:endParaRPr>
          </a:p>
          <a:p>
            <a:pPr>
              <a:buFontTx/>
              <a:buNone/>
            </a:pPr>
            <a:endParaRPr lang="en-US" altLang="en-US" sz="2000" dirty="0">
              <a:latin typeface="Times New Roman" charset="0"/>
              <a:ea typeface="Times New Roman" charset="0"/>
              <a:cs typeface="Times New Roman" charset="0"/>
            </a:endParaRPr>
          </a:p>
          <a:p>
            <a:pPr>
              <a:buFontTx/>
              <a:buNone/>
            </a:pPr>
            <a:endParaRPr lang="en-US" altLang="en-US" sz="2800" dirty="0">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200" dirty="0" smtClean="0">
                <a:latin typeface="Times" charset="0"/>
              </a:rPr>
              <a:t>Using </a:t>
            </a:r>
            <a:r>
              <a:rPr lang="en-US" altLang="en-US" sz="3200" i="1" dirty="0" smtClean="0">
                <a:latin typeface="Times" charset="0"/>
              </a:rPr>
              <a:t>K</a:t>
            </a:r>
            <a:r>
              <a:rPr lang="en-US" altLang="en-US" sz="2000" dirty="0" smtClean="0">
                <a:latin typeface="Times" charset="0"/>
              </a:rPr>
              <a:t>c</a:t>
            </a:r>
            <a:r>
              <a:rPr lang="en-US" altLang="en-US" sz="3200" dirty="0" smtClean="0">
                <a:latin typeface="Times" charset="0"/>
              </a:rPr>
              <a:t> to Predict Equilibrium Position</a:t>
            </a:r>
            <a:endParaRPr lang="en-US" altLang="en-US" sz="3200" dirty="0">
              <a:latin typeface="Times" charset="0"/>
            </a:endParaRPr>
          </a:p>
        </p:txBody>
      </p:sp>
      <p:sp>
        <p:nvSpPr>
          <p:cNvPr id="35843" name="Rectangle 3"/>
          <p:cNvSpPr>
            <a:spLocks noGrp="1" noChangeArrowheads="1"/>
          </p:cNvSpPr>
          <p:nvPr>
            <p:ph type="body" idx="1"/>
          </p:nvPr>
        </p:nvSpPr>
        <p:spPr>
          <a:xfrm>
            <a:off x="685800" y="1905000"/>
            <a:ext cx="7696200" cy="4221163"/>
          </a:xfrm>
        </p:spPr>
        <p:txBody>
          <a:bodyPr/>
          <a:lstStyle/>
          <a:p>
            <a:pPr eaLnBrk="1" hangingPunct="1"/>
            <a:r>
              <a:rPr lang="en-US" altLang="en-US" sz="2800" dirty="0">
                <a:latin typeface="Times" charset="0"/>
              </a:rPr>
              <a:t>Knowing </a:t>
            </a:r>
            <a:r>
              <a:rPr lang="en-US" altLang="en-US" sz="2800" i="1" dirty="0">
                <a:latin typeface="Times" charset="0"/>
              </a:rPr>
              <a:t>K</a:t>
            </a:r>
            <a:r>
              <a:rPr lang="en-US" altLang="en-US" sz="2800" baseline="-16000" dirty="0">
                <a:latin typeface="Times" charset="0"/>
              </a:rPr>
              <a:t>c</a:t>
            </a:r>
            <a:r>
              <a:rPr lang="en-US" altLang="en-US" sz="2800" dirty="0">
                <a:latin typeface="Times" charset="0"/>
              </a:rPr>
              <a:t> and the initial concentrations, we can determine the concentrations of components at equilibrium.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533400"/>
            <a:ext cx="8229600" cy="1143000"/>
          </a:xfrm>
        </p:spPr>
        <p:txBody>
          <a:bodyPr/>
          <a:lstStyle/>
          <a:p>
            <a:pPr eaLnBrk="1" hangingPunct="1"/>
            <a:r>
              <a:rPr lang="en-US" altLang="en-US" sz="3200">
                <a:latin typeface="Times New Roman" charset="0"/>
                <a:ea typeface="Times New Roman" charset="0"/>
                <a:cs typeface="Times New Roman" charset="0"/>
              </a:rPr>
              <a:t>Calculating equilibrium concentrations using initial concentrations and value of </a:t>
            </a:r>
            <a:r>
              <a:rPr lang="en-US" altLang="en-US" sz="3200" i="1">
                <a:latin typeface="Times New Roman" charset="0"/>
                <a:ea typeface="Times New Roman" charset="0"/>
                <a:cs typeface="Times New Roman" charset="0"/>
              </a:rPr>
              <a:t>K</a:t>
            </a:r>
            <a:r>
              <a:rPr lang="en-US" altLang="en-US" sz="3200" baseline="-12000">
                <a:latin typeface="Times New Roman" charset="0"/>
                <a:ea typeface="Times New Roman" charset="0"/>
                <a:cs typeface="Times New Roman" charset="0"/>
              </a:rPr>
              <a:t>c</a:t>
            </a:r>
            <a:r>
              <a:rPr lang="en-US" altLang="en-US" sz="4000"/>
              <a:t> </a:t>
            </a:r>
          </a:p>
        </p:txBody>
      </p:sp>
      <p:sp>
        <p:nvSpPr>
          <p:cNvPr id="37891" name="Rectangle 3"/>
          <p:cNvSpPr>
            <a:spLocks noGrp="1" noChangeArrowheads="1"/>
          </p:cNvSpPr>
          <p:nvPr>
            <p:ph type="body" idx="1"/>
          </p:nvPr>
        </p:nvSpPr>
        <p:spPr>
          <a:xfrm>
            <a:off x="457200" y="2057400"/>
            <a:ext cx="8229600" cy="4343400"/>
          </a:xfrm>
        </p:spPr>
        <p:txBody>
          <a:bodyPr/>
          <a:lstStyle/>
          <a:p>
            <a:pPr eaLnBrk="1" hangingPunct="1">
              <a:lnSpc>
                <a:spcPct val="150000"/>
              </a:lnSpc>
            </a:pPr>
            <a:r>
              <a:rPr lang="en-US" altLang="en-US" sz="2800" dirty="0">
                <a:latin typeface="Times New Roman" charset="0"/>
                <a:ea typeface="Times New Roman" charset="0"/>
                <a:cs typeface="Times New Roman" charset="0"/>
              </a:rPr>
              <a:t>Consider the reaction: </a:t>
            </a:r>
            <a:r>
              <a:rPr lang="en-US" altLang="en-US" sz="2800" dirty="0" smtClean="0">
                <a:latin typeface="Times New Roman" charset="0"/>
                <a:ea typeface="Times New Roman" charset="0"/>
                <a:cs typeface="Times New Roman" charset="0"/>
              </a:rPr>
              <a:t>H</a:t>
            </a:r>
            <a:r>
              <a:rPr lang="en-US" altLang="en-US" sz="28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I</a:t>
            </a:r>
            <a:r>
              <a:rPr lang="en-US" altLang="en-US" sz="28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Lucida Sans Unicode" charset="0"/>
              </a:rPr>
              <a:t>⇌</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2HI</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p>
          <a:p>
            <a:pPr marL="457200" lvl="1" indent="0" eaLnBrk="1" hangingPunct="1">
              <a:lnSpc>
                <a:spcPct val="150000"/>
              </a:lnSpc>
              <a:buNone/>
            </a:pPr>
            <a:r>
              <a:rPr lang="en-US" altLang="en-US" sz="2400" dirty="0" smtClean="0">
                <a:latin typeface="Times New Roman" charset="0"/>
                <a:ea typeface="Times New Roman" charset="0"/>
                <a:cs typeface="Times New Roman" charset="0"/>
              </a:rPr>
              <a:t>where </a:t>
            </a:r>
            <a:r>
              <a:rPr lang="en-US" altLang="en-US" sz="2400" i="1" dirty="0">
                <a:latin typeface="Times New Roman" charset="0"/>
                <a:ea typeface="Times New Roman" charset="0"/>
                <a:cs typeface="Times New Roman" charset="0"/>
              </a:rPr>
              <a:t>K</a:t>
            </a:r>
            <a:r>
              <a:rPr lang="en-US" altLang="en-US" sz="2400" baseline="-12000"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 = </a:t>
            </a:r>
            <a:r>
              <a:rPr lang="en-US" altLang="en-US" sz="2400" dirty="0" smtClean="0">
                <a:latin typeface="Times New Roman" charset="0"/>
                <a:ea typeface="Times New Roman" charset="0"/>
                <a:cs typeface="Times New Roman" charset="0"/>
              </a:rPr>
              <a:t>56 </a:t>
            </a:r>
            <a:r>
              <a:rPr lang="en-US" altLang="en-US" sz="2400" dirty="0">
                <a:latin typeface="Times New Roman" charset="0"/>
                <a:ea typeface="Times New Roman" charset="0"/>
                <a:cs typeface="Times New Roman" charset="0"/>
              </a:rPr>
              <a:t>at </a:t>
            </a:r>
            <a:r>
              <a:rPr lang="en-US" altLang="en-US" sz="2400" dirty="0" smtClean="0">
                <a:latin typeface="Times New Roman" charset="0"/>
                <a:ea typeface="Times New Roman" charset="0"/>
                <a:cs typeface="Times New Roman" charset="0"/>
              </a:rPr>
              <a:t>700</a:t>
            </a:r>
            <a:r>
              <a:rPr lang="en-US" altLang="en-US" sz="2400" baseline="400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K</a:t>
            </a:r>
            <a:r>
              <a:rPr lang="en-US" altLang="en-US" sz="2400" dirty="0" smtClean="0">
                <a:latin typeface="Times New Roman" charset="0"/>
                <a:ea typeface="Times New Roman" charset="0"/>
                <a:cs typeface="Times New Roman" charset="0"/>
              </a:rPr>
              <a:t>.</a:t>
            </a:r>
            <a:endParaRPr lang="en-US" altLang="en-US" sz="2400" dirty="0">
              <a:latin typeface="Times New Roman" charset="0"/>
              <a:ea typeface="Times New Roman" charset="0"/>
              <a:cs typeface="Times New Roman" charset="0"/>
            </a:endParaRPr>
          </a:p>
          <a:p>
            <a:pPr eaLnBrk="1" hangingPunct="1"/>
            <a:r>
              <a:rPr lang="en-US" altLang="en-US" sz="2400" dirty="0">
                <a:latin typeface="Times New Roman" charset="0"/>
                <a:ea typeface="Times New Roman" charset="0"/>
                <a:cs typeface="Times New Roman" charset="0"/>
              </a:rPr>
              <a:t>If </a:t>
            </a:r>
            <a:r>
              <a:rPr lang="en-US" altLang="en-US" sz="2400" dirty="0" smtClean="0">
                <a:latin typeface="Times New Roman" charset="0"/>
                <a:ea typeface="Times New Roman" charset="0"/>
                <a:cs typeface="Times New Roman" charset="0"/>
              </a:rPr>
              <a:t>the initial concentrations of H</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and I</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are 0.100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and no HI was present, what </a:t>
            </a:r>
            <a:r>
              <a:rPr lang="en-US" altLang="en-US" sz="2400" dirty="0">
                <a:latin typeface="Times New Roman" charset="0"/>
                <a:ea typeface="Times New Roman" charset="0"/>
                <a:cs typeface="Times New Roman" charset="0"/>
              </a:rPr>
              <a:t>are their concentrations at equilibrium?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dirty="0">
                <a:latin typeface="Times" charset="0"/>
              </a:rPr>
              <a:t>Chemical Equilibrium in Nature</a:t>
            </a:r>
            <a:r>
              <a:rPr lang="en-US" altLang="en-US" sz="3200" dirty="0">
                <a:latin typeface="Times" charset="0"/>
              </a:rPr>
              <a:t>:</a:t>
            </a:r>
            <a:br>
              <a:rPr lang="en-US" altLang="en-US" sz="3200" dirty="0">
                <a:latin typeface="Times" charset="0"/>
              </a:rPr>
            </a:br>
            <a:r>
              <a:rPr lang="en-US" altLang="en-US" sz="2800" dirty="0" smtClean="0">
                <a:latin typeface="Times" charset="0"/>
              </a:rPr>
              <a:t>(Formation of Stalagmites </a:t>
            </a:r>
            <a:r>
              <a:rPr lang="en-US" altLang="en-US" sz="2800" dirty="0">
                <a:latin typeface="Times" charset="0"/>
              </a:rPr>
              <a:t>and </a:t>
            </a:r>
            <a:r>
              <a:rPr lang="en-US" altLang="en-US" sz="2800" dirty="0" smtClean="0">
                <a:latin typeface="Times" charset="0"/>
              </a:rPr>
              <a:t>Stalactites)</a:t>
            </a:r>
            <a:endParaRPr lang="en-US" altLang="en-US" sz="2800" dirty="0">
              <a:latin typeface="Times" charset="0"/>
            </a:endParaRPr>
          </a:p>
        </p:txBody>
      </p:sp>
      <p:pic>
        <p:nvPicPr>
          <p:cNvPr id="51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676400"/>
            <a:ext cx="5410200" cy="427355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200" dirty="0">
                <a:latin typeface="Times New Roman" charset="0"/>
                <a:ea typeface="Times New Roman" charset="0"/>
                <a:cs typeface="Times New Roman" charset="0"/>
              </a:rPr>
              <a:t>Using the ICE table to calculate </a:t>
            </a:r>
            <a:r>
              <a:rPr lang="en-US" altLang="en-US" sz="3200" dirty="0" smtClean="0">
                <a:latin typeface="Times New Roman" charset="0"/>
                <a:ea typeface="Times New Roman" charset="0"/>
                <a:cs typeface="Times New Roman" charset="0"/>
              </a:rPr>
              <a:t/>
            </a:r>
            <a:br>
              <a:rPr lang="en-US" altLang="en-US" sz="3200" dirty="0" smtClean="0">
                <a:latin typeface="Times New Roman" charset="0"/>
                <a:ea typeface="Times New Roman" charset="0"/>
                <a:cs typeface="Times New Roman" charset="0"/>
              </a:rPr>
            </a:br>
            <a:r>
              <a:rPr lang="en-US" altLang="en-US" sz="3200" dirty="0" smtClean="0">
                <a:latin typeface="Times New Roman" charset="0"/>
                <a:ea typeface="Times New Roman" charset="0"/>
                <a:cs typeface="Times New Roman" charset="0"/>
              </a:rPr>
              <a:t>equilibrium concentrations</a:t>
            </a:r>
            <a:endParaRPr lang="en-US" altLang="en-US" sz="32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457200" y="1600200"/>
                <a:ext cx="8229600" cy="4800600"/>
              </a:xfrm>
            </p:spPr>
            <p:txBody>
              <a:bodyPr/>
              <a:lstStyle/>
              <a:p>
                <a:pPr eaLnBrk="1" hangingPunct="1">
                  <a:lnSpc>
                    <a:spcPct val="150000"/>
                  </a:lnSpc>
                  <a:buFont typeface="Arial" charset="0"/>
                  <a:buChar char="•"/>
                </a:pPr>
                <a:r>
                  <a:rPr lang="en-US" altLang="en-US" sz="2800" dirty="0" smtClean="0">
                    <a:latin typeface="Times New Roman" charset="0"/>
                    <a:ea typeface="Times New Roman" charset="0"/>
                    <a:cs typeface="Times New Roman" charset="0"/>
                  </a:rPr>
                  <a:t>Equation:		 H</a:t>
                </a:r>
                <a:r>
                  <a:rPr lang="en-US" altLang="en-US" sz="28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(g)</a:t>
                </a:r>
                <a:r>
                  <a:rPr lang="en-US" altLang="en-US" sz="2800" dirty="0" smtClean="0">
                    <a:latin typeface="Times New Roman" charset="0"/>
                    <a:ea typeface="Times New Roman" charset="0"/>
                    <a:cs typeface="Times New Roman" charset="0"/>
                  </a:rPr>
                  <a:t>   +   I</a:t>
                </a:r>
                <a:r>
                  <a:rPr lang="en-US" altLang="en-US" sz="28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(g)</a:t>
                </a:r>
                <a:r>
                  <a:rPr lang="en-US" altLang="en-US" sz="2800" dirty="0" smtClean="0">
                    <a:latin typeface="Times New Roman" charset="0"/>
                    <a:ea typeface="Times New Roman" charset="0"/>
                    <a:cs typeface="Times New Roman" charset="0"/>
                  </a:rPr>
                  <a:t>    </a:t>
                </a:r>
                <a:r>
                  <a:rPr lang="en-US" altLang="en-US" sz="2800" dirty="0" smtClean="0">
                    <a:latin typeface="Cambria Math" charset="0"/>
                    <a:ea typeface="Cambria Math" charset="0"/>
                    <a:cs typeface="Lucida Sans Unicode" charset="0"/>
                  </a:rPr>
                  <a:t>⇌</a:t>
                </a:r>
                <a:r>
                  <a:rPr lang="en-US" altLang="en-US" sz="2800" dirty="0" smtClean="0">
                    <a:latin typeface="Times New Roman" charset="0"/>
                    <a:ea typeface="Times New Roman" charset="0"/>
                    <a:cs typeface="Times New Roman" charset="0"/>
                  </a:rPr>
                  <a:t>    2 HI</a:t>
                </a:r>
                <a:r>
                  <a:rPr lang="en-US" altLang="en-US" sz="2400" dirty="0" smtClean="0">
                    <a:latin typeface="Times New Roman" charset="0"/>
                    <a:ea typeface="Times New Roman" charset="0"/>
                    <a:cs typeface="Times New Roman" charset="0"/>
                  </a:rPr>
                  <a:t>(g)</a:t>
                </a:r>
                <a:r>
                  <a:rPr lang="en-US" altLang="en-US" sz="2800" dirty="0" smtClean="0">
                    <a:latin typeface="Times New Roman" charset="0"/>
                    <a:ea typeface="Times New Roman" charset="0"/>
                    <a:cs typeface="Times New Roman" charset="0"/>
                  </a:rPr>
                  <a:t>, </a:t>
                </a:r>
                <a:r>
                  <a:rPr lang="en-US" altLang="en-US" sz="1200" dirty="0" smtClean="0">
                    <a:latin typeface="Times New Roman" charset="0"/>
                    <a:ea typeface="Times New Roman" charset="0"/>
                    <a:cs typeface="Times New Roman" charset="0"/>
                    <a:sym typeface="Symbol" charset="2"/>
                  </a:rPr>
                  <a:t></a:t>
                </a:r>
                <a:endParaRPr lang="en-US" altLang="en-US" sz="1200" b="1" dirty="0" smtClean="0">
                  <a:latin typeface="Times New Roman" charset="0"/>
                  <a:ea typeface="Times New Roman" charset="0"/>
                  <a:cs typeface="Times New Roman" charset="0"/>
                </a:endParaRPr>
              </a:p>
              <a:p>
                <a:pPr eaLnBrk="1" hangingPunct="1"/>
                <a:r>
                  <a:rPr lang="en-US" altLang="en-US" sz="2400" b="1" dirty="0" smtClean="0">
                    <a:latin typeface="Times New Roman" charset="0"/>
                    <a:ea typeface="Times New Roman" charset="0"/>
                    <a:cs typeface="Times New Roman" charset="0"/>
                  </a:rPr>
                  <a:t>I</a:t>
                </a:r>
                <a:r>
                  <a:rPr lang="en-US" altLang="en-US" sz="2400" dirty="0" smtClean="0">
                    <a:latin typeface="Times New Roman" charset="0"/>
                    <a:ea typeface="Times New Roman" charset="0"/>
                    <a:cs typeface="Times New Roman" charset="0"/>
                  </a:rPr>
                  <a:t>nitial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0.100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0.100</a:t>
                </a:r>
                <a:r>
                  <a:rPr lang="en-US" altLang="en-US" sz="2400" i="1" dirty="0" smtClean="0">
                    <a:latin typeface="Times New Roman" charset="0"/>
                    <a:ea typeface="Times New Roman" charset="0"/>
                    <a:cs typeface="Times New Roman" charset="0"/>
                  </a:rPr>
                  <a:t> M</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0.000 </a:t>
                </a:r>
                <a:r>
                  <a:rPr lang="en-US" altLang="en-US" sz="2400" i="1" dirty="0" smtClean="0">
                    <a:latin typeface="Times New Roman" charset="0"/>
                    <a:ea typeface="Times New Roman" charset="0"/>
                    <a:cs typeface="Times New Roman" charset="0"/>
                  </a:rPr>
                  <a:t>M</a:t>
                </a:r>
                <a:endParaRPr lang="en-US" altLang="en-US" sz="2400" b="1" dirty="0">
                  <a:latin typeface="Times New Roman" charset="0"/>
                  <a:ea typeface="Times New Roman" charset="0"/>
                  <a:cs typeface="Times New Roman" charset="0"/>
                </a:endParaRPr>
              </a:p>
              <a:p>
                <a:pPr eaLnBrk="1" hangingPunct="1"/>
                <a:r>
                  <a:rPr lang="en-US" altLang="en-US" sz="2400" b="1" dirty="0">
                    <a:latin typeface="Times New Roman" charset="0"/>
                    <a:ea typeface="Times New Roman" charset="0"/>
                    <a:cs typeface="Times New Roman" charset="0"/>
                  </a:rPr>
                  <a:t>C</a:t>
                </a:r>
                <a:r>
                  <a:rPr lang="en-US" altLang="en-US" sz="2400" dirty="0">
                    <a:latin typeface="Times New Roman" charset="0"/>
                    <a:ea typeface="Times New Roman" charset="0"/>
                    <a:cs typeface="Times New Roman" charset="0"/>
                  </a:rPr>
                  <a:t>hange [  </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x</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a:t>
                </a:r>
                <a:r>
                  <a:rPr lang="en-US" altLang="en-US" sz="2400" i="1" dirty="0">
                    <a:latin typeface="Times New Roman" charset="0"/>
                    <a:ea typeface="Times New Roman" charset="0"/>
                    <a:cs typeface="Times New Roman" charset="0"/>
                  </a:rPr>
                  <a:t>x	       </a:t>
                </a:r>
                <a:r>
                  <a:rPr lang="en-US" altLang="en-US" sz="2400" dirty="0" smtClean="0">
                    <a:latin typeface="Times New Roman" charset="0"/>
                    <a:ea typeface="Times New Roman" charset="0"/>
                    <a:cs typeface="Times New Roman" charset="0"/>
                  </a:rPr>
                  <a:t>+</a:t>
                </a:r>
                <a:r>
                  <a:rPr lang="en-US" altLang="en-US" sz="2400" i="1" dirty="0">
                    <a:latin typeface="Times New Roman" charset="0"/>
                    <a:ea typeface="Times New Roman" charset="0"/>
                    <a:cs typeface="Times New Roman" charset="0"/>
                  </a:rPr>
                  <a:t>2x</a:t>
                </a:r>
                <a:endParaRPr lang="en-US" altLang="en-US" sz="2400" b="1" dirty="0">
                  <a:latin typeface="Times New Roman" charset="0"/>
                  <a:ea typeface="Times New Roman" charset="0"/>
                  <a:cs typeface="Times New Roman" charset="0"/>
                </a:endParaRPr>
              </a:p>
              <a:p>
                <a:pPr eaLnBrk="1" hangingPunct="1"/>
                <a:r>
                  <a:rPr lang="en-US" altLang="en-US" sz="2400" b="1" dirty="0">
                    <a:latin typeface="Times New Roman" charset="0"/>
                    <a:ea typeface="Times New Roman" charset="0"/>
                    <a:cs typeface="Times New Roman" charset="0"/>
                  </a:rPr>
                  <a:t>E</a:t>
                </a:r>
                <a:r>
                  <a:rPr lang="en-US" altLang="en-US" sz="2400" dirty="0">
                    <a:latin typeface="Times New Roman" charset="0"/>
                    <a:ea typeface="Times New Roman" charset="0"/>
                    <a:cs typeface="Times New Roman" charset="0"/>
                  </a:rPr>
                  <a:t>quilibrium [  </a:t>
                </a:r>
                <a:r>
                  <a:rPr lang="en-US" altLang="en-US" sz="2400" dirty="0" smtClean="0">
                    <a:latin typeface="Times New Roman" charset="0"/>
                    <a:ea typeface="Times New Roman" charset="0"/>
                    <a:cs typeface="Times New Roman" charset="0"/>
                  </a:rPr>
                  <a:t>]     (0.100 </a:t>
                </a:r>
                <a:r>
                  <a:rPr lang="en-US" altLang="en-US" sz="24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x</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(0.100 </a:t>
                </a:r>
                <a:r>
                  <a:rPr lang="en-US" altLang="en-US" sz="24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x</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2</a:t>
                </a:r>
                <a:r>
                  <a:rPr lang="en-US" altLang="en-US" sz="2400" i="1" dirty="0" smtClean="0">
                    <a:latin typeface="Times New Roman" charset="0"/>
                    <a:ea typeface="Times New Roman" charset="0"/>
                    <a:cs typeface="Times New Roman" charset="0"/>
                  </a:rPr>
                  <a:t>x</a:t>
                </a:r>
                <a:endParaRPr lang="en-US" altLang="en-US" sz="2400" dirty="0">
                  <a:latin typeface="Times New Roman" charset="0"/>
                  <a:ea typeface="Times New Roman" charset="0"/>
                  <a:cs typeface="Times New Roman" charset="0"/>
                </a:endParaRPr>
              </a:p>
              <a:p>
                <a:pPr marL="457200" lvl="1" indent="0" eaLnBrk="1" hangingPunct="1">
                  <a:buNone/>
                </a:pPr>
                <a:r>
                  <a:rPr lang="en-US" altLang="en-US" sz="2400" dirty="0" smtClean="0">
                    <a:latin typeface="Times New Roman" charset="0"/>
                    <a:ea typeface="Times New Roman" charset="0"/>
                    <a:cs typeface="Times New Roman" charset="0"/>
                    <a:sym typeface="Symbol" charset="2"/>
                  </a:rPr>
                  <a:t></a:t>
                </a:r>
                <a:r>
                  <a:rPr lang="en-US" altLang="en-US" sz="2400" dirty="0">
                    <a:latin typeface="Times New Roman" charset="0"/>
                    <a:ea typeface="Times New Roman" charset="0"/>
                    <a:cs typeface="Times New Roman" charset="0"/>
                    <a:sym typeface="Symbol" charset="2"/>
                  </a:rPr>
                  <a:t></a:t>
                </a:r>
              </a:p>
              <a:p>
                <a:pPr eaLnBrk="1" hangingPunct="1">
                  <a:buFont typeface="Arial" charset="0"/>
                  <a:buChar char="•"/>
                </a:pPr>
                <a:r>
                  <a:rPr lang="en-US" altLang="en-US" sz="2400" i="1" dirty="0" smtClean="0">
                    <a:latin typeface="Times New Roman" charset="0"/>
                    <a:ea typeface="Times New Roman" charset="0"/>
                    <a:cs typeface="Times New Roman" charset="0"/>
                    <a:sym typeface="Symbol" charset="2"/>
                  </a:rPr>
                  <a:t>K</a:t>
                </a:r>
                <a:r>
                  <a:rPr lang="en-US" altLang="en-US" sz="2400" baseline="-25000" dirty="0" smtClean="0">
                    <a:latin typeface="Times New Roman" charset="0"/>
                    <a:ea typeface="Times New Roman" charset="0"/>
                    <a:cs typeface="Times New Roman" charset="0"/>
                    <a:sym typeface="Symbol" charset="2"/>
                  </a:rPr>
                  <a:t>c</a:t>
                </a:r>
                <a:r>
                  <a:rPr lang="en-US" altLang="en-US" sz="2400" dirty="0" smtClean="0">
                    <a:latin typeface="Times New Roman" charset="0"/>
                    <a:ea typeface="Times New Roman" charset="0"/>
                    <a:cs typeface="Times New Roman" charset="0"/>
                    <a:sym typeface="Symbol" charset="2"/>
                  </a:rPr>
                  <a:t> = </a:t>
                </a:r>
                <a14:m>
                  <m:oMath xmlns:m="http://schemas.openxmlformats.org/officeDocument/2006/math">
                    <m:f>
                      <m:fPr>
                        <m:ctrlPr>
                          <a:rPr lang="en-US" altLang="en-US" sz="2800" i="1" smtClean="0">
                            <a:latin typeface="Cambria Math" panose="02040503050406030204" pitchFamily="18" charset="0"/>
                            <a:ea typeface="Times New Roman" charset="0"/>
                            <a:cs typeface="Times New Roman" charset="0"/>
                            <a:sym typeface="Symbol" charset="2"/>
                          </a:rPr>
                        </m:ctrlPr>
                      </m:fPr>
                      <m:num>
                        <m:sSup>
                          <m:sSupPr>
                            <m:ctrlPr>
                              <a:rPr lang="en-US" altLang="en-US" sz="2800" b="0" i="1" smtClean="0">
                                <a:latin typeface="Cambria Math" panose="02040503050406030204" pitchFamily="18" charset="0"/>
                                <a:ea typeface="Times New Roman" charset="0"/>
                                <a:cs typeface="Times New Roman" charset="0"/>
                                <a:sym typeface="Symbol" charset="2"/>
                              </a:rPr>
                            </m:ctrlPr>
                          </m:sSupPr>
                          <m:e>
                            <m:d>
                              <m:dPr>
                                <m:begChr m:val="["/>
                                <m:endChr m:val="]"/>
                                <m:ctrlPr>
                                  <a:rPr lang="en-US" altLang="en-US" sz="2800" b="0" i="1" smtClean="0">
                                    <a:latin typeface="Cambria Math" panose="02040503050406030204" pitchFamily="18" charset="0"/>
                                    <a:ea typeface="Times New Roman" charset="0"/>
                                    <a:cs typeface="Times New Roman" charset="0"/>
                                    <a:sym typeface="Symbol" charset="2"/>
                                  </a:rPr>
                                </m:ctrlPr>
                              </m:dPr>
                              <m:e>
                                <m:r>
                                  <a:rPr lang="en-US" altLang="en-US" sz="2800" b="0" i="1" smtClean="0">
                                    <a:latin typeface="Cambria Math" charset="0"/>
                                    <a:ea typeface="Times New Roman" charset="0"/>
                                    <a:cs typeface="Times New Roman" charset="0"/>
                                    <a:sym typeface="Symbol" charset="2"/>
                                  </a:rPr>
                                  <m:t>𝐻𝐼</m:t>
                                </m:r>
                              </m:e>
                            </m:d>
                          </m:e>
                          <m:sup>
                            <m:r>
                              <a:rPr lang="en-US" altLang="en-US" sz="2800" b="0" i="1" smtClean="0">
                                <a:latin typeface="Cambria Math" charset="0"/>
                                <a:ea typeface="Times New Roman" charset="0"/>
                                <a:cs typeface="Times New Roman" charset="0"/>
                                <a:sym typeface="Symbol" charset="2"/>
                              </a:rPr>
                              <m:t>2</m:t>
                            </m:r>
                          </m:sup>
                        </m:sSup>
                      </m:num>
                      <m:den>
                        <m:d>
                          <m:dPr>
                            <m:begChr m:val="["/>
                            <m:endChr m:val="]"/>
                            <m:ctrlPr>
                              <a:rPr lang="en-US" altLang="en-US" sz="2800" b="0" i="1" smtClean="0">
                                <a:latin typeface="Cambria Math" panose="02040503050406030204" pitchFamily="18" charset="0"/>
                                <a:ea typeface="Times New Roman" charset="0"/>
                                <a:cs typeface="Times New Roman" charset="0"/>
                                <a:sym typeface="Symbol" charset="2"/>
                              </a:rPr>
                            </m:ctrlPr>
                          </m:dPr>
                          <m:e>
                            <m:r>
                              <a:rPr lang="en-US" altLang="en-US" sz="2800" b="0" i="1" smtClean="0">
                                <a:latin typeface="Cambria Math" charset="0"/>
                                <a:ea typeface="Times New Roman" charset="0"/>
                                <a:cs typeface="Times New Roman" charset="0"/>
                                <a:sym typeface="Symbol" charset="2"/>
                              </a:rPr>
                              <m:t>𝐻</m:t>
                            </m:r>
                            <m:r>
                              <a:rPr lang="en-US" altLang="en-US" sz="2800" b="0" i="1" baseline="-25000" smtClean="0">
                                <a:latin typeface="Cambria Math" charset="0"/>
                                <a:ea typeface="Times New Roman" charset="0"/>
                                <a:cs typeface="Times New Roman" charset="0"/>
                                <a:sym typeface="Symbol" charset="2"/>
                              </a:rPr>
                              <m:t>2</m:t>
                            </m:r>
                          </m:e>
                        </m:d>
                        <m:r>
                          <a:rPr lang="en-US" altLang="en-US" sz="2800" b="0" i="1" smtClean="0">
                            <a:latin typeface="Cambria Math" charset="0"/>
                            <a:ea typeface="Times New Roman" charset="0"/>
                            <a:cs typeface="Times New Roman" charset="0"/>
                            <a:sym typeface="Symbol" charset="2"/>
                          </a:rPr>
                          <m:t>[</m:t>
                        </m:r>
                        <m:r>
                          <a:rPr lang="en-US" altLang="en-US" sz="2800" b="0" i="1" smtClean="0">
                            <a:latin typeface="Cambria Math" charset="0"/>
                            <a:ea typeface="Times New Roman" charset="0"/>
                            <a:cs typeface="Times New Roman" charset="0"/>
                            <a:sym typeface="Symbol" charset="2"/>
                          </a:rPr>
                          <m:t>𝐼</m:t>
                        </m:r>
                        <m:r>
                          <a:rPr lang="en-US" altLang="en-US" sz="2800" b="0" i="1" baseline="-25000" smtClean="0">
                            <a:latin typeface="Cambria Math" charset="0"/>
                            <a:ea typeface="Times New Roman" charset="0"/>
                            <a:cs typeface="Times New Roman" charset="0"/>
                            <a:sym typeface="Symbol" charset="2"/>
                          </a:rPr>
                          <m:t>2</m:t>
                        </m:r>
                        <m:r>
                          <a:rPr lang="en-US" altLang="en-US" sz="2800" b="0" i="1" smtClean="0">
                            <a:latin typeface="Cambria Math" charset="0"/>
                            <a:ea typeface="Times New Roman" charset="0"/>
                            <a:cs typeface="Times New Roman" charset="0"/>
                            <a:sym typeface="Symbol" charset="2"/>
                          </a:rPr>
                          <m:t>]</m:t>
                        </m:r>
                      </m:den>
                    </m:f>
                  </m:oMath>
                </a14:m>
                <a:r>
                  <a:rPr lang="en-US" altLang="en-US" sz="2400" dirty="0" smtClean="0">
                    <a:latin typeface="Times New Roman" charset="0"/>
                    <a:ea typeface="Times New Roman" charset="0"/>
                    <a:cs typeface="Times New Roman" charset="0"/>
                    <a:sym typeface="Symbol" charset="2"/>
                  </a:rPr>
                  <a:t> = </a:t>
                </a:r>
                <a14:m>
                  <m:oMath xmlns:m="http://schemas.openxmlformats.org/officeDocument/2006/math">
                    <m:f>
                      <m:fPr>
                        <m:ctrlPr>
                          <a:rPr lang="en-US" altLang="en-US" sz="2800" i="1" smtClean="0">
                            <a:latin typeface="Cambria Math" panose="02040503050406030204" pitchFamily="18" charset="0"/>
                            <a:ea typeface="Times New Roman" charset="0"/>
                            <a:cs typeface="Times New Roman" charset="0"/>
                            <a:sym typeface="Symbol" charset="2"/>
                          </a:rPr>
                        </m:ctrlPr>
                      </m:fPr>
                      <m:num>
                        <m:sSup>
                          <m:sSupPr>
                            <m:ctrlPr>
                              <a:rPr lang="en-US" altLang="en-US" sz="2800" b="0" i="1" smtClean="0">
                                <a:latin typeface="Cambria Math" panose="02040503050406030204" pitchFamily="18" charset="0"/>
                                <a:ea typeface="Times New Roman" charset="0"/>
                                <a:cs typeface="Times New Roman" charset="0"/>
                                <a:sym typeface="Symbol" charset="2"/>
                              </a:rPr>
                            </m:ctrlPr>
                          </m:sSupPr>
                          <m:e>
                            <m:d>
                              <m:dPr>
                                <m:ctrlPr>
                                  <a:rPr lang="en-US" altLang="en-US" sz="2800" b="0" i="1" smtClean="0">
                                    <a:latin typeface="Cambria Math" panose="02040503050406030204" pitchFamily="18" charset="0"/>
                                    <a:ea typeface="Times New Roman" charset="0"/>
                                    <a:cs typeface="Times New Roman" charset="0"/>
                                    <a:sym typeface="Symbol" charset="2"/>
                                  </a:rPr>
                                </m:ctrlPr>
                              </m:dPr>
                              <m:e>
                                <m:r>
                                  <a:rPr lang="en-US" altLang="en-US" sz="2800" b="0" i="1" smtClean="0">
                                    <a:latin typeface="Cambria Math" charset="0"/>
                                    <a:ea typeface="Times New Roman" charset="0"/>
                                    <a:cs typeface="Times New Roman" charset="0"/>
                                    <a:sym typeface="Symbol" charset="2"/>
                                  </a:rPr>
                                  <m:t>2</m:t>
                                </m:r>
                                <m:r>
                                  <a:rPr lang="en-US" altLang="en-US" sz="2800" b="0" i="1" smtClean="0">
                                    <a:latin typeface="Cambria Math" charset="0"/>
                                    <a:ea typeface="Times New Roman" charset="0"/>
                                    <a:cs typeface="Times New Roman" charset="0"/>
                                    <a:sym typeface="Symbol" charset="2"/>
                                  </a:rPr>
                                  <m:t>𝑥</m:t>
                                </m:r>
                              </m:e>
                            </m:d>
                          </m:e>
                          <m:sup>
                            <m:r>
                              <a:rPr lang="en-US" altLang="en-US" sz="2800" b="0" i="1" smtClean="0">
                                <a:latin typeface="Cambria Math" charset="0"/>
                                <a:ea typeface="Times New Roman" charset="0"/>
                                <a:cs typeface="Times New Roman" charset="0"/>
                                <a:sym typeface="Symbol" charset="2"/>
                              </a:rPr>
                              <m:t>2</m:t>
                            </m:r>
                          </m:sup>
                        </m:sSup>
                      </m:num>
                      <m:den>
                        <m:sSup>
                          <m:sSupPr>
                            <m:ctrlPr>
                              <a:rPr lang="en-US" altLang="en-US" sz="2800" b="0" i="1" smtClean="0">
                                <a:latin typeface="Cambria Math" panose="02040503050406030204" pitchFamily="18" charset="0"/>
                                <a:ea typeface="Times New Roman" charset="0"/>
                                <a:cs typeface="Times New Roman" charset="0"/>
                                <a:sym typeface="Symbol" charset="2"/>
                              </a:rPr>
                            </m:ctrlPr>
                          </m:sSupPr>
                          <m:e>
                            <m:d>
                              <m:dPr>
                                <m:ctrlPr>
                                  <a:rPr lang="en-US" altLang="en-US" sz="2800" b="0" i="1" smtClean="0">
                                    <a:latin typeface="Cambria Math" panose="02040503050406030204" pitchFamily="18" charset="0"/>
                                    <a:ea typeface="Times New Roman" charset="0"/>
                                    <a:cs typeface="Times New Roman" charset="0"/>
                                    <a:sym typeface="Symbol" charset="2"/>
                                  </a:rPr>
                                </m:ctrlPr>
                              </m:dPr>
                              <m:e>
                                <m:r>
                                  <a:rPr lang="en-US" altLang="en-US" sz="2800" b="0" i="1" smtClean="0">
                                    <a:latin typeface="Cambria Math" charset="0"/>
                                    <a:ea typeface="Times New Roman" charset="0"/>
                                    <a:cs typeface="Times New Roman" charset="0"/>
                                    <a:sym typeface="Symbol" charset="2"/>
                                  </a:rPr>
                                  <m:t>0.100 −</m:t>
                                </m:r>
                                <m:r>
                                  <a:rPr lang="en-US" altLang="en-US" sz="2800" b="0" i="1" smtClean="0">
                                    <a:latin typeface="Cambria Math" charset="0"/>
                                    <a:ea typeface="Times New Roman" charset="0"/>
                                    <a:cs typeface="Times New Roman" charset="0"/>
                                    <a:sym typeface="Symbol" charset="2"/>
                                  </a:rPr>
                                  <m:t>𝑥</m:t>
                                </m:r>
                              </m:e>
                            </m:d>
                          </m:e>
                          <m:sup>
                            <m:r>
                              <a:rPr lang="en-US" altLang="en-US" sz="2800" b="0" i="1" smtClean="0">
                                <a:latin typeface="Cambria Math" charset="0"/>
                                <a:ea typeface="Times New Roman" charset="0"/>
                                <a:cs typeface="Times New Roman" charset="0"/>
                                <a:sym typeface="Symbol" charset="2"/>
                              </a:rPr>
                              <m:t>2</m:t>
                            </m:r>
                          </m:sup>
                        </m:sSup>
                      </m:den>
                    </m:f>
                  </m:oMath>
                </a14:m>
                <a:r>
                  <a:rPr lang="en-US" altLang="en-US" sz="2400" i="1" dirty="0" smtClean="0">
                    <a:latin typeface="Times New Roman" charset="0"/>
                    <a:ea typeface="Times New Roman" charset="0"/>
                    <a:cs typeface="Times New Roman" charset="0"/>
                    <a:sym typeface="Symbol" charset="2"/>
                  </a:rPr>
                  <a:t> = </a:t>
                </a:r>
                <a:r>
                  <a:rPr lang="en-US" altLang="en-US" sz="2400" dirty="0" smtClean="0">
                    <a:latin typeface="Times New Roman" charset="0"/>
                    <a:ea typeface="Times New Roman" charset="0"/>
                    <a:cs typeface="Times New Roman" charset="0"/>
                    <a:sym typeface="Symbol" charset="2"/>
                  </a:rPr>
                  <a:t>56; 	</a:t>
                </a:r>
                <a14:m>
                  <m:oMath xmlns:m="http://schemas.openxmlformats.org/officeDocument/2006/math">
                    <m:f>
                      <m:fPr>
                        <m:ctrlPr>
                          <a:rPr lang="en-US" altLang="en-US" sz="2400" i="1">
                            <a:latin typeface="Cambria Math" panose="02040503050406030204" pitchFamily="18" charset="0"/>
                            <a:ea typeface="Times New Roman" charset="0"/>
                            <a:cs typeface="Times New Roman" charset="0"/>
                            <a:sym typeface="Symbol" charset="2"/>
                          </a:rPr>
                        </m:ctrlPr>
                      </m:fPr>
                      <m:num>
                        <m:r>
                          <a:rPr lang="en-US" altLang="en-US" sz="2400" i="1">
                            <a:latin typeface="Cambria Math" charset="0"/>
                            <a:ea typeface="Times New Roman" charset="0"/>
                            <a:cs typeface="Times New Roman" charset="0"/>
                            <a:sym typeface="Symbol" charset="2"/>
                          </a:rPr>
                          <m:t>2</m:t>
                        </m:r>
                        <m:r>
                          <a:rPr lang="en-US" altLang="en-US" sz="2400" i="1">
                            <a:latin typeface="Cambria Math" charset="0"/>
                            <a:ea typeface="Times New Roman" charset="0"/>
                            <a:cs typeface="Times New Roman" charset="0"/>
                            <a:sym typeface="Symbol" charset="2"/>
                          </a:rPr>
                          <m:t>𝑥</m:t>
                        </m:r>
                      </m:num>
                      <m:den>
                        <m:r>
                          <a:rPr lang="en-US" altLang="en-US" sz="2400" i="1">
                            <a:latin typeface="Cambria Math" charset="0"/>
                            <a:ea typeface="Times New Roman" charset="0"/>
                            <a:cs typeface="Times New Roman" charset="0"/>
                            <a:sym typeface="Symbol" charset="2"/>
                          </a:rPr>
                          <m:t>(0.100 −</m:t>
                        </m:r>
                        <m:r>
                          <a:rPr lang="en-US" altLang="en-US" sz="2400" i="1">
                            <a:latin typeface="Cambria Math" charset="0"/>
                            <a:ea typeface="Times New Roman" charset="0"/>
                            <a:cs typeface="Times New Roman" charset="0"/>
                            <a:sym typeface="Symbol" charset="2"/>
                          </a:rPr>
                          <m:t>𝑥</m:t>
                        </m:r>
                        <m:r>
                          <a:rPr lang="en-US" altLang="en-US" sz="2400" i="1">
                            <a:latin typeface="Cambria Math" charset="0"/>
                            <a:ea typeface="Times New Roman" charset="0"/>
                            <a:cs typeface="Times New Roman" charset="0"/>
                            <a:sym typeface="Symbol" charset="2"/>
                          </a:rPr>
                          <m:t>)</m:t>
                        </m:r>
                      </m:den>
                    </m:f>
                  </m:oMath>
                </a14:m>
                <a:r>
                  <a:rPr lang="en-US" altLang="en-US" sz="2400" i="1" dirty="0">
                    <a:latin typeface="Times New Roman" charset="0"/>
                    <a:ea typeface="Times New Roman" charset="0"/>
                    <a:cs typeface="Times New Roman" charset="0"/>
                    <a:sym typeface="Symbol" charset="2"/>
                  </a:rPr>
                  <a:t> = </a:t>
                </a:r>
                <a14:m>
                  <m:oMath xmlns:m="http://schemas.openxmlformats.org/officeDocument/2006/math">
                    <m:rad>
                      <m:radPr>
                        <m:degHide m:val="on"/>
                        <m:ctrlPr>
                          <a:rPr lang="en-US" altLang="en-US" sz="2400" i="1">
                            <a:latin typeface="Cambria Math" panose="02040503050406030204" pitchFamily="18" charset="0"/>
                            <a:ea typeface="Cambria Math" charset="0"/>
                            <a:cs typeface="Cambria Math" charset="0"/>
                            <a:sym typeface="Symbol" charset="2"/>
                          </a:rPr>
                        </m:ctrlPr>
                      </m:radPr>
                      <m:deg/>
                      <m:e>
                        <m:r>
                          <a:rPr lang="en-US" altLang="en-US" sz="2400" i="1">
                            <a:latin typeface="Cambria Math" charset="0"/>
                            <a:ea typeface="Cambria Math" charset="0"/>
                            <a:cs typeface="Cambria Math" charset="0"/>
                            <a:sym typeface="Symbol" charset="2"/>
                          </a:rPr>
                          <m:t>56</m:t>
                        </m:r>
                      </m:e>
                    </m:rad>
                  </m:oMath>
                </a14:m>
                <a:r>
                  <a:rPr lang="en-US" altLang="en-US" sz="2400" i="1" dirty="0">
                    <a:latin typeface="Times New Roman" charset="0"/>
                    <a:ea typeface="Times New Roman" charset="0"/>
                    <a:cs typeface="Times New Roman" charset="0"/>
                    <a:sym typeface="Symbol" charset="2"/>
                  </a:rPr>
                  <a:t>  = </a:t>
                </a:r>
                <a:r>
                  <a:rPr lang="en-US" altLang="en-US" sz="2400" dirty="0" smtClean="0">
                    <a:latin typeface="Times New Roman" charset="0"/>
                    <a:ea typeface="Times New Roman" charset="0"/>
                    <a:cs typeface="Times New Roman" charset="0"/>
                    <a:sym typeface="Symbol" charset="2"/>
                  </a:rPr>
                  <a:t>7.5; </a:t>
                </a:r>
              </a:p>
              <a:p>
                <a:pPr marL="457200" lvl="1" indent="0" eaLnBrk="1" hangingPunct="1">
                  <a:buNone/>
                </a:pPr>
                <a:r>
                  <a:rPr lang="en-US" altLang="en-US" sz="2400" i="1" dirty="0" smtClean="0">
                    <a:latin typeface="Times New Roman" charset="0"/>
                    <a:ea typeface="Times New Roman" charset="0"/>
                    <a:cs typeface="Times New Roman" charset="0"/>
                    <a:sym typeface="Symbol" charset="2"/>
                  </a:rPr>
                  <a:t>						 x</a:t>
                </a:r>
                <a:r>
                  <a:rPr lang="en-US" altLang="en-US" sz="2400" dirty="0" smtClean="0">
                    <a:latin typeface="Times New Roman" charset="0"/>
                    <a:ea typeface="Times New Roman" charset="0"/>
                    <a:cs typeface="Times New Roman" charset="0"/>
                    <a:sym typeface="Symbol" charset="2"/>
                  </a:rPr>
                  <a:t> = 0.079 </a:t>
                </a:r>
                <a:r>
                  <a:rPr lang="en-US" altLang="en-US" sz="2400" i="1" dirty="0" smtClean="0">
                    <a:latin typeface="Times New Roman" charset="0"/>
                    <a:ea typeface="Times New Roman" charset="0"/>
                    <a:cs typeface="Times New Roman" charset="0"/>
                    <a:sym typeface="Symbol" charset="2"/>
                  </a:rPr>
                  <a:t>M</a:t>
                </a:r>
                <a:r>
                  <a:rPr lang="en-US" altLang="en-US" sz="2400" dirty="0" smtClean="0">
                    <a:latin typeface="Times New Roman" charset="0"/>
                    <a:ea typeface="Times New Roman" charset="0"/>
                    <a:cs typeface="Times New Roman" charset="0"/>
                    <a:sym typeface="Symbol" charset="2"/>
                  </a:rPr>
                  <a:t> </a:t>
                </a:r>
              </a:p>
              <a:p>
                <a:pPr eaLnBrk="1" hangingPunct="1">
                  <a:lnSpc>
                    <a:spcPct val="150000"/>
                  </a:lnSpc>
                  <a:buFont typeface="Arial" charset="0"/>
                  <a:buChar char="•"/>
                </a:pPr>
                <a:r>
                  <a:rPr lang="en-US" altLang="en-US" sz="2000" dirty="0" smtClean="0">
                    <a:solidFill>
                      <a:srgbClr val="0070C0"/>
                    </a:solidFill>
                    <a:latin typeface="Times New Roman" charset="0"/>
                    <a:ea typeface="Times New Roman" charset="0"/>
                    <a:cs typeface="Times New Roman" charset="0"/>
                    <a:sym typeface="Symbol" charset="2"/>
                  </a:rPr>
                  <a:t>(Answer: [H</a:t>
                </a:r>
                <a:r>
                  <a:rPr lang="en-US" altLang="en-US" sz="2000" baseline="-25000" dirty="0" smtClean="0">
                    <a:solidFill>
                      <a:srgbClr val="0070C0"/>
                    </a:solidFill>
                    <a:latin typeface="Times New Roman" charset="0"/>
                    <a:ea typeface="Times New Roman" charset="0"/>
                    <a:cs typeface="Times New Roman" charset="0"/>
                    <a:sym typeface="Symbol" charset="2"/>
                  </a:rPr>
                  <a:t>2</a:t>
                </a:r>
                <a:r>
                  <a:rPr lang="en-US" altLang="en-US" sz="2000" dirty="0" smtClean="0">
                    <a:solidFill>
                      <a:srgbClr val="0070C0"/>
                    </a:solidFill>
                    <a:latin typeface="Times New Roman" charset="0"/>
                    <a:ea typeface="Times New Roman" charset="0"/>
                    <a:cs typeface="Times New Roman" charset="0"/>
                    <a:sym typeface="Symbol" charset="2"/>
                  </a:rPr>
                  <a:t>] = 0.021 </a:t>
                </a:r>
                <a:r>
                  <a:rPr lang="en-US" altLang="en-US" sz="2000" i="1" dirty="0" smtClean="0">
                    <a:solidFill>
                      <a:srgbClr val="0070C0"/>
                    </a:solidFill>
                    <a:latin typeface="Times New Roman" charset="0"/>
                    <a:ea typeface="Times New Roman" charset="0"/>
                    <a:cs typeface="Times New Roman" charset="0"/>
                    <a:sym typeface="Symbol" charset="2"/>
                  </a:rPr>
                  <a:t>M</a:t>
                </a:r>
                <a:r>
                  <a:rPr lang="en-US" altLang="en-US" sz="2000" dirty="0" smtClean="0">
                    <a:solidFill>
                      <a:srgbClr val="0070C0"/>
                    </a:solidFill>
                    <a:latin typeface="Times New Roman" charset="0"/>
                    <a:ea typeface="Times New Roman" charset="0"/>
                    <a:cs typeface="Times New Roman" charset="0"/>
                    <a:sym typeface="Symbol" charset="2"/>
                  </a:rPr>
                  <a:t>;  [I</a:t>
                </a:r>
                <a:r>
                  <a:rPr lang="en-US" altLang="en-US" sz="2000" baseline="-25000" dirty="0" smtClean="0">
                    <a:solidFill>
                      <a:srgbClr val="0070C0"/>
                    </a:solidFill>
                    <a:latin typeface="Times New Roman" charset="0"/>
                    <a:ea typeface="Times New Roman" charset="0"/>
                    <a:cs typeface="Times New Roman" charset="0"/>
                    <a:sym typeface="Symbol" charset="2"/>
                  </a:rPr>
                  <a:t>2</a:t>
                </a:r>
                <a:r>
                  <a:rPr lang="en-US" altLang="en-US" sz="2000" dirty="0" smtClean="0">
                    <a:solidFill>
                      <a:srgbClr val="0070C0"/>
                    </a:solidFill>
                    <a:latin typeface="Times New Roman" charset="0"/>
                    <a:ea typeface="Times New Roman" charset="0"/>
                    <a:cs typeface="Times New Roman" charset="0"/>
                    <a:sym typeface="Symbol" charset="2"/>
                  </a:rPr>
                  <a:t>] = 0.021 </a:t>
                </a:r>
                <a:r>
                  <a:rPr lang="en-US" altLang="en-US" sz="2000" i="1" dirty="0" smtClean="0">
                    <a:solidFill>
                      <a:srgbClr val="0070C0"/>
                    </a:solidFill>
                    <a:latin typeface="Times New Roman" charset="0"/>
                    <a:ea typeface="Times New Roman" charset="0"/>
                    <a:cs typeface="Times New Roman" charset="0"/>
                    <a:sym typeface="Symbol" charset="2"/>
                  </a:rPr>
                  <a:t>M</a:t>
                </a:r>
                <a:r>
                  <a:rPr lang="en-US" altLang="en-US" sz="2000" dirty="0" smtClean="0">
                    <a:solidFill>
                      <a:srgbClr val="0070C0"/>
                    </a:solidFill>
                    <a:latin typeface="Times New Roman" charset="0"/>
                    <a:ea typeface="Times New Roman" charset="0"/>
                    <a:cs typeface="Times New Roman" charset="0"/>
                    <a:sym typeface="Symbol" charset="2"/>
                  </a:rPr>
                  <a:t>;  [HI] = 0.158 </a:t>
                </a:r>
                <a:r>
                  <a:rPr lang="en-US" altLang="en-US" sz="2000" i="1" dirty="0" smtClean="0">
                    <a:solidFill>
                      <a:srgbClr val="0070C0"/>
                    </a:solidFill>
                    <a:latin typeface="Times New Roman" charset="0"/>
                    <a:ea typeface="Times New Roman" charset="0"/>
                    <a:cs typeface="Times New Roman" charset="0"/>
                    <a:sym typeface="Symbol" charset="2"/>
                  </a:rPr>
                  <a:t>M</a:t>
                </a:r>
                <a:r>
                  <a:rPr lang="en-US" altLang="en-US" sz="2000" dirty="0" smtClean="0">
                    <a:solidFill>
                      <a:srgbClr val="0070C0"/>
                    </a:solidFill>
                    <a:latin typeface="Times New Roman" charset="0"/>
                    <a:ea typeface="Times New Roman" charset="0"/>
                    <a:cs typeface="Times New Roman" charset="0"/>
                    <a:sym typeface="Symbol" charset="2"/>
                  </a:rPr>
                  <a:t>)</a:t>
                </a:r>
                <a:endParaRPr lang="en-US" altLang="en-US" sz="2000" dirty="0">
                  <a:solidFill>
                    <a:srgbClr val="0070C0"/>
                  </a:solidFill>
                  <a:latin typeface="Times New Roman" charset="0"/>
                  <a:ea typeface="Times New Roman" charset="0"/>
                  <a:cs typeface="Times New Roman" charset="0"/>
                  <a:sym typeface="Symbol" charset="2"/>
                </a:endParaRPr>
              </a:p>
              <a:p>
                <a:pPr eaLnBrk="1" hangingPunct="1"/>
                <a:endParaRPr lang="en-US" altLang="en-US" sz="2400" dirty="0">
                  <a:sym typeface="Symbol" charset="2"/>
                </a:endParaRPr>
              </a:p>
              <a:p>
                <a:pPr eaLnBrk="1" hangingPunct="1"/>
                <a:endParaRPr lang="en-US" altLang="en-US" sz="2400" dirty="0">
                  <a:sym typeface="Symbol" charset="2"/>
                </a:endParaRPr>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xfrm>
                <a:off x="457200" y="1600200"/>
                <a:ext cx="8229600" cy="4800600"/>
              </a:xfrm>
              <a:blipFill rotWithShape="0">
                <a:blip r:embed="rId3"/>
                <a:stretch>
                  <a:fillRect l="-1333"/>
                </a:stretch>
              </a:blipFill>
            </p:spPr>
            <p:txBody>
              <a:bodyPr/>
              <a:lstStyle/>
              <a:p>
                <a:r>
                  <a:rPr lang="en-US">
                    <a:noFill/>
                  </a:rPr>
                  <a:t> </a:t>
                </a:r>
              </a:p>
            </p:txBody>
          </p:sp>
        </mc:Fallback>
      </mc:AlternateContent>
      <p:sp>
        <p:nvSpPr>
          <p:cNvPr id="389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600" dirty="0" smtClean="0">
                <a:latin typeface="Times New Roman" charset="0"/>
                <a:ea typeface="Times New Roman" charset="0"/>
                <a:cs typeface="Times New Roman" charset="0"/>
              </a:rPr>
              <a:t>Exercise-#7</a:t>
            </a:r>
            <a:endParaRPr lang="en-US" altLang="en-US" sz="3600" dirty="0">
              <a:latin typeface="Times New Roman" charset="0"/>
              <a:ea typeface="Times New Roman" charset="0"/>
              <a:cs typeface="Times New Roman" charset="0"/>
            </a:endParaRPr>
          </a:p>
        </p:txBody>
      </p:sp>
      <p:sp>
        <p:nvSpPr>
          <p:cNvPr id="37891" name="Rectangle 3"/>
          <p:cNvSpPr>
            <a:spLocks noGrp="1" noChangeArrowheads="1"/>
          </p:cNvSpPr>
          <p:nvPr>
            <p:ph type="body" idx="1"/>
          </p:nvPr>
        </p:nvSpPr>
        <p:spPr/>
        <p:txBody>
          <a:bodyPr/>
          <a:lstStyle/>
          <a:p>
            <a:pPr eaLnBrk="1" hangingPunct="1"/>
            <a:r>
              <a:rPr lang="en-US" altLang="en-US" sz="2400" dirty="0" smtClean="0">
                <a:latin typeface="Times New Roman" charset="0"/>
                <a:ea typeface="Times New Roman" charset="0"/>
                <a:cs typeface="Times New Roman" charset="0"/>
              </a:rPr>
              <a:t>At a particular temperature, </a:t>
            </a:r>
            <a:r>
              <a:rPr lang="en-US" altLang="en-US" sz="2400" i="1" dirty="0" smtClean="0">
                <a:latin typeface="Times New Roman" charset="0"/>
                <a:ea typeface="Times New Roman" charset="0"/>
                <a:cs typeface="Times New Roman" charset="0"/>
              </a:rPr>
              <a:t>K</a:t>
            </a:r>
            <a:r>
              <a:rPr lang="en-US" altLang="en-US" sz="2400" dirty="0" smtClean="0">
                <a:latin typeface="Times New Roman" charset="0"/>
                <a:ea typeface="Times New Roman" charset="0"/>
                <a:cs typeface="Times New Roman" charset="0"/>
              </a:rPr>
              <a:t> = 56 for the reaction</a:t>
            </a:r>
            <a:r>
              <a:rPr lang="en-US" altLang="en-US" sz="2800" dirty="0">
                <a:latin typeface="Times New Roman" charset="0"/>
                <a:ea typeface="Times New Roman" charset="0"/>
                <a:cs typeface="Times New Roman" charset="0"/>
              </a:rPr>
              <a:t> </a:t>
            </a:r>
            <a:endParaRPr lang="en-US" altLang="en-US" sz="2800" dirty="0" smtClean="0">
              <a:latin typeface="Times New Roman" charset="0"/>
              <a:ea typeface="Times New Roman" charset="0"/>
              <a:cs typeface="Times New Roman" charset="0"/>
            </a:endParaRPr>
          </a:p>
          <a:p>
            <a:pPr marL="457200" lvl="1" indent="0" eaLnBrk="1" hangingPunct="1">
              <a:buNone/>
            </a:pP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H</a:t>
            </a:r>
            <a:r>
              <a:rPr lang="en-US" altLang="en-US"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 </a:t>
            </a:r>
            <a:r>
              <a:rPr lang="en-US" altLang="en-US" dirty="0" smtClean="0">
                <a:latin typeface="Times New Roman" charset="0"/>
                <a:ea typeface="Times New Roman" charset="0"/>
                <a:cs typeface="Times New Roman" charset="0"/>
              </a:rPr>
              <a:t>I</a:t>
            </a:r>
            <a:r>
              <a:rPr lang="en-US" altLang="en-US"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a:t>
            </a:r>
            <a:r>
              <a:rPr lang="en-US" altLang="en-US" dirty="0" smtClean="0">
                <a:latin typeface="Cambria Math" charset="0"/>
                <a:ea typeface="Cambria Math" charset="0"/>
                <a:cs typeface="Lucida Sans Unicode" charset="0"/>
              </a:rPr>
              <a:t>⇌</a:t>
            </a:r>
            <a:r>
              <a:rPr lang="en-US" altLang="en-US" dirty="0" smtClean="0">
                <a:latin typeface="Times New Roman" charset="0"/>
                <a:ea typeface="Times New Roman" charset="0"/>
                <a:cs typeface="Times New Roman" charset="0"/>
              </a:rPr>
              <a:t>  2HI</a:t>
            </a:r>
            <a:r>
              <a:rPr lang="en-US" altLang="en-US" sz="2000" dirty="0" smtClean="0">
                <a:latin typeface="Times New Roman" charset="0"/>
                <a:ea typeface="Times New Roman" charset="0"/>
                <a:cs typeface="Times New Roman" charset="0"/>
              </a:rPr>
              <a:t>(g)</a:t>
            </a:r>
          </a:p>
          <a:p>
            <a:pPr marL="457200" lvl="1" indent="0" eaLnBrk="1" hangingPunct="1">
              <a:buNone/>
            </a:pPr>
            <a:r>
              <a:rPr lang="en-US" altLang="en-US" sz="2400" dirty="0" smtClean="0">
                <a:latin typeface="Times New Roman" charset="0"/>
                <a:ea typeface="Times New Roman" charset="0"/>
                <a:cs typeface="Times New Roman" charset="0"/>
              </a:rPr>
              <a:t>In an experiment, 1.00 mole of H</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1.00 mole of I</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and 1.00 mole of HI are placed into an evacuated 1.00-L container. Calculate the concentrations of all species when equilibrium is reached. </a:t>
            </a:r>
            <a:endParaRPr lang="en-US" altLang="en-US" sz="2400" dirty="0">
              <a:latin typeface="Times New Roman" charset="0"/>
              <a:ea typeface="Times New Roman" charset="0"/>
              <a:cs typeface="Times New Roman" charset="0"/>
            </a:endParaRPr>
          </a:p>
          <a:p>
            <a:pPr eaLnBrk="1" hangingPunct="1"/>
            <a:endParaRPr lang="en-US" altLang="en-US" sz="2400" dirty="0">
              <a:latin typeface="Times New Roman" charset="0"/>
              <a:ea typeface="Times New Roman" charset="0"/>
              <a:cs typeface="Times New Roman" charset="0"/>
            </a:endParaRPr>
          </a:p>
          <a:p>
            <a:pPr eaLnBrk="1" hangingPunct="1">
              <a:buFontTx/>
              <a:buNone/>
            </a:pPr>
            <a:r>
              <a:rPr lang="en-US" altLang="en-US" sz="2400" dirty="0">
                <a:latin typeface="Times New Roman" charset="0"/>
                <a:ea typeface="Times New Roman" charset="0"/>
                <a:cs typeface="Times New Roman" charset="0"/>
              </a:rPr>
              <a:t>	</a:t>
            </a:r>
            <a:r>
              <a:rPr lang="en-US" altLang="en-US" sz="2000" dirty="0">
                <a:solidFill>
                  <a:schemeClr val="hlink"/>
                </a:solidFill>
                <a:latin typeface="Times New Roman" charset="0"/>
                <a:ea typeface="Times New Roman" charset="0"/>
                <a:cs typeface="Times New Roman" charset="0"/>
              </a:rPr>
              <a:t>(Answer: </a:t>
            </a:r>
            <a:r>
              <a:rPr lang="en-US" altLang="en-US" sz="2000" dirty="0" smtClean="0">
                <a:solidFill>
                  <a:schemeClr val="hlink"/>
                </a:solidFill>
                <a:latin typeface="Times New Roman" charset="0"/>
                <a:ea typeface="Times New Roman" charset="0"/>
                <a:cs typeface="Times New Roman" charset="0"/>
              </a:rPr>
              <a:t>[H</a:t>
            </a:r>
            <a:r>
              <a:rPr lang="en-US" altLang="en-US" sz="2000" baseline="-25000" dirty="0" smtClean="0">
                <a:solidFill>
                  <a:schemeClr val="hlink"/>
                </a:solidFill>
                <a:latin typeface="Times New Roman" charset="0"/>
                <a:ea typeface="Times New Roman" charset="0"/>
                <a:cs typeface="Times New Roman" charset="0"/>
              </a:rPr>
              <a:t>2</a:t>
            </a:r>
            <a:r>
              <a:rPr lang="en-US" altLang="en-US" sz="2000" dirty="0" smtClean="0">
                <a:solidFill>
                  <a:schemeClr val="hlink"/>
                </a:solidFill>
                <a:latin typeface="Times New Roman" charset="0"/>
                <a:ea typeface="Times New Roman" charset="0"/>
                <a:cs typeface="Times New Roman" charset="0"/>
              </a:rPr>
              <a:t>] = [I</a:t>
            </a:r>
            <a:r>
              <a:rPr lang="en-US" altLang="en-US" sz="2000" baseline="-25000" dirty="0" smtClean="0">
                <a:solidFill>
                  <a:schemeClr val="hlink"/>
                </a:solidFill>
                <a:latin typeface="Times New Roman" charset="0"/>
                <a:ea typeface="Times New Roman" charset="0"/>
                <a:cs typeface="Times New Roman" charset="0"/>
              </a:rPr>
              <a:t>2</a:t>
            </a:r>
            <a:r>
              <a:rPr lang="en-US" altLang="en-US" sz="2000" dirty="0" smtClean="0">
                <a:solidFill>
                  <a:schemeClr val="hlink"/>
                </a:solidFill>
                <a:latin typeface="Times New Roman" charset="0"/>
                <a:ea typeface="Times New Roman" charset="0"/>
                <a:cs typeface="Times New Roman" charset="0"/>
              </a:rPr>
              <a:t>] = 0.32 </a:t>
            </a:r>
            <a:r>
              <a:rPr lang="en-US" altLang="en-US" sz="2000" i="1" dirty="0" smtClean="0">
                <a:solidFill>
                  <a:schemeClr val="hlink"/>
                </a:solidFill>
                <a:latin typeface="Times New Roman" charset="0"/>
                <a:ea typeface="Times New Roman" charset="0"/>
                <a:cs typeface="Times New Roman" charset="0"/>
              </a:rPr>
              <a:t>M</a:t>
            </a:r>
            <a:r>
              <a:rPr lang="en-US" altLang="en-US" sz="2000" dirty="0" smtClean="0">
                <a:solidFill>
                  <a:schemeClr val="hlink"/>
                </a:solidFill>
                <a:latin typeface="Times New Roman" charset="0"/>
                <a:ea typeface="Times New Roman" charset="0"/>
                <a:cs typeface="Times New Roman" charset="0"/>
              </a:rPr>
              <a:t>;  [HI] = 2.36 </a:t>
            </a:r>
            <a:r>
              <a:rPr lang="en-US" altLang="en-US" sz="2000" i="1" dirty="0" smtClean="0">
                <a:solidFill>
                  <a:schemeClr val="hlink"/>
                </a:solidFill>
                <a:latin typeface="Times New Roman" charset="0"/>
                <a:ea typeface="Times New Roman" charset="0"/>
                <a:cs typeface="Times New Roman" charset="0"/>
              </a:rPr>
              <a:t>M</a:t>
            </a:r>
            <a:r>
              <a:rPr lang="en-US" altLang="en-US" sz="2000" dirty="0" smtClean="0">
                <a:solidFill>
                  <a:schemeClr val="hlink"/>
                </a:solidFill>
                <a:latin typeface="Times New Roman" charset="0"/>
                <a:ea typeface="Times New Roman" charset="0"/>
                <a:cs typeface="Times New Roman" charset="0"/>
              </a:rPr>
              <a:t> )</a:t>
            </a:r>
            <a:endParaRPr lang="en-US" altLang="en-US" sz="2000" baseline="-12000" dirty="0">
              <a:solidFill>
                <a:schemeClr val="hlink"/>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92162"/>
          </a:xfrm>
        </p:spPr>
        <p:txBody>
          <a:bodyPr/>
          <a:lstStyle/>
          <a:p>
            <a:pPr eaLnBrk="1" hangingPunct="1"/>
            <a:r>
              <a:rPr lang="en-US" altLang="en-US" sz="3600" dirty="0" smtClean="0">
                <a:latin typeface="Times" charset="0"/>
              </a:rPr>
              <a:t>Exercise-#8</a:t>
            </a:r>
            <a:endParaRPr lang="en-US" altLang="en-US" sz="3600" dirty="0">
              <a:latin typeface="Times" charset="0"/>
            </a:endParaRPr>
          </a:p>
        </p:txBody>
      </p:sp>
      <p:sp>
        <p:nvSpPr>
          <p:cNvPr id="39939" name="Rectangle 3"/>
          <p:cNvSpPr>
            <a:spLocks noGrp="1" noChangeArrowheads="1"/>
          </p:cNvSpPr>
          <p:nvPr>
            <p:ph type="body" idx="1"/>
          </p:nvPr>
        </p:nvSpPr>
        <p:spPr>
          <a:xfrm>
            <a:off x="457200" y="1295400"/>
            <a:ext cx="8229600" cy="5257800"/>
          </a:xfrm>
        </p:spPr>
        <p:txBody>
          <a:bodyPr/>
          <a:lstStyle/>
          <a:p>
            <a:pPr eaLnBrk="1" hangingPunct="1">
              <a:lnSpc>
                <a:spcPct val="150000"/>
              </a:lnSpc>
              <a:buFont typeface="Arial" charset="0"/>
              <a:buChar char="•"/>
            </a:pPr>
            <a:r>
              <a:rPr lang="en-US" altLang="en-US" sz="2400" dirty="0" smtClean="0">
                <a:latin typeface="Times New Roman" charset="0"/>
                <a:ea typeface="Times New Roman" charset="0"/>
                <a:cs typeface="Times New Roman" charset="0"/>
              </a:rPr>
              <a:t>For </a:t>
            </a:r>
            <a:r>
              <a:rPr lang="en-US" altLang="en-US" sz="2400" dirty="0">
                <a:latin typeface="Times New Roman" charset="0"/>
                <a:ea typeface="Times New Roman" charset="0"/>
                <a:cs typeface="Times New Roman" charset="0"/>
              </a:rPr>
              <a:t>the reaction:  </a:t>
            </a:r>
          </a:p>
          <a:p>
            <a:pPr marL="457200" lvl="1" indent="0" eaLnBrk="1" hangingPunct="1">
              <a:buNone/>
            </a:pPr>
            <a:r>
              <a:rPr lang="en-US" altLang="en-US" sz="2000" dirty="0" smtClean="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N</a:t>
            </a:r>
            <a:r>
              <a:rPr lang="en-US" altLang="en-US" sz="24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O</a:t>
            </a:r>
            <a:r>
              <a:rPr lang="en-US" altLang="en-US" sz="2400" baseline="-12000" dirty="0" smtClean="0">
                <a:latin typeface="Times New Roman" charset="0"/>
                <a:ea typeface="Times New Roman" charset="0"/>
                <a:cs typeface="Times New Roman" charset="0"/>
              </a:rPr>
              <a:t>4</a:t>
            </a:r>
            <a:r>
              <a:rPr lang="en-US" altLang="en-US" sz="2000" dirty="0" smtClean="0">
                <a:latin typeface="Times New Roman" charset="0"/>
                <a:ea typeface="Times New Roman" charset="0"/>
                <a:cs typeface="Times New Roman" charset="0"/>
              </a:rPr>
              <a:t>(g)  </a:t>
            </a:r>
            <a:r>
              <a:rPr lang="en-US" altLang="en-US" sz="2400" dirty="0" smtClean="0">
                <a:latin typeface="Cambria Math" charset="0"/>
                <a:ea typeface="Cambria Math" charset="0"/>
                <a:cs typeface="Lucida Sans Unicode" charset="0"/>
              </a:rPr>
              <a:t>⇌</a:t>
            </a:r>
            <a:r>
              <a:rPr lang="en-US" altLang="en-US" sz="2400" dirty="0" smtClean="0">
                <a:latin typeface="Times New Roman" charset="0"/>
                <a:ea typeface="Times New Roman" charset="0"/>
                <a:cs typeface="Times New Roman" charset="0"/>
              </a:rPr>
              <a:t>  2NO</a:t>
            </a:r>
            <a:r>
              <a:rPr lang="en-US" altLang="en-US" sz="2400" baseline="-12000" dirty="0" smtClean="0">
                <a:latin typeface="Times New Roman" charset="0"/>
                <a:ea typeface="Times New Roman" charset="0"/>
                <a:cs typeface="Times New Roman" charset="0"/>
              </a:rPr>
              <a:t>2 </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g</a:t>
            </a:r>
            <a:r>
              <a:rPr lang="en-US" altLang="en-US" sz="2000" dirty="0" smtClean="0">
                <a:latin typeface="Times New Roman" charset="0"/>
                <a:ea typeface="Times New Roman" charset="0"/>
                <a:cs typeface="Times New Roman" charset="0"/>
              </a:rPr>
              <a:t>);</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a:t>
            </a:r>
            <a:r>
              <a:rPr lang="en-US" altLang="en-US" sz="2400" i="1" dirty="0" err="1" smtClean="0">
                <a:latin typeface="Times New Roman" charset="0"/>
                <a:ea typeface="Times New Roman" charset="0"/>
                <a:cs typeface="Times New Roman" charset="0"/>
              </a:rPr>
              <a:t>K</a:t>
            </a:r>
            <a:r>
              <a:rPr lang="en-US" altLang="en-US" sz="2400" baseline="-12000" dirty="0" err="1" smtClean="0">
                <a:latin typeface="Times New Roman" charset="0"/>
                <a:ea typeface="Times New Roman" charset="0"/>
                <a:cs typeface="Times New Roman" charset="0"/>
              </a:rPr>
              <a:t>p</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0.80 </a:t>
            </a:r>
            <a:r>
              <a:rPr lang="en-US" altLang="en-US" sz="2400" dirty="0">
                <a:latin typeface="Times New Roman" charset="0"/>
                <a:ea typeface="Times New Roman" charset="0"/>
                <a:cs typeface="Times New Roman" charset="0"/>
              </a:rPr>
              <a:t>at 353 K.  </a:t>
            </a:r>
            <a:endParaRPr lang="en-US" altLang="en-US" sz="2400" dirty="0" smtClean="0">
              <a:latin typeface="Times New Roman" charset="0"/>
              <a:ea typeface="Times New Roman" charset="0"/>
              <a:cs typeface="Times New Roman" charset="0"/>
            </a:endParaRPr>
          </a:p>
          <a:p>
            <a:pPr marL="457200" lvl="1" indent="0" eaLnBrk="1" hangingPunct="1">
              <a:buNone/>
            </a:pPr>
            <a:r>
              <a:rPr lang="en-US" altLang="en-US" sz="2400" dirty="0" smtClean="0">
                <a:latin typeface="Times New Roman" charset="0"/>
                <a:ea typeface="Times New Roman" charset="0"/>
                <a:cs typeface="Times New Roman" charset="0"/>
              </a:rPr>
              <a:t>If </a:t>
            </a:r>
            <a:r>
              <a:rPr lang="en-US" altLang="en-US" sz="2400" dirty="0">
                <a:latin typeface="Times New Roman" charset="0"/>
                <a:ea typeface="Times New Roman" charset="0"/>
                <a:cs typeface="Times New Roman" charset="0"/>
              </a:rPr>
              <a:t>the initial pressure of NO</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was </a:t>
            </a:r>
            <a:r>
              <a:rPr lang="en-US" altLang="en-US" sz="2400" dirty="0" smtClean="0">
                <a:latin typeface="Times New Roman" charset="0"/>
                <a:ea typeface="Times New Roman" charset="0"/>
                <a:cs typeface="Times New Roman" charset="0"/>
              </a:rPr>
              <a:t>2.00 </a:t>
            </a:r>
            <a:r>
              <a:rPr lang="en-US" altLang="en-US" sz="2400" dirty="0" err="1" smtClean="0">
                <a:latin typeface="Times New Roman" charset="0"/>
                <a:ea typeface="Times New Roman" charset="0"/>
                <a:cs typeface="Times New Roman" charset="0"/>
              </a:rPr>
              <a:t>atm</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and </a:t>
            </a:r>
            <a:r>
              <a:rPr lang="en-US" altLang="en-US" sz="2400" dirty="0" smtClean="0">
                <a:latin typeface="Times New Roman" charset="0"/>
                <a:ea typeface="Times New Roman" charset="0"/>
                <a:cs typeface="Times New Roman" charset="0"/>
              </a:rPr>
              <a:t>there </a:t>
            </a:r>
            <a:r>
              <a:rPr lang="en-US" altLang="en-US" sz="2400" dirty="0">
                <a:latin typeface="Times New Roman" charset="0"/>
                <a:ea typeface="Times New Roman" charset="0"/>
                <a:cs typeface="Times New Roman" charset="0"/>
              </a:rPr>
              <a:t>was no N</a:t>
            </a:r>
            <a:r>
              <a:rPr lang="en-US" altLang="en-US" sz="24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O</a:t>
            </a:r>
            <a:r>
              <a:rPr lang="en-US" altLang="en-US" sz="2400" baseline="-12000" dirty="0">
                <a:latin typeface="Times New Roman" charset="0"/>
                <a:ea typeface="Times New Roman" charset="0"/>
                <a:cs typeface="Times New Roman" charset="0"/>
              </a:rPr>
              <a:t>4</a:t>
            </a:r>
            <a:r>
              <a:rPr lang="en-US" altLang="en-US" sz="2400" dirty="0">
                <a:latin typeface="Times New Roman" charset="0"/>
                <a:ea typeface="Times New Roman" charset="0"/>
                <a:cs typeface="Times New Roman" charset="0"/>
              </a:rPr>
              <a:t>, what are the partial pressures of </a:t>
            </a:r>
            <a:r>
              <a:rPr lang="en-US" altLang="en-US" sz="2400" dirty="0" smtClean="0">
                <a:latin typeface="Times New Roman" charset="0"/>
                <a:ea typeface="Times New Roman" charset="0"/>
                <a:cs typeface="Times New Roman" charset="0"/>
              </a:rPr>
              <a:t>each gas </a:t>
            </a:r>
            <a:r>
              <a:rPr lang="en-US" altLang="en-US" sz="2400" dirty="0">
                <a:latin typeface="Times New Roman" charset="0"/>
                <a:ea typeface="Times New Roman" charset="0"/>
                <a:cs typeface="Times New Roman" charset="0"/>
              </a:rPr>
              <a:t>at </a:t>
            </a:r>
            <a:r>
              <a:rPr lang="en-US" altLang="en-US" sz="2400" dirty="0" smtClean="0">
                <a:latin typeface="Times New Roman" charset="0"/>
                <a:ea typeface="Times New Roman" charset="0"/>
                <a:cs typeface="Times New Roman" charset="0"/>
              </a:rPr>
              <a:t>equilibrium? </a:t>
            </a:r>
            <a:r>
              <a:rPr lang="en-US" altLang="en-US" sz="2400" dirty="0">
                <a:latin typeface="Times New Roman" charset="0"/>
                <a:ea typeface="Times New Roman" charset="0"/>
                <a:cs typeface="Times New Roman" charset="0"/>
              </a:rPr>
              <a:t>What is the total gas pressure at equilibrium?</a:t>
            </a:r>
          </a:p>
          <a:p>
            <a:pPr marL="609600" indent="-609600" eaLnBrk="1" hangingPunct="1">
              <a:buFontTx/>
              <a:buNone/>
            </a:pPr>
            <a:endParaRPr lang="en-US" altLang="en-US" sz="4000" dirty="0">
              <a:latin typeface="Times New Roman" charset="0"/>
              <a:ea typeface="Times New Roman" charset="0"/>
              <a:cs typeface="Times New Roman" charset="0"/>
            </a:endParaRPr>
          </a:p>
          <a:p>
            <a:pPr marL="609600" indent="-609600" eaLnBrk="1" hangingPunct="1">
              <a:buFontTx/>
              <a:buNone/>
            </a:pPr>
            <a:r>
              <a:rPr lang="en-US" altLang="en-US" sz="2400" dirty="0">
                <a:latin typeface="Times New Roman" charset="0"/>
                <a:ea typeface="Times New Roman" charset="0"/>
                <a:cs typeface="Times New Roman" charset="0"/>
              </a:rPr>
              <a:t>   </a:t>
            </a:r>
            <a:r>
              <a:rPr lang="en-US" altLang="en-US" sz="2400" dirty="0">
                <a:solidFill>
                  <a:schemeClr val="hlink"/>
                </a:solidFill>
                <a:latin typeface="Times New Roman" charset="0"/>
                <a:ea typeface="Times New Roman" charset="0"/>
                <a:cs typeface="Times New Roman" charset="0"/>
              </a:rPr>
              <a:t>(Answer: P</a:t>
            </a:r>
            <a:r>
              <a:rPr lang="en-US" altLang="en-US" sz="2400" baseline="-12000" dirty="0">
                <a:solidFill>
                  <a:schemeClr val="hlink"/>
                </a:solidFill>
                <a:latin typeface="Times New Roman" charset="0"/>
                <a:ea typeface="Times New Roman" charset="0"/>
                <a:cs typeface="Times New Roman" charset="0"/>
              </a:rPr>
              <a:t>NO</a:t>
            </a:r>
            <a:r>
              <a:rPr lang="en-US" altLang="en-US" sz="2400" baseline="-24000" dirty="0">
                <a:solidFill>
                  <a:schemeClr val="hlink"/>
                </a:solidFill>
                <a:latin typeface="Times New Roman" charset="0"/>
                <a:ea typeface="Times New Roman" charset="0"/>
                <a:cs typeface="Times New Roman" charset="0"/>
              </a:rPr>
              <a:t>2</a:t>
            </a:r>
            <a:r>
              <a:rPr lang="en-US" altLang="en-US" sz="2400" dirty="0">
                <a:solidFill>
                  <a:schemeClr val="hlink"/>
                </a:solidFill>
                <a:latin typeface="Times New Roman" charset="0"/>
                <a:ea typeface="Times New Roman" charset="0"/>
                <a:cs typeface="Times New Roman" charset="0"/>
              </a:rPr>
              <a:t> = </a:t>
            </a:r>
            <a:r>
              <a:rPr lang="en-US" altLang="en-US" sz="2400" dirty="0" smtClean="0">
                <a:solidFill>
                  <a:schemeClr val="hlink"/>
                </a:solidFill>
                <a:latin typeface="Times New Roman" charset="0"/>
                <a:ea typeface="Times New Roman" charset="0"/>
                <a:cs typeface="Times New Roman" charset="0"/>
              </a:rPr>
              <a:t>0.72 </a:t>
            </a:r>
            <a:r>
              <a:rPr lang="en-US" altLang="en-US" sz="2400" dirty="0" err="1">
                <a:solidFill>
                  <a:schemeClr val="hlink"/>
                </a:solidFill>
                <a:latin typeface="Times New Roman" charset="0"/>
                <a:ea typeface="Times New Roman" charset="0"/>
                <a:cs typeface="Times New Roman" charset="0"/>
              </a:rPr>
              <a:t>atm</a:t>
            </a:r>
            <a:r>
              <a:rPr lang="en-US" altLang="en-US" sz="2400" dirty="0">
                <a:solidFill>
                  <a:schemeClr val="hlink"/>
                </a:solidFill>
                <a:latin typeface="Times New Roman" charset="0"/>
                <a:ea typeface="Times New Roman" charset="0"/>
                <a:cs typeface="Times New Roman" charset="0"/>
              </a:rPr>
              <a:t>; P</a:t>
            </a:r>
            <a:r>
              <a:rPr lang="en-US" altLang="en-US" sz="2400" baseline="-12000" dirty="0">
                <a:solidFill>
                  <a:schemeClr val="hlink"/>
                </a:solidFill>
                <a:latin typeface="Times New Roman" charset="0"/>
                <a:ea typeface="Times New Roman" charset="0"/>
                <a:cs typeface="Times New Roman" charset="0"/>
              </a:rPr>
              <a:t>N</a:t>
            </a:r>
            <a:r>
              <a:rPr lang="en-US" altLang="en-US" sz="2400" baseline="-24000" dirty="0">
                <a:solidFill>
                  <a:schemeClr val="hlink"/>
                </a:solidFill>
                <a:latin typeface="Times New Roman" charset="0"/>
                <a:ea typeface="Times New Roman" charset="0"/>
                <a:cs typeface="Times New Roman" charset="0"/>
              </a:rPr>
              <a:t>2</a:t>
            </a:r>
            <a:r>
              <a:rPr lang="en-US" altLang="en-US" sz="2400" baseline="-12000" dirty="0">
                <a:solidFill>
                  <a:schemeClr val="hlink"/>
                </a:solidFill>
                <a:latin typeface="Times New Roman" charset="0"/>
                <a:ea typeface="Times New Roman" charset="0"/>
                <a:cs typeface="Times New Roman" charset="0"/>
              </a:rPr>
              <a:t>O</a:t>
            </a:r>
            <a:r>
              <a:rPr lang="en-US" altLang="en-US" sz="2400" baseline="-24000" dirty="0">
                <a:solidFill>
                  <a:schemeClr val="hlink"/>
                </a:solidFill>
                <a:latin typeface="Times New Roman" charset="0"/>
                <a:ea typeface="Times New Roman" charset="0"/>
                <a:cs typeface="Times New Roman" charset="0"/>
              </a:rPr>
              <a:t>4</a:t>
            </a:r>
            <a:r>
              <a:rPr lang="en-US" altLang="en-US" sz="2400" dirty="0">
                <a:solidFill>
                  <a:schemeClr val="hlink"/>
                </a:solidFill>
                <a:latin typeface="Times New Roman" charset="0"/>
                <a:ea typeface="Times New Roman" charset="0"/>
                <a:cs typeface="Times New Roman" charset="0"/>
              </a:rPr>
              <a:t> = </a:t>
            </a:r>
            <a:r>
              <a:rPr lang="en-US" altLang="en-US" sz="2400" dirty="0" smtClean="0">
                <a:solidFill>
                  <a:schemeClr val="hlink"/>
                </a:solidFill>
                <a:latin typeface="Times New Roman" charset="0"/>
                <a:ea typeface="Times New Roman" charset="0"/>
                <a:cs typeface="Times New Roman" charset="0"/>
              </a:rPr>
              <a:t>0.64 </a:t>
            </a:r>
            <a:r>
              <a:rPr lang="en-US" altLang="en-US" sz="2400" dirty="0" err="1">
                <a:solidFill>
                  <a:schemeClr val="hlink"/>
                </a:solidFill>
                <a:latin typeface="Times New Roman" charset="0"/>
                <a:ea typeface="Times New Roman" charset="0"/>
                <a:cs typeface="Times New Roman" charset="0"/>
              </a:rPr>
              <a:t>atm</a:t>
            </a:r>
            <a:r>
              <a:rPr lang="en-US" altLang="en-US" sz="2400" dirty="0">
                <a:solidFill>
                  <a:schemeClr val="hlink"/>
                </a:solidFill>
                <a:latin typeface="Times New Roman" charset="0"/>
                <a:ea typeface="Times New Roman" charset="0"/>
                <a:cs typeface="Times New Roman" charset="0"/>
              </a:rPr>
              <a:t>; </a:t>
            </a:r>
            <a:r>
              <a:rPr lang="en-US" altLang="en-US" sz="2400" dirty="0" err="1">
                <a:solidFill>
                  <a:schemeClr val="hlink"/>
                </a:solidFill>
                <a:latin typeface="Times New Roman" charset="0"/>
                <a:ea typeface="Times New Roman" charset="0"/>
                <a:cs typeface="Times New Roman" charset="0"/>
              </a:rPr>
              <a:t>P</a:t>
            </a:r>
            <a:r>
              <a:rPr lang="en-US" altLang="en-US" sz="2400" baseline="-12000" dirty="0" err="1">
                <a:solidFill>
                  <a:schemeClr val="hlink"/>
                </a:solidFill>
                <a:latin typeface="Times New Roman" charset="0"/>
                <a:ea typeface="Times New Roman" charset="0"/>
                <a:cs typeface="Times New Roman" charset="0"/>
              </a:rPr>
              <a:t>total</a:t>
            </a:r>
            <a:r>
              <a:rPr lang="en-US" altLang="en-US" sz="2400" dirty="0">
                <a:solidFill>
                  <a:schemeClr val="hlink"/>
                </a:solidFill>
                <a:latin typeface="Times New Roman" charset="0"/>
                <a:ea typeface="Times New Roman" charset="0"/>
                <a:cs typeface="Times New Roman" charset="0"/>
              </a:rPr>
              <a:t> = </a:t>
            </a:r>
            <a:r>
              <a:rPr lang="en-US" altLang="en-US" sz="2400" dirty="0" smtClean="0">
                <a:solidFill>
                  <a:schemeClr val="hlink"/>
                </a:solidFill>
                <a:latin typeface="Times New Roman" charset="0"/>
                <a:ea typeface="Times New Roman" charset="0"/>
                <a:cs typeface="Times New Roman" charset="0"/>
              </a:rPr>
              <a:t>1.36 </a:t>
            </a:r>
            <a:r>
              <a:rPr lang="en-US" altLang="en-US" sz="2400" dirty="0" err="1">
                <a:solidFill>
                  <a:schemeClr val="hlink"/>
                </a:solidFill>
                <a:latin typeface="Times New Roman" charset="0"/>
                <a:ea typeface="Times New Roman" charset="0"/>
                <a:cs typeface="Times New Roman" charset="0"/>
              </a:rPr>
              <a:t>atm</a:t>
            </a:r>
            <a:r>
              <a:rPr lang="en-US" altLang="en-US" sz="2400" dirty="0">
                <a:solidFill>
                  <a:schemeClr val="hlink"/>
                </a:solidFill>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600" dirty="0" smtClean="0">
                <a:latin typeface="Times New Roman" charset="0"/>
                <a:ea typeface="Times New Roman" charset="0"/>
                <a:cs typeface="Times New Roman" charset="0"/>
              </a:rPr>
              <a:t>Exercise-#9</a:t>
            </a:r>
            <a:endParaRPr lang="en-US" altLang="en-US" sz="3600" dirty="0">
              <a:latin typeface="Times New Roman" charset="0"/>
              <a:ea typeface="Times New Roman" charset="0"/>
              <a:cs typeface="Times New Roman" charset="0"/>
            </a:endParaRPr>
          </a:p>
        </p:txBody>
      </p:sp>
      <p:sp>
        <p:nvSpPr>
          <p:cNvPr id="39939" name="Rectangle 3"/>
          <p:cNvSpPr>
            <a:spLocks noGrp="1" noChangeArrowheads="1"/>
          </p:cNvSpPr>
          <p:nvPr>
            <p:ph type="body" idx="1"/>
          </p:nvPr>
        </p:nvSpPr>
        <p:spPr/>
        <p:txBody>
          <a:bodyPr/>
          <a:lstStyle/>
          <a:p>
            <a:pPr eaLnBrk="1" hangingPunct="1">
              <a:lnSpc>
                <a:spcPct val="150000"/>
              </a:lnSpc>
              <a:buFontTx/>
              <a:buNone/>
            </a:pP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The </a:t>
            </a:r>
            <a:r>
              <a:rPr lang="en-US" altLang="en-US" sz="2400" dirty="0" smtClean="0">
                <a:latin typeface="Times New Roman" charset="0"/>
                <a:ea typeface="Times New Roman" charset="0"/>
                <a:cs typeface="Times New Roman" charset="0"/>
              </a:rPr>
              <a:t>following reaction has </a:t>
            </a:r>
            <a:r>
              <a:rPr lang="en-US" altLang="en-US" sz="2400" i="1" dirty="0" smtClean="0">
                <a:latin typeface="Times New Roman" charset="0"/>
                <a:ea typeface="Times New Roman" charset="0"/>
                <a:cs typeface="Times New Roman" charset="0"/>
              </a:rPr>
              <a:t>K</a:t>
            </a:r>
            <a:r>
              <a:rPr lang="en-US" altLang="en-US" sz="2400" baseline="-25000" dirty="0" smtClean="0">
                <a:latin typeface="Times New Roman" charset="0"/>
                <a:ea typeface="Times New Roman" charset="0"/>
                <a:cs typeface="Times New Roman" charset="0"/>
              </a:rPr>
              <a:t>c</a:t>
            </a:r>
            <a:r>
              <a:rPr lang="en-US" altLang="en-US" sz="2400" dirty="0" smtClean="0">
                <a:latin typeface="Times New Roman" charset="0"/>
                <a:ea typeface="Times New Roman" charset="0"/>
                <a:cs typeface="Times New Roman" charset="0"/>
              </a:rPr>
              <a:t> = 0.090 at a certain temperature.</a:t>
            </a:r>
          </a:p>
          <a:p>
            <a:pPr eaLnBrk="1" hangingPunct="1">
              <a:buFontTx/>
              <a:buNone/>
            </a:pP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PCl</a:t>
            </a:r>
            <a:r>
              <a:rPr lang="en-US" altLang="en-US" sz="2400" baseline="-12000" dirty="0" smtClean="0">
                <a:latin typeface="Times New Roman" charset="0"/>
                <a:ea typeface="Times New Roman" charset="0"/>
                <a:cs typeface="Times New Roman" charset="0"/>
              </a:rPr>
              <a:t>5</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 </a:t>
            </a:r>
            <a:r>
              <a:rPr lang="en-US" altLang="en-US" sz="2400" dirty="0">
                <a:latin typeface="Cambria Math" charset="0"/>
                <a:ea typeface="Cambria Math" charset="0"/>
                <a:cs typeface="Lucida Sans Unicode" charset="0"/>
              </a:rPr>
              <a:t>⇌</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PCl</a:t>
            </a:r>
            <a:r>
              <a:rPr lang="en-US" altLang="en-US" sz="24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Cl</a:t>
            </a:r>
            <a:r>
              <a:rPr lang="en-US" altLang="en-US" sz="2400" baseline="-12000" dirty="0" smtClean="0">
                <a:latin typeface="Times New Roman" charset="0"/>
                <a:ea typeface="Times New Roman" charset="0"/>
                <a:cs typeface="Times New Roman" charset="0"/>
              </a:rPr>
              <a:t>2 </a:t>
            </a:r>
            <a:r>
              <a:rPr lang="en-US" altLang="en-US" sz="2000" dirty="0" smtClean="0">
                <a:latin typeface="Times New Roman" charset="0"/>
                <a:ea typeface="Times New Roman" charset="0"/>
                <a:cs typeface="Times New Roman" charset="0"/>
              </a:rPr>
              <a:t>(</a:t>
            </a:r>
            <a:r>
              <a:rPr lang="en-US" altLang="en-US" sz="2000" i="1" dirty="0">
                <a:latin typeface="Times New Roman" charset="0"/>
                <a:ea typeface="Times New Roman" charset="0"/>
                <a:cs typeface="Times New Roman" charset="0"/>
              </a:rPr>
              <a:t>g</a:t>
            </a:r>
            <a:r>
              <a:rPr lang="en-US" altLang="en-US" sz="20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  </a:t>
            </a:r>
          </a:p>
          <a:p>
            <a:pPr marL="457200" lvl="1" indent="0" eaLnBrk="1" hangingPunct="1">
              <a:buNone/>
            </a:pPr>
            <a:r>
              <a:rPr lang="en-US" altLang="en-US" sz="2400" dirty="0" smtClean="0">
                <a:latin typeface="Times New Roman" charset="0"/>
                <a:ea typeface="Times New Roman" charset="0"/>
                <a:cs typeface="Times New Roman" charset="0"/>
              </a:rPr>
              <a:t>A 0.100-mole </a:t>
            </a:r>
            <a:r>
              <a:rPr lang="en-US" altLang="en-US" sz="2400" dirty="0">
                <a:latin typeface="Times New Roman" charset="0"/>
                <a:ea typeface="Times New Roman" charset="0"/>
                <a:cs typeface="Times New Roman" charset="0"/>
              </a:rPr>
              <a:t>sample of PCl</a:t>
            </a:r>
            <a:r>
              <a:rPr lang="en-US" altLang="en-US" sz="2400" baseline="-12000" dirty="0">
                <a:latin typeface="Times New Roman" charset="0"/>
                <a:ea typeface="Times New Roman" charset="0"/>
                <a:cs typeface="Times New Roman" charset="0"/>
              </a:rPr>
              <a:t>5</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was </a:t>
            </a:r>
            <a:r>
              <a:rPr lang="en-US" altLang="en-US" sz="2400" dirty="0">
                <a:latin typeface="Times New Roman" charset="0"/>
                <a:ea typeface="Times New Roman" charset="0"/>
                <a:cs typeface="Times New Roman" charset="0"/>
              </a:rPr>
              <a:t>placed in an </a:t>
            </a:r>
            <a:r>
              <a:rPr lang="en-US" altLang="en-US" sz="2400" dirty="0" smtClean="0">
                <a:latin typeface="Times New Roman" charset="0"/>
                <a:ea typeface="Times New Roman" charset="0"/>
                <a:cs typeface="Times New Roman" charset="0"/>
              </a:rPr>
              <a:t>evacuated </a:t>
            </a:r>
            <a:r>
              <a:rPr lang="en-US" altLang="en-US" sz="2400" dirty="0">
                <a:latin typeface="Times New Roman" charset="0"/>
                <a:ea typeface="Times New Roman" charset="0"/>
                <a:cs typeface="Times New Roman" charset="0"/>
              </a:rPr>
              <a:t>1.00-L </a:t>
            </a:r>
            <a:r>
              <a:rPr lang="en-US" altLang="en-US" sz="2400" dirty="0" smtClean="0">
                <a:latin typeface="Times New Roman" charset="0"/>
                <a:ea typeface="Times New Roman" charset="0"/>
                <a:cs typeface="Times New Roman" charset="0"/>
              </a:rPr>
              <a:t>reaction vessel </a:t>
            </a:r>
            <a:r>
              <a:rPr lang="en-US" altLang="en-US" sz="2400" dirty="0">
                <a:latin typeface="Times New Roman" charset="0"/>
                <a:ea typeface="Times New Roman" charset="0"/>
                <a:cs typeface="Times New Roman" charset="0"/>
              </a:rPr>
              <a:t>and the above reaction </a:t>
            </a:r>
            <a:r>
              <a:rPr lang="en-US" altLang="en-US" sz="2400" dirty="0" smtClean="0">
                <a:latin typeface="Times New Roman" charset="0"/>
                <a:ea typeface="Times New Roman" charset="0"/>
                <a:cs typeface="Times New Roman" charset="0"/>
              </a:rPr>
              <a:t>occurred until equilibrium. What are the concentrations </a:t>
            </a:r>
            <a:r>
              <a:rPr lang="en-US" altLang="en-US" sz="2400" dirty="0">
                <a:latin typeface="Times New Roman" charset="0"/>
                <a:ea typeface="Times New Roman" charset="0"/>
                <a:cs typeface="Times New Roman" charset="0"/>
              </a:rPr>
              <a:t>of </a:t>
            </a:r>
            <a:r>
              <a:rPr lang="en-US" altLang="en-US" sz="2400" dirty="0" smtClean="0">
                <a:latin typeface="Times New Roman" charset="0"/>
                <a:ea typeface="Times New Roman" charset="0"/>
                <a:cs typeface="Times New Roman" charset="0"/>
              </a:rPr>
              <a:t>all species </a:t>
            </a:r>
            <a:r>
              <a:rPr lang="en-US" altLang="en-US" sz="2400" dirty="0">
                <a:latin typeface="Times New Roman" charset="0"/>
                <a:ea typeface="Times New Roman" charset="0"/>
                <a:cs typeface="Times New Roman" charset="0"/>
              </a:rPr>
              <a:t>at equilibrium?</a:t>
            </a:r>
          </a:p>
          <a:p>
            <a:pPr eaLnBrk="1" hangingPunct="1">
              <a:lnSpc>
                <a:spcPct val="80000"/>
              </a:lnSpc>
              <a:buFontTx/>
              <a:buNone/>
            </a:pPr>
            <a:endParaRPr lang="en-US" altLang="en-US" sz="2400" dirty="0">
              <a:latin typeface="Times New Roman" charset="0"/>
              <a:ea typeface="Times New Roman" charset="0"/>
              <a:cs typeface="Times New Roman" charset="0"/>
            </a:endParaRPr>
          </a:p>
          <a:p>
            <a:pPr eaLnBrk="1" hangingPunct="1">
              <a:lnSpc>
                <a:spcPct val="80000"/>
              </a:lnSpc>
              <a:buFontTx/>
              <a:buNone/>
            </a:pPr>
            <a:endParaRPr lang="en-US" altLang="en-US" sz="2400" dirty="0">
              <a:latin typeface="Times New Roman" charset="0"/>
              <a:ea typeface="Times New Roman" charset="0"/>
              <a:cs typeface="Times New Roman" charset="0"/>
            </a:endParaRPr>
          </a:p>
          <a:p>
            <a:pPr eaLnBrk="1" hangingPunct="1">
              <a:lnSpc>
                <a:spcPct val="80000"/>
              </a:lnSpc>
              <a:buFontTx/>
              <a:buNone/>
            </a:pPr>
            <a:r>
              <a:rPr lang="en-US" altLang="en-US" sz="2000" dirty="0">
                <a:latin typeface="Times New Roman" charset="0"/>
                <a:ea typeface="Times New Roman" charset="0"/>
                <a:cs typeface="Times New Roman" charset="0"/>
              </a:rPr>
              <a:t>	</a:t>
            </a:r>
            <a:r>
              <a:rPr lang="en-US" altLang="en-US" sz="2000" dirty="0">
                <a:solidFill>
                  <a:schemeClr val="hlink"/>
                </a:solidFill>
                <a:latin typeface="Times New Roman" charset="0"/>
                <a:ea typeface="Times New Roman" charset="0"/>
                <a:cs typeface="Times New Roman" charset="0"/>
              </a:rPr>
              <a:t>(Answer: </a:t>
            </a:r>
            <a:r>
              <a:rPr lang="en-US" altLang="en-US" sz="2000" dirty="0" smtClean="0">
                <a:solidFill>
                  <a:schemeClr val="hlink"/>
                </a:solidFill>
                <a:latin typeface="Times New Roman" charset="0"/>
                <a:ea typeface="Times New Roman" charset="0"/>
                <a:cs typeface="Times New Roman" charset="0"/>
              </a:rPr>
              <a:t>[Cl</a:t>
            </a:r>
            <a:r>
              <a:rPr lang="en-US" altLang="en-US" sz="2000" baseline="-25000" dirty="0" smtClean="0">
                <a:solidFill>
                  <a:schemeClr val="hlink"/>
                </a:solidFill>
                <a:latin typeface="Times New Roman" charset="0"/>
                <a:ea typeface="Times New Roman" charset="0"/>
                <a:cs typeface="Times New Roman" charset="0"/>
              </a:rPr>
              <a:t>2</a:t>
            </a:r>
            <a:r>
              <a:rPr lang="en-US" altLang="en-US" sz="2000" dirty="0" smtClean="0">
                <a:solidFill>
                  <a:schemeClr val="hlink"/>
                </a:solidFill>
                <a:latin typeface="Times New Roman" charset="0"/>
                <a:ea typeface="Times New Roman" charset="0"/>
                <a:cs typeface="Times New Roman" charset="0"/>
              </a:rPr>
              <a:t>] </a:t>
            </a:r>
            <a:r>
              <a:rPr lang="en-US" altLang="en-US" sz="2000" dirty="0">
                <a:solidFill>
                  <a:schemeClr val="hlink"/>
                </a:solidFill>
                <a:latin typeface="Times New Roman" charset="0"/>
                <a:ea typeface="Times New Roman" charset="0"/>
                <a:cs typeface="Times New Roman" charset="0"/>
              </a:rPr>
              <a:t>= [PCl</a:t>
            </a:r>
            <a:r>
              <a:rPr lang="en-US" altLang="en-US" sz="2000" baseline="-25000" dirty="0">
                <a:solidFill>
                  <a:schemeClr val="hlink"/>
                </a:solidFill>
                <a:latin typeface="Times New Roman" charset="0"/>
                <a:ea typeface="Times New Roman" charset="0"/>
                <a:cs typeface="Times New Roman" charset="0"/>
              </a:rPr>
              <a:t>3</a:t>
            </a:r>
            <a:r>
              <a:rPr lang="en-US" altLang="en-US" sz="2000" dirty="0">
                <a:solidFill>
                  <a:schemeClr val="hlink"/>
                </a:solidFill>
                <a:latin typeface="Times New Roman" charset="0"/>
                <a:ea typeface="Times New Roman" charset="0"/>
                <a:cs typeface="Times New Roman" charset="0"/>
              </a:rPr>
              <a:t>] = 0.060 </a:t>
            </a:r>
            <a:r>
              <a:rPr lang="en-US" altLang="en-US" sz="2000" i="1" dirty="0" smtClean="0">
                <a:solidFill>
                  <a:schemeClr val="hlink"/>
                </a:solidFill>
                <a:latin typeface="Times New Roman" charset="0"/>
                <a:ea typeface="Times New Roman" charset="0"/>
                <a:cs typeface="Times New Roman" charset="0"/>
              </a:rPr>
              <a:t>M</a:t>
            </a:r>
            <a:r>
              <a:rPr lang="en-US" altLang="en-US" sz="2000" dirty="0" smtClean="0">
                <a:solidFill>
                  <a:schemeClr val="hlink"/>
                </a:solidFill>
                <a:latin typeface="Times New Roman" charset="0"/>
                <a:ea typeface="Times New Roman" charset="0"/>
                <a:cs typeface="Times New Roman" charset="0"/>
              </a:rPr>
              <a:t>;   [PCl</a:t>
            </a:r>
            <a:r>
              <a:rPr lang="en-US" altLang="en-US" sz="2000" baseline="-12000" dirty="0" smtClean="0">
                <a:solidFill>
                  <a:schemeClr val="hlink"/>
                </a:solidFill>
                <a:latin typeface="Times New Roman" charset="0"/>
                <a:ea typeface="Times New Roman" charset="0"/>
                <a:cs typeface="Times New Roman" charset="0"/>
              </a:rPr>
              <a:t>5</a:t>
            </a:r>
            <a:r>
              <a:rPr lang="en-US" altLang="en-US" sz="2000" dirty="0" smtClean="0">
                <a:solidFill>
                  <a:schemeClr val="hlink"/>
                </a:solidFill>
                <a:latin typeface="Times New Roman" charset="0"/>
                <a:ea typeface="Times New Roman" charset="0"/>
                <a:cs typeface="Times New Roman" charset="0"/>
              </a:rPr>
              <a:t>] = </a:t>
            </a:r>
            <a:r>
              <a:rPr lang="en-US" altLang="en-US" sz="2000" dirty="0">
                <a:solidFill>
                  <a:schemeClr val="hlink"/>
                </a:solidFill>
                <a:latin typeface="Times New Roman" charset="0"/>
                <a:ea typeface="Times New Roman" charset="0"/>
                <a:cs typeface="Times New Roman" charset="0"/>
              </a:rPr>
              <a:t>0.0400 </a:t>
            </a:r>
            <a:r>
              <a:rPr lang="en-US" altLang="en-US" sz="2000" i="1" dirty="0">
                <a:solidFill>
                  <a:schemeClr val="hlink"/>
                </a:solidFill>
                <a:latin typeface="Times New Roman" charset="0"/>
                <a:ea typeface="Times New Roman" charset="0"/>
                <a:cs typeface="Times New Roman" charset="0"/>
              </a:rPr>
              <a:t>M</a:t>
            </a:r>
            <a:r>
              <a:rPr lang="en-US" altLang="en-US" sz="2000" dirty="0" smtClean="0">
                <a:solidFill>
                  <a:schemeClr val="hlink"/>
                </a:solidFill>
                <a:latin typeface="Times New Roman" charset="0"/>
                <a:ea typeface="Times New Roman" charset="0"/>
                <a:cs typeface="Times New Roman" charset="0"/>
              </a:rPr>
              <a:t>)</a:t>
            </a:r>
            <a:endParaRPr lang="en-US" altLang="en-US" sz="2000" dirty="0">
              <a:solidFill>
                <a:schemeClr val="hlink"/>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dirty="0">
                <a:latin typeface="Times New Roman" charset="0"/>
                <a:ea typeface="Times New Roman" charset="0"/>
                <a:cs typeface="Times New Roman" charset="0"/>
              </a:rPr>
              <a:t>Le </a:t>
            </a:r>
            <a:r>
              <a:rPr lang="en-US" altLang="en-US" sz="4000" dirty="0" err="1">
                <a:latin typeface="Times New Roman" charset="0"/>
                <a:ea typeface="Times New Roman" charset="0"/>
                <a:cs typeface="Times New Roman" charset="0"/>
              </a:rPr>
              <a:t>Châtelier’s</a:t>
            </a:r>
            <a:r>
              <a:rPr lang="en-US" altLang="en-US" sz="4000" dirty="0">
                <a:latin typeface="Times New Roman" charset="0"/>
                <a:ea typeface="Times New Roman" charset="0"/>
                <a:cs typeface="Times New Roman" charset="0"/>
              </a:rPr>
              <a:t> Principle</a:t>
            </a:r>
            <a:r>
              <a:rPr lang="en-US" altLang="en-US" dirty="0"/>
              <a:t> </a:t>
            </a:r>
          </a:p>
        </p:txBody>
      </p:sp>
      <p:sp>
        <p:nvSpPr>
          <p:cNvPr id="43011" name="Rectangle 3"/>
          <p:cNvSpPr>
            <a:spLocks noGrp="1" noChangeArrowheads="1"/>
          </p:cNvSpPr>
          <p:nvPr>
            <p:ph type="body" idx="1"/>
          </p:nvPr>
        </p:nvSpPr>
        <p:spPr/>
        <p:txBody>
          <a:bodyPr/>
          <a:lstStyle/>
          <a:p>
            <a:pPr eaLnBrk="1" hangingPunct="1"/>
            <a:r>
              <a:rPr lang="en-US" altLang="en-US" sz="2800" dirty="0">
                <a:latin typeface="Times New Roman" charset="0"/>
                <a:ea typeface="Times New Roman" charset="0"/>
                <a:cs typeface="Times New Roman" charset="0"/>
              </a:rPr>
              <a:t>Factors that influence equilibrium:</a:t>
            </a:r>
          </a:p>
          <a:p>
            <a:pPr lvl="1" eaLnBrk="1" hangingPunct="1">
              <a:buFontTx/>
              <a:buNone/>
            </a:pPr>
            <a:r>
              <a:rPr lang="en-US" altLang="en-US" sz="2400" dirty="0">
                <a:latin typeface="Times New Roman" charset="0"/>
                <a:ea typeface="Times New Roman" charset="0"/>
                <a:cs typeface="Times New Roman" charset="0"/>
              </a:rPr>
              <a:t>	Concentration, temperature, and partial pressure (for gaseous</a:t>
            </a:r>
            <a:r>
              <a:rPr lang="en-US" altLang="en-US" sz="2400" dirty="0" smtClean="0">
                <a:latin typeface="Times New Roman" charset="0"/>
                <a:ea typeface="Times New Roman" charset="0"/>
                <a:cs typeface="Times New Roman" charset="0"/>
              </a:rPr>
              <a:t>)</a:t>
            </a:r>
          </a:p>
          <a:p>
            <a:pPr lvl="1" eaLnBrk="1" hangingPunct="1">
              <a:buFontTx/>
              <a:buNone/>
            </a:pPr>
            <a:endParaRPr lang="en-US" altLang="en-US" sz="2400" dirty="0">
              <a:latin typeface="Times New Roman" charset="0"/>
              <a:ea typeface="Times New Roman" charset="0"/>
              <a:cs typeface="Times New Roman" charset="0"/>
            </a:endParaRPr>
          </a:p>
          <a:p>
            <a:pPr eaLnBrk="1" hangingPunct="1"/>
            <a:r>
              <a:rPr lang="en-US" altLang="en-US" sz="2800" dirty="0" smtClean="0">
                <a:latin typeface="Times New Roman" charset="0"/>
                <a:ea typeface="Times New Roman" charset="0"/>
                <a:cs typeface="Times New Roman" charset="0"/>
              </a:rPr>
              <a:t>The </a:t>
            </a:r>
            <a:r>
              <a:rPr lang="en-US" altLang="en-US" sz="2800" i="1" dirty="0">
                <a:latin typeface="Times New Roman" charset="0"/>
                <a:ea typeface="Times New Roman" charset="0"/>
                <a:cs typeface="Times New Roman" charset="0"/>
              </a:rPr>
              <a:t>Le </a:t>
            </a:r>
            <a:r>
              <a:rPr lang="en-US" altLang="en-US" sz="2800" i="1" dirty="0" err="1">
                <a:latin typeface="Times New Roman" charset="0"/>
                <a:ea typeface="Times New Roman" charset="0"/>
                <a:cs typeface="Times New Roman" charset="0"/>
              </a:rPr>
              <a:t>Châtelier's</a:t>
            </a:r>
            <a:r>
              <a:rPr lang="en-US" altLang="en-US" sz="2800" i="1" dirty="0">
                <a:latin typeface="Times New Roman" charset="0"/>
                <a:ea typeface="Times New Roman" charset="0"/>
                <a:cs typeface="Times New Roman" charset="0"/>
              </a:rPr>
              <a:t> principle</a:t>
            </a:r>
            <a:r>
              <a:rPr lang="en-US" altLang="en-US" sz="2800" dirty="0">
                <a:latin typeface="Times New Roman" charset="0"/>
                <a:ea typeface="Times New Roman" charset="0"/>
                <a:cs typeface="Times New Roman" charset="0"/>
              </a:rPr>
              <a:t> states that:</a:t>
            </a:r>
          </a:p>
          <a:p>
            <a:pPr lvl="1" eaLnBrk="1" hangingPunct="1">
              <a:buFontTx/>
              <a:buNone/>
            </a:pPr>
            <a:r>
              <a:rPr lang="en-US" altLang="en-US" sz="2400" i="1" dirty="0">
                <a:latin typeface="Times New Roman" charset="0"/>
                <a:ea typeface="Times New Roman" charset="0"/>
                <a:cs typeface="Times New Roman" charset="0"/>
              </a:rPr>
              <a:t>	when factors that influence an equilibrium are altered, the equilibrium will shift to a new </a:t>
            </a:r>
            <a:r>
              <a:rPr lang="en-US" altLang="en-US" sz="2400" i="1" dirty="0" smtClean="0">
                <a:latin typeface="Times New Roman" charset="0"/>
                <a:ea typeface="Times New Roman" charset="0"/>
                <a:cs typeface="Times New Roman" charset="0"/>
              </a:rPr>
              <a:t>equilibrium position to minimize the effect of </a:t>
            </a:r>
            <a:r>
              <a:rPr lang="en-US" altLang="en-US" sz="2400" i="1" dirty="0">
                <a:latin typeface="Times New Roman" charset="0"/>
                <a:ea typeface="Times New Roman" charset="0"/>
                <a:cs typeface="Times New Roman" charset="0"/>
              </a:rPr>
              <a:t>those changes</a:t>
            </a:r>
            <a:r>
              <a:rPr lang="en-US" altLang="en-US" sz="2400" dirty="0">
                <a:latin typeface="Times New Roman" charset="0"/>
                <a:ea typeface="Times New Roman" charset="0"/>
                <a:cs typeface="Times New Roman" charset="0"/>
              </a:rPr>
              <a:t>. </a:t>
            </a:r>
          </a:p>
          <a:p>
            <a:pPr eaLnBrk="1" hangingPunct="1"/>
            <a:endParaRPr lang="en-US" altLang="en-US" sz="2800"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49274"/>
          </a:xfrm>
        </p:spPr>
        <p:txBody>
          <a:bodyPr/>
          <a:lstStyle/>
          <a:p>
            <a:r>
              <a:rPr lang="en-US" altLang="en-US" sz="3600" dirty="0">
                <a:latin typeface="Times New Roman" charset="0"/>
                <a:ea typeface="Times New Roman" charset="0"/>
                <a:cs typeface="Times New Roman" charset="0"/>
              </a:rPr>
              <a:t>Le </a:t>
            </a:r>
            <a:r>
              <a:rPr lang="en-US" altLang="en-US" sz="3600" dirty="0" err="1">
                <a:latin typeface="Times New Roman" charset="0"/>
                <a:ea typeface="Times New Roman" charset="0"/>
                <a:cs typeface="Times New Roman" charset="0"/>
              </a:rPr>
              <a:t>Châtelier’s</a:t>
            </a:r>
            <a:r>
              <a:rPr lang="en-US" altLang="en-US" sz="3600" dirty="0">
                <a:latin typeface="Times New Roman" charset="0"/>
                <a:ea typeface="Times New Roman" charset="0"/>
                <a:cs typeface="Times New Roman" charset="0"/>
              </a:rPr>
              <a:t> Principle</a:t>
            </a:r>
            <a:endParaRPr lang="en-US" sz="3600" dirty="0">
              <a:latin typeface="Times New Roman" charset="0"/>
              <a:ea typeface="Times New Roman" charset="0"/>
              <a:cs typeface="Times New Roman" charset="0"/>
            </a:endParaRPr>
          </a:p>
        </p:txBody>
      </p:sp>
      <p:pic>
        <p:nvPicPr>
          <p:cNvPr id="2" name="Picture Placeholder 1" descr="CNX_Chem_13_03_tube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342" r="-4342"/>
          <a:stretch>
            <a:fillRect/>
          </a:stretch>
        </p:blipFill>
        <p:spPr>
          <a:xfrm>
            <a:off x="1295400" y="1295400"/>
            <a:ext cx="6172200" cy="2679322"/>
          </a:xfrm>
        </p:spPr>
      </p:pic>
      <p:sp>
        <p:nvSpPr>
          <p:cNvPr id="7" name="Text Placeholder 6"/>
          <p:cNvSpPr>
            <a:spLocks noGrp="1"/>
          </p:cNvSpPr>
          <p:nvPr>
            <p:ph type="body" sz="quarter" idx="14"/>
          </p:nvPr>
        </p:nvSpPr>
        <p:spPr>
          <a:xfrm>
            <a:off x="457200" y="4279522"/>
            <a:ext cx="8062912" cy="2292728"/>
          </a:xfrm>
        </p:spPr>
        <p:txBody>
          <a:bodyPr>
            <a:normAutofit fontScale="85000" lnSpcReduction="20000"/>
          </a:bodyPr>
          <a:lstStyle/>
          <a:p>
            <a:pPr marL="342900" indent="-342900">
              <a:buFontTx/>
              <a:buAutoNum type="alphaLcParenBoth"/>
            </a:pPr>
            <a:r>
              <a:rPr lang="en-US" sz="2400" dirty="0">
                <a:latin typeface="Times New Roman" panose="02020603050405020304" pitchFamily="18" charset="0"/>
                <a:cs typeface="Times New Roman" panose="02020603050405020304" pitchFamily="18" charset="0"/>
              </a:rPr>
              <a:t>The test tube contains 0.1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Fe</a:t>
            </a:r>
            <a:r>
              <a:rPr lang="en-US" sz="2400" baseline="300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buFontTx/>
              <a:buAutoNum type="alphaLcParenBoth"/>
            </a:pPr>
            <a:r>
              <a:rPr lang="en-US" sz="2400" dirty="0">
                <a:latin typeface="Times New Roman" panose="02020603050405020304" pitchFamily="18" charset="0"/>
                <a:cs typeface="Times New Roman" panose="02020603050405020304" pitchFamily="18" charset="0"/>
              </a:rPr>
              <a:t>Thiocyanate ion has been added to solution in </a:t>
            </a:r>
            <a:r>
              <a:rPr lang="en-US" sz="2400" dirty="0">
                <a:solidFill>
                  <a:srgbClr val="6CB255"/>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forming the red Fe(SCN)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ion.  </a:t>
            </a:r>
            <a:r>
              <a:rPr lang="en-US" sz="2400" dirty="0" smtClean="0">
                <a:latin typeface="Times New Roman" panose="02020603050405020304" pitchFamily="18" charset="0"/>
                <a:cs typeface="Times New Roman" panose="02020603050405020304" pitchFamily="18" charset="0"/>
              </a:rPr>
              <a:t> Fe</a:t>
            </a:r>
            <a:r>
              <a:rPr lang="en-US" sz="2400" baseline="30000" dirty="0" smtClean="0">
                <a:latin typeface="Times New Roman" panose="02020603050405020304" pitchFamily="18" charset="0"/>
                <a:cs typeface="Times New Roman" panose="02020603050405020304" pitchFamily="18" charset="0"/>
              </a:rPr>
              <a:t>3+ </a:t>
            </a:r>
            <a:r>
              <a:rPr lang="en-US" sz="1900" dirty="0" smtClean="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aq</a:t>
            </a:r>
            <a:r>
              <a:rPr lang="en-US" sz="19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SCN</a:t>
            </a:r>
            <a:r>
              <a:rPr lang="en-US" sz="2400" baseline="300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aq</a:t>
            </a:r>
            <a:r>
              <a:rPr lang="en-US" sz="19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altLang="en-US" sz="2400" dirty="0">
                <a:latin typeface="Cambria Math" charset="0"/>
                <a:ea typeface="Cambria Math" charset="0"/>
                <a:cs typeface="Lucida Sans Unicode"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Fe(SCN)</a:t>
            </a:r>
            <a:r>
              <a:rPr lang="en-US" sz="2400" baseline="30000" dirty="0">
                <a:latin typeface="Times New Roman" panose="02020603050405020304" pitchFamily="18" charset="0"/>
                <a:cs typeface="Times New Roman" panose="02020603050405020304" pitchFamily="18" charset="0"/>
              </a:rPr>
              <a:t>2</a:t>
            </a:r>
            <a:r>
              <a:rPr lang="en-US" sz="2400" baseline="300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aq</a:t>
            </a:r>
            <a:r>
              <a:rPr lang="en-US" sz="19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p>
          <a:p>
            <a:pPr>
              <a:buFontTx/>
              <a:buAutoNum type="alphaLcParenBoth"/>
            </a:pPr>
            <a:r>
              <a:rPr lang="en-US" sz="2300" dirty="0" smtClean="0">
                <a:latin typeface="Times New Roman" panose="02020603050405020304" pitchFamily="18" charset="0"/>
                <a:cs typeface="Times New Roman" panose="02020603050405020304" pitchFamily="18" charset="0"/>
              </a:rPr>
              <a:t>AgNO</a:t>
            </a:r>
            <a:r>
              <a:rPr lang="en-US" sz="2300" baseline="-25000" dirty="0" smtClean="0">
                <a:latin typeface="Times New Roman" panose="02020603050405020304" pitchFamily="18" charset="0"/>
                <a:cs typeface="Times New Roman" panose="02020603050405020304" pitchFamily="18" charset="0"/>
              </a:rPr>
              <a:t>3</a:t>
            </a: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has been added to the solution in </a:t>
            </a:r>
            <a:r>
              <a:rPr lang="en-US" sz="2300" dirty="0">
                <a:solidFill>
                  <a:srgbClr val="6CB255"/>
                </a:solidFill>
                <a:latin typeface="Times New Roman" panose="02020603050405020304" pitchFamily="18" charset="0"/>
                <a:cs typeface="Times New Roman" panose="02020603050405020304" pitchFamily="18" charset="0"/>
              </a:rPr>
              <a:t>(b)</a:t>
            </a:r>
            <a:r>
              <a:rPr lang="en-US" sz="2300" dirty="0">
                <a:latin typeface="Times New Roman" panose="02020603050405020304" pitchFamily="18" charset="0"/>
                <a:cs typeface="Times New Roman" panose="02020603050405020304" pitchFamily="18" charset="0"/>
              </a:rPr>
              <a:t>, precipitating some of the SCN− as the white solid </a:t>
            </a:r>
            <a:r>
              <a:rPr lang="en-US" sz="2300" dirty="0" err="1">
                <a:latin typeface="Times New Roman" panose="02020603050405020304" pitchFamily="18" charset="0"/>
                <a:cs typeface="Times New Roman" panose="02020603050405020304" pitchFamily="18" charset="0"/>
              </a:rPr>
              <a:t>AgSCN</a:t>
            </a:r>
            <a:r>
              <a:rPr lang="en-US" sz="2300" dirty="0">
                <a:latin typeface="Times New Roman" panose="02020603050405020304" pitchFamily="18" charset="0"/>
                <a:cs typeface="Times New Roman" panose="02020603050405020304" pitchFamily="18" charset="0"/>
              </a:rPr>
              <a:t>. Ag</a:t>
            </a:r>
            <a:r>
              <a:rPr lang="en-US" sz="2300" baseline="300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aq</a:t>
            </a:r>
            <a:r>
              <a:rPr lang="en-US" sz="1900" dirty="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 SCN</a:t>
            </a:r>
            <a:r>
              <a:rPr lang="en-US" sz="2300" baseline="30000"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aq</a:t>
            </a:r>
            <a:r>
              <a:rPr lang="en-US" sz="1900" dirty="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a:t>
            </a:r>
            <a:r>
              <a:rPr lang="en-US" altLang="en-US" sz="2400" dirty="0">
                <a:latin typeface="Cambria Math" charset="0"/>
                <a:ea typeface="Cambria Math" charset="0"/>
                <a:cs typeface="Lucida Sans Unicode" charset="0"/>
              </a:rPr>
              <a: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AgSCN</a:t>
            </a:r>
            <a:r>
              <a:rPr lang="en-US" sz="1900" dirty="0" smtClean="0">
                <a:latin typeface="Times New Roman" panose="02020603050405020304" pitchFamily="18" charset="0"/>
                <a:cs typeface="Times New Roman" panose="02020603050405020304" pitchFamily="18" charset="0"/>
              </a:rPr>
              <a:t>(</a:t>
            </a:r>
            <a:r>
              <a:rPr lang="en-US" sz="1900" i="1" dirty="0" smtClean="0">
                <a:latin typeface="Times New Roman" panose="02020603050405020304" pitchFamily="18" charset="0"/>
                <a:cs typeface="Times New Roman" panose="02020603050405020304" pitchFamily="18" charset="0"/>
              </a:rPr>
              <a:t>s</a:t>
            </a:r>
            <a:r>
              <a:rPr lang="en-US" sz="1900" dirty="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a:t>
            </a:r>
            <a:endParaRPr lang="en-US" sz="23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decrease in the SCN</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concentration shifts the first equilibrium in the solution to the left, decreasing the concentration (and lightening color) of the Fe(SCN)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(credit: modification of work by Mark </a:t>
            </a:r>
            <a:r>
              <a:rPr lang="en-US" sz="2300" dirty="0" err="1">
                <a:latin typeface="Times New Roman" panose="02020603050405020304" pitchFamily="18" charset="0"/>
                <a:cs typeface="Times New Roman" panose="02020603050405020304" pitchFamily="18" charset="0"/>
              </a:rPr>
              <a:t>Ott</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34985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600" i="1">
                <a:latin typeface="Times New Roman" charset="0"/>
                <a:ea typeface="Times New Roman" charset="0"/>
                <a:cs typeface="Times New Roman" charset="0"/>
              </a:rPr>
              <a:t>The Effect of Changes in Concentration</a:t>
            </a:r>
            <a:r>
              <a:rPr lang="en-US" altLang="en-US" sz="4000"/>
              <a:t> </a:t>
            </a:r>
          </a:p>
        </p:txBody>
      </p:sp>
      <p:sp>
        <p:nvSpPr>
          <p:cNvPr id="44035" name="Rectangle 3"/>
          <p:cNvSpPr>
            <a:spLocks noGrp="1" noChangeArrowheads="1"/>
          </p:cNvSpPr>
          <p:nvPr>
            <p:ph type="body" idx="1"/>
          </p:nvPr>
        </p:nvSpPr>
        <p:spPr/>
        <p:txBody>
          <a:bodyPr/>
          <a:lstStyle/>
          <a:p>
            <a:pPr eaLnBrk="1" hangingPunct="1"/>
            <a:r>
              <a:rPr lang="en-US" altLang="en-US" sz="2800" dirty="0">
                <a:latin typeface="Times New Roman" charset="0"/>
                <a:ea typeface="Times New Roman" charset="0"/>
                <a:cs typeface="Times New Roman" charset="0"/>
              </a:rPr>
              <a:t>Consider the reaction: N</a:t>
            </a:r>
            <a:r>
              <a:rPr lang="en-US" altLang="en-US" sz="2800" baseline="-14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+ 3H</a:t>
            </a:r>
            <a:r>
              <a:rPr lang="en-US" altLang="en-US" sz="2800" baseline="-14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Lucida Sans Unicode" charset="0"/>
              </a:rPr>
              <a:t>⇌</a:t>
            </a:r>
            <a:r>
              <a:rPr lang="en-US" altLang="en-US" sz="2800" dirty="0">
                <a:latin typeface="Times New Roman" charset="0"/>
                <a:ea typeface="Times New Roman" charset="0"/>
                <a:cs typeface="Times New Roman" charset="0"/>
              </a:rPr>
              <a:t>  2 NH</a:t>
            </a:r>
            <a:r>
              <a:rPr lang="en-US" altLang="en-US" sz="2800" baseline="-14000" dirty="0">
                <a:latin typeface="Times New Roman" charset="0"/>
                <a:ea typeface="Times New Roman" charset="0"/>
                <a:cs typeface="Times New Roman" charset="0"/>
              </a:rPr>
              <a:t>3</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p>
          <a:p>
            <a:pPr eaLnBrk="1" hangingPunct="1"/>
            <a:endParaRPr lang="en-US" altLang="en-US" sz="2800" dirty="0">
              <a:latin typeface="Times New Roman" charset="0"/>
              <a:ea typeface="Times New Roman" charset="0"/>
              <a:cs typeface="Times New Roman" charset="0"/>
            </a:endParaRPr>
          </a:p>
          <a:p>
            <a:pPr eaLnBrk="1" hangingPunct="1"/>
            <a:endParaRPr lang="en-US" altLang="en-US" sz="2800" dirty="0">
              <a:latin typeface="Times New Roman" charset="0"/>
              <a:ea typeface="Times New Roman" charset="0"/>
              <a:cs typeface="Times New Roman" charset="0"/>
            </a:endParaRPr>
          </a:p>
          <a:p>
            <a:pPr eaLnBrk="1" hangingPunct="1"/>
            <a:r>
              <a:rPr lang="en-US" altLang="en-US" sz="2800" dirty="0">
                <a:latin typeface="Times New Roman" charset="0"/>
                <a:ea typeface="Times New Roman" charset="0"/>
                <a:cs typeface="Times New Roman" charset="0"/>
              </a:rPr>
              <a:t>If [N</a:t>
            </a:r>
            <a:r>
              <a:rPr lang="en-US" altLang="en-US" sz="2800" baseline="-14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and/or [H</a:t>
            </a:r>
            <a:r>
              <a:rPr lang="en-US" altLang="en-US" sz="2800" baseline="-14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is increased, </a:t>
            </a:r>
            <a:r>
              <a:rPr lang="en-US" altLang="en-US" sz="2800" i="1" dirty="0">
                <a:latin typeface="Times New Roman" charset="0"/>
                <a:ea typeface="Times New Roman" charset="0"/>
                <a:cs typeface="Times New Roman" charset="0"/>
              </a:rPr>
              <a:t>Q</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&lt; </a:t>
            </a:r>
            <a:r>
              <a:rPr lang="en-US" altLang="en-US" sz="2800" i="1" dirty="0">
                <a:latin typeface="Times New Roman" charset="0"/>
                <a:ea typeface="Times New Roman" charset="0"/>
                <a:cs typeface="Times New Roman" charset="0"/>
              </a:rPr>
              <a:t>K</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a:t>
            </a:r>
          </a:p>
          <a:p>
            <a:pPr eaLnBrk="1" hangingPunct="1"/>
            <a:r>
              <a:rPr lang="en-US" altLang="en-US" sz="2000" dirty="0">
                <a:latin typeface="Times New Roman" charset="0"/>
                <a:ea typeface="Times New Roman" charset="0"/>
                <a:cs typeface="Times New Roman" charset="0"/>
                <a:sym typeface="Wingdings" charset="2"/>
              </a:rPr>
              <a:t></a:t>
            </a:r>
            <a:r>
              <a:rPr lang="en-US" altLang="en-US" sz="2400" dirty="0">
                <a:latin typeface="Times New Roman" charset="0"/>
                <a:ea typeface="Times New Roman" charset="0"/>
                <a:cs typeface="Times New Roman" charset="0"/>
                <a:sym typeface="Wingdings" charset="2"/>
              </a:rPr>
              <a:t> a net forward reaction will occur to reach new equilibrium position.</a:t>
            </a:r>
          </a:p>
          <a:p>
            <a:pPr eaLnBrk="1" hangingPunct="1"/>
            <a:r>
              <a:rPr lang="en-US" altLang="en-US" sz="2400" dirty="0">
                <a:latin typeface="Times New Roman" charset="0"/>
                <a:ea typeface="Times New Roman" charset="0"/>
                <a:cs typeface="Times New Roman" charset="0"/>
                <a:sym typeface="Wingdings" charset="2"/>
              </a:rPr>
              <a:t>If [NH</a:t>
            </a:r>
            <a:r>
              <a:rPr lang="en-US" altLang="en-US" sz="2800" baseline="-14000" dirty="0">
                <a:latin typeface="Times New Roman" charset="0"/>
                <a:ea typeface="Times New Roman" charset="0"/>
                <a:cs typeface="Times New Roman" charset="0"/>
              </a:rPr>
              <a:t>3</a:t>
            </a:r>
            <a:r>
              <a:rPr lang="en-US" altLang="en-US" sz="2400" dirty="0">
                <a:latin typeface="Times New Roman" charset="0"/>
                <a:ea typeface="Times New Roman" charset="0"/>
                <a:cs typeface="Times New Roman" charset="0"/>
                <a:sym typeface="Wingdings" charset="2"/>
              </a:rPr>
              <a:t>] is increased, </a:t>
            </a:r>
            <a:r>
              <a:rPr lang="en-US" altLang="en-US" sz="2800" i="1" dirty="0">
                <a:latin typeface="Times New Roman" charset="0"/>
                <a:ea typeface="Times New Roman" charset="0"/>
                <a:cs typeface="Times New Roman" charset="0"/>
              </a:rPr>
              <a:t>Q</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&gt; </a:t>
            </a:r>
            <a:r>
              <a:rPr lang="en-US" altLang="en-US" sz="2800" i="1" dirty="0">
                <a:latin typeface="Times New Roman" charset="0"/>
                <a:ea typeface="Times New Roman" charset="0"/>
                <a:cs typeface="Times New Roman" charset="0"/>
              </a:rPr>
              <a:t>K</a:t>
            </a:r>
            <a:r>
              <a:rPr lang="en-US" altLang="en-US" sz="2800" baseline="-12000" dirty="0">
                <a:latin typeface="Times New Roman" charset="0"/>
                <a:ea typeface="Times New Roman" charset="0"/>
                <a:cs typeface="Times New Roman" charset="0"/>
              </a:rPr>
              <a:t>c</a:t>
            </a:r>
            <a:r>
              <a:rPr lang="en-US" altLang="en-US" sz="2800" dirty="0">
                <a:latin typeface="Times New Roman" charset="0"/>
                <a:ea typeface="Times New Roman" charset="0"/>
                <a:cs typeface="Times New Roman" charset="0"/>
              </a:rPr>
              <a:t>, and a net reverse reaction will occur to come to new equilibrium position.</a:t>
            </a:r>
          </a:p>
        </p:txBody>
      </p:sp>
      <p:sp>
        <p:nvSpPr>
          <p:cNvPr id="440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44037" name="Object 4"/>
          <p:cNvGraphicFramePr>
            <a:graphicFrameLocks noChangeAspect="1"/>
          </p:cNvGraphicFramePr>
          <p:nvPr/>
        </p:nvGraphicFramePr>
        <p:xfrm>
          <a:off x="5181600" y="2133600"/>
          <a:ext cx="2286000" cy="979488"/>
        </p:xfrm>
        <a:graphic>
          <a:graphicData uri="http://schemas.openxmlformats.org/presentationml/2006/ole">
            <mc:AlternateContent xmlns:mc="http://schemas.openxmlformats.org/markup-compatibility/2006">
              <mc:Choice xmlns:v="urn:schemas-microsoft-com:vml" Requires="v">
                <p:oleObj spid="_x0000_s44067" name="Equation" r:id="rId3" imgW="1066800" imgH="457200" progId="Equation.3">
                  <p:embed/>
                </p:oleObj>
              </mc:Choice>
              <mc:Fallback>
                <p:oleObj name="Equation" r:id="rId3" imgW="10668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33600"/>
                        <a:ext cx="2286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3600" i="1">
                <a:latin typeface="Times New Roman" charset="0"/>
                <a:ea typeface="Times New Roman" charset="0"/>
                <a:cs typeface="Times New Roman" charset="0"/>
              </a:rPr>
              <a:t>Effects of Pressure Change on Equilibrium</a:t>
            </a:r>
          </a:p>
        </p:txBody>
      </p:sp>
      <p:sp>
        <p:nvSpPr>
          <p:cNvPr id="44035" name="Rectangle 3"/>
          <p:cNvSpPr>
            <a:spLocks noGrp="1" noChangeArrowheads="1"/>
          </p:cNvSpPr>
          <p:nvPr>
            <p:ph type="body" idx="1"/>
          </p:nvPr>
        </p:nvSpPr>
        <p:spPr/>
        <p:txBody>
          <a:bodyPr/>
          <a:lstStyle/>
          <a:p>
            <a:pPr eaLnBrk="1" hangingPunct="1"/>
            <a:r>
              <a:rPr lang="en-US" altLang="en-US" sz="2800" dirty="0">
                <a:latin typeface="Times New Roman" charset="0"/>
                <a:ea typeface="Times New Roman" charset="0"/>
                <a:cs typeface="Times New Roman" charset="0"/>
              </a:rPr>
              <a:t>If the volume of a gas mixture is compressed, the overall gas pressure will increase. E</a:t>
            </a:r>
            <a:r>
              <a:rPr lang="en-US" altLang="en-US" sz="2800" dirty="0" smtClean="0">
                <a:latin typeface="Times New Roman" charset="0"/>
                <a:ea typeface="Times New Roman" charset="0"/>
                <a:cs typeface="Times New Roman" charset="0"/>
              </a:rPr>
              <a:t>quilibrium </a:t>
            </a:r>
            <a:r>
              <a:rPr lang="en-US" altLang="en-US" sz="2800" dirty="0">
                <a:latin typeface="Times New Roman" charset="0"/>
                <a:ea typeface="Times New Roman" charset="0"/>
                <a:cs typeface="Times New Roman" charset="0"/>
              </a:rPr>
              <a:t>will shift in </a:t>
            </a:r>
            <a:r>
              <a:rPr lang="en-US" altLang="en-US" sz="2800" dirty="0" smtClean="0">
                <a:latin typeface="Times New Roman" charset="0"/>
                <a:ea typeface="Times New Roman" charset="0"/>
                <a:cs typeface="Times New Roman" charset="0"/>
              </a:rPr>
              <a:t>the </a:t>
            </a:r>
            <a:r>
              <a:rPr lang="en-US" altLang="en-US" sz="2800" dirty="0">
                <a:latin typeface="Times New Roman" charset="0"/>
                <a:ea typeface="Times New Roman" charset="0"/>
                <a:cs typeface="Times New Roman" charset="0"/>
              </a:rPr>
              <a:t>direction </a:t>
            </a:r>
            <a:r>
              <a:rPr lang="en-US" altLang="en-US" sz="2800" dirty="0" smtClean="0">
                <a:latin typeface="Times New Roman" charset="0"/>
                <a:ea typeface="Times New Roman" charset="0"/>
                <a:cs typeface="Times New Roman" charset="0"/>
              </a:rPr>
              <a:t>that will reduce the pressure.</a:t>
            </a:r>
            <a:endParaRPr lang="en-US" altLang="en-US" sz="1600" dirty="0">
              <a:latin typeface="Times New Roman" charset="0"/>
              <a:ea typeface="Times New Roman" charset="0"/>
              <a:cs typeface="Times New Roman" charset="0"/>
            </a:endParaRPr>
          </a:p>
          <a:p>
            <a:pPr eaLnBrk="1" hangingPunct="1"/>
            <a:r>
              <a:rPr lang="en-US" altLang="en-US" sz="2800" dirty="0">
                <a:latin typeface="Times New Roman" charset="0"/>
                <a:ea typeface="Times New Roman" charset="0"/>
                <a:cs typeface="Times New Roman" charset="0"/>
              </a:rPr>
              <a:t>If the volume of a gas mixture </a:t>
            </a:r>
            <a:r>
              <a:rPr lang="en-US" altLang="en-US" sz="2800" dirty="0" smtClean="0">
                <a:latin typeface="Times New Roman" charset="0"/>
                <a:ea typeface="Times New Roman" charset="0"/>
                <a:cs typeface="Times New Roman" charset="0"/>
              </a:rPr>
              <a:t>expands, </a:t>
            </a:r>
            <a:r>
              <a:rPr lang="en-US" altLang="en-US" sz="2800" dirty="0">
                <a:latin typeface="Times New Roman" charset="0"/>
                <a:ea typeface="Times New Roman" charset="0"/>
                <a:cs typeface="Times New Roman" charset="0"/>
              </a:rPr>
              <a:t>the overall gas pressure will </a:t>
            </a:r>
            <a:r>
              <a:rPr lang="en-US" altLang="en-US" sz="2800" dirty="0" smtClean="0">
                <a:latin typeface="Times New Roman" charset="0"/>
                <a:ea typeface="Times New Roman" charset="0"/>
                <a:cs typeface="Times New Roman" charset="0"/>
              </a:rPr>
              <a:t>drop; equilibrium </a:t>
            </a:r>
            <a:r>
              <a:rPr lang="en-US" altLang="en-US" sz="2800" dirty="0">
                <a:latin typeface="Times New Roman" charset="0"/>
                <a:ea typeface="Times New Roman" charset="0"/>
                <a:cs typeface="Times New Roman" charset="0"/>
              </a:rPr>
              <a:t>will shift in the direction that </a:t>
            </a:r>
            <a:r>
              <a:rPr lang="en-US" altLang="en-US" sz="2800" dirty="0" smtClean="0">
                <a:latin typeface="Times New Roman" charset="0"/>
                <a:ea typeface="Times New Roman" charset="0"/>
                <a:cs typeface="Times New Roman" charset="0"/>
              </a:rPr>
              <a:t>increases </a:t>
            </a:r>
            <a:r>
              <a:rPr lang="en-US" altLang="en-US" sz="2800" dirty="0">
                <a:latin typeface="Times New Roman" charset="0"/>
                <a:ea typeface="Times New Roman" charset="0"/>
                <a:cs typeface="Times New Roman" charset="0"/>
              </a:rPr>
              <a:t>the pressure.</a:t>
            </a:r>
          </a:p>
          <a:p>
            <a:pPr eaLnBrk="1" hangingPunct="1"/>
            <a:r>
              <a:rPr lang="en-US" altLang="en-US" sz="2800" dirty="0" smtClean="0">
                <a:latin typeface="Times New Roman" charset="0"/>
                <a:ea typeface="Times New Roman" charset="0"/>
                <a:cs typeface="Times New Roman" charset="0"/>
              </a:rPr>
              <a:t>However</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no </a:t>
            </a:r>
            <a:r>
              <a:rPr lang="en-US" altLang="en-US" sz="2800" dirty="0">
                <a:latin typeface="Times New Roman" charset="0"/>
                <a:ea typeface="Times New Roman" charset="0"/>
                <a:cs typeface="Times New Roman" charset="0"/>
              </a:rPr>
              <a:t>effect </a:t>
            </a:r>
            <a:r>
              <a:rPr lang="en-US" altLang="en-US" sz="2800" dirty="0" smtClean="0">
                <a:latin typeface="Times New Roman" charset="0"/>
                <a:ea typeface="Times New Roman" charset="0"/>
                <a:cs typeface="Times New Roman" charset="0"/>
              </a:rPr>
              <a:t>on </a:t>
            </a:r>
            <a:r>
              <a:rPr lang="en-US" altLang="en-US" sz="2800" dirty="0">
                <a:latin typeface="Times New Roman" charset="0"/>
                <a:ea typeface="Times New Roman" charset="0"/>
                <a:cs typeface="Times New Roman" charset="0"/>
              </a:rPr>
              <a:t>equilibrium if the total gas pressure is increased by </a:t>
            </a:r>
            <a:r>
              <a:rPr lang="en-US" altLang="en-US" sz="2800" dirty="0" smtClean="0">
                <a:latin typeface="Times New Roman" charset="0"/>
                <a:ea typeface="Times New Roman" charset="0"/>
                <a:cs typeface="Times New Roman" charset="0"/>
              </a:rPr>
              <a:t>introducing </a:t>
            </a:r>
            <a:r>
              <a:rPr lang="en-US" altLang="en-US" sz="2800" dirty="0">
                <a:latin typeface="Times New Roman" charset="0"/>
                <a:ea typeface="Times New Roman" charset="0"/>
                <a:cs typeface="Times New Roman" charset="0"/>
              </a:rPr>
              <a:t>an inert gas that is not </a:t>
            </a:r>
            <a:r>
              <a:rPr lang="en-US" altLang="en-US" sz="2800" dirty="0" smtClean="0">
                <a:latin typeface="Times New Roman" charset="0"/>
                <a:ea typeface="Times New Roman" charset="0"/>
                <a:cs typeface="Times New Roman" charset="0"/>
              </a:rPr>
              <a:t>involved in the </a:t>
            </a:r>
            <a:r>
              <a:rPr lang="en-US" altLang="en-US" sz="2800" dirty="0">
                <a:latin typeface="Times New Roman" charset="0"/>
                <a:ea typeface="Times New Roman" charset="0"/>
                <a:cs typeface="Times New Roman" charset="0"/>
              </a:rPr>
              <a:t>equilibrium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1401762"/>
          </a:xfrm>
        </p:spPr>
        <p:txBody>
          <a:bodyPr/>
          <a:lstStyle/>
          <a:p>
            <a:pPr eaLnBrk="1" hangingPunct="1"/>
            <a:r>
              <a:rPr lang="en-US" altLang="en-US" sz="3200">
                <a:latin typeface="Times New Roman" charset="0"/>
                <a:ea typeface="Times New Roman" charset="0"/>
                <a:cs typeface="Times New Roman" charset="0"/>
              </a:rPr>
              <a:t>Reactions that shift right when pressure increases and shift left when pressure decreases</a:t>
            </a:r>
          </a:p>
        </p:txBody>
      </p:sp>
      <p:sp>
        <p:nvSpPr>
          <p:cNvPr id="45059" name="Rectangle 3"/>
          <p:cNvSpPr>
            <a:spLocks noGrp="1" noChangeArrowheads="1"/>
          </p:cNvSpPr>
          <p:nvPr>
            <p:ph type="body" idx="1"/>
          </p:nvPr>
        </p:nvSpPr>
        <p:spPr>
          <a:xfrm>
            <a:off x="457200" y="1752600"/>
            <a:ext cx="8229600" cy="4373563"/>
          </a:xfrm>
        </p:spPr>
        <p:txBody>
          <a:bodyPr/>
          <a:lstStyle/>
          <a:p>
            <a:pPr marL="609600" indent="-609600" eaLnBrk="1" hangingPunct="1">
              <a:lnSpc>
                <a:spcPct val="90000"/>
              </a:lnSpc>
              <a:buFontTx/>
              <a:buNone/>
            </a:pPr>
            <a:r>
              <a:rPr lang="en-US" altLang="en-US" dirty="0">
                <a:latin typeface="Times New Roman" charset="0"/>
                <a:ea typeface="Times New Roman" charset="0"/>
                <a:cs typeface="Times New Roman" charset="0"/>
              </a:rPr>
              <a:t> Consider the reaction: </a:t>
            </a:r>
          </a:p>
          <a:p>
            <a:pPr marL="990600" lvl="1" indent="-533400" eaLnBrk="1" hangingPunct="1">
              <a:lnSpc>
                <a:spcPct val="90000"/>
              </a:lnSpc>
              <a:buFontTx/>
              <a:buNone/>
            </a:pPr>
            <a:r>
              <a:rPr lang="en-US" altLang="en-US" sz="3200" dirty="0">
                <a:latin typeface="Times New Roman" charset="0"/>
                <a:ea typeface="Times New Roman" charset="0"/>
                <a:cs typeface="Times New Roman" charset="0"/>
              </a:rPr>
              <a:t>    2SO</a:t>
            </a:r>
            <a:r>
              <a:rPr lang="en-US" altLang="en-US" sz="32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a:t>
            </a:r>
            <a:r>
              <a:rPr lang="en-US" altLang="en-US" sz="2400" i="1" dirty="0">
                <a:latin typeface="Times New Roman" charset="0"/>
                <a:ea typeface="Times New Roman" charset="0"/>
                <a:cs typeface="Times New Roman" charset="0"/>
              </a:rPr>
              <a:t>g</a:t>
            </a:r>
            <a:r>
              <a:rPr lang="en-US" altLang="en-US" sz="2400" dirty="0">
                <a:latin typeface="Times New Roman" charset="0"/>
                <a:ea typeface="Times New Roman" charset="0"/>
                <a:cs typeface="Times New Roman" charset="0"/>
              </a:rPr>
              <a:t>)</a:t>
            </a:r>
            <a:r>
              <a:rPr lang="en-US" altLang="en-US" sz="3200" dirty="0">
                <a:latin typeface="Times New Roman" charset="0"/>
                <a:ea typeface="Times New Roman" charset="0"/>
                <a:cs typeface="Times New Roman" charset="0"/>
              </a:rPr>
              <a:t> + O</a:t>
            </a:r>
            <a:r>
              <a:rPr lang="en-US" altLang="en-US" sz="3200" baseline="-12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a:t>
            </a:r>
            <a:r>
              <a:rPr lang="en-US" altLang="en-US" sz="2400" i="1" dirty="0">
                <a:latin typeface="Times New Roman" charset="0"/>
                <a:ea typeface="Times New Roman" charset="0"/>
                <a:cs typeface="Times New Roman" charset="0"/>
              </a:rPr>
              <a:t>g</a:t>
            </a:r>
            <a:r>
              <a:rPr lang="en-US" altLang="en-US" sz="2400" dirty="0">
                <a:latin typeface="Times New Roman" charset="0"/>
                <a:ea typeface="Times New Roman" charset="0"/>
                <a:cs typeface="Times New Roman" charset="0"/>
              </a:rPr>
              <a:t>)</a:t>
            </a:r>
            <a:r>
              <a:rPr lang="en-US" altLang="en-US" sz="3200" dirty="0">
                <a:latin typeface="Times New Roman" charset="0"/>
                <a:ea typeface="Times New Roman" charset="0"/>
                <a:cs typeface="Times New Roman" charset="0"/>
              </a:rPr>
              <a:t> </a:t>
            </a:r>
            <a:r>
              <a:rPr lang="en-US" altLang="en-US" dirty="0">
                <a:latin typeface="Cambria Math" charset="0"/>
                <a:ea typeface="Cambria Math" charset="0"/>
                <a:cs typeface="Lucida Sans Unicode" charset="0"/>
              </a:rPr>
              <a:t>⇌</a:t>
            </a:r>
            <a:r>
              <a:rPr lang="en-US" altLang="en-US" sz="3200" dirty="0">
                <a:latin typeface="Times New Roman" charset="0"/>
                <a:ea typeface="Times New Roman" charset="0"/>
                <a:cs typeface="Times New Roman" charset="0"/>
              </a:rPr>
              <a:t> 2SO</a:t>
            </a:r>
            <a:r>
              <a:rPr lang="en-US" altLang="en-US" sz="3200" baseline="-12000" dirty="0">
                <a:latin typeface="Times New Roman" charset="0"/>
                <a:ea typeface="Times New Roman" charset="0"/>
                <a:cs typeface="Times New Roman" charset="0"/>
              </a:rPr>
              <a:t>3</a:t>
            </a:r>
            <a:r>
              <a:rPr lang="en-US" altLang="en-US" sz="2400" dirty="0">
                <a:latin typeface="Times New Roman" charset="0"/>
                <a:ea typeface="Times New Roman" charset="0"/>
                <a:cs typeface="Times New Roman" charset="0"/>
              </a:rPr>
              <a:t>(</a:t>
            </a:r>
            <a:r>
              <a:rPr lang="en-US" altLang="en-US" sz="2400" i="1" dirty="0">
                <a:latin typeface="Times New Roman" charset="0"/>
                <a:ea typeface="Times New Roman" charset="0"/>
                <a:cs typeface="Times New Roman" charset="0"/>
              </a:rPr>
              <a:t>g</a:t>
            </a:r>
            <a:r>
              <a:rPr lang="en-US" altLang="en-US" sz="2400" dirty="0">
                <a:latin typeface="Times New Roman" charset="0"/>
                <a:ea typeface="Times New Roman" charset="0"/>
                <a:cs typeface="Times New Roman" charset="0"/>
              </a:rPr>
              <a:t>)</a:t>
            </a:r>
            <a:r>
              <a:rPr lang="en-US" altLang="en-US" sz="3200" dirty="0">
                <a:latin typeface="Times New Roman" charset="0"/>
                <a:ea typeface="Times New Roman" charset="0"/>
                <a:cs typeface="Times New Roman" charset="0"/>
              </a:rPr>
              <a:t>,</a:t>
            </a:r>
          </a:p>
          <a:p>
            <a:pPr marL="609600" indent="-609600" eaLnBrk="1" hangingPunct="1">
              <a:lnSpc>
                <a:spcPct val="90000"/>
              </a:lnSpc>
              <a:buFontTx/>
              <a:buAutoNum type="arabicPeriod"/>
            </a:pPr>
            <a:r>
              <a:rPr lang="en-US" altLang="en-US" sz="2800" dirty="0">
                <a:latin typeface="Times New Roman" charset="0"/>
                <a:ea typeface="Times New Roman" charset="0"/>
                <a:cs typeface="Times New Roman" charset="0"/>
              </a:rPr>
              <a:t>The total moles of gas decreases as reaction proceeds in the forward direction.</a:t>
            </a:r>
          </a:p>
          <a:p>
            <a:pPr marL="609600" indent="-609600" eaLnBrk="1" hangingPunct="1">
              <a:lnSpc>
                <a:spcPct val="90000"/>
              </a:lnSpc>
              <a:buFontTx/>
              <a:buAutoNum type="arabicPeriod"/>
            </a:pPr>
            <a:r>
              <a:rPr lang="en-US" altLang="en-US" sz="2800" dirty="0">
                <a:latin typeface="Times New Roman" charset="0"/>
                <a:ea typeface="Times New Roman" charset="0"/>
                <a:cs typeface="Times New Roman" charset="0"/>
              </a:rPr>
              <a:t>If pressure is increased by decreasing the volume (compression), a forward reaction occurs to reduce the stress. </a:t>
            </a:r>
          </a:p>
          <a:p>
            <a:pPr marL="609600" indent="-609600" eaLnBrk="1" hangingPunct="1">
              <a:lnSpc>
                <a:spcPct val="90000"/>
              </a:lnSpc>
              <a:buFontTx/>
              <a:buAutoNum type="arabicPeriod"/>
            </a:pPr>
            <a:r>
              <a:rPr lang="en-US" altLang="en-US" sz="2800" dirty="0">
                <a:latin typeface="Times New Roman" charset="0"/>
                <a:ea typeface="Times New Roman" charset="0"/>
                <a:cs typeface="Times New Roman" charset="0"/>
              </a:rPr>
              <a:t>Reactions that result in </a:t>
            </a:r>
            <a:r>
              <a:rPr lang="en-US" altLang="en-US" sz="2800" dirty="0" smtClean="0">
                <a:latin typeface="Times New Roman" charset="0"/>
                <a:ea typeface="Times New Roman" charset="0"/>
                <a:cs typeface="Times New Roman" charset="0"/>
              </a:rPr>
              <a:t>a fewer </a:t>
            </a:r>
            <a:r>
              <a:rPr lang="en-US" altLang="en-US" sz="2800" dirty="0">
                <a:latin typeface="Times New Roman" charset="0"/>
                <a:ea typeface="Times New Roman" charset="0"/>
                <a:cs typeface="Times New Roman" charset="0"/>
              </a:rPr>
              <a:t>moles of gas favor high pressure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1401762"/>
          </a:xfrm>
        </p:spPr>
        <p:txBody>
          <a:bodyPr/>
          <a:lstStyle/>
          <a:p>
            <a:pPr eaLnBrk="1" hangingPunct="1"/>
            <a:r>
              <a:rPr lang="en-US" altLang="en-US" sz="3200">
                <a:latin typeface="Times New Roman" charset="0"/>
                <a:ea typeface="Times New Roman" charset="0"/>
                <a:cs typeface="Times New Roman" charset="0"/>
              </a:rPr>
              <a:t>Reaction that shifts left when pressure increases, but shifts right when pressure decreases</a:t>
            </a:r>
          </a:p>
        </p:txBody>
      </p:sp>
      <p:sp>
        <p:nvSpPr>
          <p:cNvPr id="46083" name="Rectangle 3"/>
          <p:cNvSpPr>
            <a:spLocks noGrp="1" noChangeArrowheads="1"/>
          </p:cNvSpPr>
          <p:nvPr>
            <p:ph type="body" idx="1"/>
          </p:nvPr>
        </p:nvSpPr>
        <p:spPr>
          <a:xfrm>
            <a:off x="457200" y="1828800"/>
            <a:ext cx="8229600" cy="4602163"/>
          </a:xfrm>
        </p:spPr>
        <p:txBody>
          <a:bodyPr/>
          <a:lstStyle/>
          <a:p>
            <a:pPr marL="609600" indent="-609600" eaLnBrk="1" hangingPunct="1">
              <a:lnSpc>
                <a:spcPct val="90000"/>
              </a:lnSpc>
              <a:buFontTx/>
              <a:buNone/>
            </a:pPr>
            <a:r>
              <a:rPr lang="en-US" altLang="en-US" sz="2800">
                <a:latin typeface="Times New Roman" charset="0"/>
                <a:ea typeface="Times New Roman" charset="0"/>
                <a:cs typeface="Times New Roman" charset="0"/>
              </a:rPr>
              <a:t>  Consider the reaction:  </a:t>
            </a:r>
            <a:r>
              <a:rPr lang="es-ES" altLang="en-US">
                <a:latin typeface="Times New Roman" charset="0"/>
                <a:ea typeface="Times New Roman" charset="0"/>
                <a:cs typeface="Times New Roman" charset="0"/>
              </a:rPr>
              <a:t>PCl</a:t>
            </a:r>
            <a:r>
              <a:rPr lang="es-ES" altLang="en-US" baseline="-12000">
                <a:latin typeface="Times New Roman" charset="0"/>
                <a:ea typeface="Times New Roman" charset="0"/>
                <a:cs typeface="Times New Roman" charset="0"/>
              </a:rPr>
              <a:t>5</a:t>
            </a:r>
            <a:r>
              <a:rPr lang="es-ES" altLang="en-US" sz="2400">
                <a:latin typeface="Times New Roman" charset="0"/>
                <a:ea typeface="Times New Roman" charset="0"/>
                <a:cs typeface="Times New Roman" charset="0"/>
              </a:rPr>
              <a:t>(</a:t>
            </a:r>
            <a:r>
              <a:rPr lang="es-ES" altLang="en-US" sz="2400" i="1">
                <a:latin typeface="Times New Roman" charset="0"/>
                <a:ea typeface="Times New Roman" charset="0"/>
                <a:cs typeface="Times New Roman" charset="0"/>
              </a:rPr>
              <a:t>g</a:t>
            </a:r>
            <a:r>
              <a:rPr lang="es-ES" altLang="en-US" sz="2400">
                <a:latin typeface="Times New Roman" charset="0"/>
                <a:ea typeface="Times New Roman" charset="0"/>
                <a:cs typeface="Times New Roman" charset="0"/>
              </a:rPr>
              <a:t>)</a:t>
            </a:r>
            <a:r>
              <a:rPr lang="es-ES" altLang="en-US">
                <a:latin typeface="Times New Roman" charset="0"/>
                <a:ea typeface="Times New Roman" charset="0"/>
                <a:cs typeface="Times New Roman" charset="0"/>
              </a:rPr>
              <a:t> </a:t>
            </a:r>
            <a:r>
              <a:rPr lang="en-US" altLang="en-US" sz="2800">
                <a:latin typeface="Cambria Math" charset="0"/>
                <a:ea typeface="Cambria Math" charset="0"/>
                <a:cs typeface="Lucida Sans Unicode" charset="0"/>
              </a:rPr>
              <a:t>⇌</a:t>
            </a:r>
            <a:r>
              <a:rPr lang="es-ES" altLang="en-US">
                <a:latin typeface="Times New Roman" charset="0"/>
                <a:ea typeface="Times New Roman" charset="0"/>
                <a:cs typeface="Times New Roman" charset="0"/>
                <a:sym typeface="Wingdings" charset="2"/>
              </a:rPr>
              <a:t> PCl</a:t>
            </a:r>
            <a:r>
              <a:rPr lang="es-ES" altLang="en-US" baseline="-12000">
                <a:latin typeface="Times New Roman" charset="0"/>
                <a:ea typeface="Times New Roman" charset="0"/>
                <a:cs typeface="Times New Roman" charset="0"/>
              </a:rPr>
              <a:t>3</a:t>
            </a:r>
            <a:r>
              <a:rPr lang="es-ES" altLang="en-US" sz="2400">
                <a:latin typeface="Times New Roman" charset="0"/>
                <a:ea typeface="Times New Roman" charset="0"/>
                <a:cs typeface="Times New Roman" charset="0"/>
              </a:rPr>
              <a:t>(</a:t>
            </a:r>
            <a:r>
              <a:rPr lang="es-ES" altLang="en-US" sz="2400" i="1">
                <a:latin typeface="Times New Roman" charset="0"/>
                <a:ea typeface="Times New Roman" charset="0"/>
                <a:cs typeface="Times New Roman" charset="0"/>
              </a:rPr>
              <a:t>g</a:t>
            </a:r>
            <a:r>
              <a:rPr lang="es-ES" altLang="en-US" sz="2400">
                <a:latin typeface="Times New Roman" charset="0"/>
                <a:ea typeface="Times New Roman" charset="0"/>
                <a:cs typeface="Times New Roman" charset="0"/>
              </a:rPr>
              <a:t>)</a:t>
            </a:r>
            <a:r>
              <a:rPr lang="es-ES" altLang="en-US">
                <a:latin typeface="Times New Roman" charset="0"/>
                <a:ea typeface="Times New Roman" charset="0"/>
                <a:cs typeface="Times New Roman" charset="0"/>
                <a:sym typeface="Wingdings" charset="2"/>
              </a:rPr>
              <a:t> + Cl</a:t>
            </a:r>
            <a:r>
              <a:rPr lang="es-ES" altLang="en-US" baseline="-12000">
                <a:latin typeface="Times New Roman" charset="0"/>
                <a:ea typeface="Times New Roman" charset="0"/>
                <a:cs typeface="Times New Roman" charset="0"/>
              </a:rPr>
              <a:t>2</a:t>
            </a:r>
            <a:r>
              <a:rPr lang="es-ES" altLang="en-US" sz="2400">
                <a:latin typeface="Times New Roman" charset="0"/>
                <a:ea typeface="Times New Roman" charset="0"/>
                <a:cs typeface="Times New Roman" charset="0"/>
              </a:rPr>
              <a:t>(</a:t>
            </a:r>
            <a:r>
              <a:rPr lang="es-ES" altLang="en-US" sz="2400" i="1">
                <a:latin typeface="Times New Roman" charset="0"/>
                <a:ea typeface="Times New Roman" charset="0"/>
                <a:cs typeface="Times New Roman" charset="0"/>
              </a:rPr>
              <a:t>g</a:t>
            </a:r>
            <a:r>
              <a:rPr lang="es-ES" altLang="en-US" sz="2400">
                <a:latin typeface="Times New Roman" charset="0"/>
                <a:ea typeface="Times New Roman" charset="0"/>
                <a:cs typeface="Times New Roman" charset="0"/>
              </a:rPr>
              <a:t>)</a:t>
            </a:r>
            <a:r>
              <a:rPr lang="es-ES" altLang="en-US">
                <a:latin typeface="Times New Roman" charset="0"/>
                <a:ea typeface="Times New Roman" charset="0"/>
                <a:cs typeface="Times New Roman" charset="0"/>
                <a:sym typeface="Wingdings" charset="2"/>
              </a:rPr>
              <a:t>;</a:t>
            </a:r>
          </a:p>
          <a:p>
            <a:pPr marL="609600" indent="-609600" eaLnBrk="1" hangingPunct="1">
              <a:lnSpc>
                <a:spcPct val="90000"/>
              </a:lnSpc>
              <a:buFontTx/>
              <a:buNone/>
            </a:pPr>
            <a:endParaRPr lang="en-US" altLang="en-US" sz="1800">
              <a:latin typeface="Times New Roman" charset="0"/>
              <a:ea typeface="Times New Roman" charset="0"/>
              <a:cs typeface="Times New Roman" charset="0"/>
              <a:sym typeface="Wingdings" charset="2"/>
            </a:endParaRP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sym typeface="Wingdings" charset="2"/>
              </a:rPr>
              <a:t>Forward reaction results in more gas molecules.</a:t>
            </a: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sym typeface="Wingdings" charset="2"/>
              </a:rPr>
              <a:t>Pressure increases as reaction proceeds towards equilibrium.</a:t>
            </a: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sym typeface="Wingdings" charset="2"/>
              </a:rPr>
              <a:t>If mixture is compressed, pressure increases, and reverse reaction occurs to reduce pressure;</a:t>
            </a: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sym typeface="Wingdings" charset="2"/>
              </a:rPr>
              <a:t>If volume expands and pressure drops, forward reaction occurs to compensate.</a:t>
            </a:r>
          </a:p>
          <a:p>
            <a:pPr marL="609600" indent="-609600" eaLnBrk="1" hangingPunct="1">
              <a:lnSpc>
                <a:spcPct val="90000"/>
              </a:lnSpc>
              <a:buFontTx/>
              <a:buAutoNum type="arabicPeriod"/>
            </a:pPr>
            <a:r>
              <a:rPr lang="en-US" altLang="en-US" sz="2600">
                <a:latin typeface="Times New Roman" charset="0"/>
                <a:ea typeface="Times New Roman" charset="0"/>
                <a:cs typeface="Times New Roman" charset="0"/>
                <a:sym typeface="Wingdings" charset="2"/>
              </a:rPr>
              <a:t>This type of reactions favors low pressure condition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200">
                <a:latin typeface="Times" charset="0"/>
              </a:rPr>
              <a:t>Chemical Equilibrium in </a:t>
            </a:r>
            <a:br>
              <a:rPr lang="en-US" altLang="en-US" sz="3200">
                <a:latin typeface="Times" charset="0"/>
              </a:rPr>
            </a:br>
            <a:r>
              <a:rPr lang="en-US" altLang="en-US" sz="3200">
                <a:latin typeface="Times" charset="0"/>
              </a:rPr>
              <a:t>Stalagmites-Stalactites Formation </a:t>
            </a:r>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a:xfrm>
                <a:off x="457200" y="1600200"/>
                <a:ext cx="8229600" cy="4800600"/>
              </a:xfrm>
            </p:spPr>
            <p:txBody>
              <a:bodyPr/>
              <a:lstStyle/>
              <a:p>
                <a:pPr eaLnBrk="1" hangingPunct="1"/>
                <a:r>
                  <a:rPr lang="en-US" altLang="en-US" sz="2800" dirty="0">
                    <a:latin typeface="Times" charset="0"/>
                  </a:rPr>
                  <a:t>Consider the following reversible reactions:</a:t>
                </a:r>
              </a:p>
              <a:p>
                <a:pPr marL="914400" lvl="1" indent="-457200" eaLnBrk="1" hangingPunct="1">
                  <a:buFontTx/>
                  <a:buAutoNum type="arabicPeriod"/>
                </a:pPr>
                <a:r>
                  <a:rPr lang="en-US" altLang="en-US" sz="2400" dirty="0">
                    <a:latin typeface="Times" charset="0"/>
                  </a:rPr>
                  <a:t>Forward reaction:</a:t>
                </a:r>
              </a:p>
              <a:p>
                <a:pPr marL="914400" lvl="1" indent="-457200" eaLnBrk="1" hangingPunct="1">
                  <a:buFontTx/>
                  <a:buNone/>
                </a:pPr>
                <a:r>
                  <a:rPr lang="en-US" altLang="en-US" sz="2400" dirty="0">
                    <a:latin typeface="Times" charset="0"/>
                  </a:rPr>
                  <a:t>	CaCO</a:t>
                </a:r>
                <a:r>
                  <a:rPr lang="en-US" altLang="en-US" sz="2400" baseline="-25000" dirty="0">
                    <a:latin typeface="Times" charset="0"/>
                  </a:rPr>
                  <a:t>3</a:t>
                </a:r>
                <a:r>
                  <a:rPr lang="en-US" altLang="en-US" sz="1600" dirty="0">
                    <a:latin typeface="Times" charset="0"/>
                  </a:rPr>
                  <a:t>(</a:t>
                </a:r>
                <a:r>
                  <a:rPr lang="en-US" altLang="en-US" sz="1600" i="1" dirty="0">
                    <a:latin typeface="Times" charset="0"/>
                  </a:rPr>
                  <a:t>s</a:t>
                </a:r>
                <a:r>
                  <a:rPr lang="en-US" altLang="en-US" sz="1600" dirty="0">
                    <a:latin typeface="Times" charset="0"/>
                  </a:rPr>
                  <a:t>)</a:t>
                </a:r>
                <a:r>
                  <a:rPr lang="en-US" altLang="en-US" sz="2400" dirty="0">
                    <a:latin typeface="Times" charset="0"/>
                  </a:rPr>
                  <a:t> + CO</a:t>
                </a:r>
                <a:r>
                  <a:rPr lang="en-US" altLang="en-US" sz="2400" baseline="-25000" dirty="0">
                    <a:latin typeface="Times" charset="0"/>
                  </a:rPr>
                  <a:t>2</a:t>
                </a:r>
                <a:r>
                  <a:rPr lang="en-US" altLang="en-US" sz="1600" dirty="0">
                    <a:latin typeface="Times" charset="0"/>
                  </a:rPr>
                  <a:t>(</a:t>
                </a:r>
                <a:r>
                  <a:rPr lang="en-US" altLang="en-US" sz="1600" i="1" dirty="0" err="1">
                    <a:latin typeface="Times" charset="0"/>
                  </a:rPr>
                  <a:t>aq</a:t>
                </a:r>
                <a:r>
                  <a:rPr lang="en-US" altLang="en-US" sz="1600" dirty="0">
                    <a:latin typeface="Times" charset="0"/>
                  </a:rPr>
                  <a:t>)</a:t>
                </a:r>
                <a:r>
                  <a:rPr lang="en-US" altLang="en-US" sz="2400" dirty="0">
                    <a:latin typeface="Times" charset="0"/>
                  </a:rPr>
                  <a:t> + H</a:t>
                </a:r>
                <a:r>
                  <a:rPr lang="en-US" altLang="en-US" sz="2400" baseline="-25000" dirty="0">
                    <a:latin typeface="Times" charset="0"/>
                  </a:rPr>
                  <a:t>2</a:t>
                </a:r>
                <a:r>
                  <a:rPr lang="en-US" altLang="en-US" sz="2400" dirty="0">
                    <a:latin typeface="Times" charset="0"/>
                  </a:rPr>
                  <a:t>O</a:t>
                </a:r>
                <a:r>
                  <a:rPr lang="en-US" altLang="en-US" sz="1600" dirty="0">
                    <a:latin typeface="Times" charset="0"/>
                  </a:rPr>
                  <a:t>(</a:t>
                </a:r>
                <a:r>
                  <a:rPr lang="en-US" altLang="en-US" sz="1600" i="1" dirty="0">
                    <a:latin typeface="Times" charset="0"/>
                  </a:rPr>
                  <a:t>l</a:t>
                </a:r>
                <a:r>
                  <a:rPr lang="en-US" altLang="en-US" sz="1600" dirty="0">
                    <a:latin typeface="Times" charset="0"/>
                  </a:rPr>
                  <a:t>)</a:t>
                </a:r>
                <a:r>
                  <a:rPr lang="en-US" altLang="en-US" sz="2400" dirty="0">
                    <a:latin typeface="Times" charset="0"/>
                  </a:rPr>
                  <a:t> </a:t>
                </a:r>
                <a:r>
                  <a:rPr lang="en-US" altLang="en-US" sz="2400" dirty="0">
                    <a:latin typeface="Times" charset="0"/>
                    <a:sym typeface="Symbol" charset="2"/>
                  </a:rPr>
                  <a:t></a:t>
                </a:r>
                <a:r>
                  <a:rPr lang="en-US" altLang="en-US" sz="2400" dirty="0">
                    <a:latin typeface="Times" charset="0"/>
                    <a:sym typeface="Wingdings" charset="2"/>
                  </a:rPr>
                  <a:t> Ca</a:t>
                </a:r>
                <a:r>
                  <a:rPr lang="en-US" altLang="en-US" sz="2400" baseline="30000" dirty="0">
                    <a:latin typeface="Times" charset="0"/>
                    <a:sym typeface="Wingdings" charset="2"/>
                  </a:rPr>
                  <a:t>2+</a:t>
                </a:r>
                <a:r>
                  <a:rPr lang="en-US" altLang="en-US" sz="1600" dirty="0">
                    <a:latin typeface="Times" charset="0"/>
                  </a:rPr>
                  <a:t>(</a:t>
                </a:r>
                <a:r>
                  <a:rPr lang="en-US" altLang="en-US" sz="1600" i="1" dirty="0" err="1">
                    <a:latin typeface="Times" charset="0"/>
                  </a:rPr>
                  <a:t>aq</a:t>
                </a:r>
                <a:r>
                  <a:rPr lang="en-US" altLang="en-US" sz="1600" dirty="0">
                    <a:latin typeface="Times" charset="0"/>
                  </a:rPr>
                  <a:t>)</a:t>
                </a:r>
                <a:r>
                  <a:rPr lang="en-US" altLang="en-US" sz="2400" dirty="0">
                    <a:latin typeface="Times" charset="0"/>
                    <a:sym typeface="Wingdings" charset="2"/>
                  </a:rPr>
                  <a:t> + 2HCO</a:t>
                </a:r>
                <a:r>
                  <a:rPr lang="en-US" altLang="en-US" sz="2400" baseline="-25000" dirty="0">
                    <a:latin typeface="Times" charset="0"/>
                    <a:sym typeface="Wingdings" charset="2"/>
                  </a:rPr>
                  <a:t>3</a:t>
                </a:r>
                <a:r>
                  <a:rPr lang="en-US" altLang="en-US" baseline="30000" dirty="0">
                    <a:latin typeface="Times" charset="0"/>
                    <a:sym typeface="Wingdings" charset="2"/>
                  </a:rPr>
                  <a:t>-</a:t>
                </a:r>
                <a:r>
                  <a:rPr lang="en-US" altLang="en-US" sz="1600" dirty="0">
                    <a:latin typeface="Times" charset="0"/>
                  </a:rPr>
                  <a:t>(</a:t>
                </a:r>
                <a:r>
                  <a:rPr lang="en-US" altLang="en-US" sz="1600" i="1" dirty="0" err="1">
                    <a:latin typeface="Times" charset="0"/>
                  </a:rPr>
                  <a:t>aq</a:t>
                </a:r>
                <a:r>
                  <a:rPr lang="en-US" altLang="en-US" sz="1600" dirty="0">
                    <a:latin typeface="Times" charset="0"/>
                  </a:rPr>
                  <a:t>)</a:t>
                </a:r>
                <a:r>
                  <a:rPr lang="en-US" altLang="en-US" sz="2000" dirty="0">
                    <a:latin typeface="Times" charset="0"/>
                    <a:sym typeface="Wingdings" charset="2"/>
                  </a:rPr>
                  <a:t>; </a:t>
                </a:r>
              </a:p>
              <a:p>
                <a:pPr marL="914400" lvl="1" indent="-457200" eaLnBrk="1" hangingPunct="1">
                  <a:buFontTx/>
                  <a:buNone/>
                </a:pPr>
                <a:r>
                  <a:rPr lang="en-US" altLang="en-US" sz="2400" dirty="0">
                    <a:latin typeface="Times" charset="0"/>
                    <a:sym typeface="Wingdings" charset="2"/>
                  </a:rPr>
                  <a:t>2. 	Reverse reaction:</a:t>
                </a:r>
              </a:p>
              <a:p>
                <a:pPr marL="914400" lvl="1" indent="-457200" eaLnBrk="1" hangingPunct="1">
                  <a:buFontTx/>
                  <a:buNone/>
                </a:pPr>
                <a:r>
                  <a:rPr lang="en-US" altLang="en-US" sz="2400" dirty="0">
                    <a:latin typeface="Times" charset="0"/>
                    <a:sym typeface="Wingdings" charset="2"/>
                  </a:rPr>
                  <a:t>	Ca</a:t>
                </a:r>
                <a:r>
                  <a:rPr lang="en-US" altLang="en-US" sz="2400" baseline="30000" dirty="0">
                    <a:latin typeface="Times" charset="0"/>
                    <a:sym typeface="Wingdings" charset="2"/>
                  </a:rPr>
                  <a:t>2+</a:t>
                </a:r>
                <a:r>
                  <a:rPr lang="en-US" altLang="en-US" sz="1600" dirty="0">
                    <a:latin typeface="Times" charset="0"/>
                    <a:sym typeface="Wingdings" charset="2"/>
                  </a:rPr>
                  <a:t>(</a:t>
                </a:r>
                <a:r>
                  <a:rPr lang="en-US" altLang="en-US" sz="1600" i="1" dirty="0" err="1">
                    <a:latin typeface="Times" charset="0"/>
                    <a:sym typeface="Wingdings" charset="2"/>
                  </a:rPr>
                  <a:t>aq</a:t>
                </a:r>
                <a:r>
                  <a:rPr lang="en-US" altLang="en-US" sz="1600" dirty="0">
                    <a:latin typeface="Times" charset="0"/>
                    <a:sym typeface="Wingdings" charset="2"/>
                  </a:rPr>
                  <a:t>)</a:t>
                </a:r>
                <a:r>
                  <a:rPr lang="en-US" altLang="en-US" sz="2400" dirty="0">
                    <a:latin typeface="Times" charset="0"/>
                    <a:sym typeface="Wingdings" charset="2"/>
                  </a:rPr>
                  <a:t> + 2HCO</a:t>
                </a:r>
                <a:r>
                  <a:rPr lang="en-US" altLang="en-US" sz="2400" baseline="-25000" dirty="0">
                    <a:latin typeface="Times" charset="0"/>
                    <a:sym typeface="Wingdings" charset="2"/>
                  </a:rPr>
                  <a:t>3</a:t>
                </a:r>
                <a:r>
                  <a:rPr lang="en-US" altLang="en-US" baseline="30000" dirty="0">
                    <a:latin typeface="Times" charset="0"/>
                    <a:sym typeface="Wingdings" charset="2"/>
                  </a:rPr>
                  <a:t>-</a:t>
                </a:r>
                <a:r>
                  <a:rPr lang="en-US" altLang="en-US" sz="1600" dirty="0">
                    <a:latin typeface="Times" charset="0"/>
                    <a:sym typeface="Wingdings" charset="2"/>
                  </a:rPr>
                  <a:t>(</a:t>
                </a:r>
                <a:r>
                  <a:rPr lang="en-US" altLang="en-US" sz="1600" i="1" dirty="0" err="1">
                    <a:latin typeface="Times" charset="0"/>
                    <a:sym typeface="Wingdings" charset="2"/>
                  </a:rPr>
                  <a:t>aq</a:t>
                </a:r>
                <a:r>
                  <a:rPr lang="en-US" altLang="en-US" sz="1600" dirty="0">
                    <a:latin typeface="Times" charset="0"/>
                    <a:sym typeface="Wingdings" charset="2"/>
                  </a:rPr>
                  <a:t>)</a:t>
                </a:r>
                <a:r>
                  <a:rPr lang="en-US" altLang="en-US" sz="2000" dirty="0">
                    <a:latin typeface="Times" charset="0"/>
                    <a:sym typeface="Wingdings" charset="2"/>
                  </a:rPr>
                  <a:t> </a:t>
                </a:r>
                <a:r>
                  <a:rPr lang="en-US" altLang="en-US" sz="2400" dirty="0">
                    <a:latin typeface="Times" charset="0"/>
                    <a:sym typeface="Symbol" charset="2"/>
                  </a:rPr>
                  <a:t></a:t>
                </a:r>
                <a:r>
                  <a:rPr lang="en-US" altLang="en-US" sz="2000" dirty="0">
                    <a:latin typeface="Times" charset="0"/>
                    <a:sym typeface="Wingdings" charset="2"/>
                  </a:rPr>
                  <a:t> </a:t>
                </a:r>
                <a:r>
                  <a:rPr lang="en-US" altLang="en-US" sz="2400" dirty="0">
                    <a:latin typeface="Times" charset="0"/>
                  </a:rPr>
                  <a:t>CaCO</a:t>
                </a:r>
                <a:r>
                  <a:rPr lang="en-US" altLang="en-US" sz="2400" baseline="-25000" dirty="0">
                    <a:latin typeface="Times" charset="0"/>
                  </a:rPr>
                  <a:t>3</a:t>
                </a:r>
                <a:r>
                  <a:rPr lang="en-US" altLang="en-US" sz="1600" dirty="0">
                    <a:latin typeface="Times" charset="0"/>
                  </a:rPr>
                  <a:t>(</a:t>
                </a:r>
                <a:r>
                  <a:rPr lang="en-US" altLang="en-US" sz="1600" i="1" dirty="0">
                    <a:latin typeface="Times" charset="0"/>
                  </a:rPr>
                  <a:t>s</a:t>
                </a:r>
                <a:r>
                  <a:rPr lang="en-US" altLang="en-US" sz="1600" dirty="0">
                    <a:latin typeface="Times" charset="0"/>
                  </a:rPr>
                  <a:t>)</a:t>
                </a:r>
                <a:r>
                  <a:rPr lang="en-US" altLang="en-US" sz="2400" dirty="0">
                    <a:latin typeface="Times" charset="0"/>
                  </a:rPr>
                  <a:t> + CO</a:t>
                </a:r>
                <a:r>
                  <a:rPr lang="en-US" altLang="en-US" sz="2400" baseline="-25000" dirty="0">
                    <a:latin typeface="Times" charset="0"/>
                  </a:rPr>
                  <a:t>2</a:t>
                </a:r>
                <a:r>
                  <a:rPr lang="en-US" altLang="en-US" sz="1600" dirty="0">
                    <a:latin typeface="Times" charset="0"/>
                  </a:rPr>
                  <a:t>(</a:t>
                </a:r>
                <a:r>
                  <a:rPr lang="en-US" altLang="en-US" sz="1600" i="1" dirty="0" err="1">
                    <a:latin typeface="Times" charset="0"/>
                  </a:rPr>
                  <a:t>aq</a:t>
                </a:r>
                <a:r>
                  <a:rPr lang="en-US" altLang="en-US" sz="1600" dirty="0">
                    <a:latin typeface="Times" charset="0"/>
                  </a:rPr>
                  <a:t>)</a:t>
                </a:r>
                <a:r>
                  <a:rPr lang="en-US" altLang="en-US" sz="2400" dirty="0">
                    <a:latin typeface="Times" charset="0"/>
                  </a:rPr>
                  <a:t> + H</a:t>
                </a:r>
                <a:r>
                  <a:rPr lang="en-US" altLang="en-US" sz="2400" baseline="-25000" dirty="0">
                    <a:latin typeface="Times" charset="0"/>
                  </a:rPr>
                  <a:t>2</a:t>
                </a:r>
                <a:r>
                  <a:rPr lang="en-US" altLang="en-US" sz="2400" dirty="0">
                    <a:latin typeface="Times" charset="0"/>
                  </a:rPr>
                  <a:t>O</a:t>
                </a:r>
                <a:r>
                  <a:rPr lang="en-US" altLang="en-US" sz="1600" dirty="0">
                    <a:latin typeface="Times" charset="0"/>
                  </a:rPr>
                  <a:t>(</a:t>
                </a:r>
                <a:r>
                  <a:rPr lang="en-US" altLang="en-US" sz="1600" i="1" dirty="0">
                    <a:latin typeface="Times" charset="0"/>
                  </a:rPr>
                  <a:t>l</a:t>
                </a:r>
                <a:r>
                  <a:rPr lang="en-US" altLang="en-US" sz="1600" dirty="0">
                    <a:latin typeface="Times" charset="0"/>
                  </a:rPr>
                  <a:t>)</a:t>
                </a:r>
                <a:r>
                  <a:rPr lang="en-US" altLang="en-US" sz="2400" dirty="0">
                    <a:latin typeface="Times" charset="0"/>
                  </a:rPr>
                  <a:t>;</a:t>
                </a:r>
                <a:endParaRPr lang="en-US" altLang="en-US" sz="2000" dirty="0">
                  <a:latin typeface="Times" charset="0"/>
                </a:endParaRPr>
              </a:p>
              <a:p>
                <a:pPr marL="914400" lvl="1" indent="-457200" eaLnBrk="1" hangingPunct="1">
                  <a:buFontTx/>
                  <a:buNone/>
                </a:pPr>
                <a:endParaRPr lang="en-US" altLang="en-US" sz="1600" dirty="0">
                  <a:latin typeface="Times" charset="0"/>
                </a:endParaRPr>
              </a:p>
              <a:p>
                <a:pPr marL="914400" lvl="1" indent="-457200" eaLnBrk="1" hangingPunct="1">
                  <a:buFontTx/>
                  <a:buNone/>
                </a:pPr>
                <a:r>
                  <a:rPr lang="en-US" altLang="en-US" sz="2600" dirty="0">
                    <a:latin typeface="Times" charset="0"/>
                  </a:rPr>
                  <a:t>Combining equations (1) and (2) yields the equilibrium equation:</a:t>
                </a:r>
              </a:p>
              <a:p>
                <a:pPr marL="914400" lvl="1" indent="-457200" eaLnBrk="1" hangingPunct="1">
                  <a:lnSpc>
                    <a:spcPct val="150000"/>
                  </a:lnSpc>
                  <a:buFontTx/>
                  <a:buNone/>
                </a:pPr>
                <a:r>
                  <a:rPr lang="en-US" altLang="en-US" sz="2600" dirty="0">
                    <a:latin typeface="Times New Roman" charset="0"/>
                    <a:ea typeface="Times New Roman" charset="0"/>
                    <a:cs typeface="Times New Roman" charset="0"/>
                  </a:rPr>
                  <a:t>CaCO</a:t>
                </a:r>
                <a:r>
                  <a:rPr lang="en-US" altLang="en-US" sz="2600" baseline="-25000" dirty="0">
                    <a:latin typeface="Times New Roman" charset="0"/>
                    <a:ea typeface="Times New Roman" charset="0"/>
                    <a:cs typeface="Times New Roman" charset="0"/>
                  </a:rPr>
                  <a:t>3</a:t>
                </a:r>
                <a:r>
                  <a:rPr lang="en-US" altLang="en-US" sz="1600" dirty="0">
                    <a:latin typeface="Times New Roman" charset="0"/>
                    <a:ea typeface="Times New Roman" charset="0"/>
                    <a:cs typeface="Times New Roman" charset="0"/>
                  </a:rPr>
                  <a:t>(</a:t>
                </a:r>
                <a:r>
                  <a:rPr lang="en-US" altLang="en-US" sz="1600" i="1" dirty="0">
                    <a:latin typeface="Times New Roman" charset="0"/>
                    <a:ea typeface="Times New Roman" charset="0"/>
                    <a:cs typeface="Times New Roman" charset="0"/>
                  </a:rPr>
                  <a:t>s</a:t>
                </a:r>
                <a:r>
                  <a:rPr lang="en-US" altLang="en-US" sz="1600" dirty="0">
                    <a:latin typeface="Times New Roman" charset="0"/>
                    <a:ea typeface="Times New Roman" charset="0"/>
                    <a:cs typeface="Times New Roman" charset="0"/>
                  </a:rPr>
                  <a:t>)</a:t>
                </a:r>
                <a:r>
                  <a:rPr lang="en-US" altLang="en-US" sz="2000" dirty="0">
                    <a:latin typeface="Times New Roman" charset="0"/>
                    <a:ea typeface="Times New Roman" charset="0"/>
                    <a:cs typeface="Times New Roman" charset="0"/>
                  </a:rPr>
                  <a:t> </a:t>
                </a:r>
                <a:r>
                  <a:rPr lang="en-US" altLang="en-US" sz="2600" dirty="0">
                    <a:latin typeface="Times New Roman" charset="0"/>
                    <a:ea typeface="Times New Roman" charset="0"/>
                    <a:cs typeface="Times New Roman" charset="0"/>
                  </a:rPr>
                  <a:t>+ CO</a:t>
                </a:r>
                <a:r>
                  <a:rPr lang="en-US" altLang="en-US" sz="2600" baseline="-25000" dirty="0">
                    <a:latin typeface="Times New Roman" charset="0"/>
                    <a:ea typeface="Times New Roman" charset="0"/>
                    <a:cs typeface="Times New Roman" charset="0"/>
                  </a:rPr>
                  <a:t>2</a:t>
                </a:r>
                <a:r>
                  <a:rPr lang="en-US" altLang="en-US" sz="1600" dirty="0">
                    <a:latin typeface="Times New Roman" charset="0"/>
                    <a:ea typeface="Times New Roman" charset="0"/>
                    <a:cs typeface="Times New Roman" charset="0"/>
                  </a:rPr>
                  <a:t>(</a:t>
                </a:r>
                <a:r>
                  <a:rPr lang="en-US" altLang="en-US" sz="1600" i="1" dirty="0" err="1">
                    <a:latin typeface="Times New Roman" charset="0"/>
                    <a:ea typeface="Times New Roman" charset="0"/>
                    <a:cs typeface="Times New Roman" charset="0"/>
                  </a:rPr>
                  <a:t>aq</a:t>
                </a:r>
                <a:r>
                  <a:rPr lang="en-US" altLang="en-US" sz="1600" dirty="0">
                    <a:latin typeface="Times New Roman" charset="0"/>
                    <a:ea typeface="Times New Roman" charset="0"/>
                    <a:cs typeface="Times New Roman" charset="0"/>
                  </a:rPr>
                  <a:t>)</a:t>
                </a:r>
                <a:r>
                  <a:rPr lang="en-US" altLang="en-US" sz="2600" dirty="0">
                    <a:latin typeface="Times New Roman" charset="0"/>
                    <a:ea typeface="Times New Roman" charset="0"/>
                    <a:cs typeface="Times New Roman" charset="0"/>
                  </a:rPr>
                  <a:t> + H</a:t>
                </a:r>
                <a:r>
                  <a:rPr lang="en-US" altLang="en-US" sz="2600" baseline="-25000" dirty="0">
                    <a:latin typeface="Times New Roman" charset="0"/>
                    <a:ea typeface="Times New Roman" charset="0"/>
                    <a:cs typeface="Times New Roman" charset="0"/>
                  </a:rPr>
                  <a:t>2</a:t>
                </a:r>
                <a:r>
                  <a:rPr lang="en-US" altLang="en-US" sz="2600" dirty="0">
                    <a:latin typeface="Times New Roman" charset="0"/>
                    <a:ea typeface="Times New Roman" charset="0"/>
                    <a:cs typeface="Times New Roman" charset="0"/>
                  </a:rPr>
                  <a:t>O</a:t>
                </a:r>
                <a:r>
                  <a:rPr lang="en-US" altLang="en-US" sz="1600" dirty="0">
                    <a:latin typeface="Times New Roman" charset="0"/>
                    <a:ea typeface="Times New Roman" charset="0"/>
                    <a:cs typeface="Times New Roman" charset="0"/>
                  </a:rPr>
                  <a:t>(</a:t>
                </a:r>
                <a:r>
                  <a:rPr lang="en-US" altLang="en-US" sz="1600" i="1" dirty="0">
                    <a:latin typeface="Times New Roman" charset="0"/>
                    <a:ea typeface="Times New Roman" charset="0"/>
                    <a:cs typeface="Times New Roman" charset="0"/>
                  </a:rPr>
                  <a:t>l</a:t>
                </a:r>
                <a:r>
                  <a:rPr lang="en-US" altLang="en-US" sz="1600" dirty="0">
                    <a:latin typeface="Times New Roman" charset="0"/>
                    <a:ea typeface="Times New Roman" charset="0"/>
                    <a:cs typeface="Times New Roman" charset="0"/>
                  </a:rPr>
                  <a:t>)</a:t>
                </a:r>
                <a:r>
                  <a:rPr lang="en-US" altLang="en-US" sz="2600" dirty="0">
                    <a:latin typeface="Times New Roman" charset="0"/>
                    <a:ea typeface="Times New Roman" charset="0"/>
                    <a:cs typeface="Times New Roman" charset="0"/>
                  </a:rPr>
                  <a:t> </a:t>
                </a:r>
                <a:r>
                  <a:rPr lang="en-US" altLang="en-US" sz="2600" dirty="0" smtClean="0">
                    <a:latin typeface="Times New Roman" charset="0"/>
                    <a:ea typeface="Times New Roman" charset="0"/>
                    <a:cs typeface="Times New Roman" charset="0"/>
                  </a:rPr>
                  <a:t> </a:t>
                </a:r>
                <a14:m>
                  <m:oMath xmlns:m="http://schemas.openxmlformats.org/officeDocument/2006/math">
                    <m:r>
                      <a:rPr lang="en-US" altLang="en-US" i="1" dirty="0" smtClean="0">
                        <a:latin typeface="Cambria Math" charset="0"/>
                        <a:ea typeface="Cambria Math" charset="0"/>
                        <a:cs typeface="Cambria Math" charset="0"/>
                      </a:rPr>
                      <m:t>⇄</m:t>
                    </m:r>
                  </m:oMath>
                </a14:m>
                <a:r>
                  <a:rPr lang="en-US" altLang="en-US" sz="2600" dirty="0">
                    <a:latin typeface="Times New Roman" charset="0"/>
                    <a:ea typeface="Times New Roman" charset="0"/>
                    <a:cs typeface="Times New Roman" charset="0"/>
                  </a:rPr>
                  <a:t> </a:t>
                </a:r>
                <a:r>
                  <a:rPr lang="en-US" altLang="en-US" sz="2600" dirty="0" smtClean="0">
                    <a:latin typeface="Times New Roman" charset="0"/>
                    <a:ea typeface="Times New Roman" charset="0"/>
                    <a:cs typeface="Times New Roman" charset="0"/>
                  </a:rPr>
                  <a:t> Ca</a:t>
                </a:r>
                <a:r>
                  <a:rPr lang="en-US" altLang="en-US" sz="2600" baseline="30000" dirty="0" smtClean="0">
                    <a:latin typeface="Times New Roman" charset="0"/>
                    <a:ea typeface="Times New Roman" charset="0"/>
                    <a:cs typeface="Times New Roman" charset="0"/>
                  </a:rPr>
                  <a:t>2</a:t>
                </a:r>
                <a:r>
                  <a:rPr lang="en-US" altLang="en-US" sz="2600" baseline="30000" dirty="0">
                    <a:latin typeface="Times New Roman" charset="0"/>
                    <a:ea typeface="Times New Roman" charset="0"/>
                    <a:cs typeface="Times New Roman" charset="0"/>
                  </a:rPr>
                  <a:t>+</a:t>
                </a:r>
                <a:r>
                  <a:rPr lang="en-US" altLang="en-US" sz="1600" dirty="0">
                    <a:latin typeface="Times New Roman" charset="0"/>
                    <a:ea typeface="Times New Roman" charset="0"/>
                    <a:cs typeface="Times New Roman" charset="0"/>
                  </a:rPr>
                  <a:t>(</a:t>
                </a:r>
                <a:r>
                  <a:rPr lang="en-US" altLang="en-US" sz="1600" i="1" dirty="0" err="1">
                    <a:latin typeface="Times New Roman" charset="0"/>
                    <a:ea typeface="Times New Roman" charset="0"/>
                    <a:cs typeface="Times New Roman" charset="0"/>
                  </a:rPr>
                  <a:t>aq</a:t>
                </a:r>
                <a:r>
                  <a:rPr lang="en-US" altLang="en-US" sz="1600" dirty="0">
                    <a:latin typeface="Times New Roman" charset="0"/>
                    <a:ea typeface="Times New Roman" charset="0"/>
                    <a:cs typeface="Times New Roman" charset="0"/>
                  </a:rPr>
                  <a:t>)</a:t>
                </a:r>
                <a:r>
                  <a:rPr lang="en-US" altLang="en-US" sz="2600" dirty="0">
                    <a:latin typeface="Times New Roman" charset="0"/>
                    <a:ea typeface="Times New Roman" charset="0"/>
                    <a:cs typeface="Times New Roman" charset="0"/>
                  </a:rPr>
                  <a:t> + 2HCO</a:t>
                </a:r>
                <a:r>
                  <a:rPr lang="en-US" altLang="en-US" sz="2600" baseline="-25000" dirty="0">
                    <a:latin typeface="Times New Roman" charset="0"/>
                    <a:ea typeface="Times New Roman" charset="0"/>
                    <a:cs typeface="Times New Roman" charset="0"/>
                  </a:rPr>
                  <a:t>3</a:t>
                </a:r>
                <a:r>
                  <a:rPr lang="en-US" altLang="en-US" sz="2600" baseline="30000" dirty="0">
                    <a:latin typeface="Times New Roman" charset="0"/>
                    <a:ea typeface="Times New Roman" charset="0"/>
                    <a:cs typeface="Times New Roman" charset="0"/>
                  </a:rPr>
                  <a:t>–</a:t>
                </a:r>
                <a:r>
                  <a:rPr lang="en-US" altLang="en-US" sz="1600" dirty="0">
                    <a:latin typeface="Times New Roman" charset="0"/>
                    <a:ea typeface="Times New Roman" charset="0"/>
                    <a:cs typeface="Times New Roman" charset="0"/>
                  </a:rPr>
                  <a:t>(</a:t>
                </a:r>
                <a:r>
                  <a:rPr lang="en-US" altLang="en-US" sz="1600" i="1" dirty="0" err="1">
                    <a:latin typeface="Times New Roman" charset="0"/>
                    <a:ea typeface="Times New Roman" charset="0"/>
                    <a:cs typeface="Times New Roman" charset="0"/>
                  </a:rPr>
                  <a:t>aq</a:t>
                </a:r>
                <a:r>
                  <a:rPr lang="en-US" altLang="en-US" sz="1600" dirty="0">
                    <a:latin typeface="Times New Roman" charset="0"/>
                    <a:ea typeface="Times New Roman" charset="0"/>
                    <a:cs typeface="Times New Roman" charset="0"/>
                  </a:rPr>
                  <a:t>)</a:t>
                </a:r>
                <a:r>
                  <a:rPr lang="en-US" altLang="en-US" sz="2600" dirty="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 </a:t>
                </a:r>
              </a:p>
              <a:p>
                <a:pPr marL="914400" lvl="1" indent="-457200" eaLnBrk="1" hangingPunct="1">
                  <a:lnSpc>
                    <a:spcPct val="150000"/>
                  </a:lnSpc>
                  <a:buFontTx/>
                  <a:buNone/>
                </a:pPr>
                <a:endParaRPr lang="en-US" altLang="en-US" sz="2600" dirty="0">
                  <a:latin typeface="Times New Roman" charset="0"/>
                  <a:ea typeface="Times New Roman" charset="0"/>
                  <a:cs typeface="Times New Roman" charset="0"/>
                </a:endParaRPr>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xfrm>
                <a:off x="457200" y="1600200"/>
                <a:ext cx="8229600" cy="4800600"/>
              </a:xfrm>
              <a:blipFill rotWithShape="0">
                <a:blip r:embed="rId2"/>
                <a:stretch>
                  <a:fillRect l="-1407" t="-127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81000"/>
            <a:ext cx="8229600" cy="914400"/>
          </a:xfrm>
        </p:spPr>
        <p:txBody>
          <a:bodyPr/>
          <a:lstStyle/>
          <a:p>
            <a:pPr eaLnBrk="1" hangingPunct="1"/>
            <a:r>
              <a:rPr lang="en-US" altLang="en-US" sz="3600">
                <a:latin typeface="Times New Roman" charset="0"/>
                <a:ea typeface="Times New Roman" charset="0"/>
                <a:cs typeface="Times New Roman" charset="0"/>
                <a:sym typeface="Wingdings" charset="2"/>
              </a:rPr>
              <a:t>Reactions not affected by pressure changes</a:t>
            </a:r>
          </a:p>
        </p:txBody>
      </p:sp>
      <p:sp>
        <p:nvSpPr>
          <p:cNvPr id="47107" name="Rectangle 3"/>
          <p:cNvSpPr>
            <a:spLocks noGrp="1" noChangeArrowheads="1"/>
          </p:cNvSpPr>
          <p:nvPr>
            <p:ph type="body" idx="1"/>
          </p:nvPr>
        </p:nvSpPr>
        <p:spPr>
          <a:xfrm>
            <a:off x="457200" y="1600200"/>
            <a:ext cx="8229600" cy="4343400"/>
          </a:xfrm>
        </p:spPr>
        <p:txBody>
          <a:bodyPr/>
          <a:lstStyle/>
          <a:p>
            <a:pPr marL="609600" indent="-609600" eaLnBrk="1" hangingPunct="1">
              <a:lnSpc>
                <a:spcPct val="90000"/>
              </a:lnSpc>
              <a:buFontTx/>
              <a:buNone/>
            </a:pPr>
            <a:r>
              <a:rPr lang="en-US" altLang="en-US">
                <a:latin typeface="Times New Roman" charset="0"/>
                <a:ea typeface="Times New Roman" charset="0"/>
                <a:cs typeface="Times New Roman" charset="0"/>
              </a:rPr>
              <a:t>  Consider the following reactions:</a:t>
            </a:r>
          </a:p>
          <a:p>
            <a:pPr marL="990600" lvl="1" indent="-533400" eaLnBrk="1" hangingPunct="1">
              <a:lnSpc>
                <a:spcPct val="90000"/>
              </a:lnSpc>
              <a:buFontTx/>
              <a:buAutoNum type="arabicPeriod"/>
            </a:pPr>
            <a:r>
              <a:rPr lang="en-US" altLang="en-US">
                <a:latin typeface="Times New Roman" charset="0"/>
                <a:ea typeface="Times New Roman" charset="0"/>
                <a:cs typeface="Times New Roman" charset="0"/>
              </a:rPr>
              <a:t>CO</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r>
              <a:rPr lang="en-US" altLang="en-US" sz="3200">
                <a:latin typeface="Times New Roman" charset="0"/>
                <a:ea typeface="Times New Roman" charset="0"/>
                <a:cs typeface="Times New Roman" charset="0"/>
              </a:rPr>
              <a:t> </a:t>
            </a:r>
            <a:r>
              <a:rPr lang="en-US" altLang="en-US">
                <a:latin typeface="Times New Roman" charset="0"/>
                <a:ea typeface="Times New Roman" charset="0"/>
                <a:cs typeface="Times New Roman" charset="0"/>
              </a:rPr>
              <a:t>+ H</a:t>
            </a:r>
            <a:r>
              <a:rPr lang="en-US" altLang="en-US" baseline="-14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O</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r>
              <a:rPr lang="en-US" altLang="en-US" sz="3200">
                <a:latin typeface="Times New Roman" charset="0"/>
                <a:ea typeface="Times New Roman" charset="0"/>
                <a:cs typeface="Times New Roman" charset="0"/>
              </a:rPr>
              <a:t> </a:t>
            </a:r>
            <a:r>
              <a:rPr lang="en-US" altLang="en-US">
                <a:latin typeface="Cambria Math" charset="0"/>
                <a:ea typeface="Cambria Math" charset="0"/>
                <a:cs typeface="Lucida Sans Unicode" charset="0"/>
              </a:rPr>
              <a:t>⇌</a:t>
            </a:r>
            <a:r>
              <a:rPr lang="en-US" altLang="en-US" sz="3200">
                <a:latin typeface="Times New Roman" charset="0"/>
                <a:ea typeface="Times New Roman" charset="0"/>
                <a:cs typeface="Times New Roman" charset="0"/>
              </a:rPr>
              <a:t>  </a:t>
            </a:r>
            <a:r>
              <a:rPr lang="en-US" altLang="en-US">
                <a:latin typeface="Times New Roman" charset="0"/>
                <a:ea typeface="Times New Roman" charset="0"/>
                <a:cs typeface="Times New Roman" charset="0"/>
              </a:rPr>
              <a:t>CO</a:t>
            </a:r>
            <a:r>
              <a:rPr lang="en-US" altLang="en-US" baseline="-14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r>
              <a:rPr lang="en-US" altLang="en-US" sz="3200">
                <a:latin typeface="Times New Roman" charset="0"/>
                <a:ea typeface="Times New Roman" charset="0"/>
                <a:cs typeface="Times New Roman" charset="0"/>
              </a:rPr>
              <a:t> </a:t>
            </a:r>
            <a:r>
              <a:rPr lang="en-US" altLang="en-US">
                <a:latin typeface="Times New Roman" charset="0"/>
                <a:ea typeface="Times New Roman" charset="0"/>
                <a:cs typeface="Times New Roman" charset="0"/>
              </a:rPr>
              <a:t>+ H</a:t>
            </a:r>
            <a:r>
              <a:rPr lang="en-US" altLang="en-US" baseline="-14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r>
              <a:rPr lang="en-US" altLang="en-US" sz="3200">
                <a:latin typeface="Times New Roman" charset="0"/>
                <a:ea typeface="Times New Roman" charset="0"/>
                <a:cs typeface="Times New Roman" charset="0"/>
              </a:rPr>
              <a:t>;</a:t>
            </a:r>
          </a:p>
          <a:p>
            <a:pPr marL="990600" lvl="1" indent="-533400" eaLnBrk="1" hangingPunct="1">
              <a:lnSpc>
                <a:spcPct val="90000"/>
              </a:lnSpc>
              <a:buFontTx/>
              <a:buAutoNum type="arabicPeriod"/>
            </a:pPr>
            <a:r>
              <a:rPr lang="en-US" altLang="en-US">
                <a:latin typeface="Times New Roman" charset="0"/>
                <a:ea typeface="Times New Roman" charset="0"/>
                <a:cs typeface="Times New Roman" charset="0"/>
              </a:rPr>
              <a:t>H</a:t>
            </a:r>
            <a:r>
              <a:rPr lang="en-US" altLang="en-US" baseline="-14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r>
              <a:rPr lang="en-US" altLang="en-US" sz="3200">
                <a:latin typeface="Times New Roman" charset="0"/>
                <a:ea typeface="Times New Roman" charset="0"/>
                <a:cs typeface="Times New Roman" charset="0"/>
              </a:rPr>
              <a:t> </a:t>
            </a:r>
            <a:r>
              <a:rPr lang="en-US" altLang="en-US">
                <a:latin typeface="Times New Roman" charset="0"/>
                <a:ea typeface="Times New Roman" charset="0"/>
                <a:cs typeface="Times New Roman" charset="0"/>
              </a:rPr>
              <a:t>+ Cl</a:t>
            </a:r>
            <a:r>
              <a:rPr lang="en-US" altLang="en-US" baseline="-14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r>
              <a:rPr lang="en-US" altLang="en-US" sz="3200">
                <a:latin typeface="Times New Roman" charset="0"/>
                <a:ea typeface="Times New Roman" charset="0"/>
                <a:cs typeface="Times New Roman" charset="0"/>
              </a:rPr>
              <a:t> </a:t>
            </a:r>
            <a:r>
              <a:rPr lang="en-US" altLang="en-US">
                <a:latin typeface="Cambria Math" charset="0"/>
                <a:ea typeface="Cambria Math" charset="0"/>
                <a:cs typeface="Cambria Math" charset="0"/>
              </a:rPr>
              <a:t>⇌</a:t>
            </a:r>
            <a:r>
              <a:rPr lang="en-US" altLang="en-US" sz="3200">
                <a:latin typeface="Times New Roman" charset="0"/>
                <a:ea typeface="Times New Roman" charset="0"/>
                <a:cs typeface="Times New Roman" charset="0"/>
              </a:rPr>
              <a:t> </a:t>
            </a:r>
            <a:r>
              <a:rPr lang="en-US" altLang="en-US">
                <a:latin typeface="Times New Roman" charset="0"/>
                <a:ea typeface="Times New Roman" charset="0"/>
                <a:cs typeface="Times New Roman" charset="0"/>
              </a:rPr>
              <a:t>2HCl</a:t>
            </a:r>
            <a:r>
              <a:rPr lang="en-US" altLang="en-US" sz="2400">
                <a:latin typeface="Times New Roman" charset="0"/>
                <a:ea typeface="Times New Roman" charset="0"/>
                <a:cs typeface="Times New Roman" charset="0"/>
              </a:rPr>
              <a:t>(</a:t>
            </a:r>
            <a:r>
              <a:rPr lang="en-US" altLang="en-US" sz="2400" i="1">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a:t>
            </a:r>
            <a:endParaRPr lang="en-US" altLang="en-US" sz="3200">
              <a:latin typeface="Times New Roman" charset="0"/>
              <a:ea typeface="Times New Roman" charset="0"/>
              <a:cs typeface="Times New Roman" charset="0"/>
            </a:endParaRPr>
          </a:p>
          <a:p>
            <a:pPr marL="609600" indent="-609600" eaLnBrk="1" hangingPunct="1">
              <a:lnSpc>
                <a:spcPct val="90000"/>
              </a:lnSpc>
              <a:buFontTx/>
              <a:buNone/>
            </a:pPr>
            <a:endParaRPr lang="en-US" altLang="en-US" sz="1800">
              <a:latin typeface="Times New Roman" charset="0"/>
              <a:ea typeface="Times New Roman" charset="0"/>
              <a:cs typeface="Times New Roman" charset="0"/>
            </a:endParaRP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rPr>
              <a:t>Reactions have same number of gas molecules in reactants and products. </a:t>
            </a: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rPr>
              <a:t>Reducing or increasing the volume will cause equal effect on both sides – no net reaction will occur.</a:t>
            </a:r>
          </a:p>
          <a:p>
            <a:pPr marL="609600" indent="-609600" eaLnBrk="1" hangingPunct="1">
              <a:lnSpc>
                <a:spcPct val="90000"/>
              </a:lnSpc>
              <a:buFontTx/>
              <a:buAutoNum type="arabicPeriod"/>
            </a:pPr>
            <a:r>
              <a:rPr lang="en-US" altLang="en-US" sz="2800">
                <a:latin typeface="Times New Roman" charset="0"/>
                <a:ea typeface="Times New Roman" charset="0"/>
                <a:cs typeface="Times New Roman" charset="0"/>
              </a:rPr>
              <a:t>Equilibrium is not affected by change in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600" i="1">
                <a:latin typeface="Times New Roman" charset="0"/>
                <a:ea typeface="Times New Roman" charset="0"/>
                <a:cs typeface="Times New Roman" charset="0"/>
              </a:rPr>
              <a:t>The Effect Temperature on Equilibrium</a:t>
            </a:r>
            <a:r>
              <a:rPr lang="en-US" altLang="en-US"/>
              <a:t> </a:t>
            </a:r>
          </a:p>
        </p:txBody>
      </p:sp>
      <p:sp>
        <p:nvSpPr>
          <p:cNvPr id="47107" name="Rectangle 3"/>
          <p:cNvSpPr>
            <a:spLocks noGrp="1" noChangeArrowheads="1"/>
          </p:cNvSpPr>
          <p:nvPr>
            <p:ph type="body" idx="1"/>
          </p:nvPr>
        </p:nvSpPr>
        <p:spPr>
          <a:xfrm>
            <a:off x="457200" y="1600200"/>
            <a:ext cx="8229600" cy="4876800"/>
          </a:xfrm>
        </p:spPr>
        <p:txBody>
          <a:bodyPr/>
          <a:lstStyle/>
          <a:p>
            <a:pPr eaLnBrk="1" hangingPunct="1"/>
            <a:r>
              <a:rPr lang="en-US" altLang="en-US" sz="2800">
                <a:latin typeface="Times New Roman" charset="0"/>
                <a:ea typeface="Times New Roman" charset="0"/>
                <a:cs typeface="Times New Roman" charset="0"/>
              </a:rPr>
              <a:t>Consider the following exothermic reaction:</a:t>
            </a:r>
          </a:p>
          <a:p>
            <a:pPr eaLnBrk="1" hangingPunct="1">
              <a:buFontTx/>
              <a:buNone/>
            </a:pPr>
            <a:r>
              <a:rPr lang="en-US" altLang="en-US" sz="2800">
                <a:latin typeface="Times New Roman" charset="0"/>
                <a:ea typeface="Times New Roman" charset="0"/>
                <a:cs typeface="Times New Roman" charset="0"/>
              </a:rPr>
              <a:t>		N</a:t>
            </a:r>
            <a:r>
              <a:rPr lang="en-US" altLang="en-US" sz="2800" baseline="-14000">
                <a:latin typeface="Times New Roman" charset="0"/>
                <a:ea typeface="Times New Roman" charset="0"/>
                <a:cs typeface="Times New Roman" charset="0"/>
              </a:rPr>
              <a:t>2</a:t>
            </a:r>
            <a:r>
              <a:rPr lang="en-US" altLang="en-US" sz="2000">
                <a:latin typeface="Times New Roman" charset="0"/>
                <a:ea typeface="Times New Roman" charset="0"/>
                <a:cs typeface="Times New Roman" charset="0"/>
              </a:rPr>
              <a:t>(g)</a:t>
            </a:r>
            <a:r>
              <a:rPr lang="en-US" altLang="en-US" sz="2800">
                <a:latin typeface="Times New Roman" charset="0"/>
                <a:ea typeface="Times New Roman" charset="0"/>
                <a:cs typeface="Times New Roman" charset="0"/>
              </a:rPr>
              <a:t>  +  3H</a:t>
            </a:r>
            <a:r>
              <a:rPr lang="en-US" altLang="en-US" sz="2800" baseline="-14000">
                <a:latin typeface="Times New Roman" charset="0"/>
                <a:ea typeface="Times New Roman" charset="0"/>
                <a:cs typeface="Times New Roman" charset="0"/>
              </a:rPr>
              <a:t>2</a:t>
            </a:r>
            <a:r>
              <a:rPr lang="en-US" altLang="en-US" sz="2000">
                <a:latin typeface="Times New Roman" charset="0"/>
                <a:ea typeface="Times New Roman" charset="0"/>
                <a:cs typeface="Times New Roman" charset="0"/>
              </a:rPr>
              <a:t>(g)</a:t>
            </a:r>
            <a:r>
              <a:rPr lang="en-US" altLang="en-US" sz="2800">
                <a:latin typeface="Times New Roman" charset="0"/>
                <a:ea typeface="Times New Roman" charset="0"/>
                <a:cs typeface="Times New Roman" charset="0"/>
              </a:rPr>
              <a:t> </a:t>
            </a:r>
            <a:r>
              <a:rPr lang="en-US" altLang="en-US" sz="2800">
                <a:latin typeface="Cambria Math" charset="0"/>
                <a:ea typeface="Cambria Math" charset="0"/>
                <a:cs typeface="Lucida Sans Unicode" charset="0"/>
              </a:rPr>
              <a:t>⇌</a:t>
            </a:r>
            <a:r>
              <a:rPr lang="en-US" altLang="en-US" sz="2800">
                <a:latin typeface="Times New Roman" charset="0"/>
                <a:ea typeface="Times New Roman" charset="0"/>
                <a:cs typeface="Times New Roman" charset="0"/>
              </a:rPr>
              <a:t>  2NH</a:t>
            </a:r>
            <a:r>
              <a:rPr lang="en-US" altLang="en-US" sz="2800" baseline="-14000">
                <a:latin typeface="Times New Roman" charset="0"/>
                <a:ea typeface="Times New Roman" charset="0"/>
                <a:cs typeface="Times New Roman" charset="0"/>
              </a:rPr>
              <a:t>3</a:t>
            </a:r>
            <a:r>
              <a:rPr lang="en-US" altLang="en-US" sz="2000">
                <a:latin typeface="Times New Roman" charset="0"/>
                <a:ea typeface="Times New Roman" charset="0"/>
                <a:cs typeface="Times New Roman" charset="0"/>
              </a:rPr>
              <a:t>(g)</a:t>
            </a:r>
            <a:r>
              <a:rPr lang="en-US" altLang="en-US" sz="2800">
                <a:latin typeface="Times New Roman" charset="0"/>
                <a:ea typeface="Times New Roman" charset="0"/>
                <a:cs typeface="Times New Roman" charset="0"/>
              </a:rPr>
              <a:t>; 	</a:t>
            </a:r>
            <a:r>
              <a:rPr lang="en-US" altLang="en-US" sz="2800">
                <a:latin typeface="Symbol" charset="2"/>
                <a:ea typeface="Times New Roman" charset="0"/>
                <a:cs typeface="Times New Roman" charset="0"/>
              </a:rPr>
              <a:t>D</a:t>
            </a:r>
            <a:r>
              <a:rPr lang="en-US" altLang="en-US" sz="2800" i="1">
                <a:latin typeface="Times New Roman" charset="0"/>
                <a:ea typeface="Times New Roman" charset="0"/>
                <a:cs typeface="Times New Roman" charset="0"/>
              </a:rPr>
              <a:t>H</a:t>
            </a:r>
            <a:r>
              <a:rPr lang="en-US" altLang="en-US" sz="2800" baseline="40000">
                <a:latin typeface="Times New Roman" charset="0"/>
                <a:ea typeface="Times New Roman" charset="0"/>
                <a:cs typeface="Times New Roman" charset="0"/>
              </a:rPr>
              <a:t>o</a:t>
            </a:r>
            <a:r>
              <a:rPr lang="en-US" altLang="en-US" sz="2800">
                <a:latin typeface="Times New Roman" charset="0"/>
                <a:ea typeface="Times New Roman" charset="0"/>
                <a:cs typeface="Times New Roman" charset="0"/>
              </a:rPr>
              <a:t> = -92 kJ, </a:t>
            </a:r>
          </a:p>
          <a:p>
            <a:pPr eaLnBrk="1" hangingPunct="1">
              <a:buFontTx/>
              <a:buNone/>
            </a:pPr>
            <a:endParaRPr lang="en-US" altLang="en-US" sz="1200">
              <a:latin typeface="Times New Roman" charset="0"/>
              <a:ea typeface="Times New Roman" charset="0"/>
              <a:cs typeface="Times New Roman" charset="0"/>
            </a:endParaRPr>
          </a:p>
          <a:p>
            <a:pPr eaLnBrk="1" hangingPunct="1"/>
            <a:r>
              <a:rPr lang="en-US" altLang="en-US" sz="2400">
                <a:latin typeface="Times New Roman" charset="0"/>
                <a:ea typeface="Times New Roman" charset="0"/>
                <a:cs typeface="Times New Roman" charset="0"/>
              </a:rPr>
              <a:t>The forward reaction produces heat =&gt; heat is a product.</a:t>
            </a:r>
          </a:p>
          <a:p>
            <a:pPr eaLnBrk="1" hangingPunct="1"/>
            <a:r>
              <a:rPr lang="en-US" altLang="en-US" sz="2400">
                <a:latin typeface="Times New Roman" charset="0"/>
                <a:ea typeface="Times New Roman" charset="0"/>
                <a:cs typeface="Times New Roman" charset="0"/>
              </a:rPr>
              <a:t>When heat is added to increase temperature, reverse reaction will take place to absorb the heat; </a:t>
            </a:r>
          </a:p>
          <a:p>
            <a:pPr eaLnBrk="1" hangingPunct="1"/>
            <a:r>
              <a:rPr lang="en-US" altLang="en-US" sz="2400">
                <a:latin typeface="Times New Roman" charset="0"/>
                <a:ea typeface="Times New Roman" charset="0"/>
                <a:cs typeface="Times New Roman" charset="0"/>
              </a:rPr>
              <a:t>If heat is removed to reduce temperature, a net forward reaction will occur to produce heat.</a:t>
            </a:r>
          </a:p>
          <a:p>
            <a:pPr eaLnBrk="1" hangingPunct="1"/>
            <a:r>
              <a:rPr lang="en-US" altLang="en-US" sz="2400">
                <a:latin typeface="Times New Roman" charset="0"/>
                <a:ea typeface="Times New Roman" charset="0"/>
                <a:cs typeface="Times New Roman" charset="0"/>
              </a:rPr>
              <a:t>Exothermic reactions favor low temperature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3600" i="1">
                <a:latin typeface="Times New Roman" charset="0"/>
                <a:ea typeface="Times New Roman" charset="0"/>
                <a:cs typeface="Times New Roman" charset="0"/>
              </a:rPr>
              <a:t>The Effect Temperature on Equilibrium</a:t>
            </a:r>
          </a:p>
        </p:txBody>
      </p:sp>
      <p:sp>
        <p:nvSpPr>
          <p:cNvPr id="43011" name="Rectangle 3"/>
          <p:cNvSpPr>
            <a:spLocks noGrp="1" noChangeArrowheads="1"/>
          </p:cNvSpPr>
          <p:nvPr>
            <p:ph type="body" idx="1"/>
          </p:nvPr>
        </p:nvSpPr>
        <p:spPr/>
        <p:txBody>
          <a:bodyPr/>
          <a:lstStyle/>
          <a:p>
            <a:pPr marL="609600" indent="-609600" eaLnBrk="1" hangingPunct="1">
              <a:buFontTx/>
              <a:buNone/>
            </a:pPr>
            <a:r>
              <a:rPr lang="en-US" altLang="en-US" sz="2800">
                <a:latin typeface="Times New Roman" charset="0"/>
                <a:ea typeface="Times New Roman" charset="0"/>
                <a:cs typeface="Times New Roman" charset="0"/>
              </a:rPr>
              <a:t>  Consider the following endothermic reaction:</a:t>
            </a:r>
          </a:p>
          <a:p>
            <a:pPr marL="990600" lvl="1" indent="-533400" eaLnBrk="1" hangingPunct="1">
              <a:buFontTx/>
              <a:buNone/>
            </a:pPr>
            <a:r>
              <a:rPr lang="en-US" altLang="en-US">
                <a:latin typeface="Times New Roman" charset="0"/>
                <a:ea typeface="Times New Roman" charset="0"/>
                <a:cs typeface="Times New Roman" charset="0"/>
              </a:rPr>
              <a:t>  CH</a:t>
            </a:r>
            <a:r>
              <a:rPr lang="en-US" altLang="en-US" baseline="-12000">
                <a:latin typeface="Times New Roman" charset="0"/>
                <a:ea typeface="Times New Roman" charset="0"/>
                <a:cs typeface="Times New Roman" charset="0"/>
              </a:rPr>
              <a:t>4</a:t>
            </a:r>
            <a:r>
              <a:rPr lang="en-US" altLang="en-US" sz="2000">
                <a:latin typeface="Times New Roman" charset="0"/>
                <a:ea typeface="Times New Roman" charset="0"/>
                <a:cs typeface="Times New Roman" charset="0"/>
              </a:rPr>
              <a:t>(g)</a:t>
            </a:r>
            <a:r>
              <a:rPr lang="en-US" altLang="en-US">
                <a:latin typeface="Times New Roman" charset="0"/>
                <a:ea typeface="Times New Roman" charset="0"/>
                <a:cs typeface="Times New Roman" charset="0"/>
              </a:rPr>
              <a:t> + H</a:t>
            </a:r>
            <a:r>
              <a:rPr lang="en-US" altLang="en-US" baseline="-12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O</a:t>
            </a:r>
            <a:r>
              <a:rPr lang="en-US" altLang="en-US" sz="2000">
                <a:latin typeface="Times New Roman" charset="0"/>
                <a:ea typeface="Times New Roman" charset="0"/>
                <a:cs typeface="Times New Roman" charset="0"/>
              </a:rPr>
              <a:t>(g)</a:t>
            </a:r>
            <a:r>
              <a:rPr lang="en-US" altLang="en-US">
                <a:latin typeface="Times New Roman" charset="0"/>
                <a:ea typeface="Times New Roman" charset="0"/>
                <a:cs typeface="Times New Roman" charset="0"/>
              </a:rPr>
              <a:t> </a:t>
            </a:r>
            <a:r>
              <a:rPr lang="en-US" altLang="en-US">
                <a:latin typeface="Cambria Math" charset="0"/>
                <a:ea typeface="Cambria Math" charset="0"/>
                <a:cs typeface="Lucida Sans Unicode" charset="0"/>
              </a:rPr>
              <a:t>⇌</a:t>
            </a:r>
            <a:r>
              <a:rPr lang="en-US" altLang="en-US">
                <a:latin typeface="Times New Roman" charset="0"/>
                <a:ea typeface="Times New Roman" charset="0"/>
                <a:cs typeface="Times New Roman" charset="0"/>
              </a:rPr>
              <a:t>  CO</a:t>
            </a:r>
            <a:r>
              <a:rPr lang="en-US" altLang="en-US" sz="2000">
                <a:latin typeface="Times New Roman" charset="0"/>
                <a:ea typeface="Times New Roman" charset="0"/>
                <a:cs typeface="Times New Roman" charset="0"/>
              </a:rPr>
              <a:t>(g)</a:t>
            </a:r>
            <a:r>
              <a:rPr lang="en-US" altLang="en-US">
                <a:latin typeface="Times New Roman" charset="0"/>
                <a:ea typeface="Times New Roman" charset="0"/>
                <a:cs typeface="Times New Roman" charset="0"/>
              </a:rPr>
              <a:t> + 3H</a:t>
            </a:r>
            <a:r>
              <a:rPr lang="en-US" altLang="en-US" baseline="-12000">
                <a:latin typeface="Times New Roman" charset="0"/>
                <a:ea typeface="Times New Roman" charset="0"/>
                <a:cs typeface="Times New Roman" charset="0"/>
              </a:rPr>
              <a:t>2</a:t>
            </a:r>
            <a:r>
              <a:rPr lang="en-US" altLang="en-US" sz="2000">
                <a:latin typeface="Times New Roman" charset="0"/>
                <a:ea typeface="Times New Roman" charset="0"/>
                <a:cs typeface="Times New Roman" charset="0"/>
              </a:rPr>
              <a:t>(g)</a:t>
            </a:r>
            <a:r>
              <a:rPr lang="en-US" altLang="en-US">
                <a:latin typeface="Times New Roman" charset="0"/>
                <a:ea typeface="Times New Roman" charset="0"/>
                <a:cs typeface="Times New Roman" charset="0"/>
              </a:rPr>
              <a:t>, </a:t>
            </a:r>
            <a:r>
              <a:rPr lang="en-US" altLang="en-US" sz="2400">
                <a:latin typeface="Symbol" charset="2"/>
                <a:ea typeface="Times New Roman" charset="0"/>
                <a:cs typeface="Times New Roman" charset="0"/>
              </a:rPr>
              <a:t>D</a:t>
            </a:r>
            <a:r>
              <a:rPr lang="en-US" altLang="en-US" sz="2400" i="1">
                <a:latin typeface="Times New Roman" charset="0"/>
                <a:ea typeface="Times New Roman" charset="0"/>
                <a:cs typeface="Times New Roman" charset="0"/>
              </a:rPr>
              <a:t>H</a:t>
            </a:r>
            <a:r>
              <a:rPr lang="en-US" altLang="en-US" sz="2400" baseline="40000">
                <a:latin typeface="Times New Roman" charset="0"/>
                <a:ea typeface="Times New Roman" charset="0"/>
                <a:cs typeface="Times New Roman" charset="0"/>
              </a:rPr>
              <a:t>o</a:t>
            </a:r>
            <a:r>
              <a:rPr lang="en-US" altLang="en-US" sz="2400">
                <a:latin typeface="Times New Roman" charset="0"/>
                <a:ea typeface="Times New Roman" charset="0"/>
                <a:cs typeface="Times New Roman" charset="0"/>
              </a:rPr>
              <a:t> = 205 kJ</a:t>
            </a:r>
          </a:p>
          <a:p>
            <a:pPr marL="990600" lvl="1" indent="-533400" eaLnBrk="1" hangingPunct="1">
              <a:buFontTx/>
              <a:buNone/>
            </a:pPr>
            <a:endParaRPr lang="en-US" altLang="en-US" sz="1200">
              <a:latin typeface="Times New Roman" charset="0"/>
              <a:ea typeface="Times New Roman" charset="0"/>
              <a:cs typeface="Times New Roman" charset="0"/>
            </a:endParaRPr>
          </a:p>
          <a:p>
            <a:pPr marL="609600" indent="-609600" eaLnBrk="1" hangingPunct="1">
              <a:buFontTx/>
              <a:buAutoNum type="arabicPeriod"/>
            </a:pPr>
            <a:r>
              <a:rPr lang="en-US" altLang="en-US" sz="2400">
                <a:latin typeface="Times New Roman" charset="0"/>
                <a:ea typeface="Times New Roman" charset="0"/>
                <a:cs typeface="Times New Roman" charset="0"/>
              </a:rPr>
              <a:t>Endothermic reaction absorbs heat </a:t>
            </a:r>
            <a:r>
              <a:rPr lang="en-US" altLang="en-US" sz="2000">
                <a:latin typeface="Times New Roman" charset="0"/>
                <a:ea typeface="Times New Roman" charset="0"/>
                <a:cs typeface="Times New Roman" charset="0"/>
                <a:sym typeface="Wingdings" charset="2"/>
              </a:rPr>
              <a:t></a:t>
            </a:r>
            <a:r>
              <a:rPr lang="en-US" altLang="en-US" sz="2400">
                <a:latin typeface="Times New Roman" charset="0"/>
                <a:ea typeface="Times New Roman" charset="0"/>
                <a:cs typeface="Times New Roman" charset="0"/>
              </a:rPr>
              <a:t> heat is a reactant;</a:t>
            </a:r>
          </a:p>
          <a:p>
            <a:pPr marL="609600" indent="-609600" eaLnBrk="1" hangingPunct="1">
              <a:buFontTx/>
              <a:buAutoNum type="arabicPeriod"/>
            </a:pPr>
            <a:r>
              <a:rPr lang="en-US" altLang="en-US" sz="2400">
                <a:latin typeface="Times New Roman" charset="0"/>
                <a:ea typeface="Times New Roman" charset="0"/>
                <a:cs typeface="Times New Roman" charset="0"/>
              </a:rPr>
              <a:t>If heat is added to increasing the temperature, it will cause a net forward reaction.</a:t>
            </a:r>
          </a:p>
          <a:p>
            <a:pPr marL="609600" indent="-609600" eaLnBrk="1" hangingPunct="1">
              <a:buFontTx/>
              <a:buAutoNum type="arabicPeriod"/>
            </a:pPr>
            <a:r>
              <a:rPr lang="en-US" altLang="en-US" sz="2400">
                <a:latin typeface="Times New Roman" charset="0"/>
                <a:ea typeface="Times New Roman" charset="0"/>
                <a:cs typeface="Times New Roman" charset="0"/>
              </a:rPr>
              <a:t>If heat is removed to reduce the temperature, it will cause a net reverse reaction.</a:t>
            </a:r>
          </a:p>
          <a:p>
            <a:pPr marL="609600" indent="-609600" eaLnBrk="1" hangingPunct="1">
              <a:buFontTx/>
              <a:buAutoNum type="arabicPeriod"/>
            </a:pPr>
            <a:r>
              <a:rPr lang="en-US" altLang="en-US" sz="2400">
                <a:latin typeface="Times New Roman" charset="0"/>
                <a:ea typeface="Times New Roman" charset="0"/>
                <a:cs typeface="Times New Roman" charset="0"/>
              </a:rPr>
              <a:t>Endothermic reactions favor high temperature condition.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600" dirty="0" smtClean="0">
                <a:latin typeface="Times New Roman" charset="0"/>
                <a:ea typeface="Times New Roman" charset="0"/>
                <a:cs typeface="Times New Roman" charset="0"/>
              </a:rPr>
              <a:t>Exercise-#10</a:t>
            </a:r>
            <a:endParaRPr lang="en-US" altLang="en-US" sz="3600" dirty="0">
              <a:latin typeface="Times New Roman" charset="0"/>
              <a:ea typeface="Times New Roman" charset="0"/>
              <a:cs typeface="Times New Roman" charset="0"/>
            </a:endParaRPr>
          </a:p>
        </p:txBody>
      </p:sp>
      <p:sp>
        <p:nvSpPr>
          <p:cNvPr id="48131" name="Rectangle 3"/>
          <p:cNvSpPr>
            <a:spLocks noGrp="1" noChangeArrowheads="1"/>
          </p:cNvSpPr>
          <p:nvPr>
            <p:ph type="body" idx="1"/>
          </p:nvPr>
        </p:nvSpPr>
        <p:spPr/>
        <p:txBody>
          <a:bodyPr/>
          <a:lstStyle/>
          <a:p>
            <a:pPr eaLnBrk="1" hangingPunct="1">
              <a:buFont typeface="Arial" charset="0"/>
              <a:buChar char="•"/>
            </a:pPr>
            <a:r>
              <a:rPr lang="en-US" altLang="en-US" sz="2800" dirty="0" smtClean="0">
                <a:latin typeface="Times New Roman" charset="0"/>
                <a:ea typeface="Times New Roman" charset="0"/>
                <a:cs typeface="Times New Roman" charset="0"/>
              </a:rPr>
              <a:t>Determine </a:t>
            </a:r>
            <a:r>
              <a:rPr lang="en-US" altLang="en-US" sz="2800" dirty="0">
                <a:latin typeface="Times New Roman" charset="0"/>
                <a:ea typeface="Times New Roman" charset="0"/>
                <a:cs typeface="Times New Roman" charset="0"/>
              </a:rPr>
              <a:t>whether </a:t>
            </a:r>
            <a:r>
              <a:rPr lang="en-US" altLang="en-US" sz="2800" dirty="0" smtClean="0">
                <a:latin typeface="Times New Roman" charset="0"/>
                <a:ea typeface="Times New Roman" charset="0"/>
                <a:cs typeface="Times New Roman" charset="0"/>
              </a:rPr>
              <a:t>each reaction below favors </a:t>
            </a:r>
            <a:r>
              <a:rPr lang="en-US" altLang="en-US" sz="2800" dirty="0">
                <a:latin typeface="Times New Roman" charset="0"/>
                <a:ea typeface="Times New Roman" charset="0"/>
                <a:cs typeface="Times New Roman" charset="0"/>
              </a:rPr>
              <a:t>high or low </a:t>
            </a:r>
            <a:r>
              <a:rPr lang="en-US" altLang="en-US" sz="2800" dirty="0" smtClean="0">
                <a:latin typeface="Times New Roman" charset="0"/>
                <a:ea typeface="Times New Roman" charset="0"/>
                <a:cs typeface="Times New Roman" charset="0"/>
              </a:rPr>
              <a:t>pressure? Explain.</a:t>
            </a:r>
            <a:endParaRPr lang="en-US" altLang="en-US" sz="2800" dirty="0">
              <a:latin typeface="Times New Roman" charset="0"/>
              <a:ea typeface="Times New Roman" charset="0"/>
              <a:cs typeface="Times New Roman" charset="0"/>
            </a:endParaRPr>
          </a:p>
          <a:p>
            <a:pPr marL="609600" indent="-609600" eaLnBrk="1" hangingPunct="1">
              <a:buFontTx/>
              <a:buAutoNum type="arabicPeriod"/>
            </a:pPr>
            <a:r>
              <a:rPr lang="en-US" altLang="en-US" sz="2800" dirty="0">
                <a:latin typeface="Times New Roman" charset="0"/>
                <a:ea typeface="Times New Roman" charset="0"/>
                <a:cs typeface="Times New Roman" charset="0"/>
              </a:rPr>
              <a:t>2SO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Lucida Sans Unicode" charset="0"/>
              </a:rPr>
              <a:t>⇌</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2SO</a:t>
            </a:r>
            <a:r>
              <a:rPr lang="en-US" altLang="en-US" sz="28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(g</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p>
          <a:p>
            <a:pPr marL="609600" indent="-609600" eaLnBrk="1" hangingPunct="1">
              <a:buFontTx/>
              <a:buAutoNum type="arabicPeriod"/>
            </a:pPr>
            <a:r>
              <a:rPr lang="en-US" altLang="en-US" sz="2800" dirty="0">
                <a:latin typeface="Times New Roman" charset="0"/>
                <a:ea typeface="Times New Roman" charset="0"/>
                <a:cs typeface="Times New Roman" charset="0"/>
              </a:rPr>
              <a:t>PCl</a:t>
            </a:r>
            <a:r>
              <a:rPr lang="en-US" altLang="en-US" sz="2800" baseline="-12000" dirty="0">
                <a:latin typeface="Times New Roman" charset="0"/>
                <a:ea typeface="Times New Roman" charset="0"/>
                <a:cs typeface="Times New Roman" charset="0"/>
              </a:rPr>
              <a:t>5</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PCl</a:t>
            </a:r>
            <a:r>
              <a:rPr lang="en-US" altLang="en-US" sz="2800" baseline="-12000" dirty="0">
                <a:latin typeface="Times New Roman" charset="0"/>
                <a:ea typeface="Times New Roman" charset="0"/>
                <a:cs typeface="Times New Roman" charset="0"/>
              </a:rPr>
              <a:t>3</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Cl</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p>
          <a:p>
            <a:pPr marL="609600" indent="-609600" eaLnBrk="1" hangingPunct="1">
              <a:buFontTx/>
              <a:buAutoNum type="arabicPeriod"/>
            </a:pPr>
            <a:r>
              <a:rPr lang="en-US" altLang="en-US" sz="2800" dirty="0">
                <a:latin typeface="Times New Roman" charset="0"/>
                <a:ea typeface="Times New Roman" charset="0"/>
                <a:cs typeface="Times New Roman" charset="0"/>
              </a:rPr>
              <a:t>CO</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+ 2H</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CH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OH</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a:t>
            </a:r>
          </a:p>
          <a:p>
            <a:pPr marL="609600" indent="-609600" eaLnBrk="1" hangingPunct="1">
              <a:buFontTx/>
              <a:buAutoNum type="arabicPeriod"/>
            </a:pPr>
            <a:r>
              <a:rPr lang="es-ES" altLang="en-US" sz="2800" dirty="0">
                <a:latin typeface="Times New Roman" charset="0"/>
                <a:ea typeface="Times New Roman" charset="0"/>
                <a:cs typeface="Times New Roman" charset="0"/>
              </a:rPr>
              <a:t>N</a:t>
            </a:r>
            <a:r>
              <a:rPr lang="en-US" altLang="en-US" sz="2800" baseline="-12000" dirty="0">
                <a:latin typeface="Times New Roman" charset="0"/>
                <a:ea typeface="Times New Roman" charset="0"/>
                <a:cs typeface="Times New Roman" charset="0"/>
              </a:rPr>
              <a:t>2</a:t>
            </a:r>
            <a:r>
              <a:rPr lang="es-ES" altLang="en-US" sz="2800" dirty="0">
                <a:latin typeface="Times New Roman" charset="0"/>
                <a:ea typeface="Times New Roman" charset="0"/>
                <a:cs typeface="Times New Roman" charset="0"/>
              </a:rPr>
              <a:t>O</a:t>
            </a:r>
            <a:r>
              <a:rPr lang="en-US" altLang="en-US" sz="2800" baseline="-12000" dirty="0">
                <a:latin typeface="Times New Roman" charset="0"/>
                <a:ea typeface="Times New Roman" charset="0"/>
                <a:cs typeface="Times New Roman" charset="0"/>
              </a:rPr>
              <a:t>4</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s-ES" altLang="en-US" sz="2800" dirty="0">
                <a:latin typeface="Times New Roman" charset="0"/>
                <a:ea typeface="Times New Roman" charset="0"/>
                <a:cs typeface="Times New Roman" charset="0"/>
              </a:rPr>
              <a:t> 2 NO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a:t>
            </a:r>
          </a:p>
          <a:p>
            <a:pPr marL="609600" indent="-609600" eaLnBrk="1" hangingPunct="1">
              <a:buFontTx/>
              <a:buAutoNum type="arabicPeriod"/>
            </a:pPr>
            <a:r>
              <a:rPr lang="es-ES" altLang="en-US" sz="2800" dirty="0">
                <a:latin typeface="Times New Roman" charset="0"/>
                <a:ea typeface="Times New Roman" charset="0"/>
                <a:cs typeface="Times New Roman" charset="0"/>
              </a:rPr>
              <a:t>H</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 + F</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s-ES" altLang="en-US" sz="2800" dirty="0">
                <a:latin typeface="Times New Roman" charset="0"/>
                <a:ea typeface="Times New Roman" charset="0"/>
                <a:cs typeface="Times New Roman" charset="0"/>
              </a:rPr>
              <a:t> 2 HF</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600" dirty="0" smtClean="0">
                <a:latin typeface="Times New Roman" charset="0"/>
                <a:ea typeface="Times New Roman" charset="0"/>
                <a:cs typeface="Times New Roman" charset="0"/>
              </a:rPr>
              <a:t>Exercise-#11</a:t>
            </a:r>
            <a:endParaRPr lang="en-US" altLang="en-US" sz="3600" dirty="0">
              <a:latin typeface="Times New Roman" charset="0"/>
              <a:ea typeface="Times New Roman" charset="0"/>
              <a:cs typeface="Times New Roman" charset="0"/>
            </a:endParaRPr>
          </a:p>
        </p:txBody>
      </p:sp>
      <p:sp>
        <p:nvSpPr>
          <p:cNvPr id="50179" name="Rectangle 3"/>
          <p:cNvSpPr>
            <a:spLocks noGrp="1" noChangeArrowheads="1"/>
          </p:cNvSpPr>
          <p:nvPr>
            <p:ph type="body" idx="1"/>
          </p:nvPr>
        </p:nvSpPr>
        <p:spPr/>
        <p:txBody>
          <a:bodyPr/>
          <a:lstStyle/>
          <a:p>
            <a:pPr marL="609600" indent="-609600" eaLnBrk="1" hangingPunct="1"/>
            <a:r>
              <a:rPr lang="en-US" altLang="en-US" sz="2800" dirty="0">
                <a:latin typeface="Times New Roman" charset="0"/>
                <a:ea typeface="Times New Roman" charset="0"/>
                <a:cs typeface="Times New Roman" charset="0"/>
              </a:rPr>
              <a:t>Determine whether </a:t>
            </a:r>
            <a:r>
              <a:rPr lang="en-US" altLang="en-US" sz="2800" dirty="0" smtClean="0">
                <a:latin typeface="Times New Roman" charset="0"/>
                <a:ea typeface="Times New Roman" charset="0"/>
                <a:cs typeface="Times New Roman" charset="0"/>
              </a:rPr>
              <a:t>each reaction below </a:t>
            </a:r>
            <a:r>
              <a:rPr lang="en-US" altLang="en-US" sz="2800" dirty="0">
                <a:latin typeface="Times New Roman" charset="0"/>
                <a:ea typeface="Times New Roman" charset="0"/>
                <a:cs typeface="Times New Roman" charset="0"/>
              </a:rPr>
              <a:t>favors high or low temperature?</a:t>
            </a:r>
          </a:p>
          <a:p>
            <a:pPr marL="609600" indent="-609600" eaLnBrk="1" hangingPunct="1">
              <a:buFontTx/>
              <a:buNone/>
            </a:pPr>
            <a:endParaRPr lang="en-US" altLang="en-US" sz="1600" dirty="0">
              <a:latin typeface="Times New Roman" charset="0"/>
              <a:ea typeface="Times New Roman" charset="0"/>
              <a:cs typeface="Times New Roman" charset="0"/>
            </a:endParaRPr>
          </a:p>
          <a:p>
            <a:pPr marL="609600" indent="-609600" eaLnBrk="1" hangingPunct="1">
              <a:buFontTx/>
              <a:buAutoNum type="arabicPeriod"/>
            </a:pPr>
            <a:r>
              <a:rPr lang="en-US" altLang="en-US" sz="2800" dirty="0">
                <a:latin typeface="Times New Roman" charset="0"/>
                <a:ea typeface="Times New Roman" charset="0"/>
                <a:cs typeface="Times New Roman" charset="0"/>
              </a:rPr>
              <a:t>2SO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Lucida Sans Unicode" charset="0"/>
              </a:rPr>
              <a:t>⇌</a:t>
            </a:r>
            <a:r>
              <a:rPr lang="en-US" altLang="en-US" sz="2800" dirty="0">
                <a:latin typeface="Times New Roman" charset="0"/>
                <a:ea typeface="Times New Roman" charset="0"/>
                <a:cs typeface="Times New Roman" charset="0"/>
              </a:rPr>
              <a:t>  2 SO</a:t>
            </a:r>
            <a:r>
              <a:rPr lang="en-US" altLang="en-US" sz="2800" baseline="-12000" dirty="0">
                <a:latin typeface="Times New Roman" charset="0"/>
                <a:ea typeface="Times New Roman" charset="0"/>
                <a:cs typeface="Times New Roman" charset="0"/>
              </a:rPr>
              <a:t>3</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err="1">
                <a:latin typeface="Symbol" charset="2"/>
                <a:ea typeface="Times New Roman" charset="0"/>
                <a:cs typeface="Times New Roman" charset="0"/>
              </a:rPr>
              <a:t>D</a:t>
            </a:r>
            <a:r>
              <a:rPr lang="en-US" altLang="en-US" sz="2800" i="1" dirty="0" err="1">
                <a:latin typeface="Times New Roman" charset="0"/>
                <a:ea typeface="Times New Roman" charset="0"/>
                <a:cs typeface="Times New Roman" charset="0"/>
              </a:rPr>
              <a:t>H</a:t>
            </a:r>
            <a:r>
              <a:rPr lang="en-US" altLang="en-US" sz="2800" baseline="40000" dirty="0" err="1">
                <a:latin typeface="Times New Roman" charset="0"/>
                <a:ea typeface="Times New Roman" charset="0"/>
                <a:cs typeface="Times New Roman" charset="0"/>
              </a:rPr>
              <a:t>o</a:t>
            </a:r>
            <a:r>
              <a:rPr lang="en-US" altLang="en-US" sz="2800" dirty="0">
                <a:latin typeface="Times New Roman" charset="0"/>
                <a:ea typeface="Times New Roman" charset="0"/>
                <a:cs typeface="Times New Roman" charset="0"/>
              </a:rPr>
              <a:t> = -180 kJ</a:t>
            </a:r>
          </a:p>
          <a:p>
            <a:pPr marL="609600" indent="-609600" eaLnBrk="1" hangingPunct="1">
              <a:buFontTx/>
              <a:buAutoNum type="arabicPeriod"/>
            </a:pPr>
            <a:r>
              <a:rPr lang="en-US" altLang="en-US" sz="2800" dirty="0">
                <a:latin typeface="Times New Roman" charset="0"/>
                <a:ea typeface="Times New Roman" charset="0"/>
                <a:cs typeface="Times New Roman" charset="0"/>
              </a:rPr>
              <a:t>CO</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H</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O</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CO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H</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err="1">
                <a:latin typeface="Symbol" charset="2"/>
                <a:ea typeface="Times New Roman" charset="0"/>
                <a:cs typeface="Times New Roman" charset="0"/>
              </a:rPr>
              <a:t>D</a:t>
            </a:r>
            <a:r>
              <a:rPr lang="en-US" altLang="en-US" sz="2800" i="1" dirty="0" err="1">
                <a:latin typeface="Times New Roman" charset="0"/>
                <a:ea typeface="Times New Roman" charset="0"/>
                <a:cs typeface="Times New Roman" charset="0"/>
              </a:rPr>
              <a:t>H</a:t>
            </a:r>
            <a:r>
              <a:rPr lang="en-US" altLang="en-US" sz="2800" baseline="40000" dirty="0" err="1">
                <a:latin typeface="Times New Roman" charset="0"/>
                <a:ea typeface="Times New Roman" charset="0"/>
                <a:cs typeface="Times New Roman" charset="0"/>
              </a:rPr>
              <a:t>o</a:t>
            </a:r>
            <a:r>
              <a:rPr lang="en-US" altLang="en-US" sz="2800" dirty="0">
                <a:latin typeface="Times New Roman" charset="0"/>
                <a:ea typeface="Times New Roman" charset="0"/>
                <a:cs typeface="Times New Roman" charset="0"/>
              </a:rPr>
              <a:t> = -46 kJ</a:t>
            </a:r>
          </a:p>
          <a:p>
            <a:pPr marL="609600" indent="-609600" eaLnBrk="1" hangingPunct="1">
              <a:buFontTx/>
              <a:buAutoNum type="arabicPeriod"/>
            </a:pPr>
            <a:r>
              <a:rPr lang="en-US" altLang="en-US" sz="2800" dirty="0">
                <a:latin typeface="Times New Roman" charset="0"/>
                <a:ea typeface="Times New Roman" charset="0"/>
                <a:cs typeface="Times New Roman" charset="0"/>
              </a:rPr>
              <a:t>CO</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Cl</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COCl</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err="1">
                <a:latin typeface="Symbol" charset="2"/>
                <a:ea typeface="Times New Roman" charset="0"/>
                <a:cs typeface="Times New Roman" charset="0"/>
              </a:rPr>
              <a:t>D</a:t>
            </a:r>
            <a:r>
              <a:rPr lang="en-US" altLang="en-US" sz="2800" i="1" dirty="0" err="1">
                <a:latin typeface="Times New Roman" charset="0"/>
                <a:ea typeface="Times New Roman" charset="0"/>
                <a:cs typeface="Times New Roman" charset="0"/>
              </a:rPr>
              <a:t>H</a:t>
            </a:r>
            <a:r>
              <a:rPr lang="en-US" altLang="en-US" sz="2800" baseline="40000" dirty="0" err="1">
                <a:latin typeface="Times New Roman" charset="0"/>
                <a:ea typeface="Times New Roman" charset="0"/>
                <a:cs typeface="Times New Roman" charset="0"/>
              </a:rPr>
              <a:t>o</a:t>
            </a:r>
            <a:r>
              <a:rPr lang="en-US" altLang="en-US" sz="2800" dirty="0">
                <a:latin typeface="Times New Roman" charset="0"/>
                <a:ea typeface="Times New Roman" charset="0"/>
                <a:cs typeface="Times New Roman" charset="0"/>
              </a:rPr>
              <a:t> = -108 kJ</a:t>
            </a:r>
          </a:p>
          <a:p>
            <a:pPr marL="609600" indent="-609600" eaLnBrk="1" hangingPunct="1">
              <a:buFontTx/>
              <a:buAutoNum type="arabicPeriod"/>
            </a:pPr>
            <a:r>
              <a:rPr lang="es-ES" altLang="en-US" sz="2800" dirty="0">
                <a:latin typeface="Times New Roman" charset="0"/>
                <a:ea typeface="Times New Roman" charset="0"/>
                <a:cs typeface="Times New Roman" charset="0"/>
              </a:rPr>
              <a:t>N</a:t>
            </a:r>
            <a:r>
              <a:rPr lang="en-US" altLang="en-US" sz="2800" baseline="-12000" dirty="0">
                <a:latin typeface="Times New Roman" charset="0"/>
                <a:ea typeface="Times New Roman" charset="0"/>
                <a:cs typeface="Times New Roman" charset="0"/>
              </a:rPr>
              <a:t>2</a:t>
            </a:r>
            <a:r>
              <a:rPr lang="es-ES" altLang="en-US" sz="2800" dirty="0">
                <a:latin typeface="Times New Roman" charset="0"/>
                <a:ea typeface="Times New Roman" charset="0"/>
                <a:cs typeface="Times New Roman" charset="0"/>
              </a:rPr>
              <a:t>O</a:t>
            </a:r>
            <a:r>
              <a:rPr lang="es-ES" altLang="en-US" sz="2800" baseline="-12000" dirty="0">
                <a:latin typeface="Times New Roman" charset="0"/>
                <a:ea typeface="Times New Roman" charset="0"/>
                <a:cs typeface="Times New Roman" charset="0"/>
              </a:rPr>
              <a:t>4</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s-ES" altLang="en-US" sz="2800" dirty="0">
                <a:latin typeface="Times New Roman" charset="0"/>
                <a:ea typeface="Times New Roman" charset="0"/>
                <a:cs typeface="Times New Roman" charset="0"/>
              </a:rPr>
              <a:t> 2 NO</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s-ES" altLang="en-US" sz="2800" dirty="0">
                <a:latin typeface="Times New Roman" charset="0"/>
                <a:ea typeface="Times New Roman" charset="0"/>
                <a:cs typeface="Times New Roman" charset="0"/>
              </a:rPr>
              <a:t>; 		     	   </a:t>
            </a:r>
            <a:r>
              <a:rPr lang="en-US" altLang="en-US" sz="2800" dirty="0" err="1">
                <a:latin typeface="Symbol" charset="2"/>
                <a:ea typeface="Times New Roman" charset="0"/>
                <a:cs typeface="Times New Roman" charset="0"/>
              </a:rPr>
              <a:t>D</a:t>
            </a:r>
            <a:r>
              <a:rPr lang="en-US" altLang="en-US" sz="2800" i="1" dirty="0" err="1">
                <a:latin typeface="Times New Roman" charset="0"/>
                <a:ea typeface="Times New Roman" charset="0"/>
                <a:cs typeface="Times New Roman" charset="0"/>
              </a:rPr>
              <a:t>H</a:t>
            </a:r>
            <a:r>
              <a:rPr lang="en-US" altLang="en-US" sz="2800" baseline="40000" dirty="0" err="1">
                <a:latin typeface="Times New Roman" charset="0"/>
                <a:ea typeface="Times New Roman" charset="0"/>
                <a:cs typeface="Times New Roman" charset="0"/>
              </a:rPr>
              <a:t>o</a:t>
            </a:r>
            <a:r>
              <a:rPr lang="es-ES" altLang="en-US" sz="2800" dirty="0">
                <a:latin typeface="Times New Roman" charset="0"/>
                <a:ea typeface="Times New Roman" charset="0"/>
                <a:cs typeface="Times New Roman" charset="0"/>
              </a:rPr>
              <a:t> = +57 kJ</a:t>
            </a:r>
          </a:p>
          <a:p>
            <a:pPr marL="609600" indent="-609600" eaLnBrk="1" hangingPunct="1">
              <a:buFontTx/>
              <a:buAutoNum type="arabicPeriod"/>
            </a:pPr>
            <a:r>
              <a:rPr lang="en-US" altLang="en-US" sz="2800" dirty="0">
                <a:latin typeface="Times New Roman" charset="0"/>
                <a:ea typeface="Times New Roman" charset="0"/>
                <a:cs typeface="Times New Roman" charset="0"/>
              </a:rPr>
              <a:t>CO</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+ 2H</a:t>
            </a:r>
            <a:r>
              <a:rPr lang="en-US" altLang="en-US" sz="2800" baseline="-12000" dirty="0">
                <a:latin typeface="Times New Roman" charset="0"/>
                <a:ea typeface="Times New Roman" charset="0"/>
                <a:cs typeface="Times New Roman" charset="0"/>
              </a:rPr>
              <a:t>2</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a:latin typeface="Cambria Math" charset="0"/>
                <a:ea typeface="Cambria Math" charset="0"/>
                <a:cs typeface="Cambria Math" charset="0"/>
              </a:rPr>
              <a:t>⇌</a:t>
            </a:r>
            <a:r>
              <a:rPr lang="en-US" altLang="en-US" sz="2800" dirty="0">
                <a:latin typeface="Times New Roman" charset="0"/>
                <a:ea typeface="Times New Roman" charset="0"/>
                <a:cs typeface="Times New Roman" charset="0"/>
              </a:rPr>
              <a:t> CH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OH</a:t>
            </a:r>
            <a:r>
              <a:rPr lang="en-US" altLang="en-US" sz="2000" dirty="0">
                <a:latin typeface="Times New Roman" charset="0"/>
                <a:ea typeface="Times New Roman" charset="0"/>
                <a:cs typeface="Times New Roman" charset="0"/>
              </a:rPr>
              <a:t>(g)</a:t>
            </a:r>
            <a:r>
              <a:rPr lang="en-US" altLang="en-US" sz="2800" dirty="0">
                <a:latin typeface="Times New Roman" charset="0"/>
                <a:ea typeface="Times New Roman" charset="0"/>
                <a:cs typeface="Times New Roman" charset="0"/>
              </a:rPr>
              <a:t>; 	   </a:t>
            </a:r>
            <a:r>
              <a:rPr lang="en-US" altLang="en-US" sz="2800" dirty="0" err="1">
                <a:latin typeface="Symbol" charset="2"/>
                <a:ea typeface="Times New Roman" charset="0"/>
                <a:cs typeface="Times New Roman" charset="0"/>
              </a:rPr>
              <a:t>D</a:t>
            </a:r>
            <a:r>
              <a:rPr lang="en-US" altLang="en-US" sz="2800" i="1" dirty="0" err="1">
                <a:latin typeface="Times New Roman" charset="0"/>
                <a:ea typeface="Times New Roman" charset="0"/>
                <a:cs typeface="Times New Roman" charset="0"/>
              </a:rPr>
              <a:t>H</a:t>
            </a:r>
            <a:r>
              <a:rPr lang="en-US" altLang="en-US" sz="2800" baseline="40000" dirty="0" err="1">
                <a:latin typeface="Times New Roman" charset="0"/>
                <a:ea typeface="Times New Roman" charset="0"/>
                <a:cs typeface="Times New Roman" charset="0"/>
              </a:rPr>
              <a:t>o</a:t>
            </a:r>
            <a:r>
              <a:rPr lang="en-US" altLang="en-US" sz="2800" dirty="0">
                <a:latin typeface="Times New Roman" charset="0"/>
                <a:ea typeface="Times New Roman" charset="0"/>
                <a:cs typeface="Times New Roman" charset="0"/>
              </a:rPr>
              <a:t> = -270 kJ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3400">
                <a:latin typeface="Times New Roman" charset="0"/>
                <a:ea typeface="Times New Roman" charset="0"/>
                <a:cs typeface="Times New Roman" charset="0"/>
              </a:rPr>
              <a:t>Chemical Equilibria in Industrial Processes</a:t>
            </a:r>
          </a:p>
        </p:txBody>
      </p:sp>
      <p:sp>
        <p:nvSpPr>
          <p:cNvPr id="52227" name="Rectangle 3"/>
          <p:cNvSpPr>
            <a:spLocks noGrp="1" noChangeArrowheads="1"/>
          </p:cNvSpPr>
          <p:nvPr>
            <p:ph type="body" idx="1"/>
          </p:nvPr>
        </p:nvSpPr>
        <p:spPr>
          <a:xfrm>
            <a:off x="457200" y="1600200"/>
            <a:ext cx="8229600" cy="4876800"/>
          </a:xfrm>
        </p:spPr>
        <p:txBody>
          <a:bodyPr/>
          <a:lstStyle/>
          <a:p>
            <a:pPr eaLnBrk="1" hangingPunct="1">
              <a:lnSpc>
                <a:spcPct val="90000"/>
              </a:lnSpc>
              <a:buFontTx/>
              <a:buNone/>
            </a:pPr>
            <a:r>
              <a:rPr lang="en-US" altLang="en-US" sz="2800">
                <a:latin typeface="Times New Roman" charset="0"/>
                <a:ea typeface="Times New Roman" charset="0"/>
                <a:cs typeface="Times New Roman" charset="0"/>
              </a:rPr>
              <a:t>	The production of ammonia by the</a:t>
            </a:r>
            <a:r>
              <a:rPr lang="en-US" altLang="en-US" sz="2800" i="1">
                <a:latin typeface="Times New Roman" charset="0"/>
                <a:ea typeface="Times New Roman" charset="0"/>
                <a:cs typeface="Times New Roman" charset="0"/>
              </a:rPr>
              <a:t> Haber-Bosch </a:t>
            </a:r>
            <a:r>
              <a:rPr lang="en-US" altLang="en-US" sz="2800">
                <a:latin typeface="Times New Roman" charset="0"/>
                <a:ea typeface="Times New Roman" charset="0"/>
                <a:cs typeface="Times New Roman" charset="0"/>
              </a:rPr>
              <a:t>process:</a:t>
            </a:r>
          </a:p>
          <a:p>
            <a:pPr lvl="2" eaLnBrk="1" hangingPunct="1">
              <a:lnSpc>
                <a:spcPct val="90000"/>
              </a:lnSpc>
              <a:buFontTx/>
              <a:buNone/>
            </a:pPr>
            <a:r>
              <a:rPr lang="en-US" altLang="en-US" sz="2800">
                <a:latin typeface="Times New Roman" charset="0"/>
                <a:ea typeface="Times New Roman" charset="0"/>
                <a:cs typeface="Times New Roman" charset="0"/>
              </a:rPr>
              <a:t>N</a:t>
            </a:r>
            <a:r>
              <a:rPr lang="en-US" altLang="en-US" sz="2800" baseline="-12000">
                <a:latin typeface="Times New Roman" charset="0"/>
                <a:ea typeface="Times New Roman" charset="0"/>
                <a:cs typeface="Times New Roman" charset="0"/>
              </a:rPr>
              <a:t>2</a:t>
            </a:r>
            <a:r>
              <a:rPr lang="en-US" altLang="en-US" sz="2000">
                <a:latin typeface="Times New Roman" charset="0"/>
                <a:ea typeface="Times New Roman" charset="0"/>
                <a:cs typeface="Times New Roman" charset="0"/>
              </a:rPr>
              <a:t>(g)</a:t>
            </a:r>
            <a:r>
              <a:rPr lang="en-US" altLang="en-US" sz="2800">
                <a:latin typeface="Times New Roman" charset="0"/>
                <a:ea typeface="Times New Roman" charset="0"/>
                <a:cs typeface="Times New Roman" charset="0"/>
              </a:rPr>
              <a:t>  +  3H</a:t>
            </a:r>
            <a:r>
              <a:rPr lang="en-US" altLang="en-US" sz="2800" baseline="-12000">
                <a:latin typeface="Times New Roman" charset="0"/>
                <a:ea typeface="Times New Roman" charset="0"/>
                <a:cs typeface="Times New Roman" charset="0"/>
              </a:rPr>
              <a:t>2</a:t>
            </a:r>
            <a:r>
              <a:rPr lang="en-US" altLang="en-US" sz="2000">
                <a:latin typeface="Times New Roman" charset="0"/>
                <a:ea typeface="Times New Roman" charset="0"/>
                <a:cs typeface="Times New Roman" charset="0"/>
              </a:rPr>
              <a:t>(g</a:t>
            </a:r>
            <a:r>
              <a:rPr lang="en-US" altLang="en-US" sz="2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rPr>
              <a:t> </a:t>
            </a:r>
            <a:r>
              <a:rPr lang="en-US" altLang="en-US" sz="2800">
                <a:latin typeface="Cambria Math" charset="0"/>
                <a:ea typeface="Cambria Math" charset="0"/>
                <a:cs typeface="Lucida Sans Unicode" charset="0"/>
              </a:rPr>
              <a:t>⇌</a:t>
            </a:r>
            <a:r>
              <a:rPr lang="en-US" altLang="en-US" sz="2800">
                <a:latin typeface="Times New Roman" charset="0"/>
                <a:ea typeface="Times New Roman" charset="0"/>
                <a:cs typeface="Times New Roman" charset="0"/>
                <a:sym typeface="Wingdings" charset="2"/>
              </a:rPr>
              <a:t>  2NH</a:t>
            </a:r>
            <a:r>
              <a:rPr lang="en-US" altLang="en-US" sz="2800" baseline="-12000">
                <a:latin typeface="Times New Roman" charset="0"/>
                <a:ea typeface="Times New Roman" charset="0"/>
                <a:cs typeface="Times New Roman" charset="0"/>
                <a:sym typeface="Wingdings" charset="2"/>
              </a:rPr>
              <a:t>3</a:t>
            </a:r>
            <a:r>
              <a:rPr lang="en-US" altLang="en-US" sz="2000">
                <a:latin typeface="Times New Roman" charset="0"/>
                <a:ea typeface="Times New Roman" charset="0"/>
                <a:cs typeface="Times New Roman" charset="0"/>
              </a:rPr>
              <a:t>(g</a:t>
            </a:r>
            <a:r>
              <a:rPr lang="en-US" altLang="en-US" sz="2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sym typeface="Wingdings" charset="2"/>
              </a:rPr>
              <a:t>;   </a:t>
            </a:r>
            <a:r>
              <a:rPr lang="en-US" altLang="en-US" sz="2800">
                <a:latin typeface="Symbol" charset="2"/>
                <a:ea typeface="Times New Roman" charset="0"/>
                <a:cs typeface="Times New Roman" charset="0"/>
                <a:sym typeface="Wingdings" charset="2"/>
              </a:rPr>
              <a:t>D</a:t>
            </a:r>
            <a:r>
              <a:rPr lang="en-US" altLang="en-US" sz="2800" i="1">
                <a:latin typeface="Times New Roman" charset="0"/>
                <a:ea typeface="Times New Roman" charset="0"/>
                <a:cs typeface="Times New Roman" charset="0"/>
                <a:sym typeface="Wingdings" charset="2"/>
              </a:rPr>
              <a:t>H</a:t>
            </a:r>
            <a:r>
              <a:rPr lang="en-US" altLang="en-US" sz="2800">
                <a:latin typeface="Times New Roman" charset="0"/>
                <a:ea typeface="Times New Roman" charset="0"/>
                <a:cs typeface="Times New Roman" charset="0"/>
                <a:sym typeface="Wingdings" charset="2"/>
              </a:rPr>
              <a:t> = -92 kJ</a:t>
            </a:r>
          </a:p>
          <a:p>
            <a:pPr lvl="2" eaLnBrk="1" hangingPunct="1">
              <a:lnSpc>
                <a:spcPct val="90000"/>
              </a:lnSpc>
              <a:buFontTx/>
              <a:buNone/>
            </a:pPr>
            <a:endParaRPr lang="en-US" altLang="en-US" sz="2000">
              <a:latin typeface="Times New Roman" charset="0"/>
              <a:ea typeface="Times New Roman" charset="0"/>
              <a:cs typeface="Times New Roman" charset="0"/>
              <a:sym typeface="Wingdings" charset="2"/>
            </a:endParaRPr>
          </a:p>
          <a:p>
            <a:pPr eaLnBrk="1" hangingPunct="1">
              <a:lnSpc>
                <a:spcPct val="90000"/>
              </a:lnSpc>
            </a:pPr>
            <a:r>
              <a:rPr lang="en-US" altLang="en-US" sz="2400">
                <a:latin typeface="Times New Roman" charset="0"/>
                <a:ea typeface="Times New Roman" charset="0"/>
                <a:cs typeface="Times New Roman" charset="0"/>
                <a:sym typeface="Wingdings" charset="2"/>
              </a:rPr>
              <a:t>This reaction is exothermic and very slow at low temperature. </a:t>
            </a:r>
          </a:p>
          <a:p>
            <a:pPr eaLnBrk="1" hangingPunct="1">
              <a:lnSpc>
                <a:spcPct val="90000"/>
              </a:lnSpc>
            </a:pPr>
            <a:r>
              <a:rPr lang="en-US" altLang="en-US" sz="2400">
                <a:latin typeface="Times New Roman" charset="0"/>
                <a:ea typeface="Times New Roman" charset="0"/>
                <a:cs typeface="Times New Roman" charset="0"/>
                <a:sym typeface="Wingdings" charset="2"/>
              </a:rPr>
              <a:t>Increasing the temperature will increase reaction rate, but will lower the yield. </a:t>
            </a:r>
          </a:p>
          <a:p>
            <a:pPr eaLnBrk="1" hangingPunct="1">
              <a:lnSpc>
                <a:spcPct val="90000"/>
              </a:lnSpc>
            </a:pPr>
            <a:r>
              <a:rPr lang="en-US" altLang="en-US" sz="2400">
                <a:latin typeface="Times New Roman" charset="0"/>
                <a:ea typeface="Times New Roman" charset="0"/>
                <a:cs typeface="Times New Roman" charset="0"/>
                <a:sym typeface="Wingdings" charset="2"/>
              </a:rPr>
              <a:t>An optimum condition is achieved at moderate temperature of 250 to 300</a:t>
            </a:r>
            <a:r>
              <a:rPr lang="en-US" altLang="en-US" sz="2400" baseline="34000">
                <a:latin typeface="Times New Roman" charset="0"/>
                <a:ea typeface="Times New Roman" charset="0"/>
                <a:cs typeface="Times New Roman" charset="0"/>
                <a:sym typeface="Wingdings" charset="2"/>
              </a:rPr>
              <a:t>o</a:t>
            </a:r>
            <a:r>
              <a:rPr lang="en-US" altLang="en-US" sz="2400">
                <a:latin typeface="Times New Roman" charset="0"/>
                <a:ea typeface="Times New Roman" charset="0"/>
                <a:cs typeface="Times New Roman" charset="0"/>
                <a:sym typeface="Wingdings" charset="2"/>
              </a:rPr>
              <a:t>C with catalyst added to increase the reaction rate.</a:t>
            </a:r>
          </a:p>
          <a:p>
            <a:pPr eaLnBrk="1" hangingPunct="1">
              <a:lnSpc>
                <a:spcPct val="90000"/>
              </a:lnSpc>
            </a:pPr>
            <a:r>
              <a:rPr lang="en-US" altLang="en-US" sz="2400">
                <a:latin typeface="Times New Roman" charset="0"/>
                <a:ea typeface="Times New Roman" charset="0"/>
                <a:cs typeface="Times New Roman" charset="0"/>
                <a:sym typeface="Wingdings" charset="2"/>
              </a:rPr>
              <a:t>Increasing the pressure will favor product formation.</a:t>
            </a:r>
          </a:p>
          <a:p>
            <a:pPr eaLnBrk="1" hangingPunct="1">
              <a:lnSpc>
                <a:spcPct val="90000"/>
              </a:lnSpc>
            </a:pPr>
            <a:r>
              <a:rPr lang="en-US" altLang="en-US" sz="2400">
                <a:latin typeface="Times New Roman" charset="0"/>
                <a:ea typeface="Times New Roman" charset="0"/>
                <a:cs typeface="Times New Roman" charset="0"/>
                <a:sym typeface="Wingdings" charset="2"/>
              </a:rPr>
              <a:t>Reaction favors low temperature and high pressure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543800" cy="746562"/>
          </a:xfrm>
        </p:spPr>
        <p:txBody>
          <a:bodyPr/>
          <a:lstStyle/>
          <a:p>
            <a:r>
              <a:rPr lang="en-US" sz="3600" dirty="0" smtClean="0">
                <a:latin typeface="Times New Roman" charset="0"/>
                <a:ea typeface="Times New Roman" charset="0"/>
                <a:cs typeface="Times New Roman" charset="0"/>
              </a:rPr>
              <a:t>Production of Ammonia</a:t>
            </a:r>
            <a:endParaRPr lang="en-US" sz="3600" dirty="0">
              <a:latin typeface="Times New Roman" charset="0"/>
              <a:ea typeface="Times New Roman" charset="0"/>
              <a:cs typeface="Times New Roman" charset="0"/>
            </a:endParaRPr>
          </a:p>
        </p:txBody>
      </p:sp>
      <p:pic>
        <p:nvPicPr>
          <p:cNvPr id="2" name="Picture Placeholder 1" descr="CNX_Chem_13_03_Factory.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691" r="-24691"/>
          <a:stretch>
            <a:fillRect/>
          </a:stretch>
        </p:blipFill>
        <p:spPr>
          <a:xfrm>
            <a:off x="457200" y="1219200"/>
            <a:ext cx="8297753" cy="3602014"/>
          </a:xfrm>
        </p:spPr>
      </p:pic>
      <p:sp>
        <p:nvSpPr>
          <p:cNvPr id="7" name="Text Placeholder 6"/>
          <p:cNvSpPr>
            <a:spLocks noGrp="1"/>
          </p:cNvSpPr>
          <p:nvPr>
            <p:ph type="body" sz="quarter" idx="14"/>
          </p:nvPr>
        </p:nvSpPr>
        <p:spPr>
          <a:xfrm>
            <a:off x="419595" y="5105400"/>
            <a:ext cx="8062912" cy="1166382"/>
          </a:xfrm>
        </p:spPr>
        <p:txBody>
          <a:bodyPr>
            <a:normAutofit/>
          </a:bodyPr>
          <a:lstStyle/>
          <a:p>
            <a:r>
              <a:rPr lang="en-US" sz="2000" dirty="0">
                <a:latin typeface="Times New Roman" charset="0"/>
                <a:ea typeface="Times New Roman" charset="0"/>
                <a:cs typeface="Times New Roman" charset="0"/>
              </a:rPr>
              <a:t>Commercial production of ammonia requires heavy equipment to handle the high temperatures </a:t>
            </a:r>
            <a:r>
              <a:rPr lang="en-US" sz="2000" dirty="0" smtClean="0">
                <a:latin typeface="Times New Roman" charset="0"/>
                <a:ea typeface="Times New Roman" charset="0"/>
                <a:cs typeface="Times New Roman" charset="0"/>
              </a:rPr>
              <a:t>and pressures </a:t>
            </a:r>
            <a:r>
              <a:rPr lang="en-US" sz="2000" dirty="0">
                <a:latin typeface="Times New Roman" charset="0"/>
                <a:ea typeface="Times New Roman" charset="0"/>
                <a:cs typeface="Times New Roman" charset="0"/>
              </a:rPr>
              <a:t>required. This schematic outlines the design of an ammonia plant.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1430" y="304799"/>
            <a:ext cx="1005004" cy="683089"/>
          </a:xfrm>
          <a:prstGeom prst="rect">
            <a:avLst/>
          </a:prstGeom>
        </p:spPr>
      </p:pic>
    </p:spTree>
    <p:extLst>
      <p:ext uri="{BB962C8B-B14F-4D97-AF65-F5344CB8AC3E}">
        <p14:creationId xmlns:p14="http://schemas.microsoft.com/office/powerpoint/2010/main" val="1772408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400">
                <a:latin typeface="Times New Roman" charset="0"/>
                <a:ea typeface="Times New Roman" charset="0"/>
                <a:cs typeface="Times New Roman" charset="0"/>
              </a:rPr>
              <a:t>Chemical Equilibria in Industrial Processes</a:t>
            </a:r>
          </a:p>
        </p:txBody>
      </p:sp>
      <p:sp>
        <p:nvSpPr>
          <p:cNvPr id="53251" name="Rectangle 3"/>
          <p:cNvSpPr>
            <a:spLocks noGrp="1" noChangeArrowheads="1"/>
          </p:cNvSpPr>
          <p:nvPr>
            <p:ph type="body" idx="1"/>
          </p:nvPr>
        </p:nvSpPr>
        <p:spPr/>
        <p:txBody>
          <a:bodyPr/>
          <a:lstStyle/>
          <a:p>
            <a:pPr eaLnBrk="1" hangingPunct="1">
              <a:buFontTx/>
              <a:buNone/>
            </a:pPr>
            <a:r>
              <a:rPr lang="en-US" altLang="en-US">
                <a:latin typeface="Times New Roman" charset="0"/>
                <a:ea typeface="Times New Roman" charset="0"/>
                <a:cs typeface="Times New Roman" charset="0"/>
              </a:rPr>
              <a:t>The production of hydrogen gas:</a:t>
            </a:r>
          </a:p>
          <a:p>
            <a:pPr eaLnBrk="1" hangingPunct="1"/>
            <a:r>
              <a:rPr lang="en-US" altLang="en-US" sz="2800">
                <a:latin typeface="Times New Roman" charset="0"/>
                <a:ea typeface="Times New Roman" charset="0"/>
                <a:cs typeface="Times New Roman" charset="0"/>
              </a:rPr>
              <a:t>Reaction:  CH</a:t>
            </a:r>
            <a:r>
              <a:rPr lang="en-US" altLang="en-US" sz="2800" baseline="-12000">
                <a:latin typeface="Times New Roman" charset="0"/>
                <a:ea typeface="Times New Roman" charset="0"/>
                <a:cs typeface="Times New Roman" charset="0"/>
              </a:rPr>
              <a:t>4</a:t>
            </a:r>
            <a:r>
              <a:rPr lang="en-US" altLang="en-US" sz="2000">
                <a:latin typeface="Times New Roman" charset="0"/>
                <a:ea typeface="Times New Roman" charset="0"/>
                <a:cs typeface="Times New Roman" charset="0"/>
              </a:rPr>
              <a:t>(</a:t>
            </a:r>
            <a:r>
              <a:rPr lang="en-US" altLang="en-US" sz="2000" i="1">
                <a:latin typeface="Times New Roman" charset="0"/>
                <a:ea typeface="Times New Roman" charset="0"/>
                <a:cs typeface="Times New Roman" charset="0"/>
              </a:rPr>
              <a:t>g</a:t>
            </a:r>
            <a:r>
              <a:rPr lang="en-US" altLang="en-US" sz="2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O</a:t>
            </a:r>
            <a:r>
              <a:rPr lang="en-US" altLang="en-US" sz="2000">
                <a:latin typeface="Times New Roman" charset="0"/>
                <a:ea typeface="Times New Roman" charset="0"/>
                <a:cs typeface="Times New Roman" charset="0"/>
              </a:rPr>
              <a:t>(</a:t>
            </a:r>
            <a:r>
              <a:rPr lang="en-US" altLang="en-US" sz="2000" i="1">
                <a:latin typeface="Times New Roman" charset="0"/>
                <a:ea typeface="Times New Roman" charset="0"/>
                <a:cs typeface="Times New Roman" charset="0"/>
              </a:rPr>
              <a:t>g</a:t>
            </a:r>
            <a:r>
              <a:rPr lang="en-US" altLang="en-US" sz="2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a:t>
            </a:r>
            <a:r>
              <a:rPr lang="en-US" altLang="en-US" sz="2800">
                <a:latin typeface="Cambria Math" charset="0"/>
                <a:ea typeface="Cambria Math" charset="0"/>
                <a:cs typeface="Lucida Sans Unicode" charset="0"/>
              </a:rPr>
              <a:t>⇌</a:t>
            </a:r>
            <a:r>
              <a:rPr lang="en-US" altLang="en-US" sz="2800">
                <a:latin typeface="Times New Roman" charset="0"/>
                <a:ea typeface="Times New Roman" charset="0"/>
                <a:cs typeface="Times New Roman" charset="0"/>
                <a:sym typeface="Wingdings" charset="2"/>
              </a:rPr>
              <a:t> CO</a:t>
            </a:r>
            <a:r>
              <a:rPr lang="en-US" altLang="en-US" sz="2000">
                <a:latin typeface="Times New Roman" charset="0"/>
                <a:ea typeface="Times New Roman" charset="0"/>
                <a:cs typeface="Times New Roman" charset="0"/>
              </a:rPr>
              <a:t>(</a:t>
            </a:r>
            <a:r>
              <a:rPr lang="en-US" altLang="en-US" sz="2000" i="1">
                <a:latin typeface="Times New Roman" charset="0"/>
                <a:ea typeface="Times New Roman" charset="0"/>
                <a:cs typeface="Times New Roman" charset="0"/>
              </a:rPr>
              <a:t>g</a:t>
            </a:r>
            <a:r>
              <a:rPr lang="en-US" altLang="en-US" sz="2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sym typeface="Wingdings" charset="2"/>
              </a:rPr>
              <a:t> + 3H</a:t>
            </a:r>
            <a:r>
              <a:rPr lang="en-US" altLang="en-US" sz="2800" baseline="-12000">
                <a:latin typeface="Times New Roman" charset="0"/>
                <a:ea typeface="Times New Roman" charset="0"/>
                <a:cs typeface="Times New Roman" charset="0"/>
              </a:rPr>
              <a:t>2</a:t>
            </a:r>
            <a:r>
              <a:rPr lang="en-US" altLang="en-US" sz="2000">
                <a:latin typeface="Times New Roman" charset="0"/>
                <a:ea typeface="Times New Roman" charset="0"/>
                <a:cs typeface="Times New Roman" charset="0"/>
              </a:rPr>
              <a:t>(</a:t>
            </a:r>
            <a:r>
              <a:rPr lang="en-US" altLang="en-US" sz="2000" i="1">
                <a:latin typeface="Times New Roman" charset="0"/>
                <a:ea typeface="Times New Roman" charset="0"/>
                <a:cs typeface="Times New Roman" charset="0"/>
              </a:rPr>
              <a:t>g</a:t>
            </a:r>
            <a:r>
              <a:rPr lang="en-US" altLang="en-US" sz="2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a:t>
            </a:r>
          </a:p>
          <a:p>
            <a:pPr eaLnBrk="1" hangingPunct="1"/>
            <a:r>
              <a:rPr lang="en-US" altLang="en-US" sz="2800">
                <a:latin typeface="Times New Roman" charset="0"/>
                <a:ea typeface="Times New Roman" charset="0"/>
                <a:cs typeface="Times New Roman" charset="0"/>
              </a:rPr>
              <a:t>The reaction is endothermic with </a:t>
            </a:r>
            <a:r>
              <a:rPr lang="en-US" altLang="en-US" sz="2800">
                <a:latin typeface="Symbol" charset="2"/>
                <a:ea typeface="Times New Roman" charset="0"/>
                <a:cs typeface="Times New Roman" charset="0"/>
              </a:rPr>
              <a:t>D</a:t>
            </a:r>
            <a:r>
              <a:rPr lang="en-US" altLang="en-US" sz="2800" i="1">
                <a:latin typeface="Times New Roman" charset="0"/>
                <a:ea typeface="Times New Roman" charset="0"/>
                <a:cs typeface="Times New Roman" charset="0"/>
              </a:rPr>
              <a:t>H</a:t>
            </a:r>
            <a:r>
              <a:rPr lang="en-US" altLang="en-US" sz="2800">
                <a:latin typeface="Times New Roman" charset="0"/>
                <a:ea typeface="Times New Roman" charset="0"/>
                <a:cs typeface="Times New Roman" charset="0"/>
              </a:rPr>
              <a:t> = 206 kJ</a:t>
            </a:r>
          </a:p>
          <a:p>
            <a:pPr eaLnBrk="1" hangingPunct="1"/>
            <a:r>
              <a:rPr lang="en-US" altLang="en-US" sz="2800">
                <a:latin typeface="Times New Roman" charset="0"/>
                <a:ea typeface="Times New Roman" charset="0"/>
                <a:cs typeface="Times New Roman" charset="0"/>
              </a:rPr>
              <a:t>Increasing the reaction temperature will increase both the rate and the yield.</a:t>
            </a:r>
          </a:p>
          <a:p>
            <a:pPr eaLnBrk="1" hangingPunct="1"/>
            <a:r>
              <a:rPr lang="en-US" altLang="en-US" sz="2800">
                <a:latin typeface="Times New Roman" charset="0"/>
                <a:ea typeface="Times New Roman" charset="0"/>
                <a:cs typeface="Times New Roman" charset="0"/>
              </a:rPr>
              <a:t>This reaction favors a high temperature and low pressure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1020762"/>
          </a:xfrm>
        </p:spPr>
        <p:txBody>
          <a:bodyPr/>
          <a:lstStyle/>
          <a:p>
            <a:pPr eaLnBrk="1" hangingPunct="1"/>
            <a:r>
              <a:rPr lang="en-US" altLang="en-US" sz="3400">
                <a:latin typeface="Times New Roman" charset="0"/>
                <a:ea typeface="Times New Roman" charset="0"/>
                <a:cs typeface="Times New Roman" charset="0"/>
              </a:rPr>
              <a:t>Chemical Equilibria in Industrial Processes</a:t>
            </a:r>
          </a:p>
        </p:txBody>
      </p:sp>
      <p:sp>
        <p:nvSpPr>
          <p:cNvPr id="51203" name="Rectangle 3"/>
          <p:cNvSpPr>
            <a:spLocks noGrp="1" noChangeArrowheads="1"/>
          </p:cNvSpPr>
          <p:nvPr>
            <p:ph type="body" idx="1"/>
          </p:nvPr>
        </p:nvSpPr>
        <p:spPr>
          <a:xfrm>
            <a:off x="457200" y="1371600"/>
            <a:ext cx="8229600" cy="5257800"/>
          </a:xfrm>
        </p:spPr>
        <p:txBody>
          <a:bodyPr/>
          <a:lstStyle/>
          <a:p>
            <a:pPr marL="609600" indent="-609600" eaLnBrk="1" hangingPunct="1">
              <a:lnSpc>
                <a:spcPct val="80000"/>
              </a:lnSpc>
              <a:buFontTx/>
              <a:buNone/>
            </a:pPr>
            <a:r>
              <a:rPr lang="en-US" altLang="en-US" sz="2400">
                <a:latin typeface="Times New Roman" charset="0"/>
                <a:ea typeface="Times New Roman" charset="0"/>
                <a:cs typeface="Times New Roman" charset="0"/>
              </a:rPr>
              <a:t>  Production of Sulfuric Acid, H</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SO</a:t>
            </a:r>
            <a:r>
              <a:rPr lang="en-US" altLang="en-US" sz="2400" baseline="-12000">
                <a:latin typeface="Times New Roman" charset="0"/>
                <a:ea typeface="Times New Roman" charset="0"/>
                <a:cs typeface="Times New Roman" charset="0"/>
              </a:rPr>
              <a:t>4</a:t>
            </a:r>
            <a:r>
              <a:rPr lang="en-US" altLang="en-US" sz="2400">
                <a:latin typeface="Times New Roman" charset="0"/>
                <a:ea typeface="Times New Roman" charset="0"/>
                <a:cs typeface="Times New Roman" charset="0"/>
              </a:rPr>
              <a:t>;</a:t>
            </a:r>
          </a:p>
          <a:p>
            <a:pPr marL="990600" lvl="1" indent="-533400" eaLnBrk="1" hangingPunct="1">
              <a:lnSpc>
                <a:spcPct val="80000"/>
              </a:lnSpc>
              <a:buFontTx/>
              <a:buAutoNum type="arabicPeriod"/>
            </a:pPr>
            <a:r>
              <a:rPr lang="en-US" altLang="en-US" sz="2400">
                <a:latin typeface="Times New Roman" charset="0"/>
                <a:ea typeface="Times New Roman" charset="0"/>
                <a:cs typeface="Times New Roman" charset="0"/>
              </a:rPr>
              <a:t>S</a:t>
            </a:r>
            <a:r>
              <a:rPr lang="en-US" altLang="en-US" sz="2400" baseline="-12000">
                <a:latin typeface="Times New Roman" charset="0"/>
                <a:ea typeface="Times New Roman" charset="0"/>
                <a:cs typeface="Times New Roman" charset="0"/>
              </a:rPr>
              <a:t>8</a:t>
            </a:r>
            <a:r>
              <a:rPr lang="en-US" altLang="en-US" sz="1600">
                <a:latin typeface="Times New Roman" charset="0"/>
                <a:ea typeface="Times New Roman" charset="0"/>
                <a:cs typeface="Times New Roman" charset="0"/>
              </a:rPr>
              <a:t>(s)</a:t>
            </a:r>
            <a:r>
              <a:rPr lang="en-US" altLang="en-US" sz="2400">
                <a:latin typeface="Times New Roman" charset="0"/>
                <a:ea typeface="Times New Roman" charset="0"/>
                <a:cs typeface="Times New Roman" charset="0"/>
              </a:rPr>
              <a:t>  +  8 O</a:t>
            </a:r>
            <a:r>
              <a:rPr lang="en-US" altLang="en-US" sz="2400" baseline="-12000">
                <a:latin typeface="Times New Roman" charset="0"/>
                <a:ea typeface="Times New Roman" charset="0"/>
                <a:cs typeface="Times New Roman" charset="0"/>
              </a:rPr>
              <a:t>2</a:t>
            </a:r>
            <a:r>
              <a:rPr lang="en-US" altLang="en-US" sz="1600">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sym typeface="Symbol" charset="2"/>
              </a:rPr>
              <a:t></a:t>
            </a:r>
            <a:r>
              <a:rPr lang="en-US" altLang="en-US" sz="2400">
                <a:latin typeface="Times New Roman" charset="0"/>
                <a:ea typeface="Times New Roman" charset="0"/>
                <a:cs typeface="Times New Roman" charset="0"/>
                <a:sym typeface="Wingdings" charset="2"/>
              </a:rPr>
              <a:t>  8SO</a:t>
            </a:r>
            <a:r>
              <a:rPr lang="en-US" altLang="en-US" sz="2400" baseline="-12000">
                <a:latin typeface="Times New Roman" charset="0"/>
                <a:ea typeface="Times New Roman" charset="0"/>
                <a:cs typeface="Times New Roman" charset="0"/>
              </a:rPr>
              <a:t>2</a:t>
            </a:r>
            <a:r>
              <a:rPr lang="en-US" altLang="en-US" sz="1600">
                <a:latin typeface="Times New Roman" charset="0"/>
                <a:ea typeface="Times New Roman" charset="0"/>
                <a:cs typeface="Times New Roman" charset="0"/>
                <a:sym typeface="Wingdings" charset="2"/>
              </a:rPr>
              <a:t>(g</a:t>
            </a:r>
            <a:r>
              <a:rPr lang="en-US" altLang="en-US" sz="1600">
                <a:latin typeface="Times New Roman" charset="0"/>
                <a:ea typeface="Times New Roman" charset="0"/>
                <a:cs typeface="Times New Roman" charset="0"/>
              </a:rPr>
              <a:t>)</a:t>
            </a:r>
            <a:endParaRPr lang="en-US" altLang="en-US" sz="1600">
              <a:latin typeface="Times New Roman" charset="0"/>
              <a:ea typeface="Times New Roman" charset="0"/>
              <a:cs typeface="Times New Roman" charset="0"/>
              <a:sym typeface="Wingdings" charset="2"/>
            </a:endParaRPr>
          </a:p>
          <a:p>
            <a:pPr marL="990600" lvl="1" indent="-533400" eaLnBrk="1" hangingPunct="1">
              <a:lnSpc>
                <a:spcPct val="80000"/>
              </a:lnSpc>
              <a:buFontTx/>
              <a:buAutoNum type="arabicPeriod"/>
            </a:pPr>
            <a:r>
              <a:rPr lang="en-US" altLang="en-US" sz="2400">
                <a:latin typeface="Times New Roman" charset="0"/>
                <a:ea typeface="Times New Roman" charset="0"/>
                <a:cs typeface="Times New Roman" charset="0"/>
                <a:sym typeface="Wingdings" charset="2"/>
              </a:rPr>
              <a:t>2SO</a:t>
            </a:r>
            <a:r>
              <a:rPr lang="en-US" altLang="en-US" sz="2400" baseline="-12000">
                <a:latin typeface="Times New Roman" charset="0"/>
                <a:ea typeface="Times New Roman" charset="0"/>
                <a:cs typeface="Times New Roman" charset="0"/>
              </a:rPr>
              <a:t>2</a:t>
            </a:r>
            <a:r>
              <a:rPr lang="en-US" altLang="en-US" sz="1600">
                <a:latin typeface="Times New Roman" charset="0"/>
                <a:ea typeface="Times New Roman" charset="0"/>
                <a:cs typeface="Times New Roman" charset="0"/>
                <a:sym typeface="Wingdings" charset="2"/>
              </a:rPr>
              <a:t>(g</a:t>
            </a:r>
            <a:r>
              <a:rPr lang="en-US" altLang="en-US" sz="16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 O</a:t>
            </a:r>
            <a:r>
              <a:rPr lang="en-US" altLang="en-US" sz="2400" baseline="-12000">
                <a:latin typeface="Times New Roman" charset="0"/>
                <a:ea typeface="Times New Roman" charset="0"/>
                <a:cs typeface="Times New Roman" charset="0"/>
              </a:rPr>
              <a:t>2</a:t>
            </a:r>
            <a:r>
              <a:rPr lang="en-US" altLang="en-US" sz="1600">
                <a:latin typeface="Times New Roman" charset="0"/>
                <a:ea typeface="Times New Roman" charset="0"/>
                <a:cs typeface="Times New Roman" charset="0"/>
              </a:rPr>
              <a:t>(g)</a:t>
            </a:r>
            <a:r>
              <a:rPr lang="en-US" altLang="en-US" sz="2400">
                <a:latin typeface="Times New Roman" charset="0"/>
                <a:ea typeface="Times New Roman" charset="0"/>
                <a:cs typeface="Times New Roman" charset="0"/>
              </a:rPr>
              <a:t> </a:t>
            </a:r>
            <a:r>
              <a:rPr lang="en-US" altLang="en-US" sz="2400">
                <a:latin typeface="Cambria Math" charset="0"/>
                <a:ea typeface="Cambria Math" charset="0"/>
                <a:cs typeface="Lucida Sans Unicode" charset="0"/>
              </a:rPr>
              <a:t>⇌</a:t>
            </a:r>
            <a:r>
              <a:rPr lang="en-US" altLang="en-US" sz="2400">
                <a:latin typeface="Times New Roman" charset="0"/>
                <a:ea typeface="Times New Roman" charset="0"/>
                <a:cs typeface="Times New Roman" charset="0"/>
                <a:sym typeface="Wingdings" charset="2"/>
              </a:rPr>
              <a:t>  2SO</a:t>
            </a:r>
            <a:r>
              <a:rPr lang="en-US" altLang="en-US" sz="2400" baseline="-12000">
                <a:latin typeface="Times New Roman" charset="0"/>
                <a:ea typeface="Times New Roman" charset="0"/>
                <a:cs typeface="Times New Roman" charset="0"/>
              </a:rPr>
              <a:t>3</a:t>
            </a:r>
            <a:r>
              <a:rPr lang="en-US" altLang="en-US" sz="1600">
                <a:latin typeface="Times New Roman" charset="0"/>
                <a:ea typeface="Times New Roman" charset="0"/>
                <a:cs typeface="Times New Roman" charset="0"/>
                <a:sym typeface="Wingdings" charset="2"/>
              </a:rPr>
              <a:t>(g</a:t>
            </a:r>
            <a:r>
              <a:rPr lang="en-US" altLang="en-US" sz="16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a:t>
            </a:r>
            <a:endParaRPr lang="en-US" altLang="en-US" sz="2400">
              <a:latin typeface="Times New Roman" charset="0"/>
              <a:ea typeface="Times New Roman" charset="0"/>
              <a:cs typeface="Times New Roman" charset="0"/>
              <a:sym typeface="Wingdings" charset="2"/>
            </a:endParaRPr>
          </a:p>
          <a:p>
            <a:pPr marL="990600" lvl="1" indent="-533400" eaLnBrk="1" hangingPunct="1">
              <a:lnSpc>
                <a:spcPct val="80000"/>
              </a:lnSpc>
              <a:buFontTx/>
              <a:buAutoNum type="arabicPeriod"/>
            </a:pPr>
            <a:r>
              <a:rPr lang="en-US" altLang="en-US" sz="2400">
                <a:latin typeface="Times New Roman" charset="0"/>
                <a:ea typeface="Times New Roman" charset="0"/>
                <a:cs typeface="Times New Roman" charset="0"/>
                <a:sym typeface="Wingdings" charset="2"/>
              </a:rPr>
              <a:t>SO</a:t>
            </a:r>
            <a:r>
              <a:rPr lang="en-US" altLang="en-US" sz="2400" baseline="-12000">
                <a:latin typeface="Times New Roman" charset="0"/>
                <a:ea typeface="Times New Roman" charset="0"/>
                <a:cs typeface="Times New Roman" charset="0"/>
              </a:rPr>
              <a:t>3</a:t>
            </a:r>
            <a:r>
              <a:rPr lang="en-US" altLang="en-US" sz="1600">
                <a:latin typeface="Times New Roman" charset="0"/>
                <a:ea typeface="Times New Roman" charset="0"/>
                <a:cs typeface="Times New Roman" charset="0"/>
                <a:sym typeface="Wingdings" charset="2"/>
              </a:rPr>
              <a:t>(g</a:t>
            </a:r>
            <a:r>
              <a:rPr lang="en-US" altLang="en-US" sz="16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 H</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SO</a:t>
            </a:r>
            <a:r>
              <a:rPr lang="en-US" altLang="en-US" sz="2400" baseline="-12000">
                <a:latin typeface="Times New Roman" charset="0"/>
                <a:ea typeface="Times New Roman" charset="0"/>
                <a:cs typeface="Times New Roman" charset="0"/>
              </a:rPr>
              <a:t>4</a:t>
            </a:r>
            <a:r>
              <a:rPr lang="en-US" altLang="en-US" sz="1600">
                <a:latin typeface="Times New Roman" charset="0"/>
                <a:ea typeface="Times New Roman" charset="0"/>
                <a:cs typeface="Times New Roman" charset="0"/>
              </a:rPr>
              <a:t>(</a:t>
            </a:r>
            <a:r>
              <a:rPr lang="en-US" altLang="en-US" sz="1600" i="1">
                <a:latin typeface="Times New Roman" charset="0"/>
                <a:ea typeface="Times New Roman" charset="0"/>
                <a:cs typeface="Times New Roman" charset="0"/>
              </a:rPr>
              <a:t>l</a:t>
            </a:r>
            <a:r>
              <a:rPr lang="en-US" altLang="en-US" sz="16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sym typeface="Symbol" charset="2"/>
              </a:rPr>
              <a:t></a:t>
            </a:r>
            <a:r>
              <a:rPr lang="en-US" altLang="en-US" sz="2400">
                <a:latin typeface="Times New Roman" charset="0"/>
                <a:ea typeface="Times New Roman" charset="0"/>
                <a:cs typeface="Times New Roman" charset="0"/>
                <a:sym typeface="Wingdings" charset="2"/>
              </a:rPr>
              <a:t> H</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sym typeface="Wingdings" charset="2"/>
              </a:rPr>
              <a:t>S</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sym typeface="Wingdings" charset="2"/>
              </a:rPr>
              <a:t>O</a:t>
            </a:r>
            <a:r>
              <a:rPr lang="en-US" altLang="en-US" sz="2400" baseline="-12000">
                <a:latin typeface="Times New Roman" charset="0"/>
                <a:ea typeface="Times New Roman" charset="0"/>
                <a:cs typeface="Times New Roman" charset="0"/>
              </a:rPr>
              <a:t>7</a:t>
            </a:r>
            <a:r>
              <a:rPr lang="en-US" altLang="en-US" sz="1600">
                <a:latin typeface="Times New Roman" charset="0"/>
                <a:ea typeface="Times New Roman" charset="0"/>
                <a:cs typeface="Times New Roman" charset="0"/>
                <a:sym typeface="Wingdings" charset="2"/>
              </a:rPr>
              <a:t>(</a:t>
            </a:r>
            <a:r>
              <a:rPr lang="en-US" altLang="en-US" sz="1600" i="1">
                <a:latin typeface="Times New Roman" charset="0"/>
                <a:ea typeface="Times New Roman" charset="0"/>
                <a:cs typeface="Times New Roman" charset="0"/>
                <a:sym typeface="Wingdings" charset="2"/>
              </a:rPr>
              <a:t>l</a:t>
            </a:r>
            <a:r>
              <a:rPr lang="en-US" altLang="en-US" sz="1600">
                <a:latin typeface="Times New Roman" charset="0"/>
                <a:ea typeface="Times New Roman" charset="0"/>
                <a:cs typeface="Times New Roman" charset="0"/>
                <a:sym typeface="Wingdings" charset="2"/>
              </a:rPr>
              <a:t>) </a:t>
            </a:r>
          </a:p>
          <a:p>
            <a:pPr marL="990600" lvl="1" indent="-533400" eaLnBrk="1" hangingPunct="1">
              <a:lnSpc>
                <a:spcPct val="80000"/>
              </a:lnSpc>
              <a:buFontTx/>
              <a:buAutoNum type="arabicPeriod"/>
            </a:pPr>
            <a:r>
              <a:rPr lang="en-US" altLang="en-US" sz="2400">
                <a:latin typeface="Times New Roman" charset="0"/>
                <a:ea typeface="Times New Roman" charset="0"/>
                <a:cs typeface="Times New Roman" charset="0"/>
                <a:sym typeface="Wingdings" charset="2"/>
              </a:rPr>
              <a:t>H</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sym typeface="Wingdings" charset="2"/>
              </a:rPr>
              <a:t>S</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sym typeface="Wingdings" charset="2"/>
              </a:rPr>
              <a:t>O</a:t>
            </a:r>
            <a:r>
              <a:rPr lang="en-US" altLang="en-US" sz="2400" baseline="-12000">
                <a:latin typeface="Times New Roman" charset="0"/>
                <a:ea typeface="Times New Roman" charset="0"/>
                <a:cs typeface="Times New Roman" charset="0"/>
              </a:rPr>
              <a:t>7</a:t>
            </a:r>
            <a:r>
              <a:rPr lang="en-US" altLang="en-US" sz="1600">
                <a:latin typeface="Times New Roman" charset="0"/>
                <a:ea typeface="Times New Roman" charset="0"/>
                <a:cs typeface="Times New Roman" charset="0"/>
                <a:sym typeface="Wingdings" charset="2"/>
              </a:rPr>
              <a:t>(</a:t>
            </a:r>
            <a:r>
              <a:rPr lang="en-US" altLang="en-US" sz="1600" i="1">
                <a:latin typeface="Times New Roman" charset="0"/>
                <a:ea typeface="Times New Roman" charset="0"/>
                <a:cs typeface="Times New Roman" charset="0"/>
                <a:sym typeface="Wingdings" charset="2"/>
              </a:rPr>
              <a:t>l</a:t>
            </a:r>
            <a:r>
              <a:rPr lang="en-US" altLang="en-US" sz="1600">
                <a:latin typeface="Times New Roman" charset="0"/>
                <a:ea typeface="Times New Roman" charset="0"/>
                <a:cs typeface="Times New Roman" charset="0"/>
                <a:sym typeface="Wingdings" charset="2"/>
              </a:rPr>
              <a:t>)</a:t>
            </a:r>
            <a:r>
              <a:rPr lang="en-US" altLang="en-US" sz="2400">
                <a:latin typeface="Times New Roman" charset="0"/>
                <a:ea typeface="Times New Roman" charset="0"/>
                <a:cs typeface="Times New Roman" charset="0"/>
                <a:sym typeface="Wingdings" charset="2"/>
              </a:rPr>
              <a:t>  + H</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sym typeface="Wingdings" charset="2"/>
              </a:rPr>
              <a:t>O</a:t>
            </a:r>
            <a:r>
              <a:rPr lang="en-US" altLang="en-US" sz="1600">
                <a:latin typeface="Times New Roman" charset="0"/>
                <a:ea typeface="Times New Roman" charset="0"/>
                <a:cs typeface="Times New Roman" charset="0"/>
                <a:sym typeface="Wingdings" charset="2"/>
              </a:rPr>
              <a:t>(</a:t>
            </a:r>
            <a:r>
              <a:rPr lang="en-US" altLang="en-US" sz="1600" i="1">
                <a:latin typeface="Times New Roman" charset="0"/>
                <a:ea typeface="Times New Roman" charset="0"/>
                <a:cs typeface="Times New Roman" charset="0"/>
                <a:sym typeface="Wingdings" charset="2"/>
              </a:rPr>
              <a:t>l</a:t>
            </a:r>
            <a:r>
              <a:rPr lang="en-US" altLang="en-US" sz="1600">
                <a:latin typeface="Times New Roman" charset="0"/>
                <a:ea typeface="Times New Roman" charset="0"/>
                <a:cs typeface="Times New Roman" charset="0"/>
                <a:sym typeface="Wingdings" charset="2"/>
              </a:rPr>
              <a:t>)</a:t>
            </a:r>
            <a:r>
              <a:rPr lang="en-US" altLang="en-US" sz="2400">
                <a:latin typeface="Times New Roman" charset="0"/>
                <a:ea typeface="Times New Roman" charset="0"/>
                <a:cs typeface="Times New Roman" charset="0"/>
                <a:sym typeface="Wingdings" charset="2"/>
              </a:rPr>
              <a:t> </a:t>
            </a:r>
            <a:r>
              <a:rPr lang="en-US" altLang="en-US" sz="2400">
                <a:latin typeface="Times New Roman" charset="0"/>
                <a:ea typeface="Times New Roman" charset="0"/>
                <a:cs typeface="Times New Roman" charset="0"/>
                <a:sym typeface="Symbol" charset="2"/>
              </a:rPr>
              <a:t></a:t>
            </a:r>
            <a:r>
              <a:rPr lang="en-US" altLang="en-US" sz="2400">
                <a:latin typeface="Times New Roman" charset="0"/>
                <a:ea typeface="Times New Roman" charset="0"/>
                <a:cs typeface="Times New Roman" charset="0"/>
                <a:sym typeface="Wingdings" charset="2"/>
              </a:rPr>
              <a:t> 2</a:t>
            </a:r>
            <a:r>
              <a:rPr lang="en-US" altLang="en-US" sz="2400">
                <a:latin typeface="Times New Roman" charset="0"/>
                <a:ea typeface="Times New Roman" charset="0"/>
                <a:cs typeface="Times New Roman" charset="0"/>
              </a:rPr>
              <a:t>H</a:t>
            </a:r>
            <a:r>
              <a:rPr lang="en-US" altLang="en-US" sz="2400" baseline="-12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SO</a:t>
            </a:r>
            <a:r>
              <a:rPr lang="en-US" altLang="en-US" sz="2400" baseline="-12000">
                <a:latin typeface="Times New Roman" charset="0"/>
                <a:ea typeface="Times New Roman" charset="0"/>
                <a:cs typeface="Times New Roman" charset="0"/>
              </a:rPr>
              <a:t>4</a:t>
            </a:r>
            <a:r>
              <a:rPr lang="en-US" altLang="en-US" sz="1600">
                <a:latin typeface="Times New Roman" charset="0"/>
                <a:ea typeface="Times New Roman" charset="0"/>
                <a:cs typeface="Times New Roman" charset="0"/>
              </a:rPr>
              <a:t>(</a:t>
            </a:r>
            <a:r>
              <a:rPr lang="en-US" altLang="en-US" sz="1600" i="1">
                <a:latin typeface="Times New Roman" charset="0"/>
                <a:ea typeface="Times New Roman" charset="0"/>
                <a:cs typeface="Times New Roman" charset="0"/>
              </a:rPr>
              <a:t>l</a:t>
            </a:r>
            <a:r>
              <a:rPr lang="en-US" altLang="en-US" sz="16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a:t>
            </a:r>
          </a:p>
          <a:p>
            <a:pPr marL="990600" lvl="1" indent="-533400" eaLnBrk="1" hangingPunct="1">
              <a:lnSpc>
                <a:spcPct val="80000"/>
              </a:lnSpc>
              <a:buFontTx/>
              <a:buNone/>
            </a:pPr>
            <a:endParaRPr lang="en-US" altLang="en-US" sz="2000">
              <a:latin typeface="Times New Roman" charset="0"/>
              <a:ea typeface="Times New Roman" charset="0"/>
              <a:cs typeface="Times New Roman" charset="0"/>
            </a:endParaRPr>
          </a:p>
          <a:p>
            <a:pPr marL="609600" indent="-609600" eaLnBrk="1" hangingPunct="1">
              <a:lnSpc>
                <a:spcPct val="80000"/>
              </a:lnSpc>
            </a:pPr>
            <a:r>
              <a:rPr lang="en-US" altLang="en-US" sz="2400">
                <a:latin typeface="Times New Roman" charset="0"/>
                <a:ea typeface="Times New Roman" charset="0"/>
                <a:cs typeface="Times New Roman" charset="0"/>
              </a:rPr>
              <a:t>The second reaction is very exothermic and has a high </a:t>
            </a:r>
            <a:r>
              <a:rPr lang="en-US" altLang="en-US" sz="2400" i="1">
                <a:latin typeface="Times New Roman" charset="0"/>
                <a:ea typeface="Times New Roman" charset="0"/>
                <a:cs typeface="Times New Roman" charset="0"/>
              </a:rPr>
              <a:t>activation energy</a:t>
            </a:r>
            <a:r>
              <a:rPr lang="en-US" altLang="en-US" sz="2400">
                <a:latin typeface="Times New Roman" charset="0"/>
                <a:ea typeface="Times New Roman" charset="0"/>
                <a:cs typeface="Times New Roman" charset="0"/>
              </a:rPr>
              <a:t>; </a:t>
            </a:r>
          </a:p>
          <a:p>
            <a:pPr marL="609600" indent="-609600" eaLnBrk="1" hangingPunct="1">
              <a:lnSpc>
                <a:spcPct val="80000"/>
              </a:lnSpc>
            </a:pPr>
            <a:r>
              <a:rPr lang="en-US" altLang="en-US" sz="2400">
                <a:latin typeface="Times New Roman" charset="0"/>
                <a:ea typeface="Times New Roman" charset="0"/>
                <a:cs typeface="Times New Roman" charset="0"/>
              </a:rPr>
              <a:t>though thermodynamically favored, the reaction is very slow at low temperature,. </a:t>
            </a:r>
          </a:p>
          <a:p>
            <a:pPr marL="609600" indent="-609600" eaLnBrk="1" hangingPunct="1">
              <a:lnSpc>
                <a:spcPct val="80000"/>
              </a:lnSpc>
            </a:pPr>
            <a:r>
              <a:rPr lang="en-US" altLang="en-US" sz="2400">
                <a:latin typeface="Times New Roman" charset="0"/>
                <a:ea typeface="Times New Roman" charset="0"/>
                <a:cs typeface="Times New Roman" charset="0"/>
              </a:rPr>
              <a:t>At too high temperature, the yield would be very low. </a:t>
            </a:r>
          </a:p>
          <a:p>
            <a:pPr marL="609600" indent="-609600" eaLnBrk="1" hangingPunct="1">
              <a:lnSpc>
                <a:spcPct val="80000"/>
              </a:lnSpc>
            </a:pPr>
            <a:r>
              <a:rPr lang="en-US" altLang="en-US" sz="2400">
                <a:latin typeface="Times New Roman" charset="0"/>
                <a:ea typeface="Times New Roman" charset="0"/>
                <a:cs typeface="Times New Roman" charset="0"/>
              </a:rPr>
              <a:t>An optimum condition is achieved at a moderate temperature of about 600</a:t>
            </a:r>
            <a:r>
              <a:rPr lang="en-US" altLang="en-US" sz="2400" baseline="32000">
                <a:latin typeface="Times New Roman" charset="0"/>
                <a:ea typeface="Times New Roman" charset="0"/>
                <a:cs typeface="Times New Roman" charset="0"/>
              </a:rPr>
              <a:t>o</a:t>
            </a:r>
            <a:r>
              <a:rPr lang="en-US" altLang="en-US" sz="2400">
                <a:latin typeface="Times New Roman" charset="0"/>
                <a:ea typeface="Times New Roman" charset="0"/>
                <a:cs typeface="Times New Roman" charset="0"/>
              </a:rPr>
              <a:t>C; catalysts are used to speed up reaction.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838200"/>
            <a:ext cx="8229600" cy="5287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4000">
                <a:latin typeface="Times New Roman" charset="0"/>
                <a:ea typeface="Times New Roman" charset="0"/>
                <a:cs typeface="Times New Roman" charset="0"/>
              </a:rPr>
              <a:t>Chemical Equilibrium</a:t>
            </a:r>
          </a:p>
        </p:txBody>
      </p:sp>
      <p:sp>
        <p:nvSpPr>
          <p:cNvPr id="7171" name="Content Placeholder 2"/>
          <p:cNvSpPr>
            <a:spLocks noGrp="1"/>
          </p:cNvSpPr>
          <p:nvPr>
            <p:ph idx="1"/>
          </p:nvPr>
        </p:nvSpPr>
        <p:spPr/>
        <p:txBody>
          <a:bodyPr/>
          <a:lstStyle/>
          <a:p>
            <a:pPr>
              <a:defRPr/>
            </a:pPr>
            <a:r>
              <a:rPr lang="en-US" altLang="en-US" sz="2800" dirty="0" smtClean="0">
                <a:latin typeface="Times New Roman" pitchFamily="18" charset="0"/>
                <a:cs typeface="Times New Roman" pitchFamily="18" charset="0"/>
              </a:rPr>
              <a:t>All reactions in a closed system proceed toward equilibrium: </a:t>
            </a:r>
          </a:p>
          <a:p>
            <a:pPr marL="0" indent="0">
              <a:buFontTx/>
              <a:buNone/>
              <a:defRPr/>
            </a:pP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 </a:t>
            </a:r>
            <a:r>
              <a:rPr lang="en-US" altLang="en-US" sz="2800" i="1" dirty="0" smtClean="0">
                <a:latin typeface="Times New Roman" pitchFamily="18" charset="0"/>
                <a:cs typeface="Times New Roman" pitchFamily="18" charset="0"/>
              </a:rPr>
              <a:t>the Law of Mass Action</a:t>
            </a:r>
          </a:p>
          <a:p>
            <a:pPr>
              <a:defRPr/>
            </a:pPr>
            <a:r>
              <a:rPr lang="en-US" altLang="en-US" sz="2800" dirty="0" smtClean="0">
                <a:latin typeface="Times New Roman" pitchFamily="18" charset="0"/>
                <a:cs typeface="Times New Roman" pitchFamily="18" charset="0"/>
              </a:rPr>
              <a:t>Closed systems:</a:t>
            </a:r>
          </a:p>
          <a:p>
            <a:pPr marL="971550" lvl="1" indent="-514350">
              <a:buFontTx/>
              <a:buAutoNum type="arabicPeriod"/>
              <a:defRPr/>
            </a:pPr>
            <a:r>
              <a:rPr lang="en-US" altLang="en-US" sz="2400" dirty="0" smtClean="0">
                <a:latin typeface="Times New Roman" pitchFamily="18" charset="0"/>
                <a:cs typeface="Times New Roman" pitchFamily="18" charset="0"/>
              </a:rPr>
              <a:t>Gas reactions in sealed containers;</a:t>
            </a:r>
          </a:p>
          <a:p>
            <a:pPr marL="971550" lvl="1" indent="-514350">
              <a:buFontTx/>
              <a:buAutoNum type="arabicPeriod"/>
              <a:defRPr/>
            </a:pPr>
            <a:r>
              <a:rPr lang="en-US" altLang="en-US" sz="2400" dirty="0" smtClean="0">
                <a:latin typeface="Times New Roman" pitchFamily="18" charset="0"/>
                <a:cs typeface="Times New Roman" pitchFamily="18" charset="0"/>
              </a:rPr>
              <a:t>Evaporation and sublimation in a closed container;</a:t>
            </a:r>
          </a:p>
          <a:p>
            <a:pPr marL="971550" lvl="1" indent="-514350">
              <a:buFontTx/>
              <a:buAutoNum type="arabicPeriod"/>
              <a:defRPr/>
            </a:pPr>
            <a:r>
              <a:rPr lang="en-US" altLang="en-US" sz="2400" dirty="0" smtClean="0">
                <a:latin typeface="Times New Roman" pitchFamily="18" charset="0"/>
                <a:cs typeface="Times New Roman" pitchFamily="18" charset="0"/>
              </a:rPr>
              <a:t>Precipitation Reactions in aqueous solutions;</a:t>
            </a:r>
          </a:p>
          <a:p>
            <a:pPr marL="971550" lvl="1" indent="-514350">
              <a:buFontTx/>
              <a:buAutoNum type="arabicPeriod"/>
              <a:defRPr/>
            </a:pPr>
            <a:r>
              <a:rPr lang="en-US" altLang="en-US" sz="2400" dirty="0" smtClean="0">
                <a:latin typeface="Times New Roman" pitchFamily="18" charset="0"/>
                <a:cs typeface="Times New Roman" pitchFamily="18" charset="0"/>
              </a:rPr>
              <a:t>Dissolution of solids to form saturated solutions;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altLang="en-US" sz="3600">
                <a:latin typeface="Times" charset="0"/>
              </a:rPr>
              <a:t>Expression for Equilibrium Constant</a:t>
            </a:r>
          </a:p>
        </p:txBody>
      </p:sp>
      <p:sp>
        <p:nvSpPr>
          <p:cNvPr id="8195" name="Rectangle 3"/>
          <p:cNvSpPr>
            <a:spLocks noGrp="1" noChangeArrowheads="1"/>
          </p:cNvSpPr>
          <p:nvPr>
            <p:ph type="body" sz="half" idx="1"/>
          </p:nvPr>
        </p:nvSpPr>
        <p:spPr>
          <a:xfrm>
            <a:off x="457200" y="1600200"/>
            <a:ext cx="8077200" cy="4525963"/>
          </a:xfrm>
        </p:spPr>
        <p:txBody>
          <a:bodyPr/>
          <a:lstStyle/>
          <a:p>
            <a:pPr eaLnBrk="1" hangingPunct="1">
              <a:buFontTx/>
              <a:buNone/>
            </a:pPr>
            <a:r>
              <a:rPr lang="en-US" altLang="en-US" sz="2800" dirty="0">
                <a:latin typeface="Times" charset="0"/>
              </a:rPr>
              <a:t>Consider the following equilibrium system:</a:t>
            </a:r>
          </a:p>
          <a:p>
            <a:pPr eaLnBrk="1" hangingPunct="1">
              <a:buFontTx/>
              <a:buNone/>
            </a:pPr>
            <a:r>
              <a:rPr lang="en-US" altLang="en-US" sz="2800" i="1" dirty="0">
                <a:latin typeface="Times" charset="0"/>
              </a:rPr>
              <a:t>		</a:t>
            </a:r>
            <a:r>
              <a:rPr lang="en-US" altLang="en-US" sz="2800" i="1" dirty="0" err="1">
                <a:latin typeface="Times" charset="0"/>
              </a:rPr>
              <a:t>w</a:t>
            </a:r>
            <a:r>
              <a:rPr lang="en-US" altLang="en-US" sz="2800" dirty="0" err="1">
                <a:latin typeface="Times" charset="0"/>
              </a:rPr>
              <a:t>A</a:t>
            </a:r>
            <a:r>
              <a:rPr lang="en-US" altLang="en-US" sz="2800" dirty="0">
                <a:latin typeface="Times" charset="0"/>
              </a:rPr>
              <a:t> +  </a:t>
            </a:r>
            <a:r>
              <a:rPr lang="en-US" altLang="en-US" sz="2800" i="1" dirty="0" err="1">
                <a:latin typeface="Times" charset="0"/>
              </a:rPr>
              <a:t>x</a:t>
            </a:r>
            <a:r>
              <a:rPr lang="en-US" altLang="en-US" sz="2800" dirty="0" err="1">
                <a:latin typeface="Times" charset="0"/>
              </a:rPr>
              <a:t>B</a:t>
            </a:r>
            <a:r>
              <a:rPr lang="en-US" altLang="en-US" sz="2800" dirty="0">
                <a:latin typeface="Times" charset="0"/>
              </a:rPr>
              <a:t>  </a:t>
            </a:r>
            <a:r>
              <a:rPr lang="en-US" altLang="en-US" sz="2800" b="1" dirty="0">
                <a:latin typeface="Lucida Sans Unicode" charset="0"/>
              </a:rPr>
              <a:t>⇄</a:t>
            </a:r>
            <a:r>
              <a:rPr lang="en-US" altLang="en-US" sz="2800" dirty="0">
                <a:latin typeface="Times" charset="0"/>
              </a:rPr>
              <a:t>  </a:t>
            </a:r>
            <a:r>
              <a:rPr lang="en-US" altLang="en-US" sz="2800" i="1" dirty="0" err="1">
                <a:latin typeface="Times" charset="0"/>
              </a:rPr>
              <a:t>y</a:t>
            </a:r>
            <a:r>
              <a:rPr lang="en-US" altLang="en-US" sz="2800" dirty="0" err="1">
                <a:latin typeface="Times" charset="0"/>
              </a:rPr>
              <a:t>C</a:t>
            </a:r>
            <a:r>
              <a:rPr lang="en-US" altLang="en-US" sz="2800" dirty="0">
                <a:latin typeface="Times" charset="0"/>
              </a:rPr>
              <a:t>  +  </a:t>
            </a:r>
            <a:r>
              <a:rPr lang="en-US" altLang="en-US" sz="2800" i="1" dirty="0" err="1">
                <a:latin typeface="Times" charset="0"/>
              </a:rPr>
              <a:t>z</a:t>
            </a:r>
            <a:r>
              <a:rPr lang="en-US" altLang="en-US" sz="2800" dirty="0" err="1">
                <a:latin typeface="Times" charset="0"/>
              </a:rPr>
              <a:t>D</a:t>
            </a:r>
            <a:endParaRPr lang="en-US" altLang="en-US" sz="2800" dirty="0">
              <a:latin typeface="Times" charset="0"/>
            </a:endParaRPr>
          </a:p>
          <a:p>
            <a:pPr eaLnBrk="1" hangingPunct="1">
              <a:buFontTx/>
              <a:buNone/>
            </a:pPr>
            <a:endParaRPr lang="en-US" altLang="en-US" sz="1600" dirty="0">
              <a:latin typeface="Times" charset="0"/>
            </a:endParaRPr>
          </a:p>
          <a:p>
            <a:pPr eaLnBrk="1" hangingPunct="1">
              <a:buFontTx/>
              <a:buNone/>
            </a:pPr>
            <a:r>
              <a:rPr lang="en-US" altLang="en-US" sz="2800" i="1" dirty="0">
                <a:latin typeface="Times" charset="0"/>
              </a:rPr>
              <a:t>			K</a:t>
            </a:r>
            <a:r>
              <a:rPr lang="en-US" altLang="en-US" sz="2800" baseline="-25000" dirty="0">
                <a:latin typeface="Times" charset="0"/>
              </a:rPr>
              <a:t>c</a:t>
            </a:r>
            <a:r>
              <a:rPr lang="en-US" altLang="en-US" sz="2800" dirty="0">
                <a:latin typeface="Times" charset="0"/>
              </a:rPr>
              <a:t> =</a:t>
            </a:r>
            <a:r>
              <a:rPr lang="en-US" altLang="en-US" sz="2800" dirty="0"/>
              <a:t> </a:t>
            </a:r>
          </a:p>
          <a:p>
            <a:pPr eaLnBrk="1" hangingPunct="1"/>
            <a:endParaRPr lang="en-US" altLang="en-US" sz="1800" dirty="0"/>
          </a:p>
          <a:p>
            <a:pPr eaLnBrk="1" hangingPunct="1"/>
            <a:endParaRPr lang="en-US" altLang="en-US" sz="2400" i="1" dirty="0" smtClean="0">
              <a:latin typeface="Times" charset="0"/>
            </a:endParaRPr>
          </a:p>
          <a:p>
            <a:pPr eaLnBrk="1" hangingPunct="1"/>
            <a:r>
              <a:rPr lang="en-US" altLang="en-US" sz="2400" i="1" dirty="0" smtClean="0">
                <a:latin typeface="Times" charset="0"/>
              </a:rPr>
              <a:t>K</a:t>
            </a:r>
            <a:r>
              <a:rPr lang="en-US" altLang="en-US" sz="2400" baseline="-12000" dirty="0" smtClean="0">
                <a:latin typeface="Times" charset="0"/>
              </a:rPr>
              <a:t>c</a:t>
            </a:r>
            <a:r>
              <a:rPr lang="en-US" altLang="en-US" sz="2400" dirty="0" smtClean="0">
                <a:latin typeface="Times" charset="0"/>
              </a:rPr>
              <a:t> </a:t>
            </a:r>
            <a:r>
              <a:rPr lang="en-US" altLang="en-US" sz="2400" dirty="0">
                <a:latin typeface="Times" charset="0"/>
              </a:rPr>
              <a:t>is calculated using </a:t>
            </a:r>
            <a:r>
              <a:rPr lang="en-US" altLang="en-US" sz="2400" dirty="0" smtClean="0">
                <a:latin typeface="Times" charset="0"/>
              </a:rPr>
              <a:t>the concentrations: [A]</a:t>
            </a:r>
            <a:r>
              <a:rPr lang="en-US" altLang="en-US" sz="2400" baseline="-25000" dirty="0" err="1" smtClean="0">
                <a:latin typeface="Times" charset="0"/>
              </a:rPr>
              <a:t>eq</a:t>
            </a:r>
            <a:r>
              <a:rPr lang="en-US" altLang="en-US" sz="2400" dirty="0" smtClean="0">
                <a:latin typeface="Times" charset="0"/>
              </a:rPr>
              <a:t>, [B]</a:t>
            </a:r>
            <a:r>
              <a:rPr lang="en-US" altLang="en-US" sz="2400" baseline="-25000" dirty="0" err="1" smtClean="0">
                <a:latin typeface="Times" charset="0"/>
              </a:rPr>
              <a:t>eq</a:t>
            </a:r>
            <a:r>
              <a:rPr lang="en-US" altLang="en-US" sz="2400" dirty="0" smtClean="0">
                <a:latin typeface="Times" charset="0"/>
              </a:rPr>
              <a:t>, [C]</a:t>
            </a:r>
            <a:r>
              <a:rPr lang="en-US" altLang="en-US" sz="2400" baseline="-25000" dirty="0" err="1" smtClean="0">
                <a:latin typeface="Times" charset="0"/>
              </a:rPr>
              <a:t>eq</a:t>
            </a:r>
            <a:r>
              <a:rPr lang="en-US" altLang="en-US" sz="2400" dirty="0" smtClean="0">
                <a:latin typeface="Times" charset="0"/>
              </a:rPr>
              <a:t>, and [D]</a:t>
            </a:r>
            <a:r>
              <a:rPr lang="en-US" altLang="en-US" sz="2400" baseline="-25000" dirty="0" err="1" smtClean="0">
                <a:latin typeface="Times" charset="0"/>
              </a:rPr>
              <a:t>eq</a:t>
            </a:r>
            <a:r>
              <a:rPr lang="en-US" altLang="en-US" sz="2400" dirty="0" smtClean="0">
                <a:latin typeface="Times" charset="0"/>
              </a:rPr>
              <a:t>, which are concentrations measured </a:t>
            </a:r>
            <a:r>
              <a:rPr lang="en-US" altLang="en-US" sz="2400" dirty="0">
                <a:latin typeface="Times" charset="0"/>
              </a:rPr>
              <a:t>at equilibrium.</a:t>
            </a:r>
            <a:endParaRPr lang="en-US" altLang="en-US" sz="2400" i="1" dirty="0">
              <a:latin typeface="Times" charset="0"/>
            </a:endParaRPr>
          </a:p>
        </p:txBody>
      </p:sp>
      <p:graphicFrame>
        <p:nvGraphicFramePr>
          <p:cNvPr id="8196" name="Object 4"/>
          <p:cNvGraphicFramePr>
            <a:graphicFrameLocks noGrp="1" noChangeAspect="1"/>
          </p:cNvGraphicFramePr>
          <p:nvPr>
            <p:ph sz="half" idx="2"/>
          </p:nvPr>
        </p:nvGraphicFramePr>
        <p:xfrm>
          <a:off x="6415088" y="3384550"/>
          <a:ext cx="504825" cy="954088"/>
        </p:xfrm>
        <a:graphic>
          <a:graphicData uri="http://schemas.openxmlformats.org/presentationml/2006/ole">
            <mc:AlternateContent xmlns:mc="http://schemas.openxmlformats.org/markup-compatibility/2006">
              <mc:Choice xmlns:v="urn:schemas-microsoft-com:vml" Requires="v">
                <p:oleObj spid="_x0000_s8257"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88" y="3384550"/>
                        <a:ext cx="504825"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8198" name="Object 7"/>
          <p:cNvGraphicFramePr>
            <a:graphicFrameLocks noChangeAspect="1"/>
          </p:cNvGraphicFramePr>
          <p:nvPr/>
        </p:nvGraphicFramePr>
        <p:xfrm>
          <a:off x="3124200" y="2743200"/>
          <a:ext cx="1219200" cy="900113"/>
        </p:xfrm>
        <a:graphic>
          <a:graphicData uri="http://schemas.openxmlformats.org/presentationml/2006/ole">
            <mc:AlternateContent xmlns:mc="http://schemas.openxmlformats.org/markup-compatibility/2006">
              <mc:Choice xmlns:v="urn:schemas-microsoft-com:vml" Requires="v">
                <p:oleObj spid="_x0000_s8258" name="Equation" r:id="rId5" imgW="622300" imgH="457200" progId="Equation.3">
                  <p:embed/>
                </p:oleObj>
              </mc:Choice>
              <mc:Fallback>
                <p:oleObj name="Equation" r:id="rId5" imgW="6223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743200"/>
                        <a:ext cx="12192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02016"/>
            <a:ext cx="7543800" cy="659535"/>
          </a:xfrm>
        </p:spPr>
        <p:txBody>
          <a:bodyPr/>
          <a:lstStyle/>
          <a:p>
            <a:r>
              <a:rPr lang="en-US" sz="3600" dirty="0" smtClean="0">
                <a:latin typeface="Times New Roman" charset="0"/>
                <a:ea typeface="Times New Roman" charset="0"/>
                <a:cs typeface="Times New Roman" charset="0"/>
              </a:rPr>
              <a:t>Equilibrium in Gaseous Reaction</a:t>
            </a:r>
            <a:endParaRPr lang="en-US" sz="3600" dirty="0">
              <a:latin typeface="Times New Roman" charset="0"/>
              <a:ea typeface="Times New Roman" charset="0"/>
              <a:cs typeface="Times New Roman" charset="0"/>
            </a:endParaRPr>
          </a:p>
        </p:txBody>
      </p:sp>
      <p:pic>
        <p:nvPicPr>
          <p:cNvPr id="2" name="Picture Placeholder 1" descr="CNX_Chem_13_01_equilibrium.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2855" r="-42855"/>
          <a:stretch>
            <a:fillRect/>
          </a:stretch>
        </p:blipFill>
        <p:spPr>
          <a:xfrm>
            <a:off x="457199" y="1444525"/>
            <a:ext cx="8062913" cy="3660875"/>
          </a:xfrm>
        </p:spPr>
      </p:pic>
      <p:sp>
        <p:nvSpPr>
          <p:cNvPr id="7" name="Text Placeholder 6"/>
          <p:cNvSpPr>
            <a:spLocks noGrp="1"/>
          </p:cNvSpPr>
          <p:nvPr>
            <p:ph type="body" sz="quarter" idx="14"/>
          </p:nvPr>
        </p:nvSpPr>
        <p:spPr>
          <a:xfrm>
            <a:off x="474022" y="5257800"/>
            <a:ext cx="8212778" cy="1295400"/>
          </a:xfrm>
        </p:spPr>
        <p:txBody>
          <a:bodyPr>
            <a:noAutofit/>
          </a:bodyPr>
          <a:lstStyle/>
          <a:p>
            <a:r>
              <a:rPr lang="en-US" sz="2000" dirty="0" smtClean="0">
                <a:latin typeface="Times New Roman" panose="02020603050405020304" pitchFamily="18" charset="0"/>
                <a:cs typeface="Times New Roman" panose="02020603050405020304" pitchFamily="18" charset="0"/>
              </a:rPr>
              <a:t>Colorless </a:t>
            </a:r>
            <a:r>
              <a:rPr lang="en-US" sz="2000" dirty="0">
                <a:latin typeface="Times New Roman" panose="02020603050405020304" pitchFamily="18" charset="0"/>
                <a:cs typeface="Times New Roman" panose="02020603050405020304" pitchFamily="18" charset="0"/>
              </a:rPr>
              <a:t>N</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decomposes </a:t>
            </a:r>
            <a:r>
              <a:rPr lang="en-US" sz="2000" dirty="0">
                <a:latin typeface="Times New Roman" panose="02020603050405020304" pitchFamily="18" charset="0"/>
                <a:cs typeface="Times New Roman" panose="02020603050405020304" pitchFamily="18" charset="0"/>
              </a:rPr>
              <a:t>to form brown NO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As more NO</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are formed, they recombine </a:t>
            </a:r>
            <a:r>
              <a:rPr lang="en-US" sz="2000" dirty="0">
                <a:latin typeface="Times New Roman" panose="02020603050405020304" pitchFamily="18" charset="0"/>
                <a:cs typeface="Times New Roman" panose="02020603050405020304" pitchFamily="18" charset="0"/>
              </a:rPr>
              <a:t>to form </a:t>
            </a:r>
            <a:r>
              <a:rPr lang="en-US" sz="2000" dirty="0" smtClean="0">
                <a:latin typeface="Times New Roman" panose="02020603050405020304" pitchFamily="18" charset="0"/>
                <a:cs typeface="Times New Roman" panose="02020603050405020304" pitchFamily="18" charset="0"/>
              </a:rPr>
              <a:t>N</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O</a:t>
            </a:r>
            <a:r>
              <a:rPr lang="en-US" sz="2000" baseline="-25000" dirty="0" smtClean="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the mixture </a:t>
            </a:r>
            <a:r>
              <a:rPr lang="en-US" sz="2000" dirty="0">
                <a:latin typeface="Times New Roman" panose="02020603050405020304" pitchFamily="18" charset="0"/>
                <a:cs typeface="Times New Roman" panose="02020603050405020304" pitchFamily="18" charset="0"/>
              </a:rPr>
              <a:t>moves toward equilibrium.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color of the mixture darkens </a:t>
            </a:r>
            <a:r>
              <a:rPr lang="en-US" sz="2000" dirty="0" smtClean="0">
                <a:latin typeface="Times New Roman" panose="02020603050405020304" pitchFamily="18" charset="0"/>
                <a:cs typeface="Times New Roman" panose="02020603050405020304" pitchFamily="18" charset="0"/>
              </a:rPr>
              <a:t>as the </a:t>
            </a:r>
            <a:r>
              <a:rPr lang="en-US" sz="2000" dirty="0">
                <a:latin typeface="Times New Roman" panose="02020603050405020304" pitchFamily="18" charset="0"/>
                <a:cs typeface="Times New Roman" panose="02020603050405020304" pitchFamily="18" charset="0"/>
              </a:rPr>
              <a:t>concentration </a:t>
            </a:r>
            <a:r>
              <a:rPr lang="en-US" sz="2000" dirty="0" smtClean="0">
                <a:latin typeface="Times New Roman" panose="02020603050405020304" pitchFamily="18" charset="0"/>
                <a:cs typeface="Times New Roman" panose="02020603050405020304" pitchFamily="18" charset="0"/>
              </a:rPr>
              <a:t>of NO</a:t>
            </a:r>
            <a:r>
              <a:rPr lang="en-US" sz="2000" baseline="-25000" dirty="0" smtClean="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increases, but eventually reaches a steady state at equilibrium.</a:t>
            </a:r>
            <a:endParaRPr lang="en-US" sz="2000" dirty="0">
              <a:latin typeface="Times New Roman" panose="02020603050405020304" pitchFamily="18" charset="0"/>
              <a:cs typeface="Times New Roman" panose="02020603050405020304" pitchFamily="18" charset="0"/>
            </a:endParaRP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1162" y="277975"/>
            <a:ext cx="824238" cy="560225"/>
          </a:xfrm>
          <a:prstGeom prst="rect">
            <a:avLst/>
          </a:prstGeom>
        </p:spPr>
      </p:pic>
    </p:spTree>
    <p:extLst>
      <p:ext uri="{BB962C8B-B14F-4D97-AF65-F5344CB8AC3E}">
        <p14:creationId xmlns:p14="http://schemas.microsoft.com/office/powerpoint/2010/main" val="16902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sz="3600" dirty="0" smtClean="0">
                <a:latin typeface="Times New Roman" charset="0"/>
                <a:ea typeface="Times New Roman" charset="0"/>
                <a:cs typeface="Times New Roman" charset="0"/>
              </a:rPr>
              <a:t>Equilibrium between NO</a:t>
            </a:r>
            <a:r>
              <a:rPr lang="en-US" sz="3600" baseline="-25000" dirty="0" smtClean="0">
                <a:latin typeface="Times New Roman" charset="0"/>
                <a:ea typeface="Times New Roman" charset="0"/>
                <a:cs typeface="Times New Roman" charset="0"/>
              </a:rPr>
              <a:t>2</a:t>
            </a:r>
            <a:r>
              <a:rPr lang="en-US" sz="3600" dirty="0" smtClean="0">
                <a:latin typeface="Times New Roman" charset="0"/>
                <a:ea typeface="Times New Roman" charset="0"/>
                <a:cs typeface="Times New Roman" charset="0"/>
              </a:rPr>
              <a:t> and N</a:t>
            </a:r>
            <a:r>
              <a:rPr lang="en-US" sz="3600" baseline="-25000" dirty="0" smtClean="0">
                <a:latin typeface="Times New Roman" charset="0"/>
                <a:ea typeface="Times New Roman" charset="0"/>
                <a:cs typeface="Times New Roman" charset="0"/>
              </a:rPr>
              <a:t>2</a:t>
            </a:r>
            <a:r>
              <a:rPr lang="en-US" sz="3600" dirty="0" smtClean="0">
                <a:latin typeface="Times New Roman" charset="0"/>
                <a:ea typeface="Times New Roman" charset="0"/>
                <a:cs typeface="Times New Roman" charset="0"/>
              </a:rPr>
              <a:t>O</a:t>
            </a:r>
            <a:r>
              <a:rPr lang="en-US" sz="3600" baseline="-25000" dirty="0" smtClean="0">
                <a:latin typeface="Times New Roman" charset="0"/>
                <a:ea typeface="Times New Roman" charset="0"/>
                <a:cs typeface="Times New Roman" charset="0"/>
              </a:rPr>
              <a:t>4</a:t>
            </a:r>
            <a:endParaRPr lang="en-US" altLang="en-US" sz="3600" dirty="0">
              <a:latin typeface="Times" charset="0"/>
            </a:endParaRP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sz="half" idx="1"/>
              </p:nvPr>
            </p:nvSpPr>
            <p:spPr>
              <a:xfrm>
                <a:off x="457200" y="1600200"/>
                <a:ext cx="8153400" cy="4525963"/>
              </a:xfrm>
            </p:spPr>
            <p:txBody>
              <a:bodyPr/>
              <a:lstStyle/>
              <a:p>
                <a:pPr eaLnBrk="1" hangingPunct="1">
                  <a:buFont typeface="Arial" charset="0"/>
                  <a:buChar char="•"/>
                </a:pPr>
                <a:r>
                  <a:rPr lang="en-US" altLang="en-US" sz="2400" dirty="0" smtClean="0">
                    <a:latin typeface="Times" charset="0"/>
                  </a:rPr>
                  <a:t>Forward reaction (decomposition of N</a:t>
                </a:r>
                <a:r>
                  <a:rPr lang="en-US" altLang="en-US" sz="2400" baseline="-25000" dirty="0" smtClean="0">
                    <a:latin typeface="Times" charset="0"/>
                  </a:rPr>
                  <a:t>2</a:t>
                </a:r>
                <a:r>
                  <a:rPr lang="en-US" altLang="en-US" sz="2400" dirty="0" smtClean="0">
                    <a:latin typeface="Times" charset="0"/>
                  </a:rPr>
                  <a:t>O</a:t>
                </a:r>
                <a:r>
                  <a:rPr lang="en-US" altLang="en-US" sz="2400" baseline="-25000" dirty="0" smtClean="0">
                    <a:latin typeface="Times" charset="0"/>
                  </a:rPr>
                  <a:t>4</a:t>
                </a:r>
                <a:r>
                  <a:rPr lang="en-US" altLang="en-US" sz="2400" dirty="0" smtClean="0">
                    <a:latin typeface="Times" charset="0"/>
                  </a:rPr>
                  <a:t>):</a:t>
                </a:r>
              </a:p>
              <a:p>
                <a:pPr marL="457200" lvl="1" indent="0" eaLnBrk="1" hangingPunct="1">
                  <a:buNone/>
                </a:pPr>
                <a:r>
                  <a:rPr lang="en-US" altLang="en-US" sz="2400" dirty="0" smtClean="0">
                    <a:latin typeface="Times" charset="0"/>
                  </a:rPr>
                  <a:t>		N</a:t>
                </a:r>
                <a:r>
                  <a:rPr lang="en-US" altLang="en-US" sz="2400" baseline="-25000" dirty="0" smtClean="0">
                    <a:latin typeface="Times" charset="0"/>
                  </a:rPr>
                  <a:t>2</a:t>
                </a:r>
                <a:r>
                  <a:rPr lang="en-US" altLang="en-US" sz="2400" dirty="0" smtClean="0">
                    <a:latin typeface="Times" charset="0"/>
                  </a:rPr>
                  <a:t>O</a:t>
                </a:r>
                <a:r>
                  <a:rPr lang="en-US" altLang="en-US" sz="2400" baseline="-25000" dirty="0" smtClean="0">
                    <a:latin typeface="Times" charset="0"/>
                  </a:rPr>
                  <a:t>4</a:t>
                </a:r>
                <a:r>
                  <a:rPr lang="en-US" altLang="en-US" sz="1800" dirty="0" smtClean="0">
                    <a:latin typeface="Times" charset="0"/>
                  </a:rPr>
                  <a:t>(g)</a:t>
                </a:r>
                <a:r>
                  <a:rPr lang="en-US" altLang="en-US" sz="2400" dirty="0" smtClean="0">
                    <a:latin typeface="Times" charset="0"/>
                  </a:rPr>
                  <a:t> </a:t>
                </a:r>
                <a:r>
                  <a:rPr lang="en-US" altLang="en-US" sz="2400" dirty="0" smtClean="0">
                    <a:latin typeface="Times" charset="0"/>
                    <a:sym typeface="Symbol" charset="2"/>
                  </a:rPr>
                  <a:t></a:t>
                </a:r>
                <a:r>
                  <a:rPr lang="en-US" altLang="en-US" sz="2400" dirty="0" smtClean="0">
                    <a:latin typeface="Times" charset="0"/>
                    <a:sym typeface="Wingdings"/>
                  </a:rPr>
                  <a:t>  2NO</a:t>
                </a:r>
                <a:r>
                  <a:rPr lang="en-US" altLang="en-US" sz="2400" baseline="-25000" dirty="0" smtClean="0">
                    <a:latin typeface="Times" charset="0"/>
                    <a:sym typeface="Wingdings"/>
                  </a:rPr>
                  <a:t>2</a:t>
                </a:r>
                <a:r>
                  <a:rPr lang="en-US" altLang="en-US" sz="1800" dirty="0" smtClean="0">
                    <a:latin typeface="Times" charset="0"/>
                    <a:sym typeface="Wingdings"/>
                  </a:rPr>
                  <a:t>(g)</a:t>
                </a:r>
                <a:r>
                  <a:rPr lang="en-US" altLang="en-US" sz="2400" dirty="0" smtClean="0">
                    <a:latin typeface="Times" charset="0"/>
                    <a:sym typeface="Wingdings"/>
                  </a:rPr>
                  <a:t> </a:t>
                </a:r>
                <a:endParaRPr lang="en-US" altLang="en-US" sz="2400" dirty="0">
                  <a:latin typeface="Times" charset="0"/>
                </a:endParaRPr>
              </a:p>
              <a:p>
                <a:pPr eaLnBrk="1" hangingPunct="1">
                  <a:buFont typeface="Arial" charset="0"/>
                  <a:buChar char="•"/>
                </a:pPr>
                <a:r>
                  <a:rPr lang="en-US" altLang="en-US" sz="2400" dirty="0" smtClean="0">
                    <a:latin typeface="Times" charset="0"/>
                  </a:rPr>
                  <a:t>Reverse reaction (NO</a:t>
                </a:r>
                <a:r>
                  <a:rPr lang="en-US" altLang="en-US" sz="2400" baseline="-25000" dirty="0" smtClean="0">
                    <a:latin typeface="Times" charset="0"/>
                  </a:rPr>
                  <a:t>2</a:t>
                </a:r>
                <a:r>
                  <a:rPr lang="en-US" altLang="en-US" sz="2400" dirty="0" smtClean="0">
                    <a:latin typeface="Times" charset="0"/>
                  </a:rPr>
                  <a:t> recombining):</a:t>
                </a:r>
              </a:p>
              <a:p>
                <a:pPr marL="457200" lvl="1" indent="0" eaLnBrk="1" hangingPunct="1">
                  <a:buNone/>
                </a:pPr>
                <a:r>
                  <a:rPr lang="en-US" altLang="en-US" sz="2400" dirty="0" smtClean="0">
                    <a:latin typeface="Times" charset="0"/>
                  </a:rPr>
                  <a:t>		</a:t>
                </a:r>
                <a:r>
                  <a:rPr lang="en-US" altLang="en-US" sz="2400" dirty="0" smtClean="0">
                    <a:latin typeface="Times" charset="0"/>
                    <a:sym typeface="Wingdings"/>
                  </a:rPr>
                  <a:t> 2NO</a:t>
                </a:r>
                <a:r>
                  <a:rPr lang="en-US" altLang="en-US" sz="2400" baseline="-25000" dirty="0" smtClean="0">
                    <a:latin typeface="Times" charset="0"/>
                    <a:sym typeface="Wingdings"/>
                  </a:rPr>
                  <a:t>2</a:t>
                </a:r>
                <a:r>
                  <a:rPr lang="en-US" altLang="en-US" sz="1800" dirty="0" smtClean="0">
                    <a:latin typeface="Times" charset="0"/>
                    <a:sym typeface="Wingdings"/>
                  </a:rPr>
                  <a:t>(g)</a:t>
                </a:r>
                <a:r>
                  <a:rPr lang="en-US" altLang="en-US" sz="2400" dirty="0" smtClean="0">
                    <a:latin typeface="Times" charset="0"/>
                    <a:sym typeface="Wingdings"/>
                  </a:rPr>
                  <a:t> </a:t>
                </a:r>
                <a:r>
                  <a:rPr lang="en-US" altLang="en-US" sz="2400" dirty="0" smtClean="0">
                    <a:latin typeface="Times" charset="0"/>
                    <a:sym typeface="Symbol" charset="2"/>
                  </a:rPr>
                  <a:t></a:t>
                </a:r>
                <a:r>
                  <a:rPr lang="en-US" altLang="en-US" sz="2400" dirty="0" smtClean="0">
                    <a:latin typeface="Times" charset="0"/>
                    <a:sym typeface="Wingdings"/>
                  </a:rPr>
                  <a:t>  N</a:t>
                </a:r>
                <a:r>
                  <a:rPr lang="en-US" altLang="en-US" sz="2400" baseline="-25000" dirty="0" smtClean="0">
                    <a:latin typeface="Times" charset="0"/>
                    <a:sym typeface="Wingdings"/>
                  </a:rPr>
                  <a:t>2</a:t>
                </a:r>
                <a:r>
                  <a:rPr lang="en-US" altLang="en-US" sz="2400" dirty="0" smtClean="0">
                    <a:latin typeface="Times" charset="0"/>
                    <a:sym typeface="Wingdings"/>
                  </a:rPr>
                  <a:t>O</a:t>
                </a:r>
                <a:r>
                  <a:rPr lang="en-US" altLang="en-US" sz="2400" baseline="-25000" dirty="0" smtClean="0">
                    <a:latin typeface="Times" charset="0"/>
                    <a:sym typeface="Wingdings"/>
                  </a:rPr>
                  <a:t>4</a:t>
                </a:r>
                <a:r>
                  <a:rPr lang="en-US" altLang="en-US" sz="1800" dirty="0" smtClean="0">
                    <a:latin typeface="Times" charset="0"/>
                    <a:sym typeface="Wingdings"/>
                  </a:rPr>
                  <a:t>(g)</a:t>
                </a:r>
                <a:endParaRPr lang="en-US" altLang="en-US" sz="2400" dirty="0">
                  <a:latin typeface="Times" charset="0"/>
                </a:endParaRPr>
              </a:p>
              <a:p>
                <a:pPr eaLnBrk="1" hangingPunct="1">
                  <a:buFont typeface="Arial" charset="0"/>
                  <a:buChar char="•"/>
                </a:pPr>
                <a:r>
                  <a:rPr lang="en-US" altLang="en-US" sz="2400" dirty="0" smtClean="0">
                    <a:latin typeface="Times" charset="0"/>
                  </a:rPr>
                  <a:t>At equilibrium: N</a:t>
                </a:r>
                <a:r>
                  <a:rPr lang="en-US" altLang="en-US" sz="2400" baseline="-25000" dirty="0" smtClean="0">
                    <a:latin typeface="Times" charset="0"/>
                  </a:rPr>
                  <a:t>2</a:t>
                </a:r>
                <a:r>
                  <a:rPr lang="en-US" altLang="en-US" sz="2400" dirty="0" smtClean="0">
                    <a:latin typeface="Times" charset="0"/>
                  </a:rPr>
                  <a:t>O</a:t>
                </a:r>
                <a:r>
                  <a:rPr lang="en-US" altLang="en-US" sz="2400" baseline="-25000" dirty="0" smtClean="0">
                    <a:latin typeface="Times" charset="0"/>
                  </a:rPr>
                  <a:t>4 </a:t>
                </a:r>
                <a:r>
                  <a:rPr lang="en-US" altLang="en-US" sz="1800" dirty="0" smtClean="0">
                    <a:latin typeface="Times" charset="0"/>
                  </a:rPr>
                  <a:t>(g)  </a:t>
                </a:r>
                <a14:m>
                  <m:oMath xmlns:m="http://schemas.openxmlformats.org/officeDocument/2006/math">
                    <m:r>
                      <a:rPr lang="en-US" altLang="en-US" sz="2400" b="1" i="1" dirty="0" smtClean="0">
                        <a:latin typeface="Cambria Math" charset="0"/>
                        <a:ea typeface="Cambria Math" charset="0"/>
                        <a:cs typeface="Cambria Math" charset="0"/>
                      </a:rPr>
                      <m:t>⇌</m:t>
                    </m:r>
                  </m:oMath>
                </a14:m>
                <a:r>
                  <a:rPr lang="en-US" altLang="en-US" sz="2800" dirty="0" smtClean="0">
                    <a:latin typeface="Times" charset="0"/>
                    <a:sym typeface="Wingdings"/>
                  </a:rPr>
                  <a:t>  </a:t>
                </a:r>
                <a:r>
                  <a:rPr lang="en-US" altLang="en-US" sz="2400" dirty="0" smtClean="0">
                    <a:latin typeface="Times" charset="0"/>
                    <a:sym typeface="Wingdings"/>
                  </a:rPr>
                  <a:t>2NO</a:t>
                </a:r>
                <a:r>
                  <a:rPr lang="en-US" altLang="en-US" sz="2400" baseline="-25000" dirty="0" smtClean="0">
                    <a:latin typeface="Times" charset="0"/>
                    <a:sym typeface="Wingdings"/>
                  </a:rPr>
                  <a:t>2</a:t>
                </a:r>
                <a:r>
                  <a:rPr lang="en-US" altLang="en-US" sz="1800" dirty="0" smtClean="0">
                    <a:latin typeface="Times" charset="0"/>
                    <a:sym typeface="Wingdings"/>
                  </a:rPr>
                  <a:t>(g)</a:t>
                </a:r>
                <a:r>
                  <a:rPr lang="en-US" altLang="en-US" sz="2800" dirty="0" smtClean="0">
                    <a:latin typeface="Times" charset="0"/>
                    <a:sym typeface="Wingdings"/>
                  </a:rPr>
                  <a:t> </a:t>
                </a:r>
                <a:endParaRPr lang="en-US" altLang="en-US" sz="2800" dirty="0">
                  <a:latin typeface="Times" charset="0"/>
                </a:endParaRPr>
              </a:p>
              <a:p>
                <a:pPr eaLnBrk="1" hangingPunct="1">
                  <a:buFontTx/>
                  <a:buNone/>
                </a:pPr>
                <a:r>
                  <a:rPr lang="en-US" altLang="en-US" sz="2800" i="1" dirty="0">
                    <a:latin typeface="Times" charset="0"/>
                  </a:rPr>
                  <a:t>			</a:t>
                </a:r>
                <a:r>
                  <a:rPr lang="en-US" altLang="en-US" sz="2800" i="1" dirty="0" smtClean="0">
                    <a:latin typeface="Times" charset="0"/>
                  </a:rPr>
                  <a:t>	</a:t>
                </a:r>
                <a:r>
                  <a:rPr lang="en-US" altLang="en-US" sz="2400" i="1" dirty="0" smtClean="0">
                    <a:latin typeface="Times" charset="0"/>
                  </a:rPr>
                  <a:t>K</a:t>
                </a:r>
                <a:r>
                  <a:rPr lang="en-US" altLang="en-US" sz="2400" baseline="-25000" dirty="0" smtClean="0">
                    <a:latin typeface="Times" charset="0"/>
                  </a:rPr>
                  <a:t>c</a:t>
                </a:r>
                <a:r>
                  <a:rPr lang="en-US" altLang="en-US" sz="2400" dirty="0" smtClean="0">
                    <a:latin typeface="Times" charset="0"/>
                  </a:rPr>
                  <a:t> = </a:t>
                </a:r>
                <a14:m>
                  <m:oMath xmlns:m="http://schemas.openxmlformats.org/officeDocument/2006/math">
                    <m:f>
                      <m:fPr>
                        <m:ctrlPr>
                          <a:rPr lang="en-US" altLang="en-US" sz="2800" i="1" smtClean="0">
                            <a:latin typeface="Cambria Math" panose="02040503050406030204" pitchFamily="18" charset="0"/>
                            <a:ea typeface="Times New Roman" charset="0"/>
                            <a:cs typeface="Times New Roman" charset="0"/>
                          </a:rPr>
                        </m:ctrlPr>
                      </m:fPr>
                      <m:num>
                        <m:sSup>
                          <m:sSupPr>
                            <m:ctrlPr>
                              <a:rPr lang="en-US" altLang="en-US" sz="2800" b="0" i="1" smtClean="0">
                                <a:latin typeface="Cambria Math" panose="02040503050406030204" pitchFamily="18" charset="0"/>
                                <a:ea typeface="Times New Roman" charset="0"/>
                                <a:cs typeface="Times New Roman" charset="0"/>
                              </a:rPr>
                            </m:ctrlPr>
                          </m:sSupPr>
                          <m:e>
                            <m:d>
                              <m:dPr>
                                <m:begChr m:val="["/>
                                <m:endChr m:val="]"/>
                                <m:ctrlPr>
                                  <a:rPr lang="en-US" altLang="en-US" sz="2800" b="0" i="1" smtClean="0">
                                    <a:latin typeface="Cambria Math" panose="02040503050406030204" pitchFamily="18" charset="0"/>
                                    <a:ea typeface="Times New Roman" charset="0"/>
                                    <a:cs typeface="Times New Roman" charset="0"/>
                                  </a:rPr>
                                </m:ctrlPr>
                              </m:dPr>
                              <m:e>
                                <m:r>
                                  <a:rPr lang="en-US" altLang="en-US" sz="2800" b="0" i="1" smtClean="0">
                                    <a:latin typeface="Cambria Math" charset="0"/>
                                    <a:ea typeface="Times New Roman" charset="0"/>
                                    <a:cs typeface="Times New Roman" charset="0"/>
                                  </a:rPr>
                                  <m:t>𝑁𝑂</m:t>
                                </m:r>
                                <m:r>
                                  <m:rPr>
                                    <m:nor/>
                                  </m:rPr>
                                  <a:rPr lang="en-US" altLang="en-US" sz="2800" baseline="-25000" dirty="0">
                                    <a:latin typeface="Times New Roman" charset="0"/>
                                    <a:ea typeface="Times New Roman" charset="0"/>
                                    <a:cs typeface="Times New Roman" charset="0"/>
                                  </a:rPr>
                                  <m:t>2</m:t>
                                </m:r>
                              </m:e>
                            </m:d>
                          </m:e>
                          <m:sup>
                            <m:r>
                              <a:rPr lang="en-US" altLang="en-US" sz="2800" b="0" i="1" smtClean="0">
                                <a:latin typeface="Cambria Math" charset="0"/>
                                <a:ea typeface="Times New Roman" charset="0"/>
                                <a:cs typeface="Times New Roman" charset="0"/>
                              </a:rPr>
                              <m:t>2</m:t>
                            </m:r>
                          </m:sup>
                        </m:sSup>
                      </m:num>
                      <m:den>
                        <m:r>
                          <a:rPr lang="en-US" altLang="en-US" sz="2800" b="0" i="1" smtClean="0">
                            <a:latin typeface="Cambria Math" charset="0"/>
                            <a:ea typeface="Times New Roman" charset="0"/>
                            <a:cs typeface="Times New Roman" charset="0"/>
                          </a:rPr>
                          <m:t>[</m:t>
                        </m:r>
                        <m:r>
                          <a:rPr lang="en-US" altLang="en-US" sz="2800" b="0" i="1" smtClean="0">
                            <a:latin typeface="Cambria Math" charset="0"/>
                            <a:ea typeface="Times New Roman" charset="0"/>
                            <a:cs typeface="Times New Roman" charset="0"/>
                          </a:rPr>
                          <m:t>𝑁</m:t>
                        </m:r>
                        <m:r>
                          <m:rPr>
                            <m:nor/>
                          </m:rPr>
                          <a:rPr lang="en-US" altLang="en-US" sz="2800" baseline="-25000" dirty="0">
                            <a:latin typeface="Times New Roman" charset="0"/>
                            <a:ea typeface="Times New Roman" charset="0"/>
                            <a:cs typeface="Times New Roman" charset="0"/>
                          </a:rPr>
                          <m:t>2</m:t>
                        </m:r>
                        <m:r>
                          <a:rPr lang="en-US" altLang="en-US" sz="2800" b="0" i="1" smtClean="0">
                            <a:latin typeface="Cambria Math" charset="0"/>
                            <a:ea typeface="Times New Roman" charset="0"/>
                            <a:cs typeface="Times New Roman" charset="0"/>
                          </a:rPr>
                          <m:t>𝑂</m:t>
                        </m:r>
                        <m:r>
                          <m:rPr>
                            <m:nor/>
                          </m:rPr>
                          <a:rPr lang="en-US" altLang="en-US" sz="2800" baseline="-25000" dirty="0">
                            <a:latin typeface="Times New Roman" charset="0"/>
                            <a:ea typeface="Times New Roman" charset="0"/>
                            <a:cs typeface="Times New Roman" charset="0"/>
                          </a:rPr>
                          <m:t>4</m:t>
                        </m:r>
                        <m:r>
                          <a:rPr lang="en-US" altLang="en-US" sz="2800" b="0" i="1" smtClean="0">
                            <a:latin typeface="Cambria Math" charset="0"/>
                            <a:ea typeface="Times New Roman" charset="0"/>
                            <a:cs typeface="Times New Roman" charset="0"/>
                          </a:rPr>
                          <m:t>]</m:t>
                        </m:r>
                      </m:den>
                    </m:f>
                  </m:oMath>
                </a14:m>
                <a:endParaRPr lang="en-US" altLang="en-US" sz="2400" dirty="0">
                  <a:latin typeface="Times New Roman" charset="0"/>
                  <a:ea typeface="Times New Roman" charset="0"/>
                  <a:cs typeface="Times New Roman" charset="0"/>
                </a:endParaRPr>
              </a:p>
              <a:p>
                <a:pPr eaLnBrk="1" hangingPunct="1"/>
                <a:endParaRPr lang="en-US" altLang="en-US" sz="2000" dirty="0" smtClean="0">
                  <a:latin typeface="Times" charset="0"/>
                </a:endParaRPr>
              </a:p>
              <a:p>
                <a:pPr eaLnBrk="1" hangingPunct="1"/>
                <a:r>
                  <a:rPr lang="en-US" altLang="en-US" sz="2400" i="1" dirty="0" smtClean="0">
                    <a:latin typeface="Times" charset="0"/>
                  </a:rPr>
                  <a:t>K</a:t>
                </a:r>
                <a:r>
                  <a:rPr lang="en-US" altLang="en-US" sz="2400" baseline="-12000" dirty="0" smtClean="0">
                    <a:latin typeface="Times" charset="0"/>
                  </a:rPr>
                  <a:t>c</a:t>
                </a:r>
                <a:r>
                  <a:rPr lang="en-US" altLang="en-US" sz="2400" dirty="0" smtClean="0">
                    <a:latin typeface="Times" charset="0"/>
                  </a:rPr>
                  <a:t> for this equilibrium is </a:t>
                </a:r>
                <a:r>
                  <a:rPr lang="en-US" altLang="en-US" sz="2400" dirty="0">
                    <a:latin typeface="Times" charset="0"/>
                  </a:rPr>
                  <a:t>calculated using </a:t>
                </a:r>
                <a:r>
                  <a:rPr lang="en-US" altLang="en-US" sz="2400" dirty="0" smtClean="0">
                    <a:latin typeface="Times" charset="0"/>
                  </a:rPr>
                  <a:t>the concentrations </a:t>
                </a:r>
                <a:r>
                  <a:rPr lang="en-US" altLang="en-US" sz="2400" dirty="0">
                    <a:latin typeface="Times" charset="0"/>
                  </a:rPr>
                  <a:t>of </a:t>
                </a:r>
                <a:r>
                  <a:rPr lang="en-US" altLang="en-US" sz="2400" dirty="0" smtClean="0">
                    <a:latin typeface="Times" charset="0"/>
                  </a:rPr>
                  <a:t>NO</a:t>
                </a:r>
                <a:r>
                  <a:rPr lang="en-US" altLang="en-US" sz="2400" baseline="-25000" dirty="0" smtClean="0">
                    <a:latin typeface="Times" charset="0"/>
                  </a:rPr>
                  <a:t>2</a:t>
                </a:r>
                <a:r>
                  <a:rPr lang="en-US" altLang="en-US" sz="2400" dirty="0" smtClean="0">
                    <a:latin typeface="Times" charset="0"/>
                  </a:rPr>
                  <a:t> </a:t>
                </a:r>
                <a:r>
                  <a:rPr lang="en-US" altLang="en-US" sz="2400" dirty="0">
                    <a:latin typeface="Times" charset="0"/>
                  </a:rPr>
                  <a:t>and </a:t>
                </a:r>
                <a:r>
                  <a:rPr lang="en-US" altLang="en-US" sz="2400" dirty="0" smtClean="0">
                    <a:latin typeface="Times" charset="0"/>
                  </a:rPr>
                  <a:t>N</a:t>
                </a:r>
                <a:r>
                  <a:rPr lang="en-US" altLang="en-US" sz="2400" baseline="-25000" dirty="0" smtClean="0">
                    <a:latin typeface="Times" charset="0"/>
                  </a:rPr>
                  <a:t>2</a:t>
                </a:r>
                <a:r>
                  <a:rPr lang="en-US" altLang="en-US" sz="2400" dirty="0" smtClean="0">
                    <a:latin typeface="Times" charset="0"/>
                  </a:rPr>
                  <a:t>O</a:t>
                </a:r>
                <a:r>
                  <a:rPr lang="en-US" altLang="en-US" sz="2400" baseline="-25000" dirty="0" smtClean="0">
                    <a:latin typeface="Times" charset="0"/>
                  </a:rPr>
                  <a:t>4</a:t>
                </a:r>
                <a:r>
                  <a:rPr lang="en-US" altLang="en-US" sz="2400" dirty="0" smtClean="0">
                    <a:latin typeface="Times" charset="0"/>
                  </a:rPr>
                  <a:t> obtained at equilibrium.</a:t>
                </a:r>
                <a:endParaRPr lang="en-US" altLang="en-US" sz="2400" i="1" dirty="0">
                  <a:latin typeface="Times" charset="0"/>
                </a:endParaRPr>
              </a:p>
            </p:txBody>
          </p:sp>
        </mc:Choice>
        <mc:Fallback xmlns="">
          <p:sp>
            <p:nvSpPr>
              <p:cNvPr id="8195" name="Rectangle 3"/>
              <p:cNvSpPr>
                <a:spLocks noGrp="1" noRot="1" noChangeAspect="1" noMove="1" noResize="1" noEditPoints="1" noAdjustHandles="1" noChangeArrowheads="1" noChangeShapeType="1" noTextEdit="1"/>
              </p:cNvSpPr>
              <p:nvPr>
                <p:ph type="body" sz="half" idx="1"/>
              </p:nvPr>
            </p:nvSpPr>
            <p:spPr>
              <a:xfrm>
                <a:off x="457200" y="1600200"/>
                <a:ext cx="8153400" cy="4525963"/>
              </a:xfrm>
              <a:blipFill rotWithShape="0">
                <a:blip r:embed="rId3"/>
                <a:stretch>
                  <a:fillRect l="-1046" t="-1078"/>
                </a:stretch>
              </a:blipFill>
            </p:spPr>
            <p:txBody>
              <a:bodyPr/>
              <a:lstStyle/>
              <a:p>
                <a:r>
                  <a:rPr lang="en-US">
                    <a:noFill/>
                  </a:rPr>
                  <a:t> </a:t>
                </a:r>
              </a:p>
            </p:txBody>
          </p:sp>
        </mc:Fallback>
      </mc:AlternateContent>
      <p:graphicFrame>
        <p:nvGraphicFramePr>
          <p:cNvPr id="8196" name="Object 4"/>
          <p:cNvGraphicFramePr>
            <a:graphicFrameLocks noGrp="1" noChangeAspect="1"/>
          </p:cNvGraphicFramePr>
          <p:nvPr>
            <p:ph sz="half" idx="2"/>
          </p:nvPr>
        </p:nvGraphicFramePr>
        <p:xfrm>
          <a:off x="6415088" y="3384550"/>
          <a:ext cx="504825" cy="954088"/>
        </p:xfrm>
        <a:graphic>
          <a:graphicData uri="http://schemas.openxmlformats.org/presentationml/2006/ole">
            <mc:AlternateContent xmlns:mc="http://schemas.openxmlformats.org/markup-compatibility/2006">
              <mc:Choice xmlns:v="urn:schemas-microsoft-com:vml" Requires="v">
                <p:oleObj spid="_x0000_s87070"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3384550"/>
                        <a:ext cx="504825"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51008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3784</TotalTime>
  <Words>1845</Words>
  <Application>Microsoft Office PowerPoint</Application>
  <PresentationFormat>On-screen Show (4:3)</PresentationFormat>
  <Paragraphs>384</Paragraphs>
  <Slides>59</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Arial</vt:lpstr>
      <vt:lpstr>Calibri</vt:lpstr>
      <vt:lpstr>Cambria Math</vt:lpstr>
      <vt:lpstr>Lucida Sans Unicode</vt:lpstr>
      <vt:lpstr>Symbol</vt:lpstr>
      <vt:lpstr>Times</vt:lpstr>
      <vt:lpstr>Times New Roman</vt:lpstr>
      <vt:lpstr>Wingdings</vt:lpstr>
      <vt:lpstr>Default Design</vt:lpstr>
      <vt:lpstr>Equation</vt:lpstr>
      <vt:lpstr>Chemical Equilibrium</vt:lpstr>
      <vt:lpstr>There maybe an equilibrium here.</vt:lpstr>
      <vt:lpstr>Equilibrium in Physiological Environment</vt:lpstr>
      <vt:lpstr>Chemical Equilibrium in Nature: (Formation of Stalagmites and Stalactites)</vt:lpstr>
      <vt:lpstr>Chemical Equilibrium in  Stalagmites-Stalactites Formation </vt:lpstr>
      <vt:lpstr>Chemical Equilibrium</vt:lpstr>
      <vt:lpstr>Expression for Equilibrium Constant</vt:lpstr>
      <vt:lpstr>Equilibrium in Gaseous Reaction</vt:lpstr>
      <vt:lpstr>Equilibrium between NO2 and N2O4</vt:lpstr>
      <vt:lpstr>Expressions for Equilibrium Constants</vt:lpstr>
      <vt:lpstr>Make sure you understand Stoichiometry</vt:lpstr>
      <vt:lpstr>Calculating Equilibrium Constant</vt:lpstr>
      <vt:lpstr>Calculating Equilibrium Constant for reaction:  H2(g)  +  I2(g)  ⇄  2HI(g)</vt:lpstr>
      <vt:lpstr>Calculating Equilibrium Constant</vt:lpstr>
      <vt:lpstr>Calculating Equilibrium Constant</vt:lpstr>
      <vt:lpstr>Value of K is constant at a given temperature, regardless of concentration values </vt:lpstr>
      <vt:lpstr>The Expression and Value of Equilibrium  Constant K for a Reaction</vt:lpstr>
      <vt:lpstr>Chemical Equations and the Expression of  the Equilibrium Constant, Kc </vt:lpstr>
      <vt:lpstr>Exercise-#1</vt:lpstr>
      <vt:lpstr>Expression and Values of Equilibrium  Constant Using Partial Pressures</vt:lpstr>
      <vt:lpstr>The Relationship between Kc and Kp</vt:lpstr>
      <vt:lpstr>Relationship between Kc and Kp</vt:lpstr>
      <vt:lpstr>General Relationship between Kc and Kp</vt:lpstr>
      <vt:lpstr>General Relationship between Kc and Kp</vt:lpstr>
      <vt:lpstr>Exercise-#2</vt:lpstr>
      <vt:lpstr>Exercise-#3</vt:lpstr>
      <vt:lpstr>Homogeneous &amp; Heterogeneous Equilibria</vt:lpstr>
      <vt:lpstr>Equilibrium Constant Expressions for Heterogeneous System</vt:lpstr>
      <vt:lpstr>Solubility Equilibrium</vt:lpstr>
      <vt:lpstr>Exercise-#4</vt:lpstr>
      <vt:lpstr>Combining Equations and Equilibrium Constants</vt:lpstr>
      <vt:lpstr>Combining Equations and Equilibrium Constants</vt:lpstr>
      <vt:lpstr>Exercise-#5</vt:lpstr>
      <vt:lpstr>Applications of Equilibrium Constant</vt:lpstr>
      <vt:lpstr>Predicting The Direction of Net Reaction </vt:lpstr>
      <vt:lpstr>What does the reaction quotient Q tell us?</vt:lpstr>
      <vt:lpstr>Exercise-#6</vt:lpstr>
      <vt:lpstr>Using Kc to Predict Equilibrium Position</vt:lpstr>
      <vt:lpstr>Calculating equilibrium concentrations using initial concentrations and value of Kc </vt:lpstr>
      <vt:lpstr>Using the ICE table to calculate  equilibrium concentrations</vt:lpstr>
      <vt:lpstr>Exercise-#7</vt:lpstr>
      <vt:lpstr>Exercise-#8</vt:lpstr>
      <vt:lpstr>Exercise-#9</vt:lpstr>
      <vt:lpstr>Le Châtelier’s Principle </vt:lpstr>
      <vt:lpstr>Le Châtelier’s Principle</vt:lpstr>
      <vt:lpstr>The Effect of Changes in Concentration </vt:lpstr>
      <vt:lpstr>Effects of Pressure Change on Equilibrium</vt:lpstr>
      <vt:lpstr>Reactions that shift right when pressure increases and shift left when pressure decreases</vt:lpstr>
      <vt:lpstr>Reaction that shifts left when pressure increases, but shifts right when pressure decreases</vt:lpstr>
      <vt:lpstr>Reactions not affected by pressure changes</vt:lpstr>
      <vt:lpstr>The Effect Temperature on Equilibrium </vt:lpstr>
      <vt:lpstr>The Effect Temperature on Equilibrium</vt:lpstr>
      <vt:lpstr>Exercise-#10</vt:lpstr>
      <vt:lpstr>Exercise-#11</vt:lpstr>
      <vt:lpstr>Chemical Equilibria in Industrial Processes</vt:lpstr>
      <vt:lpstr>Production of Ammonia</vt:lpstr>
      <vt:lpstr>Chemical Equilibria in Industrial Processes</vt:lpstr>
      <vt:lpstr>Chemical Equilibria in Industrial Processes</vt:lpstr>
      <vt:lpstr>PowerPoint Presentation</vt:lpstr>
    </vt:vector>
  </TitlesOfParts>
  <Company>PCCD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Equilibrium</dc:title>
  <dc:creator>staff</dc:creator>
  <cp:lastModifiedBy>Siraj Omar</cp:lastModifiedBy>
  <cp:revision>185</cp:revision>
  <dcterms:created xsi:type="dcterms:W3CDTF">2007-08-08T17:02:08Z</dcterms:created>
  <dcterms:modified xsi:type="dcterms:W3CDTF">2018-05-22T02:32:51Z</dcterms:modified>
</cp:coreProperties>
</file>