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8" r:id="rId3"/>
    <p:sldId id="259" r:id="rId4"/>
    <p:sldId id="287" r:id="rId5"/>
    <p:sldId id="322" r:id="rId6"/>
    <p:sldId id="323" r:id="rId7"/>
    <p:sldId id="262" r:id="rId8"/>
    <p:sldId id="263" r:id="rId9"/>
    <p:sldId id="264" r:id="rId10"/>
    <p:sldId id="266" r:id="rId11"/>
    <p:sldId id="279" r:id="rId12"/>
    <p:sldId id="260" r:id="rId13"/>
    <p:sldId id="325" r:id="rId14"/>
    <p:sldId id="329" r:id="rId15"/>
    <p:sldId id="271" r:id="rId16"/>
    <p:sldId id="268" r:id="rId17"/>
    <p:sldId id="269" r:id="rId18"/>
    <p:sldId id="270" r:id="rId19"/>
    <p:sldId id="272" r:id="rId20"/>
    <p:sldId id="274" r:id="rId21"/>
    <p:sldId id="275" r:id="rId22"/>
    <p:sldId id="273" r:id="rId23"/>
    <p:sldId id="276" r:id="rId24"/>
    <p:sldId id="277" r:id="rId25"/>
    <p:sldId id="278" r:id="rId26"/>
    <p:sldId id="280" r:id="rId27"/>
    <p:sldId id="284" r:id="rId28"/>
    <p:sldId id="281" r:id="rId29"/>
    <p:sldId id="282" r:id="rId30"/>
    <p:sldId id="283" r:id="rId31"/>
    <p:sldId id="285" r:id="rId32"/>
    <p:sldId id="302" r:id="rId33"/>
    <p:sldId id="286" r:id="rId34"/>
    <p:sldId id="333" r:id="rId35"/>
    <p:sldId id="334" r:id="rId36"/>
    <p:sldId id="304" r:id="rId37"/>
    <p:sldId id="305" r:id="rId38"/>
    <p:sldId id="350" r:id="rId39"/>
    <p:sldId id="340" r:id="rId40"/>
    <p:sldId id="307" r:id="rId41"/>
    <p:sldId id="310" r:id="rId42"/>
    <p:sldId id="290" r:id="rId43"/>
    <p:sldId id="289" r:id="rId44"/>
    <p:sldId id="349" r:id="rId45"/>
    <p:sldId id="311" r:id="rId46"/>
    <p:sldId id="343" r:id="rId47"/>
    <p:sldId id="291" r:id="rId48"/>
    <p:sldId id="292" r:id="rId49"/>
    <p:sldId id="293" r:id="rId50"/>
    <p:sldId id="335" r:id="rId51"/>
    <p:sldId id="294" r:id="rId52"/>
    <p:sldId id="336" r:id="rId53"/>
    <p:sldId id="338" r:id="rId54"/>
    <p:sldId id="303" r:id="rId55"/>
    <p:sldId id="351" r:id="rId56"/>
    <p:sldId id="345" r:id="rId57"/>
    <p:sldId id="346" r:id="rId58"/>
    <p:sldId id="314" r:id="rId59"/>
    <p:sldId id="316" r:id="rId60"/>
    <p:sldId id="315" r:id="rId61"/>
    <p:sldId id="352" r:id="rId62"/>
    <p:sldId id="318" r:id="rId63"/>
    <p:sldId id="319" r:id="rId64"/>
    <p:sldId id="353" r:id="rId65"/>
    <p:sldId id="320" r:id="rId66"/>
    <p:sldId id="321" r:id="rId67"/>
    <p:sldId id="296" r:id="rId68"/>
    <p:sldId id="295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3"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3" autoAdjust="0"/>
    <p:restoredTop sz="86426" autoAdjust="0"/>
  </p:normalViewPr>
  <p:slideViewPr>
    <p:cSldViewPr>
      <p:cViewPr varScale="1">
        <p:scale>
          <a:sx n="64" d="100"/>
          <a:sy n="64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C76BB-0BDA-054D-8A0E-258B854B5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0B4B1C-F107-C64D-AC4D-CCE1BCAFCD81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C758D7-28A4-D046-86C3-64235B0D825D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1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B096C-9630-1643-8582-5EC7F9D82A53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0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35F952-0FB8-B340-B37D-1BF8ADEA3DD5}" type="slidenum">
              <a:rPr lang="en-US" altLang="en-US"/>
              <a:pPr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3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2C7B9-52FA-1242-BD4F-9F90D34FCEF0}" type="slidenum">
              <a:rPr lang="en-US" altLang="en-US"/>
              <a:pPr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7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1B49E0-E5AA-F245-BF08-4DB85437A142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5D2CE5-D1E4-BE4C-AD9D-04688905C7B6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32B828-B22D-E048-9584-CCB92FA5DD0C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26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56D653-24D9-374E-8743-651A40DA8B79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0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9D465-29C6-9D49-92D7-A0F8FD601FF9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a)  4.7 </a:t>
            </a:r>
            <a:r>
              <a:rPr lang="en-US" altLang="en-US" i="1"/>
              <a:t>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[A] = –(1.0×10</a:t>
            </a:r>
            <a:r>
              <a:rPr lang="en-US" altLang="en-US" baseline="30000"/>
              <a:t>–2</a:t>
            </a:r>
            <a:r>
              <a:rPr lang="en-US" altLang="en-US"/>
              <a:t>)(30.0) + 5.0</a:t>
            </a:r>
            <a:endParaRPr lang="en-US" altLang="en-US" i="1"/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/>
              <a:t>b)  3.7 </a:t>
            </a:r>
            <a:r>
              <a:rPr lang="en-US" altLang="en-US" i="1"/>
              <a:t>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ln[A] = –(1.0×10</a:t>
            </a:r>
            <a:r>
              <a:rPr lang="en-US" altLang="en-US" baseline="30000"/>
              <a:t>–2</a:t>
            </a:r>
            <a:r>
              <a:rPr lang="en-US" altLang="en-US"/>
              <a:t>)(30.0) + ln(5.0)</a:t>
            </a:r>
            <a:endParaRPr lang="en-US" altLang="en-US" i="1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c)  2.0 </a:t>
            </a:r>
            <a:r>
              <a:rPr lang="en-US" altLang="en-US" i="1"/>
              <a:t>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(1 / [A]) = (1.0×10</a:t>
            </a:r>
            <a:r>
              <a:rPr lang="en-US" altLang="en-US" baseline="30000"/>
              <a:t>–2</a:t>
            </a:r>
            <a:r>
              <a:rPr lang="en-US" altLang="en-US"/>
              <a:t>)(30.0) + (1 / 5.0)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1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98CC82-71FE-2243-B5EA-F5EF0F9B1A17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89ECB-E4EA-7A4D-98A1-808D284082FC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</a:t>
            </a:r>
            <a:r>
              <a:rPr lang="en-US" altLang="en-US" baseline="-25000"/>
              <a:t>a</a:t>
            </a:r>
            <a:r>
              <a:rPr lang="en-US" altLang="en-US"/>
              <a:t> = 53 kJ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ln(2) = (</a:t>
            </a:r>
            <a:r>
              <a:rPr lang="en-US" altLang="en-US" i="1"/>
              <a:t>E</a:t>
            </a:r>
            <a:r>
              <a:rPr lang="en-US" altLang="en-US" baseline="-25000"/>
              <a:t>a</a:t>
            </a:r>
            <a:r>
              <a:rPr lang="en-US" altLang="en-US"/>
              <a:t> / 8.3145 J/K·mol)[(1/298 K) – (1/308 K)]</a:t>
            </a:r>
          </a:p>
        </p:txBody>
      </p:sp>
    </p:spTree>
    <p:extLst>
      <p:ext uri="{BB962C8B-B14F-4D97-AF65-F5344CB8AC3E}">
        <p14:creationId xmlns:p14="http://schemas.microsoft.com/office/powerpoint/2010/main" val="155016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837CDC-EB97-BE4F-832D-D4E4AEF3C38F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3FF7C-7C27-CF4C-ADB1-2481AC786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7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FFB81-ABF5-344A-A2D8-FAB7065CF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9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9C15E-DCB4-9C4E-B304-05ACA5544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64407-8B68-9548-B727-2978C5E92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6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5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6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52D9B-90B0-7140-8EA5-C9437C781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23753-C151-EF46-BBAC-0F07D56B8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14E4C-1E78-2943-A7EA-137C4F0C9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52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2645E-880A-2945-AE68-49A4BDA20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B6672-CE5A-E84A-88CA-081C25FE5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9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99253-34D8-DB42-BD4E-8F31FE760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8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2C18-5035-4748-ABD1-DADC19106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7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AD061-CA87-2949-8F87-3AA534CA4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3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803C8A-2553-CD45-AAA9-937124640D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2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Chemical Kinetics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Expression of rates.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Stoichiometric relationships of rates of different substances in a reaction.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Determination of reaction orders, rate laws, and rate constant by method of initial 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Determination of rate laws by graphical or integration method.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Determination of half-lives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Determination of activation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Elementary steps and reaction mechanism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Effect of catalysts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Stoichiometric Relationships </a:t>
            </a:r>
            <a:b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Reaction 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For a general reaction, 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→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, </a:t>
            </a:r>
          </a:p>
          <a:p>
            <a:pPr lvl="1" eaLnBrk="1" hangingPunct="1">
              <a:buFontTx/>
              <a:buNone/>
            </a:pPr>
            <a:r>
              <a:rPr lang="en-US" altLang="en-US" sz="1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stoichiometric relationships of the rates disappearance of reactants and rates of formation of products are as follows: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7412" name="Picture 5" descr="Image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6096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Expressions of Reaction Rates and Their Stoichiometric Relationships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Consider the reaction: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	2N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4NO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Rate of disappearance of N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endParaRPr lang="en-US" altLang="en-US" sz="24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Rate of formation of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</a:p>
          <a:p>
            <a:pPr eaLnBrk="1" hangingPunct="1"/>
            <a:endParaRPr lang="en-US" altLang="en-US" sz="20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Rate of formation of 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Stoichiometric relationships of these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rates is: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439" name="Object 8"/>
          <p:cNvGraphicFramePr>
            <a:graphicFrameLocks noChangeAspect="1"/>
          </p:cNvGraphicFramePr>
          <p:nvPr/>
        </p:nvGraphicFramePr>
        <p:xfrm>
          <a:off x="4876800" y="3352800"/>
          <a:ext cx="1143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3" imgW="558558" imgH="393529" progId="Equation.3">
                  <p:embed/>
                </p:oleObj>
              </mc:Choice>
              <mc:Fallback>
                <p:oleObj name="Equation" r:id="rId3" imgW="558558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1143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441" name="Object 10"/>
          <p:cNvGraphicFramePr>
            <a:graphicFrameLocks noChangeAspect="1"/>
          </p:cNvGraphicFramePr>
          <p:nvPr/>
        </p:nvGraphicFramePr>
        <p:xfrm>
          <a:off x="4648200" y="4267200"/>
          <a:ext cx="91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5" imgW="444307" imgH="393529" progId="Equation.3">
                  <p:embed/>
                </p:oleObj>
              </mc:Choice>
              <mc:Fallback>
                <p:oleObj name="Equation" r:id="rId5" imgW="444307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67200"/>
                        <a:ext cx="914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444" name="Object 14"/>
          <p:cNvGraphicFramePr>
            <a:graphicFrameLocks noChangeAspect="1"/>
          </p:cNvGraphicFramePr>
          <p:nvPr/>
        </p:nvGraphicFramePr>
        <p:xfrm>
          <a:off x="5562600" y="2514600"/>
          <a:ext cx="1600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7" imgW="736280" imgH="393529" progId="Equation.3">
                  <p:embed/>
                </p:oleObj>
              </mc:Choice>
              <mc:Fallback>
                <p:oleObj name="Equation" r:id="rId7" imgW="736280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14600"/>
                        <a:ext cx="1600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446" name="Object 16"/>
          <p:cNvGraphicFramePr>
            <a:graphicFrameLocks noChangeAspect="1"/>
          </p:cNvGraphicFramePr>
          <p:nvPr/>
        </p:nvGraphicFramePr>
        <p:xfrm>
          <a:off x="1066800" y="5638800"/>
          <a:ext cx="502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9" imgW="2463800" imgH="393700" progId="Equation.3">
                  <p:embed/>
                </p:oleObj>
              </mc:Choice>
              <mc:Fallback>
                <p:oleObj name="Equation" r:id="rId9" imgW="2463800" imgH="393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502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Differential Rate Law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 mathematical expression that relates reaction rate to reactant concentrations at constant temperature.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example, for the reaction:</a:t>
            </a:r>
          </a:p>
          <a:p>
            <a:pPr lvl="1" eaLnBrk="1" hangingPunct="1">
              <a:buFontTx/>
              <a:buNone/>
            </a:pP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	a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A +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B +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C 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Products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Rate =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[A]</a:t>
            </a:r>
            <a:r>
              <a:rPr lang="en-US" altLang="en-US" sz="3200" i="1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x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[B]</a:t>
            </a:r>
            <a:r>
              <a:rPr lang="en-US" altLang="en-US" sz="3200" i="1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y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[C]</a:t>
            </a:r>
            <a:r>
              <a:rPr lang="en-US" altLang="en-US" sz="3200" i="1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z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  <a:endParaRPr lang="en-US" altLang="en-US" i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	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rate constant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rate orders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with respect to individual reactants; they are determined experimentally.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Times New Roman" charset="0"/>
              </a:rPr>
              <a:t>Rate Law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</a:rPr>
              <a:t>For the decomposition of nitrogen dioxide: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charset="0"/>
              </a:rPr>
              <a:t>		2NO</a:t>
            </a:r>
            <a:r>
              <a:rPr lang="en-US" altLang="en-US" baseline="-16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 sz="3600">
                <a:latin typeface="Times New Roman" charset="0"/>
              </a:rPr>
              <a:t>→</a:t>
            </a:r>
            <a:r>
              <a:rPr lang="en-US" altLang="en-US">
                <a:latin typeface="Times New Roman" charset="0"/>
              </a:rPr>
              <a:t> 2NO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  <a:r>
              <a:rPr lang="en-US" altLang="en-US">
                <a:latin typeface="Times New Roman" charset="0"/>
              </a:rPr>
              <a:t> + O</a:t>
            </a:r>
            <a:r>
              <a:rPr lang="en-US" altLang="en-US" baseline="-16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3600"/>
              <a:t>		</a:t>
            </a:r>
            <a:r>
              <a:rPr lang="en-US" altLang="en-US" sz="3600">
                <a:latin typeface="Times New Roman" charset="0"/>
              </a:rPr>
              <a:t>Rate  =  </a:t>
            </a:r>
            <a:r>
              <a:rPr lang="en-US" altLang="en-US" sz="3600" i="1">
                <a:latin typeface="Times New Roman" charset="0"/>
              </a:rPr>
              <a:t>k</a:t>
            </a:r>
            <a:r>
              <a:rPr lang="en-US" altLang="en-US" sz="3600">
                <a:latin typeface="Times New Roman" charset="0"/>
              </a:rPr>
              <a:t>[NO</a:t>
            </a:r>
            <a:r>
              <a:rPr lang="en-US" altLang="en-US" sz="3600" baseline="-25000">
                <a:latin typeface="Times New Roman" charset="0"/>
              </a:rPr>
              <a:t>2</a:t>
            </a:r>
            <a:r>
              <a:rPr lang="en-US" altLang="en-US" sz="3600">
                <a:latin typeface="Times New Roman" charset="0"/>
              </a:rPr>
              <a:t>]</a:t>
            </a:r>
            <a:r>
              <a:rPr lang="en-US" altLang="en-US" sz="3600" i="1" baseline="30000">
                <a:latin typeface="Times New Roman" charset="0"/>
              </a:rPr>
              <a:t>n</a:t>
            </a:r>
            <a:r>
              <a:rPr lang="en-US" altLang="en-US">
                <a:latin typeface="Times New Roman" charset="0"/>
              </a:rPr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i="1">
                <a:latin typeface="Times New Roman" charset="0"/>
              </a:rPr>
              <a:t>	 k</a:t>
            </a:r>
            <a:r>
              <a:rPr lang="en-US" altLang="en-US">
                <a:latin typeface="Times New Roman" charset="0"/>
              </a:rPr>
              <a:t> = </a:t>
            </a:r>
            <a:r>
              <a:rPr lang="en-US" altLang="en-US" i="1">
                <a:latin typeface="Times New Roman" charset="0"/>
              </a:rPr>
              <a:t>rate constant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2"/>
              </a:buClr>
              <a:buFont typeface="Wingdings" charset="2"/>
              <a:buNone/>
            </a:pPr>
            <a:r>
              <a:rPr lang="en-US" altLang="en-US" sz="3200" i="1">
                <a:latin typeface="Times New Roman" charset="0"/>
              </a:rPr>
              <a:t> 	 n</a:t>
            </a:r>
            <a:r>
              <a:rPr lang="en-US" altLang="en-US" sz="3200">
                <a:latin typeface="Times New Roman" charset="0"/>
              </a:rPr>
              <a:t> = </a:t>
            </a:r>
            <a:r>
              <a:rPr lang="en-US" altLang="en-US" i="1">
                <a:latin typeface="Times New Roman" charset="0"/>
              </a:rPr>
              <a:t>the rate order</a:t>
            </a:r>
            <a:r>
              <a:rPr lang="en-US" altLang="en-US">
                <a:latin typeface="Times New Roman" charset="0"/>
              </a:rPr>
              <a:t> with respect to [NO</a:t>
            </a:r>
            <a:r>
              <a:rPr lang="en-US" altLang="en-US" baseline="-16000">
                <a:latin typeface="Times New Roman" charset="0"/>
              </a:rPr>
              <a:t>2</a:t>
            </a:r>
            <a:r>
              <a:rPr lang="en-US" altLang="en-US">
                <a:latin typeface="Times New Roman" charset="0"/>
              </a:rPr>
              <a:t> concentration; 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2"/>
              </a:buClr>
              <a:buFont typeface="Wingdings" charset="2"/>
              <a:buNone/>
            </a:pPr>
            <a:r>
              <a:rPr lang="en-US" altLang="en-US">
                <a:latin typeface="Times New Roman" charset="0"/>
              </a:rPr>
              <a:t>	 </a:t>
            </a:r>
            <a:r>
              <a:rPr lang="en-US" altLang="en-US" i="1">
                <a:latin typeface="Times New Roman" charset="0"/>
              </a:rPr>
              <a:t>rate order</a:t>
            </a:r>
            <a:r>
              <a:rPr lang="en-US" altLang="en-US">
                <a:latin typeface="Times New Roman" charset="0"/>
              </a:rPr>
              <a:t> is determined experimentally; 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2"/>
              </a:buClr>
              <a:buFont typeface="Wingdings" charset="2"/>
              <a:buNone/>
            </a:pPr>
            <a:r>
              <a:rPr lang="en-US" altLang="en-US">
                <a:latin typeface="Times New Roman" charset="0"/>
              </a:rPr>
              <a:t>	</a:t>
            </a:r>
            <a:r>
              <a:rPr lang="en-US" altLang="en-US" i="1">
                <a:latin typeface="Times New Roman" charset="0"/>
              </a:rPr>
              <a:t>Rate order</a:t>
            </a:r>
            <a:r>
              <a:rPr lang="en-US" altLang="en-US">
                <a:latin typeface="Times New Roman" charset="0"/>
              </a:rPr>
              <a:t>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indicates the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degree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in which the rate depends on the concentration of a particular reactant.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>
                <a:latin typeface="Times New Roman" charset="0"/>
              </a:rPr>
              <a:t>Rate Laws: A Summary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en-US" i="1" dirty="0">
                <a:latin typeface="Times New Roman" charset="0"/>
              </a:rPr>
              <a:t>Differential Rate Law </a:t>
            </a:r>
            <a:r>
              <a:rPr lang="en-US" altLang="en-US" dirty="0">
                <a:latin typeface="Times New Roman" charset="0"/>
              </a:rPr>
              <a:t>only shows concentrations of reactants; 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charset="0"/>
              </a:rPr>
              <a:t>We assume the reverse reaction has not occurred or is negligible. </a:t>
            </a:r>
          </a:p>
          <a:p>
            <a:pPr marL="457200" indent="-457200" eaLnBrk="1" hangingPunct="1">
              <a:buFontTx/>
              <a:buNone/>
            </a:pPr>
            <a:endParaRPr lang="en-US" altLang="en-US" sz="2000" dirty="0">
              <a:latin typeface="Times New Roman" charset="0"/>
            </a:endParaRPr>
          </a:p>
          <a:p>
            <a:pPr marL="457200" indent="-457200" eaLnBrk="1" hangingPunct="1"/>
            <a:r>
              <a:rPr lang="en-US" altLang="en-US" i="1" dirty="0">
                <a:latin typeface="Times New Roman" charset="0"/>
              </a:rPr>
              <a:t>Integrated Rate Law </a:t>
            </a:r>
            <a:r>
              <a:rPr lang="en-US" altLang="en-US" dirty="0">
                <a:latin typeface="Times New Roman" charset="0"/>
              </a:rPr>
              <a:t>shows how the concentration of a reactant is dependent on </a:t>
            </a:r>
            <a:r>
              <a:rPr lang="en-US" altLang="en-US" dirty="0" smtClean="0">
                <a:latin typeface="Times New Roman" charset="0"/>
              </a:rPr>
              <a:t>the time of reaction.</a:t>
            </a:r>
            <a:endParaRPr lang="en-US" altLang="en-US" dirty="0">
              <a:latin typeface="Times New Roman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Types of Rate Laws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Consider a general reaction: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	a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A +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Products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 rate law is expressed as,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	Rate =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[A]</a:t>
            </a:r>
            <a:r>
              <a:rPr lang="en-US" altLang="en-US" sz="3200" b="1" i="1" baseline="400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[B]</a:t>
            </a:r>
            <a:r>
              <a:rPr lang="en-US" altLang="en-US" sz="3200" b="1" i="1" baseline="4000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Where the exponents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are called the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rate order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of the reaction w.r.t. the respective reactants;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These exponents are usually small integers or simple fractions.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Types of Rate Laws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Zero-Order Reactions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In a zero order reaction the rate does not depend on the concentration of reactant,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For example, the decomposition of HI(g) on a gold catalyst is a zero-order reaction;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2 HI(g)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H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  +  I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Rate =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[HI]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0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;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(The rate is independent on the concentration of HI)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Types of Rate Laws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First Order Reactions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In a first order reaction the rate is proportional to the concentration of one of the reactants.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Example, for first-order reaction: 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	2N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(g)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4NO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  +  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  <a:endParaRPr lang="en-US" altLang="en-US" sz="36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2"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Rate =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],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The rate of decomposition of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is proportional to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the molar concentration of N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Types of Rate Laws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Second Order Reactions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In a second order reaction, the rate is proportional to the second power of the concentration of one of the reactants.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Example, for the decomposition of 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follows second order w.r.t. [NO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		2NO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2NO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</a:p>
          <a:p>
            <a:pPr lvl="2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		Rate =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[NO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]</a:t>
            </a:r>
            <a:r>
              <a:rPr lang="en-US" altLang="en-US" sz="3200" baseline="38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Determination of Rate Law using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Initial Rate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Consider the following reaction:  </a:t>
            </a:r>
          </a:p>
          <a:p>
            <a:pPr lvl="1" eaLnBrk="1" hangingPunct="1">
              <a:buFontTx/>
              <a:buNone/>
            </a:pP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	S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3200" baseline="36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+ 3I</a:t>
            </a:r>
            <a:r>
              <a:rPr lang="en-US" altLang="en-US" sz="3200" baseline="36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2SO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3200" baseline="36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+ I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32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Chemical Kinetics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The study of reaction rates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How fast does a reaction proceeds and what factors affecting it;</a:t>
            </a:r>
          </a:p>
          <a:p>
            <a:pPr lvl="1"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A measure of the change of the concentration of a reactant (or a product) as a function of time.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The study of rate yields information on the mechanism by which a reaction occurs at molecular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Determination of Rate Law using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Initial Rate</a:t>
            </a:r>
            <a:endParaRPr lang="en-US" altLang="en-US" sz="3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Reaction: S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+ 3I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2SO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6000">
                <a:latin typeface="Times New Roman" charset="0"/>
                <a:ea typeface="Times New Roman" charset="0"/>
                <a:cs typeface="Times New Roman" charset="0"/>
              </a:rPr>
              <a:t>2- 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+ I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(aq)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following data were obtain.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</a:t>
            </a:r>
            <a:endParaRPr lang="en-U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Expt.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[S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	 [I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		Initial Rate,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#		</a:t>
            </a:r>
            <a:r>
              <a:rPr lang="es-ES" altLang="en-US" sz="2400">
                <a:latin typeface="Times New Roman" charset="0"/>
                <a:ea typeface="Times New Roman" charset="0"/>
                <a:cs typeface="Times New Roman" charset="0"/>
              </a:rPr>
              <a:t>(mol/L)	(mol/L)	(mol/L.s)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</a:t>
            </a:r>
            <a:endParaRPr lang="en-U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1		0.036		0.060		1.5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 2		0.072		0.060		2.9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 3		0.036		0.120		2.9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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Determination of Rate Law using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Initial Rate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Reaction:   S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36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+ 3I</a:t>
            </a:r>
            <a:r>
              <a:rPr lang="en-US" altLang="en-US" sz="28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2SO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6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+ I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4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Determine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order of the reaction w.r.t. each reactant. Write 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rate law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for the above reaction.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Calculate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rate constant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and give its appropriate units.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Calculate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reaction rate when each reactant concentration is 0.20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Determination of Rate Law using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Initial Rate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The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rate law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 Rate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[S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800" b="1" i="1" baseline="380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[I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800" b="1" i="1" baseline="3800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here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are rate orders.</a:t>
            </a:r>
          </a:p>
          <a:p>
            <a:pPr lvl="1" eaLnBrk="1" hangingPunct="1"/>
            <a:endParaRPr lang="en-US" altLang="en-US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(a) Calculation of rate order,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371600" y="3505200"/>
          <a:ext cx="67818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3" imgW="3009900" imgH="889000" progId="Equation.3">
                  <p:embed/>
                </p:oleObj>
              </mc:Choice>
              <mc:Fallback>
                <p:oleObj name="Equation" r:id="rId3" imgW="3009900" imgH="889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678180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Determination of Rate Law using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Initial Rate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(b) Calculation of rate order,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eaLnBrk="1" hangingPunct="1"/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      </a:t>
            </a:r>
          </a:p>
          <a:p>
            <a:pPr eaLnBrk="1" hangingPunct="1"/>
            <a:endParaRPr lang="en-US" altLang="en-US" sz="2400" i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400" i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400" i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s-E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This reaction is first order w.r.t. [S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 and [I</a:t>
            </a:r>
            <a:r>
              <a:rPr lang="en-US" altLang="en-US" sz="24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Rate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[S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][I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371600" y="1905000"/>
          <a:ext cx="67818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3" imgW="2959100" imgH="889000" progId="Equation.3">
                  <p:embed/>
                </p:oleObj>
              </mc:Choice>
              <mc:Fallback>
                <p:oleObj name="Equation" r:id="rId3" imgW="29591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7818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rate constant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sz="32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at different concentrations of reactants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Rate constant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=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                             = 6.6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L.mol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.s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aseline="40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[S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0.20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[I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] = 0.20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600">
                <a:latin typeface="Times New Roman" charset="0"/>
                <a:ea typeface="Times New Roman" charset="0"/>
                <a:cs typeface="Times New Roman" charset="0"/>
              </a:rPr>
              <a:t> = 6.6 x 10</a:t>
            </a:r>
            <a:r>
              <a:rPr lang="en-US" altLang="en-US" sz="2600" baseline="40000">
                <a:latin typeface="Times New Roman" charset="0"/>
                <a:ea typeface="Times New Roman" charset="0"/>
                <a:cs typeface="Times New Roman" charset="0"/>
              </a:rPr>
              <a:t>-3</a:t>
            </a:r>
            <a:r>
              <a:rPr lang="en-US" altLang="en-US" sz="2600">
                <a:latin typeface="Times New Roman" charset="0"/>
                <a:ea typeface="Times New Roman" charset="0"/>
                <a:cs typeface="Times New Roman" charset="0"/>
              </a:rPr>
              <a:t> L.mol</a:t>
            </a:r>
            <a:r>
              <a:rPr lang="en-US" altLang="en-US" sz="26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altLang="en-US" sz="2600">
                <a:latin typeface="Times New Roman" charset="0"/>
                <a:ea typeface="Times New Roman" charset="0"/>
                <a:cs typeface="Times New Roman" charset="0"/>
              </a:rPr>
              <a:t>.s</a:t>
            </a:r>
            <a:r>
              <a:rPr lang="en-US" altLang="en-US" sz="26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(6.6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L.mol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.s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)(0.20 mol/L)</a:t>
            </a:r>
            <a:r>
              <a:rPr lang="en-US" altLang="en-US" sz="2800" baseline="30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      = 2.6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mol/(L.s)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4114800" y="1828800"/>
          <a:ext cx="39624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39624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Integrated Rate Law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i="1">
                <a:latin typeface="Times New Roman" charset="0"/>
                <a:ea typeface="Times New Roman" charset="0"/>
                <a:cs typeface="Times New Roman" charset="0"/>
              </a:rPr>
              <a:t>Graphical method to derive the rate law of a reaction: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Consider a reaction with single reactant:</a:t>
            </a:r>
          </a:p>
          <a:p>
            <a:pPr lvl="2"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R 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Products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If the reaction is zero-order w.r.t. [R], 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Then, 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2057400" y="4648200"/>
          <a:ext cx="28194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1091726" imgH="393529" progId="Equation.3">
                  <p:embed/>
                </p:oleObj>
              </mc:Choice>
              <mc:Fallback>
                <p:oleObj name="Equation" r:id="rId3" imgW="109172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48200"/>
                        <a:ext cx="28194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Integrated Rate Law for Zero-Order Reactions</a:t>
            </a:r>
          </a:p>
        </p:txBody>
      </p:sp>
      <p:graphicFrame>
        <p:nvGraphicFramePr>
          <p:cNvPr id="337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90600" y="1600200"/>
          <a:ext cx="2743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3" imgW="1091726" imgH="393529" progId="Equation.3">
                  <p:embed/>
                </p:oleObj>
              </mc:Choice>
              <mc:Fallback>
                <p:oleObj name="Equation" r:id="rId3" imgW="109172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27432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066800" y="2743200"/>
            <a:ext cx="61722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Symbol" charset="2"/>
                <a:ea typeface="Times New Roman" charset="0"/>
                <a:cs typeface="Times New Roman" charset="0"/>
              </a:rPr>
              <a:t>D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[R] = -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Symbol" charset="2"/>
                <a:ea typeface="Times New Roman" charset="0"/>
                <a:cs typeface="Times New Roman" charset="0"/>
              </a:rPr>
              <a:t>D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t,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[R]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[R]</a:t>
            </a:r>
            <a:r>
              <a:rPr lang="en-US" altLang="en-US" sz="2800" baseline="-20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 plot of [R]</a:t>
            </a:r>
            <a:r>
              <a:rPr lang="en-US" altLang="en-US" sz="2800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versus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t  yields a straight line with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-slope.</a:t>
            </a: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Linear Plot for Zero-order Reactions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Plot of [R]</a:t>
            </a:r>
            <a:r>
              <a:rPr lang="en-US" altLang="en-US" sz="3600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versus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t: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9812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981200" y="4800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981200" y="2590800"/>
            <a:ext cx="2362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295400" y="3276600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[R]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1800"/>
              <a:t> 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124200" y="4724400"/>
            <a:ext cx="398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 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52800" y="2971800"/>
            <a:ext cx="165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slope = -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Integrated Rate Law for First Order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If the reaction:  R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Products is a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first order reaction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, then</a:t>
            </a: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endParaRPr lang="en-US" altLang="en-US" sz="20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Which yields:</a:t>
            </a:r>
          </a:p>
          <a:p>
            <a:pPr eaLnBrk="1" hangingPunct="1"/>
            <a:endParaRPr lang="en-US" altLang="en-US" sz="200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And a plot of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[R]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versus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t  will yield a straight line with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slope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-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and 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y-intercept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[R]</a:t>
            </a:r>
            <a:r>
              <a:rPr lang="en-US" altLang="en-US" sz="2400" baseline="-16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0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838200" y="2895600"/>
          <a:ext cx="32766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3" imgW="1295400" imgH="393700" progId="Equation.3">
                  <p:embed/>
                </p:oleObj>
              </mc:Choice>
              <mc:Fallback>
                <p:oleObj name="Equation" r:id="rId3" imgW="1295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32766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6873" name="Object 10"/>
          <p:cNvGraphicFramePr>
            <a:graphicFrameLocks noChangeAspect="1"/>
          </p:cNvGraphicFramePr>
          <p:nvPr/>
        </p:nvGraphicFramePr>
        <p:xfrm>
          <a:off x="3048000" y="3962400"/>
          <a:ext cx="48768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5" imgW="2070100" imgH="419100" progId="Equation.3">
                  <p:embed/>
                </p:oleObj>
              </mc:Choice>
              <mc:Fallback>
                <p:oleObj name="Equation" r:id="rId5" imgW="2070100" imgH="419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48768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Linear Plot of First Order Reactions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Plot of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ln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]R]</a:t>
            </a:r>
            <a:r>
              <a:rPr lang="en-US" altLang="en-US" sz="4000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versus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t: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1981200" y="2362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1981200" y="4953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990600" y="3124200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ln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[R]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124200" y="4953000"/>
            <a:ext cx="37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 </a:t>
            </a: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1981200" y="2590800"/>
            <a:ext cx="2667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3352800" y="2971800"/>
            <a:ext cx="165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slope = -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Types of 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Initial Rates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Rates measured at the beginning of the reaction;  </a:t>
            </a:r>
          </a:p>
          <a:p>
            <a:pPr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Instantaneous Rates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Rates measured at any point of time during the reaction; </a:t>
            </a:r>
            <a:r>
              <a:rPr lang="en-US" altLang="en-US">
                <a:latin typeface="Times New Roman" charset="0"/>
              </a:rPr>
              <a:t>obtained from the slope of a line tangent to the curve at that point.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Average Rates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An overall rate measured over a period or time interval.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500">
                <a:latin typeface="Times New Roman" charset="0"/>
                <a:ea typeface="Times New Roman" charset="0"/>
                <a:cs typeface="Times New Roman" charset="0"/>
              </a:rPr>
              <a:t>Integrated Rate Law for Second Order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If the reaction:  R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Products follows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second-order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kinetics, then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                               or 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                                  </a:t>
            </a: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and   </a:t>
            </a:r>
          </a:p>
          <a:p>
            <a:pPr eaLnBrk="1" hangingPunct="1"/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 plot of 1/[R]</a:t>
            </a:r>
            <a:r>
              <a:rPr lang="en-US" altLang="en-US" sz="3600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versus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t  will yield a straight line with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slope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and 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y-intercept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1/[R]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0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1143000" y="2819400"/>
          <a:ext cx="29718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3" imgW="1333500" imgH="393700" progId="Equation.3">
                  <p:embed/>
                </p:oleObj>
              </mc:Choice>
              <mc:Fallback>
                <p:oleObj name="Equation" r:id="rId3" imgW="1333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29718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5257800" y="2819400"/>
          <a:ext cx="160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16002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9945" name="Object 8"/>
          <p:cNvGraphicFramePr>
            <a:graphicFrameLocks noChangeAspect="1"/>
          </p:cNvGraphicFramePr>
          <p:nvPr/>
        </p:nvGraphicFramePr>
        <p:xfrm>
          <a:off x="1981200" y="3810000"/>
          <a:ext cx="26670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7" imgW="1117600" imgH="431800" progId="Equation.3">
                  <p:embed/>
                </p:oleObj>
              </mc:Choice>
              <mc:Fallback>
                <p:oleObj name="Equation" r:id="rId7" imgW="1117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26670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Linear Plot for Second-order 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Plot of 1/[R]</a:t>
            </a:r>
            <a:r>
              <a:rPr lang="en-US" altLang="en-US" sz="3600" baseline="-16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versus 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time: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209800" y="2514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209800" y="5486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2209800" y="2819400"/>
            <a:ext cx="3124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992" name="Object 7"/>
          <p:cNvGraphicFramePr>
            <a:graphicFrameLocks noChangeAspect="1"/>
          </p:cNvGraphicFramePr>
          <p:nvPr/>
        </p:nvGraphicFramePr>
        <p:xfrm>
          <a:off x="1447800" y="3200400"/>
          <a:ext cx="730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3" imgW="317225" imgH="431425" progId="Equation.3">
                  <p:embed/>
                </p:oleObj>
              </mc:Choice>
              <mc:Fallback>
                <p:oleObj name="Equation" r:id="rId3" imgW="317225" imgH="4314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730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733800" y="5486400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time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191000" y="3581400"/>
            <a:ext cx="1531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slope =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Equations for Rate Laws w.r.t. [R]: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Differential Rate Laws: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Zero order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reaction: 	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First order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reaction: 	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];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Second order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reaction: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Integrated Rate Laws: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Zero order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reaction: [R]</a:t>
            </a:r>
            <a:r>
              <a:rPr lang="en-US" altLang="en-US" sz="2400" baseline="-120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000">
                <a:latin typeface="Times New Roman" charset="0"/>
                <a:ea typeface="Times New Roman" charset="0"/>
                <a:cs typeface="Times New Roman" charset="0"/>
              </a:rPr>
              <a:t> 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[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1600" baseline="-20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First order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reaction: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ln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[R]</a:t>
            </a:r>
            <a:r>
              <a:rPr lang="en-US" altLang="en-US" sz="2400" baseline="-160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=  -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 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ln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[R]</a:t>
            </a:r>
            <a:r>
              <a:rPr lang="en-US" altLang="en-US" sz="1600" baseline="-20000">
                <a:latin typeface="Times New Roman" charset="0"/>
                <a:ea typeface="Times New Roman" charset="0"/>
                <a:cs typeface="Times New Roman" charset="0"/>
              </a:rPr>
              <a:t>0 </a:t>
            </a:r>
            <a:r>
              <a:rPr lang="en-US" altLang="en-US" sz="2400" baseline="-200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i="1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Second order 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reaction: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= </a:t>
            </a:r>
          </a:p>
        </p:txBody>
      </p:sp>
      <p:graphicFrame>
        <p:nvGraphicFramePr>
          <p:cNvPr id="44036" name="Object 1"/>
          <p:cNvGraphicFramePr>
            <a:graphicFrameLocks noChangeAspect="1"/>
          </p:cNvGraphicFramePr>
          <p:nvPr/>
        </p:nvGraphicFramePr>
        <p:xfrm>
          <a:off x="5181600" y="5181600"/>
          <a:ext cx="2319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3" imgW="1180588" imgH="431613" progId="Equation.3">
                  <p:embed/>
                </p:oleObj>
              </mc:Choice>
              <mc:Fallback>
                <p:oleObj name="Equation" r:id="rId3" imgW="1180588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2319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Half-Lives of Reactions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zero-order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reaction: t</a:t>
            </a:r>
            <a:r>
              <a:rPr lang="en-US" altLang="en-US" sz="2800" baseline="-20000">
                <a:latin typeface="Times New Roman" charset="0"/>
                <a:ea typeface="Times New Roman" charset="0"/>
                <a:cs typeface="Times New Roman" charset="0"/>
              </a:rPr>
              <a:t>1/2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= [R]</a:t>
            </a:r>
            <a:r>
              <a:rPr lang="en-US" altLang="en-US" sz="2400" baseline="-20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/2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k;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i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first-order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reaction: t</a:t>
            </a:r>
            <a:r>
              <a:rPr lang="en-US" altLang="en-US" sz="2800" baseline="-20000">
                <a:latin typeface="Times New Roman" charset="0"/>
                <a:ea typeface="Times New Roman" charset="0"/>
                <a:cs typeface="Times New Roman" charset="0"/>
              </a:rPr>
              <a:t>1/2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= 0.693/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second-order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reaction: t</a:t>
            </a:r>
            <a:r>
              <a:rPr lang="en-US" altLang="en-US" sz="2800" baseline="-20000">
                <a:latin typeface="Times New Roman" charset="0"/>
                <a:ea typeface="Times New Roman" charset="0"/>
                <a:cs typeface="Times New Roman" charset="0"/>
              </a:rPr>
              <a:t>1/2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= 1/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[R]</a:t>
            </a:r>
            <a:r>
              <a:rPr lang="en-US" altLang="en-US" sz="2400" baseline="-20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u="sng">
                <a:latin typeface="Times New Roman" charset="0"/>
                <a:ea typeface="Times New Roman" charset="0"/>
                <a:cs typeface="Times New Roman" charset="0"/>
              </a:rPr>
              <a:t>Note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For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first-order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reaction, the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half-life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is independent of the concentration of reactant, but for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zero-order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second-order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reactions, the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half-lives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are dependent on the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initial concentrations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of the reactants.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Times New Roman" charset="0"/>
              </a:rPr>
              <a:t>Summary of the Rate Laws</a:t>
            </a:r>
          </a:p>
        </p:txBody>
      </p:sp>
      <p:pic>
        <p:nvPicPr>
          <p:cNvPr id="46083" name="Picture 3" descr="table_12_06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3549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4495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charset="0"/>
              </a:rPr>
              <a:t>Exercise-#1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391400" cy="45720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Times New Roman" charset="0"/>
              </a:rPr>
              <a:t>Consider the reaction </a:t>
            </a:r>
            <a:r>
              <a:rPr lang="en-US" altLang="en-US" dirty="0" err="1">
                <a:latin typeface="Times New Roman" charset="0"/>
              </a:rPr>
              <a:t>aA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sym typeface="Wingdings" charset="2"/>
              </a:rPr>
              <a:t> Products. </a:t>
            </a:r>
            <a:br>
              <a:rPr lang="en-US" altLang="en-US" dirty="0">
                <a:latin typeface="Times New Roman" charset="0"/>
                <a:sym typeface="Wingdings" charset="2"/>
              </a:rPr>
            </a:br>
            <a:r>
              <a:rPr lang="en-US" altLang="en-US" dirty="0">
                <a:latin typeface="Times New Roman" charset="0"/>
                <a:sym typeface="Wingdings" charset="2"/>
              </a:rPr>
              <a:t>[A]</a:t>
            </a:r>
            <a:r>
              <a:rPr lang="en-US" altLang="en-US" baseline="-25000" dirty="0">
                <a:latin typeface="Times New Roman" charset="0"/>
                <a:sym typeface="Wingdings" charset="2"/>
              </a:rPr>
              <a:t>0</a:t>
            </a:r>
            <a:r>
              <a:rPr lang="en-US" altLang="en-US" dirty="0">
                <a:latin typeface="Times New Roman" charset="0"/>
                <a:sym typeface="Wingdings" charset="2"/>
              </a:rPr>
              <a:t> = 5.0 </a:t>
            </a:r>
            <a:r>
              <a:rPr lang="en-US" altLang="en-US" i="1" dirty="0">
                <a:latin typeface="Times New Roman" charset="0"/>
                <a:sym typeface="Wingdings" charset="2"/>
              </a:rPr>
              <a:t>M</a:t>
            </a:r>
            <a:r>
              <a:rPr lang="en-US" altLang="en-US" dirty="0">
                <a:latin typeface="Times New Roman" charset="0"/>
                <a:sym typeface="Wingdings" charset="2"/>
              </a:rPr>
              <a:t> and </a:t>
            </a:r>
            <a:r>
              <a:rPr lang="en-US" altLang="en-US" i="1" dirty="0">
                <a:latin typeface="Times New Roman" charset="0"/>
                <a:sym typeface="Wingdings" charset="2"/>
              </a:rPr>
              <a:t>k</a:t>
            </a:r>
            <a:r>
              <a:rPr lang="en-US" altLang="en-US" dirty="0">
                <a:latin typeface="Times New Roman" charset="0"/>
                <a:sym typeface="Wingdings" charset="2"/>
              </a:rPr>
              <a:t> = 1.0 x 10</a:t>
            </a:r>
            <a:r>
              <a:rPr lang="en-US" altLang="en-US" baseline="30000" dirty="0">
                <a:latin typeface="Times New Roman" charset="0"/>
                <a:sym typeface="Wingdings" charset="2"/>
              </a:rPr>
              <a:t>–2 </a:t>
            </a:r>
            <a:r>
              <a:rPr lang="en-US" altLang="en-US" dirty="0">
                <a:latin typeface="Times New Roman" charset="0"/>
                <a:sym typeface="Wingdings" charset="2"/>
              </a:rPr>
              <a:t>(assume the units are appropriate for each case). Calculate [A] after 30.0 seconds have passed, assuming the reaction is:</a:t>
            </a:r>
          </a:p>
          <a:p>
            <a:pPr marL="457200" indent="-457200" eaLnBrk="1" hangingPunct="1">
              <a:buFontTx/>
              <a:buNone/>
            </a:pPr>
            <a:endParaRPr lang="en-US" altLang="en-US" sz="2000" dirty="0">
              <a:latin typeface="Times New Roman" charset="0"/>
              <a:sym typeface="Wingdings" charset="2"/>
            </a:endParaRPr>
          </a:p>
          <a:p>
            <a:pPr marL="901700" lvl="1" indent="-444500" eaLnBrk="1" hangingPunct="1">
              <a:buFontTx/>
              <a:buAutoNum type="alphaLcParenR"/>
            </a:pPr>
            <a:r>
              <a:rPr lang="en-US" altLang="en-US" sz="2800" dirty="0">
                <a:latin typeface="Times New Roman" charset="0"/>
                <a:sym typeface="Wingdings" charset="2"/>
              </a:rPr>
              <a:t> </a:t>
            </a:r>
            <a:r>
              <a:rPr lang="en-US" altLang="en-US" sz="3200" dirty="0">
                <a:latin typeface="Times New Roman" charset="0"/>
                <a:sym typeface="Wingdings" charset="2"/>
              </a:rPr>
              <a:t>Zero order			</a:t>
            </a:r>
            <a:endParaRPr lang="en-US" altLang="en-US" sz="3200" i="1" dirty="0">
              <a:solidFill>
                <a:srgbClr val="009900"/>
              </a:solidFill>
              <a:latin typeface="Times New Roman" charset="0"/>
              <a:sym typeface="Wingdings" charset="2"/>
            </a:endParaRPr>
          </a:p>
          <a:p>
            <a:pPr marL="901700" lvl="1" indent="-444500" eaLnBrk="1" hangingPunct="1">
              <a:buFontTx/>
              <a:buAutoNum type="alphaLcParenR"/>
            </a:pPr>
            <a:r>
              <a:rPr lang="en-US" altLang="en-US" sz="3200" dirty="0">
                <a:latin typeface="Times New Roman" charset="0"/>
                <a:sym typeface="Wingdings" charset="2"/>
              </a:rPr>
              <a:t> First order</a:t>
            </a:r>
            <a:r>
              <a:rPr lang="en-US" altLang="en-US" sz="3200" dirty="0">
                <a:sym typeface="Wingdings" charset="2"/>
              </a:rPr>
              <a:t>			 		</a:t>
            </a:r>
          </a:p>
          <a:p>
            <a:pPr marL="901700" lvl="1" indent="-444500" eaLnBrk="1" hangingPunct="1">
              <a:buFontTx/>
              <a:buAutoNum type="alphaLcParenR"/>
            </a:pPr>
            <a:r>
              <a:rPr lang="en-US" altLang="en-US" sz="3200" dirty="0">
                <a:latin typeface="Times New Roman" charset="0"/>
                <a:sym typeface="Wingdings" charset="2"/>
              </a:rPr>
              <a:t> Second order</a:t>
            </a:r>
            <a:r>
              <a:rPr lang="en-US" altLang="en-US" sz="2800" dirty="0">
                <a:latin typeface="Times New Roman" charset="0"/>
                <a:sym typeface="Wingdings" charset="2"/>
              </a:rPr>
              <a:t>		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4114800"/>
            <a:ext cx="16002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9900"/>
                </a:solidFill>
                <a:latin typeface="Times New Roman" charset="0"/>
              </a:rPr>
              <a:t>4.7 </a:t>
            </a:r>
            <a:r>
              <a:rPr lang="en-US" altLang="en-US" sz="3200" i="1" dirty="0">
                <a:solidFill>
                  <a:srgbClr val="009900"/>
                </a:solidFill>
                <a:latin typeface="Times New Roman" charset="0"/>
              </a:rPr>
              <a:t>M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9900"/>
                </a:solidFill>
                <a:latin typeface="Times New Roman" charset="0"/>
              </a:rPr>
              <a:t>3.7 </a:t>
            </a:r>
            <a:r>
              <a:rPr lang="en-US" altLang="en-US" sz="3200" i="1" dirty="0">
                <a:solidFill>
                  <a:srgbClr val="009900"/>
                </a:solidFill>
                <a:latin typeface="Times New Roman" charset="0"/>
              </a:rPr>
              <a:t>M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9900"/>
                </a:solidFill>
                <a:latin typeface="Times New Roman" charset="0"/>
              </a:rPr>
              <a:t>2.0 </a:t>
            </a:r>
            <a:r>
              <a:rPr lang="en-US" altLang="en-US" sz="3200" i="1" dirty="0">
                <a:solidFill>
                  <a:srgbClr val="009900"/>
                </a:solidFill>
                <a:latin typeface="Times New Roman" charset="0"/>
              </a:rPr>
              <a:t>M</a:t>
            </a:r>
          </a:p>
        </p:txBody>
      </p:sp>
      <p:pic>
        <p:nvPicPr>
          <p:cNvPr id="47109" name="Picture 5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 autoUpdateAnimBg="0"/>
      <p:bldP spid="104451" grpId="0" build="p" autoUpdateAnimBg="0"/>
      <p:bldP spid="104451" grpId="1" build="p"/>
      <p:bldP spid="10445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 Model for Chemical Reactions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For a reaction to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occur: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Reactant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molecules must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collide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with one another;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Molecular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collisions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must occur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a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proper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orientations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 cause a reaction;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Collisions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must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produce sufficient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energy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overcome 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energy barrier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called the </a:t>
            </a:r>
            <a:r>
              <a:rPr lang="en-US" altLang="en-US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activation energy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), and form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transition-state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complex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rate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formation of 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transition-state complex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the rate determining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step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for the reaction.</a:t>
            </a:r>
            <a:endParaRPr lang="en-US" alt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The Collision Theory of Reactions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All reactions are preceded by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molecular collisions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Molecular collisions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must be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energetic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and have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proper orientation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Effective collision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produces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transition-state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complex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rate of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transition-state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complex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formation is dependent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on: </a:t>
            </a:r>
          </a:p>
          <a:p>
            <a:pPr marL="457200" lvl="1" indent="0" eaLnBrk="1" hangingPunct="1"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frequency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effective molecular collisions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which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depends on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concentrations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temperature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14987"/>
            <a:ext cx="7696200" cy="971909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Orientation Factor in Collision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2_05_COandO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3" r="-5103"/>
          <a:stretch>
            <a:fillRect/>
          </a:stretch>
        </p:blipFill>
        <p:spPr>
          <a:xfrm>
            <a:off x="609600" y="1558785"/>
            <a:ext cx="7543800" cy="32747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05400"/>
            <a:ext cx="8062912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Illustrated are two collisions that might take place between carbon monoxide </a:t>
            </a:r>
            <a:r>
              <a:rPr lang="en-US" sz="2000" dirty="0" smtClean="0"/>
              <a:t>and oxygen molecules. The </a:t>
            </a:r>
            <a:r>
              <a:rPr lang="en-US" sz="2000" dirty="0"/>
              <a:t>orientation of the colliding molecules partially determines whether a reaction between the two molecules </a:t>
            </a:r>
            <a:r>
              <a:rPr lang="en-US" sz="2000" dirty="0" smtClean="0"/>
              <a:t>will occur</a:t>
            </a:r>
            <a:r>
              <a:rPr lang="en-US" sz="2000" dirty="0"/>
              <a:t>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95" y="227959"/>
            <a:ext cx="897826" cy="6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>
                <a:latin typeface="Times New Roman" charset="0"/>
              </a:rPr>
              <a:t>Change in Potential Energy</a:t>
            </a:r>
          </a:p>
        </p:txBody>
      </p:sp>
      <p:pic>
        <p:nvPicPr>
          <p:cNvPr id="50179" name="Picture 3" descr="ch12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77200" cy="351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Instantaneous Rate: </a:t>
            </a:r>
            <a:b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decrease in Phenolphthalein Concentration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20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Dependence of Rate on Temperature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Reaction rates depend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on 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activation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energy, 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temperature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T, such that: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Higher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activation energy implies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 high reaction barrier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 small fraction of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reactant molecules will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 able to form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transition-state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complex,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which results in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 slower rate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reaction; 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Increasing the reaction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temperature results in a larger fraction of reactant molecules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having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sufficient energy to overcome the energy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barrier;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his results in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 faster rate of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Rate Constant, Activation Energy &amp;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Temperature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activation energy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temperature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influence the rate constant, and hence the rate of reaction according to the following Arrhenius equation:</a:t>
            </a:r>
          </a:p>
          <a:p>
            <a:pPr marL="914400" lvl="2" indent="0" eaLnBrk="1" hangingPunct="1">
              <a:buNone/>
            </a:pP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32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32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32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3200" i="1" baseline="36000" dirty="0" err="1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3200" baseline="36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3200" baseline="36000" dirty="0">
                <a:latin typeface="Times New Roman" charset="0"/>
                <a:ea typeface="Times New Roman" charset="0"/>
                <a:cs typeface="Times New Roman" charset="0"/>
              </a:rPr>
              <a:t>/RT</a:t>
            </a:r>
          </a:p>
          <a:p>
            <a:pPr marL="914400" lvl="2" indent="0" eaLnBrk="1" hangingPunct="1"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Arrhenius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frequency factor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effective molecular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collisions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2" indent="0" eaLnBrk="1" hangingPunct="1">
              <a:buNone/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 the Kelvin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temperature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R is gas constant (R = 8.314 J/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K.mol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Energy Profile for An Exothermic Reaction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239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Energy Profile of An Endothermic Reaction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Effect of Temperature on Rates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Boltzmann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distribution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energy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shows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that the fraction of molecules with energy greater than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400" baseline="-12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increases with temperature.</a:t>
            </a:r>
          </a:p>
        </p:txBody>
      </p:sp>
      <p:sp>
        <p:nvSpPr>
          <p:cNvPr id="55300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5301" name="Picture 7" descr="tempkur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0960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Graphical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Relationships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36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3600" i="1" dirty="0" err="1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3600" baseline="-12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, and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7924800" cy="495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From the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Arrhenius equation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36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-(</a:t>
                </a:r>
                <a:r>
                  <a:rPr lang="en-US" altLang="en-US" sz="2800" baseline="36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Ea</a:t>
                </a:r>
                <a:r>
                  <a:rPr lang="en-US" altLang="en-US" sz="2800" baseline="36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/RT)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ln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ln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(A);	(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R 8.314 J.mol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.K</a:t>
                </a:r>
                <a:r>
                  <a:rPr lang="en-US" alt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-1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914400" lvl="2" indent="0" eaLnBrk="1" hangingPunct="1">
                  <a:buNone/>
                </a:pPr>
                <a:endParaRPr lang="en-US" alt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lot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of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ln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versus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i="1" dirty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will yield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 straight line with the slope =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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/R), or 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8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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slope x R</a:t>
                </a:r>
              </a:p>
              <a:p>
                <a:pPr eaLnBrk="1" hangingPunct="1">
                  <a:buFontTx/>
                  <a:buNone/>
                </a:pPr>
                <a:endParaRPr lang="en-US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If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values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at two different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temperatures are known, the following formula may be used to determine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400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ln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𝐸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  <m:r>
                          <a:rPr lang="en-US" altLang="en-US" b="0" i="1" baseline="-25000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  <m:r>
                          <a:rPr lang="en-US" altLang="en-US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	  </a:t>
                </a:r>
                <a:endParaRPr lang="en-US" altLang="en-US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7924800" cy="4953000"/>
              </a:xfrm>
              <a:blipFill rotWithShape="0">
                <a:blip r:embed="rId2"/>
                <a:stretch>
                  <a:fillRect l="-1385" t="-1355" r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49530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charset="0"/>
              </a:rPr>
              <a:t>Exercise-#2</a:t>
            </a:r>
            <a:endParaRPr lang="en-US" altLang="en-US" sz="4000" dirty="0">
              <a:latin typeface="Times New Roman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6482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latin typeface="Times New Roman" charset="0"/>
              </a:rPr>
              <a:t>Chemists commonly use a rule of thumb that an increase of 10 K in temperature doubles the rate of a reaction. What must the </a:t>
            </a:r>
            <a:r>
              <a:rPr lang="en-US" altLang="en-US">
                <a:solidFill>
                  <a:srgbClr val="0000FF"/>
                </a:solidFill>
                <a:latin typeface="Times New Roman" charset="0"/>
              </a:rPr>
              <a:t>activation energy</a:t>
            </a:r>
            <a:r>
              <a:rPr lang="en-US" altLang="en-US">
                <a:latin typeface="Times New Roman" charset="0"/>
              </a:rPr>
              <a:t> be for this statement to be true for a temperature increase from 25°C to 35°C?</a:t>
            </a:r>
            <a:r>
              <a:rPr lang="en-US" altLang="en-US" sz="3600"/>
              <a:t> </a:t>
            </a:r>
          </a:p>
          <a:p>
            <a:pPr marL="465138" indent="-465138" eaLnBrk="1" hangingPunct="1">
              <a:buFontTx/>
              <a:buNone/>
            </a:pPr>
            <a:endParaRPr lang="en-US" altLang="en-US" sz="2000"/>
          </a:p>
          <a:p>
            <a:pPr marL="465138" indent="-465138" eaLnBrk="1" hangingPunct="1">
              <a:buFontTx/>
              <a:buNone/>
            </a:pPr>
            <a:r>
              <a:rPr lang="en-US" altLang="en-US" sz="3600"/>
              <a:t>				</a:t>
            </a:r>
            <a:r>
              <a:rPr lang="en-US" altLang="en-US" sz="3600">
                <a:solidFill>
                  <a:srgbClr val="009900"/>
                </a:solidFill>
                <a:latin typeface="Times New Roman" charset="0"/>
              </a:rPr>
              <a:t>E</a:t>
            </a:r>
            <a:r>
              <a:rPr lang="en-US" altLang="en-US" sz="3600" baseline="-12000">
                <a:solidFill>
                  <a:srgbClr val="009900"/>
                </a:solidFill>
                <a:latin typeface="Times New Roman" charset="0"/>
              </a:rPr>
              <a:t>a</a:t>
            </a:r>
            <a:r>
              <a:rPr lang="en-US" altLang="en-US" sz="3600">
                <a:solidFill>
                  <a:srgbClr val="009900"/>
                </a:solidFill>
                <a:latin typeface="Times New Roman" charset="0"/>
              </a:rPr>
              <a:t> = 53 kJ</a:t>
            </a:r>
          </a:p>
        </p:txBody>
      </p:sp>
      <p:pic>
        <p:nvPicPr>
          <p:cNvPr id="5734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  <p:bldP spid="12288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Reaction Mechanism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Shows the detail pictures of how a given reaction occurs at molecular level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It consists of a set of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elementary steps 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that shows probable reactions involving molecular species – including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reaction intermediates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sum of these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elementary steps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yields the overall balanced equation for the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Elementary Steps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For example, the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reaction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buNone/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	2A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+ B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C +  D  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may involves the following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elementary steps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reaction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mechanism: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Step-1:  	A + B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X;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Step-2:  	X + A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Y;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Step-3:          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 +  D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Overall reaction: 2A + B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 + D;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X and Y are reaction intermediates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Molecularity in Elementary Steps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Molecularity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number of molecular species that react in an elementary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Rate Law for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an elementary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teps follows the molecularity: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Elementary Reactions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Molecularity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  Rate Law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ym typeface="Symbol" charset="2"/>
              </a:rPr>
              <a:t>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product		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Unimolecular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   Rate =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[A]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2A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product		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Bimolecular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   Rate =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[A]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 + B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product		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Bimolecular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   Rate =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[A][B]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2A + B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product		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Termolecular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	   Rate =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[A]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[B]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ym typeface="Symbol" charset="2"/>
              </a:rPr>
              <a:t>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latin typeface="Times New Roman" charset="0"/>
              </a:rPr>
              <a:t>The Decomposition of Nitrogen Dioxide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757238" y="22098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4" name="Picture 6" descr="table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15200" cy="509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Times New Roman" charset="0"/>
              </a:rPr>
              <a:t>A M</a:t>
            </a:r>
            <a:r>
              <a:rPr lang="en-US" altLang="en-US" sz="3200" dirty="0" smtClean="0">
                <a:latin typeface="Times New Roman" charset="0"/>
              </a:rPr>
              <a:t>olecular </a:t>
            </a:r>
            <a:r>
              <a:rPr lang="en-US" altLang="en-US" sz="3200" dirty="0">
                <a:latin typeface="Times New Roman" charset="0"/>
              </a:rPr>
              <a:t>Representation of the Elementary Steps in the Reaction of NO</a:t>
            </a:r>
            <a:r>
              <a:rPr lang="en-US" altLang="en-US" sz="3200" baseline="-25000" dirty="0">
                <a:latin typeface="Times New Roman" charset="0"/>
              </a:rPr>
              <a:t>2</a:t>
            </a:r>
            <a:r>
              <a:rPr lang="en-US" altLang="en-US" sz="3200" dirty="0">
                <a:latin typeface="Times New Roman" charset="0"/>
              </a:rPr>
              <a:t> and CO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45" name="Picture 5" descr="ch12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924800" cy="3043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Times New Roman" charset="0"/>
              </a:rPr>
              <a:t>NO</a:t>
            </a:r>
            <a:r>
              <a:rPr lang="en-US" altLang="en-US" baseline="-25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  <a:r>
              <a:rPr lang="en-US" altLang="en-US">
                <a:latin typeface="Times New Roman" charset="0"/>
              </a:rPr>
              <a:t> + CO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  <a:r>
              <a:rPr lang="en-US" altLang="en-US">
                <a:latin typeface="Times New Roman" charset="0"/>
              </a:rPr>
              <a:t> → NO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  <a:r>
              <a:rPr lang="en-US" altLang="en-US">
                <a:latin typeface="Times New Roman" charset="0"/>
              </a:rPr>
              <a:t> + CO</a:t>
            </a:r>
            <a:r>
              <a:rPr lang="en-US" altLang="en-US" baseline="-25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(</a:t>
            </a:r>
            <a:r>
              <a:rPr lang="en-US" altLang="en-US" sz="2400" i="1">
                <a:latin typeface="Times New Roman" charset="0"/>
              </a:rPr>
              <a:t>g</a:t>
            </a:r>
            <a:r>
              <a:rPr lang="en-US" altLang="en-US" sz="240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Reaction Mechanism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Step-1:	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NO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Step-2:	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 CO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+  CO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lvl="1" indent="0" eaLnBrk="1" hangingPunct="1">
              <a:buNone/>
            </a:pPr>
            <a:endParaRPr lang="en-US" altLang="en-US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Overall:	 NO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CO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NO  +  CO</a:t>
            </a:r>
            <a:r>
              <a:rPr lang="en-US" altLang="en-US" sz="2800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endParaRPr lang="en-US" altLang="en-US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xperimental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rate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law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Rate =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[NO</a:t>
            </a:r>
            <a:r>
              <a:rPr lang="en-US" altLang="en-US" baseline="-16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baseline="38000" dirty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he overall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reaction is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second-order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w.r.t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[NO</a:t>
            </a:r>
            <a:r>
              <a:rPr lang="en-US" altLang="en-US" sz="2800" baseline="-16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but is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zero-order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in [CO].</a:t>
            </a:r>
          </a:p>
          <a:p>
            <a:pPr eaLnBrk="1" hangingPunct="1"/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67600" cy="3886200"/>
          </a:xfrm>
        </p:spPr>
        <p:txBody>
          <a:bodyPr/>
          <a:lstStyle/>
          <a:p>
            <a:pPr marL="742950" indent="-742950" eaLnBrk="1" hangingPunct="1">
              <a:buFontTx/>
              <a:buAutoNum type="arabicPeriod"/>
            </a:pPr>
            <a:r>
              <a:rPr lang="en-US" altLang="en-US" sz="2800" dirty="0">
                <a:latin typeface="Times New Roman" charset="0"/>
              </a:rPr>
              <a:t>The sum of the </a:t>
            </a:r>
            <a:r>
              <a:rPr lang="en-US" altLang="en-US" sz="2800" i="1" dirty="0">
                <a:latin typeface="Times New Roman" charset="0"/>
              </a:rPr>
              <a:t>elementary steps </a:t>
            </a:r>
            <a:r>
              <a:rPr lang="en-US" altLang="en-US" sz="2800" dirty="0">
                <a:latin typeface="Times New Roman" charset="0"/>
              </a:rPr>
              <a:t>must yield the </a:t>
            </a:r>
            <a:r>
              <a:rPr lang="en-US" altLang="en-US" sz="2800" i="1" dirty="0">
                <a:latin typeface="Times New Roman" charset="0"/>
              </a:rPr>
              <a:t>overall balanced equation </a:t>
            </a:r>
            <a:r>
              <a:rPr lang="en-US" altLang="en-US" sz="2800" dirty="0">
                <a:latin typeface="Times New Roman" charset="0"/>
              </a:rPr>
              <a:t>for the reaction</a:t>
            </a:r>
            <a:r>
              <a:rPr lang="en-US" altLang="en-US" sz="2800" dirty="0" smtClean="0">
                <a:latin typeface="Times New Roman" charset="0"/>
              </a:rPr>
              <a:t>.</a:t>
            </a:r>
          </a:p>
          <a:p>
            <a:pPr marL="400050" lvl="1" indent="0" eaLnBrk="1" hangingPunct="1">
              <a:buNone/>
            </a:pPr>
            <a:endParaRPr lang="en-US" altLang="en-US" sz="2400" dirty="0">
              <a:latin typeface="Times New Roman" charset="0"/>
            </a:endParaRPr>
          </a:p>
          <a:p>
            <a:pPr marL="742950" indent="-742950" eaLnBrk="1" hangingPunct="1">
              <a:buFontTx/>
              <a:buAutoNum type="arabicPeriod"/>
            </a:pPr>
            <a:r>
              <a:rPr lang="en-US" altLang="en-US" sz="2800" dirty="0">
                <a:latin typeface="Times New Roman" charset="0"/>
              </a:rPr>
              <a:t>The rate law derived from reaction mechanism must agree with the experimentally determined rate law.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latin typeface="Times New Roman" charset="0"/>
              </a:rPr>
              <a:t>Acceptable</a:t>
            </a:r>
            <a:r>
              <a:rPr lang="en-US" altLang="en-US" sz="3600">
                <a:latin typeface="Times New Roman" charset="0"/>
              </a:rPr>
              <a:t> Reaction Mechanism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>
                <a:latin typeface="Times New Roman" charset="0"/>
              </a:rPr>
              <a:t>Decomposition of N</a:t>
            </a:r>
            <a:r>
              <a:rPr lang="en-US" altLang="en-US" sz="4000" baseline="-16000">
                <a:latin typeface="Times New Roman" charset="0"/>
              </a:rPr>
              <a:t>2</a:t>
            </a:r>
            <a:r>
              <a:rPr lang="en-US" altLang="en-US" sz="4000">
                <a:latin typeface="Times New Roman" charset="0"/>
              </a:rPr>
              <a:t>O</a:t>
            </a:r>
            <a:r>
              <a:rPr lang="en-US" altLang="en-US" sz="4000" baseline="-16000">
                <a:latin typeface="Times New Roman" charset="0"/>
              </a:rPr>
              <a:t>5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05800" cy="3810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Times New Roman" charset="0"/>
              </a:rPr>
              <a:t>Overall reaction:</a:t>
            </a:r>
            <a:r>
              <a:rPr lang="en-US" altLang="en-US" sz="3200" dirty="0">
                <a:latin typeface="Times New Roman" charset="0"/>
              </a:rPr>
              <a:t> </a:t>
            </a:r>
            <a:r>
              <a:rPr lang="en-US" altLang="en-US" sz="3200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2N</a:t>
            </a:r>
            <a:r>
              <a:rPr lang="en-US" altLang="en-US" baseline="-25000" dirty="0" smtClean="0">
                <a:latin typeface="Times New Roman" charset="0"/>
              </a:rPr>
              <a:t>2</a:t>
            </a:r>
            <a:r>
              <a:rPr lang="en-US" altLang="en-US" dirty="0" smtClean="0">
                <a:latin typeface="Times New Roman" charset="0"/>
              </a:rPr>
              <a:t>O</a:t>
            </a:r>
            <a:r>
              <a:rPr lang="en-US" altLang="en-US" baseline="-25000" dirty="0" smtClean="0">
                <a:latin typeface="Times New Roman" charset="0"/>
              </a:rPr>
              <a:t>5</a:t>
            </a:r>
            <a:r>
              <a:rPr lang="en-US" altLang="en-US" sz="2400" dirty="0" smtClean="0">
                <a:latin typeface="Times New Roman" charset="0"/>
              </a:rPr>
              <a:t>(</a:t>
            </a:r>
            <a:r>
              <a:rPr lang="en-US" altLang="en-US" sz="2400" i="1" dirty="0" smtClean="0">
                <a:latin typeface="Times New Roman" charset="0"/>
              </a:rPr>
              <a:t>g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>
                <a:latin typeface="Times New Roman" charset="0"/>
                <a:sym typeface="Symbol" charset="2"/>
              </a:rPr>
              <a:t></a:t>
            </a:r>
            <a:r>
              <a:rPr lang="en-US" altLang="en-US" dirty="0">
                <a:latin typeface="Times New Roman" charset="0"/>
                <a:sym typeface="Wingdings" charset="2"/>
              </a:rPr>
              <a:t> 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4NO</a:t>
            </a:r>
            <a:r>
              <a:rPr lang="en-US" altLang="en-US" baseline="-25000" dirty="0" smtClean="0">
                <a:latin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sym typeface="Wingdings" charset="2"/>
              </a:rPr>
              <a:t>(</a:t>
            </a:r>
            <a:r>
              <a:rPr lang="en-US" altLang="en-US" sz="2400" i="1" dirty="0" smtClean="0">
                <a:latin typeface="Times New Roman" charset="0"/>
                <a:sym typeface="Wingdings" charset="2"/>
              </a:rPr>
              <a:t>g</a:t>
            </a:r>
            <a:r>
              <a:rPr lang="en-US" altLang="en-US" sz="2400" dirty="0">
                <a:latin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sym typeface="Wingdings" charset="2"/>
              </a:rPr>
              <a:t> + 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O</a:t>
            </a:r>
            <a:r>
              <a:rPr lang="en-US" altLang="en-US" baseline="-25000" dirty="0" smtClean="0">
                <a:latin typeface="Times New Roman" charset="0"/>
                <a:sym typeface="Wingdings" charset="2"/>
              </a:rPr>
              <a:t>2</a:t>
            </a:r>
            <a:r>
              <a:rPr lang="en-US" altLang="en-US" sz="2400" dirty="0" smtClean="0">
                <a:latin typeface="Times New Roman" charset="0"/>
                <a:sym typeface="Wingdings" charset="2"/>
              </a:rPr>
              <a:t>(</a:t>
            </a:r>
            <a:r>
              <a:rPr lang="en-US" altLang="en-US" sz="2400" i="1" dirty="0" smtClean="0">
                <a:latin typeface="Times New Roman" charset="0"/>
                <a:sym typeface="Wingdings" charset="2"/>
              </a:rPr>
              <a:t>g</a:t>
            </a:r>
            <a:r>
              <a:rPr lang="en-US" altLang="en-US" sz="2400" dirty="0">
                <a:latin typeface="Times New Roman" charset="0"/>
                <a:sym typeface="Wingdings" charset="2"/>
              </a:rPr>
              <a:t>)</a:t>
            </a:r>
            <a:r>
              <a:rPr lang="en-US" altLang="en-US" dirty="0">
                <a:latin typeface="Times New Roman" charset="0"/>
                <a:sym typeface="Wingdings" charset="2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i="1" dirty="0" smtClean="0">
                <a:latin typeface="Times New Roman" charset="0"/>
                <a:sym typeface="Wingdings" charset="2"/>
              </a:rPr>
              <a:t>Proposed mechanism involved the following elementary steps</a:t>
            </a:r>
            <a:endParaRPr lang="en-US" altLang="en-US" sz="2400" dirty="0">
              <a:latin typeface="Times New Roman" charset="0"/>
              <a:sym typeface="Wingdings" charset="2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Wingdings" charset="2"/>
              </a:rPr>
              <a:t>Step-1</a:t>
            </a:r>
            <a:r>
              <a:rPr lang="en-US" altLang="en-US" dirty="0">
                <a:solidFill>
                  <a:srgbClr val="0000FF"/>
                </a:solidFill>
                <a:latin typeface="Times New Roman" charset="0"/>
                <a:sym typeface="Wingdings" charset="2"/>
              </a:rPr>
              <a:t>:</a:t>
            </a:r>
            <a:r>
              <a:rPr lang="en-US" altLang="en-US" dirty="0">
                <a:latin typeface="Times New Roman" charset="0"/>
                <a:sym typeface="Wingdings" charset="2"/>
              </a:rPr>
              <a:t>  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2[</a:t>
            </a:r>
            <a:r>
              <a:rPr lang="en-US" altLang="en-US" dirty="0" smtClean="0">
                <a:latin typeface="Times New Roman" charset="0"/>
              </a:rPr>
              <a:t>N</a:t>
            </a:r>
            <a:r>
              <a:rPr lang="en-US" altLang="en-US" baseline="-16000" dirty="0" smtClean="0">
                <a:latin typeface="Times New Roman" charset="0"/>
              </a:rPr>
              <a:t>2</a:t>
            </a:r>
            <a:r>
              <a:rPr lang="en-US" altLang="en-US" dirty="0" smtClean="0">
                <a:latin typeface="Times New Roman" charset="0"/>
              </a:rPr>
              <a:t>O</a:t>
            </a:r>
            <a:r>
              <a:rPr lang="en-US" altLang="en-US" baseline="-16000" dirty="0" smtClean="0">
                <a:latin typeface="Times New Roman" charset="0"/>
              </a:rPr>
              <a:t>5</a:t>
            </a:r>
            <a:r>
              <a:rPr lang="en-US" altLang="en-US" dirty="0" smtClean="0">
                <a:latin typeface="Times New Roman" charset="0"/>
              </a:rPr>
              <a:t>  </a:t>
            </a:r>
            <a:r>
              <a:rPr lang="en-US" altLang="en-US" b="1" dirty="0">
                <a:latin typeface="Lucida Sans Unicode" charset="0"/>
              </a:rPr>
              <a:t>⇌</a:t>
            </a:r>
            <a:r>
              <a:rPr lang="en-US" altLang="en-US" dirty="0">
                <a:latin typeface="Times New Roman" charset="0"/>
                <a:sym typeface="Wingdings" charset="2"/>
              </a:rPr>
              <a:t> 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2</a:t>
            </a:r>
            <a:r>
              <a:rPr lang="en-US" altLang="en-US" dirty="0">
                <a:latin typeface="Times New Roman" charset="0"/>
                <a:sym typeface="Wingdings" charset="2"/>
              </a:rPr>
              <a:t> + 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NO</a:t>
            </a:r>
            <a:r>
              <a:rPr lang="en-US" altLang="en-US" baseline="-16000" dirty="0" smtClean="0">
                <a:latin typeface="Times New Roman" charset="0"/>
                <a:sym typeface="Wingdings" charset="2"/>
              </a:rPr>
              <a:t>3</a:t>
            </a:r>
            <a:r>
              <a:rPr lang="en-US" altLang="en-US" dirty="0">
                <a:latin typeface="Times New Roman" charset="0"/>
                <a:sym typeface="Wingdings" charset="2"/>
              </a:rPr>
              <a:t>]		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(</a:t>
            </a:r>
            <a:r>
              <a:rPr lang="en-US" altLang="en-US" dirty="0">
                <a:latin typeface="Times New Roman" charset="0"/>
                <a:sym typeface="Wingdings" charset="2"/>
              </a:rPr>
              <a:t>fast)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Wingdings" charset="2"/>
              </a:rPr>
              <a:t>Step-2</a:t>
            </a:r>
            <a:r>
              <a:rPr lang="en-US" altLang="en-US" dirty="0">
                <a:solidFill>
                  <a:srgbClr val="0000FF"/>
                </a:solidFill>
                <a:latin typeface="Times New Roman" charset="0"/>
                <a:sym typeface="Wingdings" charset="2"/>
              </a:rPr>
              <a:t>:</a:t>
            </a:r>
            <a:r>
              <a:rPr lang="en-US" altLang="en-US" dirty="0">
                <a:latin typeface="Times New Roman" charset="0"/>
                <a:sym typeface="Wingdings" charset="2"/>
              </a:rPr>
              <a:t>  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2</a:t>
            </a:r>
            <a:r>
              <a:rPr lang="en-US" altLang="en-US" dirty="0">
                <a:latin typeface="Times New Roman" charset="0"/>
                <a:sym typeface="Wingdings" charset="2"/>
              </a:rPr>
              <a:t> + 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3</a:t>
            </a:r>
            <a:r>
              <a:rPr lang="en-US" altLang="en-US" dirty="0">
                <a:latin typeface="Times New Roman" charset="0"/>
                <a:sym typeface="Wingdings" charset="2"/>
              </a:rPr>
              <a:t> → NO + 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2</a:t>
            </a:r>
            <a:r>
              <a:rPr lang="en-US" altLang="en-US" dirty="0">
                <a:latin typeface="Times New Roman" charset="0"/>
                <a:sym typeface="Wingdings" charset="2"/>
              </a:rPr>
              <a:t> + 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2</a:t>
            </a:r>
            <a:r>
              <a:rPr lang="en-US" altLang="en-US" baseline="-25000" dirty="0">
                <a:latin typeface="Times New Roman" charset="0"/>
                <a:sym typeface="Wingdings" charset="2"/>
              </a:rPr>
              <a:t>  </a:t>
            </a:r>
            <a:r>
              <a:rPr lang="en-US" altLang="en-US" baseline="-25000" dirty="0" smtClean="0">
                <a:latin typeface="Times New Roman" charset="0"/>
                <a:sym typeface="Wingdings" charset="2"/>
              </a:rPr>
              <a:t>	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(</a:t>
            </a:r>
            <a:r>
              <a:rPr lang="en-US" altLang="en-US" dirty="0">
                <a:latin typeface="Times New Roman" charset="0"/>
                <a:sym typeface="Wingdings" charset="2"/>
              </a:rPr>
              <a:t>slow)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charset="0"/>
                <a:sym typeface="Wingdings" charset="2"/>
              </a:rPr>
              <a:t>Step-3</a:t>
            </a:r>
            <a:r>
              <a:rPr lang="en-US" altLang="en-US" dirty="0">
                <a:solidFill>
                  <a:srgbClr val="0000FF"/>
                </a:solidFill>
                <a:latin typeface="Times New Roman" charset="0"/>
                <a:sym typeface="Wingdings" charset="2"/>
              </a:rPr>
              <a:t>:</a:t>
            </a:r>
            <a:r>
              <a:rPr lang="en-US" altLang="en-US" dirty="0">
                <a:latin typeface="Times New Roman" charset="0"/>
                <a:sym typeface="Wingdings" charset="2"/>
              </a:rPr>
              <a:t>    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3</a:t>
            </a:r>
            <a:r>
              <a:rPr lang="en-US" altLang="en-US" dirty="0">
                <a:latin typeface="Times New Roman" charset="0"/>
                <a:sym typeface="Wingdings" charset="2"/>
              </a:rPr>
              <a:t> + NO → 2NO</a:t>
            </a:r>
            <a:r>
              <a:rPr lang="en-US" altLang="en-US" baseline="-16000" dirty="0">
                <a:latin typeface="Times New Roman" charset="0"/>
                <a:sym typeface="Wingdings" charset="2"/>
              </a:rPr>
              <a:t>2</a:t>
            </a:r>
            <a:r>
              <a:rPr lang="en-US" altLang="en-US" dirty="0">
                <a:latin typeface="Times New Roman" charset="0"/>
                <a:sym typeface="Wingdings" charset="2"/>
              </a:rPr>
              <a:t> 		   </a:t>
            </a:r>
            <a:r>
              <a:rPr lang="en-US" altLang="en-US" dirty="0" smtClean="0">
                <a:latin typeface="Times New Roman" charset="0"/>
                <a:sym typeface="Wingdings" charset="2"/>
              </a:rPr>
              <a:t>	(</a:t>
            </a:r>
            <a:r>
              <a:rPr lang="en-US" altLang="en-US" dirty="0">
                <a:latin typeface="Times New Roman" charset="0"/>
                <a:sym typeface="Wingdings" charset="2"/>
              </a:rPr>
              <a:t>fast)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Catalysts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Catalysts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are substances that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added to a reaction mixture to increase its rate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Catalyst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involved in the elementary steps, but does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not get used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the overall reaction.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atalyst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functions by providing an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alternative reaction pathways with lower activation energy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At equilibrium,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catalyst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increases the rates of both forward and reverse reactions equally - the state of equilibrium is not altered.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Energy Plots of </a:t>
            </a:r>
            <a:r>
              <a:rPr lang="en-US" altLang="en-US" sz="3600" i="1" dirty="0">
                <a:latin typeface="Times New Roman" charset="0"/>
                <a:ea typeface="Times New Roman" charset="0"/>
                <a:cs typeface="Times New Roman" charset="0"/>
              </a:rPr>
              <a:t>Catalyzed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altLang="en-US" sz="3600" i="1" dirty="0" err="1">
                <a:latin typeface="Times New Roman" charset="0"/>
                <a:ea typeface="Times New Roman" charset="0"/>
                <a:cs typeface="Times New Roman" charset="0"/>
              </a:rPr>
              <a:t>Uncatalyzed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 Exothermic Reactions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5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606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4017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Times New Roman" charset="0"/>
              </a:rPr>
              <a:t>Energy </a:t>
            </a:r>
            <a:r>
              <a:rPr lang="en-US" altLang="en-US" sz="3600" dirty="0" smtClean="0">
                <a:latin typeface="Times New Roman" charset="0"/>
              </a:rPr>
              <a:t>Plots of </a:t>
            </a:r>
            <a:r>
              <a:rPr lang="en-US" altLang="en-US" sz="3600" i="1" dirty="0">
                <a:latin typeface="Times New Roman" charset="0"/>
              </a:rPr>
              <a:t>Catalyzed</a:t>
            </a:r>
            <a:r>
              <a:rPr lang="en-US" altLang="en-US" sz="3600" dirty="0">
                <a:latin typeface="Times New Roman" charset="0"/>
              </a:rPr>
              <a:t> and </a:t>
            </a:r>
            <a:r>
              <a:rPr lang="en-US" altLang="en-US" sz="3600" i="1" dirty="0" err="1" smtClean="0">
                <a:latin typeface="Times New Roman" charset="0"/>
              </a:rPr>
              <a:t>Uncatalyzed</a:t>
            </a:r>
            <a:r>
              <a:rPr lang="en-US" altLang="en-US" sz="3600" dirty="0" smtClean="0">
                <a:latin typeface="Times New Roman" charset="0"/>
              </a:rPr>
              <a:t> </a:t>
            </a:r>
            <a:r>
              <a:rPr lang="en-US" altLang="en-US" sz="3600" dirty="0">
                <a:latin typeface="Times New Roman" charset="0"/>
              </a:rPr>
              <a:t>Endothermic Reactions</a:t>
            </a:r>
          </a:p>
        </p:txBody>
      </p:sp>
      <p:pic>
        <p:nvPicPr>
          <p:cNvPr id="67587" name="Picture 3" descr="ch1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29200" cy="47078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Times New Roman" charset="0"/>
              </a:rPr>
              <a:t>Effect of </a:t>
            </a:r>
            <a:r>
              <a:rPr lang="en-US" altLang="en-US" sz="3600" dirty="0" smtClean="0">
                <a:latin typeface="Times New Roman" charset="0"/>
              </a:rPr>
              <a:t>Catalyst </a:t>
            </a:r>
            <a:r>
              <a:rPr lang="en-US" altLang="en-US" sz="3600" dirty="0">
                <a:latin typeface="Times New Roman" charset="0"/>
              </a:rPr>
              <a:t>on the </a:t>
            </a:r>
            <a:r>
              <a:rPr lang="en-US" altLang="en-US" sz="3600" dirty="0" smtClean="0">
                <a:latin typeface="Times New Roman" charset="0"/>
              </a:rPr>
              <a:t>fraction </a:t>
            </a:r>
            <a:r>
              <a:rPr lang="en-US" altLang="en-US" sz="3600" dirty="0">
                <a:latin typeface="Times New Roman" charset="0"/>
              </a:rPr>
              <a:t>of </a:t>
            </a:r>
            <a:r>
              <a:rPr lang="en-US" altLang="en-US" sz="3600" dirty="0" smtClean="0">
                <a:latin typeface="Times New Roman" charset="0"/>
              </a:rPr>
              <a:t>Effective </a:t>
            </a:r>
            <a:r>
              <a:rPr lang="en-US" altLang="en-US" sz="3600" dirty="0">
                <a:latin typeface="Times New Roman" charset="0"/>
              </a:rPr>
              <a:t>Collisions</a:t>
            </a:r>
          </a:p>
        </p:txBody>
      </p:sp>
      <p:pic>
        <p:nvPicPr>
          <p:cNvPr id="68611" name="Picture 3" descr="ch12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29600" cy="3201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Homogeneous Catalysts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These are catalysts that have the same phase as the reactants. </a:t>
            </a:r>
          </a:p>
          <a:p>
            <a:pPr marL="533400" indent="-533400"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Example: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533400" indent="-533400" eaLnBrk="1" hangingPunct="1"/>
            <a:endParaRPr lang="en-US" altLang="en-US" sz="1200">
              <a:latin typeface="Times New Roman" charset="0"/>
              <a:ea typeface="Times New Roman" charset="0"/>
              <a:cs typeface="Times New Roman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The formation of SO</a:t>
            </a:r>
            <a:r>
              <a:rPr lang="en-US" altLang="en-US" sz="2400" baseline="-14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from SO</a:t>
            </a:r>
            <a:r>
              <a:rPr lang="en-US" altLang="en-US" sz="2400" baseline="-14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and O</a:t>
            </a:r>
            <a:r>
              <a:rPr lang="en-US" altLang="en-US" sz="2400" baseline="-14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is an exothermic reaction, but the activation energy is very high.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The reaction is very slow at low temperature.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Increasing the temperature increases the reaction rate, but lowers the yield.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Adding nitric oxide, which leads to the formation of </a:t>
            </a:r>
            <a:r>
              <a:rPr lang="en-US" altLang="en-US" sz="2400" i="1">
                <a:latin typeface="Times New Roman" charset="0"/>
                <a:ea typeface="Times New Roman" charset="0"/>
                <a:cs typeface="Times New Roman" charset="0"/>
              </a:rPr>
              <a:t>transition-state complexes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 that have lower activation energy, makes the reaction go faster at a moderate temperature. 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9637" name="Object 4"/>
          <p:cNvGraphicFramePr>
            <a:graphicFrameLocks noChangeAspect="1"/>
          </p:cNvGraphicFramePr>
          <p:nvPr/>
        </p:nvGraphicFramePr>
        <p:xfrm>
          <a:off x="2438400" y="2286000"/>
          <a:ext cx="5791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3" imgW="2552700" imgH="228600" progId="Equation.3">
                  <p:embed/>
                </p:oleObj>
              </mc:Choice>
              <mc:Fallback>
                <p:oleObj name="Equation" r:id="rId3" imgW="2552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57912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Mechanism of catalytic reaction by nitric oxide on the formation of SO</a:t>
            </a:r>
            <a:r>
              <a:rPr lang="en-US" altLang="en-US" sz="3600" baseline="-1600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Step-1:            2NO + 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2NO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Step-2:       2NO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+ 2SO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2NO + 2SO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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Overall:  2 SO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+ 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2SO</a:t>
            </a:r>
            <a:r>
              <a:rPr lang="en-US" altLang="en-US" baseline="-16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endParaRPr lang="en-US" altLang="en-US" sz="240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 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latin typeface="Times New Roman" charset="0"/>
              </a:rPr>
              <a:t>The Decomposition of Nitrogen Dioxide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757238" y="22098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8" name="Picture 6" descr="figure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375150" cy="518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Heterogeneous Catalysis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Most reactions involving gases use inert metals or metal oxides as catalysts.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These solid catalysts provide surface areas for effective molecular to interactions.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solid surface facilitates the breaking and formation of bonds.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For examples, Ni, Pd and Pt are often used in the hydrogenation of vegetable oil to make margarine and Crisco 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Heterogeneous Catalysis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2_07_HetCat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3" b="-2773"/>
          <a:stretch>
            <a:fillRect/>
          </a:stretch>
        </p:blipFill>
        <p:spPr>
          <a:xfrm>
            <a:off x="685800" y="1122387"/>
            <a:ext cx="7620000" cy="33078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4651717"/>
            <a:ext cx="8382000" cy="1901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There are four steps in the catalysis of the </a:t>
            </a:r>
            <a:r>
              <a:rPr lang="en-US" sz="1600" dirty="0" smtClean="0"/>
              <a:t>reaction; 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en-US" sz="1600" dirty="0"/>
              <a:t>+ H</a:t>
            </a:r>
            <a:r>
              <a:rPr lang="en-US" sz="1600" baseline="-25000" dirty="0"/>
              <a:t>2</a:t>
            </a:r>
            <a:r>
              <a:rPr lang="en-US" sz="1600" dirty="0"/>
              <a:t> ⟶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  <a:r>
              <a:rPr lang="en-US" sz="1600" dirty="0"/>
              <a:t>by nickel.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(a)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is adsorbed on the </a:t>
            </a:r>
            <a:r>
              <a:rPr lang="en-US" sz="1600" dirty="0" smtClean="0"/>
              <a:t>metal surface</a:t>
            </a:r>
            <a:r>
              <a:rPr lang="en-US" sz="1600" dirty="0"/>
              <a:t>, breaking the H–H bonds and forming Ni–H </a:t>
            </a:r>
            <a:r>
              <a:rPr lang="en-US" sz="1600" dirty="0" smtClean="0"/>
              <a:t>bonds.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(b) </a:t>
            </a:r>
            <a:r>
              <a:rPr lang="en-US" sz="1600" dirty="0" smtClean="0"/>
              <a:t>Ethylene </a:t>
            </a:r>
            <a:r>
              <a:rPr lang="en-US" sz="1600" dirty="0"/>
              <a:t>is adsorbed on the surface, breaking the π-bond and forming Ni–C bonds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b="1" dirty="0" smtClean="0"/>
              <a:t>(c) </a:t>
            </a:r>
            <a:r>
              <a:rPr lang="en-US" sz="1600" dirty="0" smtClean="0"/>
              <a:t>Atoms </a:t>
            </a:r>
            <a:r>
              <a:rPr lang="en-US" sz="1600" dirty="0"/>
              <a:t>diffuse across the surface and form new C–H bonds when they collide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dirty="0" smtClean="0"/>
              <a:t>d) 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molecules, not strongly attracted to Ni, </a:t>
            </a:r>
            <a:r>
              <a:rPr lang="en-US" sz="1600" dirty="0"/>
              <a:t>escape from the nickel </a:t>
            </a:r>
            <a:r>
              <a:rPr lang="en-US" sz="1600" dirty="0" smtClean="0"/>
              <a:t>surface</a:t>
            </a:r>
            <a:r>
              <a:rPr lang="de-DE" sz="1600" dirty="0" smtClean="0"/>
              <a:t>.</a:t>
            </a:r>
            <a:endParaRPr lang="en-US" sz="1600" dirty="0" smtClean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3" y="227959"/>
            <a:ext cx="990017" cy="6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Polyunsaturated, cis- and trans-Monounsaturated and Saturated Fatty Acids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5532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Hydrogenation of Monounsaturated Fatty Acid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152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Catalytic Converter in Automobile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2_07_Cat Conver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2" r="-20002"/>
          <a:stretch>
            <a:fillRect/>
          </a:stretch>
        </p:blipFill>
        <p:spPr>
          <a:xfrm>
            <a:off x="762000" y="1380809"/>
            <a:ext cx="7467600" cy="324164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105400"/>
            <a:ext cx="8062912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catalytic converter allows for the combustion of all carbon-containing compounds to </a:t>
            </a:r>
            <a:r>
              <a:rPr lang="en-US" sz="2000" dirty="0" smtClean="0"/>
              <a:t>carbon dioxide</a:t>
            </a:r>
            <a:r>
              <a:rPr lang="en-US" sz="2000" dirty="0"/>
              <a:t>, while at the same time reducing the output of nitrogen oxide and other pollutants in emissions </a:t>
            </a:r>
            <a:r>
              <a:rPr lang="en-US" sz="2000" dirty="0" smtClean="0"/>
              <a:t>from </a:t>
            </a:r>
            <a:r>
              <a:rPr lang="is-IS" sz="2000" dirty="0" smtClean="0"/>
              <a:t>gasoline</a:t>
            </a:r>
            <a:r>
              <a:rPr lang="is-IS" sz="2000" dirty="0"/>
              <a:t>-burning engines.</a:t>
            </a:r>
            <a:endParaRPr lang="en-US" sz="20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27959"/>
            <a:ext cx="759321" cy="5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Catalytic Converter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Catalytic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converters in automobile use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eterogeneous catalyst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which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 a mixture of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Pd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Pt, and Rh,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embedded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in ceramic honeycombs. 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This catalyst catalyzes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following reaction, which converts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toxic carbon monoxide gas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8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nitrogen oxides to N</a:t>
            </a:r>
            <a:r>
              <a:rPr lang="en-US" altLang="en-US" sz="2800" baseline="-16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914400" lvl="2" indent="0" eaLnBrk="1" hangingPunct="1"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   2CO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+ 2NO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2CO</a:t>
            </a:r>
            <a:r>
              <a:rPr lang="en-US" altLang="en-US" sz="3200" baseline="-1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  <a:r>
              <a:rPr lang="en-US" altLang="en-US" sz="32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N</a:t>
            </a:r>
            <a:r>
              <a:rPr lang="en-US" altLang="en-US" sz="3200" baseline="-16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Catalytic Reactions in Industrial Processes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Some reactions require specific catalyst. For example, Ni catalyzes the following reaction: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While ZnO-Cr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mixture catalyzes the formation of methanol from the same reactants: 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24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914400" y="2743200"/>
          <a:ext cx="7391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Equation" r:id="rId3" imgW="2908300" imgH="228600" progId="Equation.3">
                  <p:embed/>
                </p:oleObj>
              </mc:Choice>
              <mc:Fallback>
                <p:oleObj name="Equation" r:id="rId3" imgW="2908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3914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7831" name="Object 6"/>
          <p:cNvGraphicFramePr>
            <a:graphicFrameLocks noChangeAspect="1"/>
          </p:cNvGraphicFramePr>
          <p:nvPr/>
        </p:nvGraphicFramePr>
        <p:xfrm>
          <a:off x="1066800" y="4724400"/>
          <a:ext cx="60198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5" imgW="2794000" imgH="241300" progId="Equation.3">
                  <p:embed/>
                </p:oleObj>
              </mc:Choice>
              <mc:Fallback>
                <p:oleObj name="Equation" r:id="rId5" imgW="27940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60198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Enzyme-catalyzed Reactions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In enzymatic reactions, the molecules at the beginning of the process (the substrates) are converted by the enzyme into different molecules (the products). </a:t>
            </a:r>
          </a:p>
          <a:p>
            <a:pPr algn="just" eaLnBrk="1" hangingPunct="1"/>
            <a:r>
              <a:rPr lang="en-US" altLang="en-US"/>
              <a:t> </a:t>
            </a:r>
          </a:p>
        </p:txBody>
      </p:sp>
      <p:pic>
        <p:nvPicPr>
          <p:cNvPr id="78852" name="Picture 5" descr="Enzyme+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010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Activation Energy in the presence and absence of Enzyme 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6629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Average Rate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Consider the following reaction at 300</a:t>
            </a:r>
            <a:r>
              <a:rPr lang="en-US" altLang="en-US" baseline="4000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C: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	2 NO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(g)  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2 NO(g)  +  O</a:t>
            </a:r>
            <a:r>
              <a:rPr lang="en-US" altLang="en-US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(g) 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The initial concentration of NO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is 0.0100 mol/L and its concentration after 150 s is 0.0055 mol/L. What are the average rates for this reaction during the first and the second 150 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Average rate during the first 150 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Average rate =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= </a:t>
            </a:r>
          </a:p>
          <a:p>
            <a:pPr eaLnBrk="1" hangingPunct="1"/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= 3.0 x 10</a:t>
            </a:r>
            <a:r>
              <a:rPr lang="en-US" altLang="en-US" sz="2800" baseline="3800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mol/(L.s) </a:t>
            </a:r>
          </a:p>
        </p:txBody>
      </p:sp>
      <p:graphicFrame>
        <p:nvGraphicFramePr>
          <p:cNvPr id="15364" name="Object 14"/>
          <p:cNvGraphicFramePr>
            <a:graphicFrameLocks noChangeAspect="1"/>
          </p:cNvGraphicFramePr>
          <p:nvPr/>
        </p:nvGraphicFramePr>
        <p:xfrm>
          <a:off x="3200400" y="1981200"/>
          <a:ext cx="13716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634725" imgH="406224" progId="Equation.3">
                  <p:embed/>
                </p:oleObj>
              </mc:Choice>
              <mc:Fallback>
                <p:oleObj name="Equation" r:id="rId3" imgW="634725" imgH="40622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0"/>
                        <a:ext cx="13716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3"/>
          <p:cNvGraphicFramePr>
            <a:graphicFrameLocks noChangeAspect="1"/>
          </p:cNvGraphicFramePr>
          <p:nvPr/>
        </p:nvGraphicFramePr>
        <p:xfrm>
          <a:off x="1447800" y="3017838"/>
          <a:ext cx="47244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5" imgW="1981200" imgH="393700" progId="Equation.3">
                  <p:embed/>
                </p:oleObj>
              </mc:Choice>
              <mc:Fallback>
                <p:oleObj name="Equation" r:id="rId5" imgW="19812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7244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1447800" y="4038600"/>
          <a:ext cx="19812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7" imgW="888614" imgH="393529" progId="Equation.3">
                  <p:embed/>
                </p:oleObj>
              </mc:Choice>
              <mc:Fallback>
                <p:oleObj name="Equation" r:id="rId7" imgW="888614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19812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0" y="4157663"/>
            <a:ext cx="285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charset="0"/>
                <a:ea typeface="MS Mincho" charset="-128"/>
                <a:cs typeface="Times New Roman" charset="0"/>
              </a:rPr>
              <a:t>  </a:t>
            </a:r>
            <a:r>
              <a:rPr lang="en-US" altLang="en-US" sz="900">
                <a:ea typeface="MS Mincho" charset="-128"/>
                <a:cs typeface="Times New Roman" charset="0"/>
              </a:rPr>
              <a:t> </a:t>
            </a:r>
            <a:endParaRPr lang="en-US" altLang="en-US" sz="1800">
              <a:ea typeface="MS Mincho" charset="-128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charset="0"/>
                <a:ea typeface="Times New Roman" charset="0"/>
                <a:cs typeface="Times New Roman" charset="0"/>
              </a:rPr>
              <a:t>Average rate during the second 150 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Average rate =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=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=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   = 1.1 x 10</a:t>
            </a:r>
            <a:r>
              <a:rPr lang="en-US" altLang="en-US" sz="2800" baseline="4000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mol/(L.s)</a:t>
            </a:r>
            <a:r>
              <a:rPr lang="en-US" altLang="en-US" sz="28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Average rate decreases as reaction progresses because the reactant concentration has decreased 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1676400"/>
          <a:ext cx="1295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3" imgW="634725" imgH="406224" progId="Equation.3">
                  <p:embed/>
                </p:oleObj>
              </mc:Choice>
              <mc:Fallback>
                <p:oleObj name="Equation" r:id="rId3" imgW="634725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1295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600200" y="2590800"/>
          <a:ext cx="45720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5" imgW="1981200" imgH="393700" progId="Equation.3">
                  <p:embed/>
                </p:oleObj>
              </mc:Choice>
              <mc:Fallback>
                <p:oleObj name="Equation" r:id="rId5" imgW="19812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45720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600200" y="3581400"/>
          <a:ext cx="1981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7" imgW="888614" imgH="393529" progId="Equation.3">
                  <p:embed/>
                </p:oleObj>
              </mc:Choice>
              <mc:Fallback>
                <p:oleObj name="Equation" r:id="rId7" imgW="88861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19812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2133</Words>
  <Application>Microsoft Office PowerPoint</Application>
  <PresentationFormat>On-screen Show (4:3)</PresentationFormat>
  <Paragraphs>397</Paragraphs>
  <Slides>68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MS Mincho</vt:lpstr>
      <vt:lpstr>Arial</vt:lpstr>
      <vt:lpstr>Cambria Math</vt:lpstr>
      <vt:lpstr>Lucida Sans Unicode</vt:lpstr>
      <vt:lpstr>Symbol</vt:lpstr>
      <vt:lpstr>Times New Roman</vt:lpstr>
      <vt:lpstr>Wingdings</vt:lpstr>
      <vt:lpstr>Default Design</vt:lpstr>
      <vt:lpstr>Equation</vt:lpstr>
      <vt:lpstr>Chemical Kinetics</vt:lpstr>
      <vt:lpstr>Chemical Kinetics</vt:lpstr>
      <vt:lpstr>Types of Rates</vt:lpstr>
      <vt:lpstr>Instantaneous Rate:  The decrease in Phenolphthalein Concentration</vt:lpstr>
      <vt:lpstr>The Decomposition of Nitrogen Dioxide</vt:lpstr>
      <vt:lpstr>The Decomposition of Nitrogen Dioxide</vt:lpstr>
      <vt:lpstr>Average Rate</vt:lpstr>
      <vt:lpstr>Average rate during the first 150 s</vt:lpstr>
      <vt:lpstr>Average rate during the second 150 s</vt:lpstr>
      <vt:lpstr>Stoichiometric Relationships  of Reaction Rates</vt:lpstr>
      <vt:lpstr>Expressions of Reaction Rates and Their Stoichiometric Relationships</vt:lpstr>
      <vt:lpstr>Differential Rate Law</vt:lpstr>
      <vt:lpstr>Rate Law</vt:lpstr>
      <vt:lpstr>Rate Laws: A Summary</vt:lpstr>
      <vt:lpstr>Types of Rate Laws</vt:lpstr>
      <vt:lpstr>Types of Rate Laws</vt:lpstr>
      <vt:lpstr>Types of Rate Laws</vt:lpstr>
      <vt:lpstr>Types of Rate Laws</vt:lpstr>
      <vt:lpstr>Determination of Rate Law using Initial Rate</vt:lpstr>
      <vt:lpstr>Determination of Rate Law using Initial Rate</vt:lpstr>
      <vt:lpstr>Determination of Rate Law using Initial Rate</vt:lpstr>
      <vt:lpstr>Determination of Rate Law using Initial Rate</vt:lpstr>
      <vt:lpstr>Determination of Rate Law using Initial Rate</vt:lpstr>
      <vt:lpstr>Calculating rate constant and rate at different concentrations of reactants</vt:lpstr>
      <vt:lpstr>Integrated Rate Law</vt:lpstr>
      <vt:lpstr>Integrated Rate Law for Zero-Order Reactions</vt:lpstr>
      <vt:lpstr>Linear Plot for Zero-order Reactions</vt:lpstr>
      <vt:lpstr>Integrated Rate Law for First Order </vt:lpstr>
      <vt:lpstr>Linear Plot of First Order Reactions</vt:lpstr>
      <vt:lpstr>Integrated Rate Law for Second Order</vt:lpstr>
      <vt:lpstr>Linear Plot for Second-order Reactions</vt:lpstr>
      <vt:lpstr>Equations for Rate Laws w.r.t. [R]:</vt:lpstr>
      <vt:lpstr>Half-Lives of Reactions</vt:lpstr>
      <vt:lpstr>Summary of the Rate Laws</vt:lpstr>
      <vt:lpstr>Exercise-#1</vt:lpstr>
      <vt:lpstr>A Model for Chemical Reactions</vt:lpstr>
      <vt:lpstr>The Collision Theory of Reactions</vt:lpstr>
      <vt:lpstr>Orientation Factor in Collision</vt:lpstr>
      <vt:lpstr>Change in Potential Energy</vt:lpstr>
      <vt:lpstr>Dependence of Rate on Temperature</vt:lpstr>
      <vt:lpstr>Rate Constant, Activation Energy &amp; Temperature</vt:lpstr>
      <vt:lpstr>Energy Profile for An Exothermic Reaction</vt:lpstr>
      <vt:lpstr>Energy Profile of An Endothermic Reaction</vt:lpstr>
      <vt:lpstr>Effect of Temperature on Rates</vt:lpstr>
      <vt:lpstr>Graphical Relationships of k, Ea, and T</vt:lpstr>
      <vt:lpstr>Exercise-#2</vt:lpstr>
      <vt:lpstr>Reaction Mechanism</vt:lpstr>
      <vt:lpstr>Elementary Steps</vt:lpstr>
      <vt:lpstr>Molecularity in Elementary Steps</vt:lpstr>
      <vt:lpstr>A Molecular Representation of the Elementary Steps in the Reaction of NO2 and CO</vt:lpstr>
      <vt:lpstr>Reaction Mechanism</vt:lpstr>
      <vt:lpstr>Acceptable Reaction Mechanism</vt:lpstr>
      <vt:lpstr>Decomposition of N2O5</vt:lpstr>
      <vt:lpstr>Catalysts</vt:lpstr>
      <vt:lpstr>Energy Plots of Catalyzed and Uncatalyzed Exothermic Reactions</vt:lpstr>
      <vt:lpstr>Energy Plots of Catalyzed and Uncatalyzed Endothermic Reactions</vt:lpstr>
      <vt:lpstr>Effect of Catalyst on the fraction of Effective Collisions</vt:lpstr>
      <vt:lpstr>Homogeneous Catalysts</vt:lpstr>
      <vt:lpstr>Mechanism of catalytic reaction by nitric oxide on the formation of SO3</vt:lpstr>
      <vt:lpstr>Heterogeneous Catalysis</vt:lpstr>
      <vt:lpstr>Heterogeneous Catalysis</vt:lpstr>
      <vt:lpstr>Polyunsaturated, cis- and trans-Monounsaturated and Saturated Fatty Acids</vt:lpstr>
      <vt:lpstr>Hydrogenation of Monounsaturated Fatty Acid</vt:lpstr>
      <vt:lpstr>Catalytic Converter in Automobile</vt:lpstr>
      <vt:lpstr>Catalytic Converter</vt:lpstr>
      <vt:lpstr>Catalytic Reactions in Industrial Processes</vt:lpstr>
      <vt:lpstr>Enzyme-catalyzed Reactions</vt:lpstr>
      <vt:lpstr>Activation Energy in the presence and absence of Enzyme 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Kinetics</dc:title>
  <dc:creator>Siraj Omar</dc:creator>
  <cp:lastModifiedBy>Siraj Omar</cp:lastModifiedBy>
  <cp:revision>65</cp:revision>
  <dcterms:created xsi:type="dcterms:W3CDTF">2010-01-14T05:24:39Z</dcterms:created>
  <dcterms:modified xsi:type="dcterms:W3CDTF">2018-05-22T02:25:51Z</dcterms:modified>
</cp:coreProperties>
</file>