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329" r:id="rId2"/>
    <p:sldId id="257" r:id="rId3"/>
    <p:sldId id="265" r:id="rId4"/>
    <p:sldId id="361" r:id="rId5"/>
    <p:sldId id="270" r:id="rId6"/>
    <p:sldId id="370" r:id="rId7"/>
    <p:sldId id="369" r:id="rId8"/>
    <p:sldId id="274" r:id="rId9"/>
    <p:sldId id="275" r:id="rId10"/>
    <p:sldId id="277" r:id="rId11"/>
    <p:sldId id="367" r:id="rId12"/>
    <p:sldId id="368" r:id="rId13"/>
    <p:sldId id="281" r:id="rId14"/>
    <p:sldId id="355" r:id="rId15"/>
    <p:sldId id="356" r:id="rId16"/>
    <p:sldId id="282" r:id="rId17"/>
    <p:sldId id="283" r:id="rId18"/>
    <p:sldId id="294" r:id="rId19"/>
    <p:sldId id="290" r:id="rId20"/>
    <p:sldId id="357" r:id="rId21"/>
    <p:sldId id="358" r:id="rId22"/>
    <p:sldId id="359" r:id="rId23"/>
    <p:sldId id="291" r:id="rId24"/>
    <p:sldId id="293" r:id="rId25"/>
    <p:sldId id="360" r:id="rId26"/>
    <p:sldId id="344" r:id="rId27"/>
    <p:sldId id="287" r:id="rId28"/>
    <p:sldId id="288" r:id="rId29"/>
    <p:sldId id="289" r:id="rId30"/>
    <p:sldId id="338" r:id="rId31"/>
    <p:sldId id="340" r:id="rId32"/>
    <p:sldId id="266" r:id="rId33"/>
    <p:sldId id="267" r:id="rId34"/>
    <p:sldId id="268" r:id="rId35"/>
    <p:sldId id="269" r:id="rId36"/>
    <p:sldId id="330" r:id="rId37"/>
    <p:sldId id="331" r:id="rId38"/>
    <p:sldId id="332" r:id="rId39"/>
    <p:sldId id="335" r:id="rId40"/>
    <p:sldId id="334" r:id="rId41"/>
    <p:sldId id="336" r:id="rId42"/>
    <p:sldId id="337" r:id="rId43"/>
    <p:sldId id="333" r:id="rId44"/>
    <p:sldId id="339" r:id="rId45"/>
    <p:sldId id="362" r:id="rId46"/>
    <p:sldId id="341" r:id="rId47"/>
    <p:sldId id="343" r:id="rId48"/>
    <p:sldId id="342" r:id="rId49"/>
    <p:sldId id="295" r:id="rId50"/>
    <p:sldId id="301" r:id="rId51"/>
    <p:sldId id="328" r:id="rId52"/>
    <p:sldId id="299" r:id="rId53"/>
    <p:sldId id="300" r:id="rId54"/>
    <p:sldId id="371" r:id="rId55"/>
    <p:sldId id="372" r:id="rId56"/>
    <p:sldId id="303" r:id="rId57"/>
    <p:sldId id="345" r:id="rId58"/>
    <p:sldId id="304" r:id="rId59"/>
    <p:sldId id="305" r:id="rId60"/>
    <p:sldId id="306" r:id="rId61"/>
    <p:sldId id="324" r:id="rId62"/>
    <p:sldId id="325" r:id="rId63"/>
    <p:sldId id="326" r:id="rId64"/>
    <p:sldId id="327" r:id="rId65"/>
    <p:sldId id="296" r:id="rId66"/>
    <p:sldId id="307" r:id="rId67"/>
    <p:sldId id="366" r:id="rId68"/>
    <p:sldId id="364" r:id="rId69"/>
    <p:sldId id="365" r:id="rId70"/>
    <p:sldId id="308" r:id="rId71"/>
    <p:sldId id="309" r:id="rId72"/>
    <p:sldId id="310" r:id="rId73"/>
    <p:sldId id="298" r:id="rId74"/>
    <p:sldId id="297" r:id="rId75"/>
    <p:sldId id="363" r:id="rId76"/>
    <p:sldId id="317" r:id="rId77"/>
    <p:sldId id="319" r:id="rId78"/>
    <p:sldId id="311" r:id="rId79"/>
    <p:sldId id="312" r:id="rId80"/>
    <p:sldId id="313" r:id="rId81"/>
    <p:sldId id="314" r:id="rId82"/>
    <p:sldId id="315" r:id="rId83"/>
    <p:sldId id="316" r:id="rId84"/>
    <p:sldId id="318" r:id="rId85"/>
    <p:sldId id="321" r:id="rId86"/>
    <p:sldId id="323" r:id="rId87"/>
    <p:sldId id="322" r:id="rId88"/>
    <p:sldId id="320" r:id="rId8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53" autoAdjust="0"/>
    <p:restoredTop sz="86320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9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BD5DD1-7E6B-4EE3-B21D-A87A28BA9B08}" type="datetimeFigureOut">
              <a:rPr lang="en-US"/>
              <a:pPr>
                <a:defRPr/>
              </a:pPr>
              <a:t>5/19/2018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7926BD1-990A-45E8-901D-8A81466CF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617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69CD1B2-7032-4121-94F0-6587310D7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874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1581DC-BF18-4413-9EDA-B4BEE2DC7352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47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F4A475-1848-4D39-BECD-DA298438B325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43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4E91E2-F4DE-45B1-B69B-0DAD86D3A17F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66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A941A-30F0-4356-A783-C56BAA45B603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21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F0FF4D-B082-4951-A86C-BB07F9A03080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91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D23C46-8CEE-4A4C-9CEE-2BAD3BE6BE1E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Boiling point increases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Viscosity increases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Surface tension increases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Enthalpy of fusion increases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Freezing point increases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Vapor pressure decreases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Heat of vaporization increases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2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F6110B-E9FF-4D38-9733-048E2786B1C6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One Lewis structure could be ethanol and one Lewis structure could be dimethyl ether. Ethanol will have a higher boiling point than dimethyl ether because ethanol exhibits hydrogen bonding and dimethyl ether exhibits dipole-dipole interactions.  Hydrogen bonding is an especially strong type of dipole-dipole interaction and will thus raise the boiling point of ethanol.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98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C539E9-2FFA-4AF3-ACC9-F44691ED9E13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O has the stronger intermolecular forces because it exhibits hydrogen bonding, whereas N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only exhibits London dispersion forces.</a:t>
            </a:r>
          </a:p>
        </p:txBody>
      </p:sp>
    </p:spTree>
    <p:extLst>
      <p:ext uri="{BB962C8B-B14F-4D97-AF65-F5344CB8AC3E}">
        <p14:creationId xmlns:p14="http://schemas.microsoft.com/office/powerpoint/2010/main" val="1084961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9B69C2-98E4-4D7D-832B-3C33D4F5E6E9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would behave more ideally because it is nonpolar and only exhibits London dispersion forces, therefore the intermolecular forces between N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molecules are weak (and thus the collisions will be more “elastic”). CO also exhibits dipole-dipole interactions.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04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4F4755-4F98-49DA-96A6-A120AB6B9C06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ln(23.8 torr/P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vap,T2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) = [(43900 J/mol)/(8.3145 J/K·mol)][(1/338 K) – (1/298)]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vap,T2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= 194 torr</a:t>
            </a:r>
          </a:p>
        </p:txBody>
      </p:sp>
    </p:spTree>
    <p:extLst>
      <p:ext uri="{BB962C8B-B14F-4D97-AF65-F5344CB8AC3E}">
        <p14:creationId xmlns:p14="http://schemas.microsoft.com/office/powerpoint/2010/main" val="2429739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AE3570-B7B2-4A43-9798-00DD37679C14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Δ</a:t>
            </a:r>
            <a:r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 smtClean="0">
                <a:latin typeface="Arial" panose="020B0604020202020204" pitchFamily="34" charset="0"/>
                <a:cs typeface="Times New Roman" panose="02020603050405020304" pitchFamily="18" charset="0"/>
              </a:rPr>
              <a:t>vap</a:t>
            </a:r>
            <a:r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 should be larger because it will take a lot more energy to break the intermolecular forces between the liquid molecules to completely break apart to form a gas. </a:t>
            </a:r>
            <a:endParaRPr lang="el-GR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2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3A6DEA-6BDE-4FA6-BEA6-DC39C021972B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12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912780-4FC8-49DF-8775-FB86BF48BD0D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22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5878B5-EE4A-4088-9AFB-8CCB3BD4770D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99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96295A-BB7C-4A4E-843A-5C05FEB8E747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72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E9B0BA-DD4B-4794-824D-99A858032216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21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EE742C-4522-40C8-8627-B2F9D14EDFFC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38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14CC81-EE1B-461C-B11F-944113811634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3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B68B5C-3DED-4F36-AD52-FCC4C82E7724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04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75B724-4973-4B3A-ABC8-06633BC159B3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852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43086A-AA83-4F47-8449-D058926E05ED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16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A1E23E-4469-4013-BF48-56C2202C2349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1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7D076D-2B48-4582-A2A3-77B5DF745070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72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C3A0F2-30B2-4137-B5EA-81422EE36BC8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016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BF4EFF-58D3-4146-B15F-364DC1D7F42A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 vapor pressure of water at 100</a:t>
            </a:r>
            <a:r>
              <a:rPr lang="en-US" altLang="en-US" baseline="3000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C is 1 atm.  You know this because atmospheric pressure is 1 atm and this is the temperature at which we observe water to boil.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384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63B485-C5FA-44F6-B3E0-4C2C56B355AF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52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769DBD-322A-454E-95FF-0FF91958BE01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689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64EB2B-1AA2-4859-8F7F-8AF12338BF5D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447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77AF35-D007-4CE7-AA82-586873E042AD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57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5E8C07-18B4-4560-A731-0AF3202B52C8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290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0807F3-D59F-40A7-B735-160EE507E3F2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468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90E245-8496-4F31-9C52-04DC3DE59876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259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860AE8-9CB4-4104-9707-F05083298501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06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01EE42-8A13-4A16-A9C9-62A40D52F7C8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196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FD9905-5037-46C9-98DF-A991031DA090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670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53A6DF-3764-4A17-B40E-740A1CF5D3D2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744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A1C465-E42E-4763-9E97-62441885AFF9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980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B665BB-C285-4CAE-A206-A25520E09675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297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6CAFDC-FA04-4277-8B98-A357C80EBAFC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588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D5867C-5F1E-4BC7-BDE6-41BF561D7870}" type="slidenum">
              <a:rPr lang="en-US" altLang="en-US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333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B3CC91-4177-4BF5-979C-437E5FE4E5C6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42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AC5700-72D6-474E-8182-2CC3378F8AFA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792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50AB81-8254-4BE6-AF8E-1D6CBECE3E06}" type="slidenum">
              <a:rPr lang="en-US" altLang="en-US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259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F686D-1D36-40DD-84DC-46317E171FA7}" type="slidenum">
              <a:rPr lang="en-US" altLang="en-US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06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AEB016-9646-4FB7-A4DF-D32A09074D9D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626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64CAA7-3289-4DD7-8F8D-FEF7A4AFCDE9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2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CDE781-2B1A-45B3-A900-4205DD8833E9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599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B2E2C8-1B43-48C9-B815-3D902ED94212}" type="slidenum">
              <a:rPr lang="en-US" altLang="en-US"/>
              <a:pPr>
                <a:spcBef>
                  <a:spcPct val="0"/>
                </a:spcBef>
              </a:pPr>
              <a:t>70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1 metal atom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4 metal atoms</a:t>
            </a:r>
          </a:p>
        </p:txBody>
      </p:sp>
    </p:spTree>
    <p:extLst>
      <p:ext uri="{BB962C8B-B14F-4D97-AF65-F5344CB8AC3E}">
        <p14:creationId xmlns:p14="http://schemas.microsoft.com/office/powerpoint/2010/main" val="460314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E1C26D-8766-427F-BFEF-A701085C0E78}" type="slidenum">
              <a:rPr lang="en-US" altLang="en-US"/>
              <a:pPr>
                <a:spcBef>
                  <a:spcPct val="0"/>
                </a:spcBef>
              </a:pPr>
              <a:t>71</a:t>
            </a:fld>
            <a:endParaRPr lang="en-US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Length of the edge = r</a:t>
            </a:r>
            <a:r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×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sqrt(8)</a:t>
            </a:r>
          </a:p>
          <a:p>
            <a:pPr marL="228600" indent="-2286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468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D3FB76-C5BA-42C5-857D-EADBD545AF58}" type="slidenum">
              <a:rPr lang="en-US" altLang="en-US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 density is 10.5 g/cm</a:t>
            </a:r>
            <a:r>
              <a:rPr lang="en-US" altLang="en-US" baseline="300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. There are four silver atoms per unit cell. </a:t>
            </a:r>
          </a:p>
          <a:p>
            <a:pPr marL="228600" indent="-2286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 volume of the unit cell is d</a:t>
            </a:r>
            <a:r>
              <a:rPr lang="en-US" altLang="en-US" baseline="300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, which is (409 pm)</a:t>
            </a:r>
            <a:r>
              <a:rPr lang="en-US" altLang="en-US" baseline="300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, or 6.84 </a:t>
            </a:r>
            <a:r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× 10</a:t>
            </a:r>
            <a:r>
              <a:rPr lang="en-US" altLang="en-US" baseline="30000" smtClean="0">
                <a:latin typeface="Arial" panose="020B0604020202020204" pitchFamily="34" charset="0"/>
                <a:cs typeface="Times New Roman" panose="02020603050405020304" pitchFamily="18" charset="0"/>
              </a:rPr>
              <a:t>7</a:t>
            </a:r>
            <a:r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 pm</a:t>
            </a:r>
            <a:r>
              <a:rPr lang="en-US" altLang="en-US" baseline="30000" smtClean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.  This is equivalent to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6.84 </a:t>
            </a:r>
            <a:r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× 10</a:t>
            </a:r>
            <a:r>
              <a:rPr lang="en-US" altLang="en-US" baseline="30000" smtClean="0">
                <a:latin typeface="Arial" panose="020B0604020202020204" pitchFamily="34" charset="0"/>
                <a:cs typeface="Times New Roman" panose="02020603050405020304" pitchFamily="18" charset="0"/>
              </a:rPr>
              <a:t>-23</a:t>
            </a:r>
            <a:r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 cm</a:t>
            </a:r>
            <a:r>
              <a:rPr lang="en-US" altLang="en-US" baseline="30000" smtClean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228600" indent="-228600" eaLnBrk="1" hangingPunct="1"/>
            <a:endParaRPr lang="en-US" altLang="en-US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28600" indent="-228600" eaLnBrk="1" hangingPunct="1"/>
            <a:r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Density = mass/volume = [(4 atoms)(107.9 g/mol)(1 mol/6.022×10</a:t>
            </a:r>
            <a:r>
              <a:rPr lang="en-US" altLang="en-US" baseline="30000" smtClean="0">
                <a:latin typeface="Arial" panose="020B0604020202020204" pitchFamily="34" charset="0"/>
                <a:cs typeface="Times New Roman" panose="02020603050405020304" pitchFamily="18" charset="0"/>
              </a:rPr>
              <a:t>23</a:t>
            </a:r>
            <a:r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 atoms)] /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6.84 </a:t>
            </a:r>
            <a:r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× 10</a:t>
            </a:r>
            <a:r>
              <a:rPr lang="en-US" altLang="en-US" baseline="30000" smtClean="0">
                <a:latin typeface="Arial" panose="020B0604020202020204" pitchFamily="34" charset="0"/>
                <a:cs typeface="Times New Roman" panose="02020603050405020304" pitchFamily="18" charset="0"/>
              </a:rPr>
              <a:t>-23</a:t>
            </a:r>
            <a:r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altLang="en-US" baseline="3000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10.5 g/cm</a:t>
            </a:r>
            <a:r>
              <a:rPr lang="en-US" altLang="en-US" baseline="300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842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E14E8F-D677-4CA7-9697-53F97F15C431}" type="slidenum">
              <a:rPr lang="en-US" altLang="en-US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325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F46423-A5F4-435C-B3C9-F7836B7A884D}" type="slidenum">
              <a:rPr lang="en-US" altLang="en-US"/>
              <a:pPr>
                <a:spcBef>
                  <a:spcPct val="0"/>
                </a:spcBef>
              </a:pPr>
              <a:t>74</a:t>
            </a:fld>
            <a:endParaRPr lang="en-US" alt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573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76D19D-5B8C-4F48-B92B-B86BF37E6E4A}" type="slidenum">
              <a:rPr lang="en-US" altLang="en-US"/>
              <a:pPr>
                <a:spcBef>
                  <a:spcPct val="0"/>
                </a:spcBef>
              </a:pPr>
              <a:t>76</a:t>
            </a:fld>
            <a:endParaRPr lang="en-US" alt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588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4BBC9C-F321-420A-A329-A3E2749E9BE1}" type="slidenum">
              <a:rPr lang="en-US" altLang="en-US"/>
              <a:pPr>
                <a:spcBef>
                  <a:spcPct val="0"/>
                </a:spcBef>
              </a:pPr>
              <a:t>77</a:t>
            </a:fld>
            <a:endParaRPr lang="en-US" alt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986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D6576C-077E-4442-8F36-37741844F9F3}" type="slidenum">
              <a:rPr lang="en-US" altLang="en-US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2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D61FA1-C6C1-4FC0-BC83-6DBAD5BB0769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903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C310F-0381-4C30-8183-4F6CD21322FB}" type="slidenum">
              <a:rPr lang="en-US" altLang="en-US"/>
              <a:pPr>
                <a:spcBef>
                  <a:spcPct val="0"/>
                </a:spcBef>
              </a:pPr>
              <a:t>79</a:t>
            </a:fld>
            <a:endParaRPr lang="en-US" alt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58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CEB87A-A17B-434F-99E8-32693C356DE0}" type="slidenum">
              <a:rPr lang="en-US" altLang="en-US"/>
              <a:pPr>
                <a:spcBef>
                  <a:spcPct val="0"/>
                </a:spcBef>
              </a:pPr>
              <a:t>80</a:t>
            </a:fld>
            <a:endParaRPr lang="en-US" alt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999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77B704-0C33-437F-8EB1-59DE1ABFD4AA}" type="slidenum">
              <a:rPr lang="en-US" altLang="en-US"/>
              <a:pPr>
                <a:spcBef>
                  <a:spcPct val="0"/>
                </a:spcBef>
              </a:pPr>
              <a:t>81</a:t>
            </a:fld>
            <a:endParaRPr lang="en-US" alt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70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C19748-7DA0-476F-B35F-72F4381BCA3F}" type="slidenum">
              <a:rPr lang="en-US" altLang="en-US"/>
              <a:pPr>
                <a:spcBef>
                  <a:spcPct val="0"/>
                </a:spcBef>
              </a:pPr>
              <a:t>82</a:t>
            </a:fld>
            <a:endParaRPr lang="en-US" alt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2092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D393A0-3372-43C7-9C08-18E005DAB772}" type="slidenum">
              <a:rPr lang="en-US" altLang="en-US"/>
              <a:pPr>
                <a:spcBef>
                  <a:spcPct val="0"/>
                </a:spcBef>
              </a:pPr>
              <a:t>83</a:t>
            </a:fld>
            <a:endParaRPr lang="en-US" alt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725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7910B4-F1D5-4CBE-89F2-13780620C9FD}" type="slidenum">
              <a:rPr lang="en-US" altLang="en-US"/>
              <a:pPr>
                <a:spcBef>
                  <a:spcPct val="0"/>
                </a:spcBef>
              </a:pPr>
              <a:t>84</a:t>
            </a:fld>
            <a:endParaRPr lang="en-US" alt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1801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C9C469-B707-479C-9B91-615F946F2035}" type="slidenum">
              <a:rPr lang="en-US" altLang="en-US"/>
              <a:pPr>
                <a:spcBef>
                  <a:spcPct val="0"/>
                </a:spcBef>
              </a:pPr>
              <a:t>85</a:t>
            </a:fld>
            <a:endParaRPr lang="en-US" alt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338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B47906-119A-4F24-B2F2-E7678B0C1DB2}" type="slidenum">
              <a:rPr lang="en-US" altLang="en-US"/>
              <a:pPr>
                <a:spcBef>
                  <a:spcPct val="0"/>
                </a:spcBef>
              </a:pPr>
              <a:t>86</a:t>
            </a:fld>
            <a:endParaRPr lang="en-US" alt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3543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0BF0C0-E47C-48EB-8F84-0985502FCBC2}" type="slidenum">
              <a:rPr lang="en-US" altLang="en-US"/>
              <a:pPr>
                <a:spcBef>
                  <a:spcPct val="0"/>
                </a:spcBef>
              </a:pPr>
              <a:t>87</a:t>
            </a:fld>
            <a:endParaRPr lang="en-US" alt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797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59E58A-CFC6-4CA8-B881-C3CC3A2BA168}" type="slidenum">
              <a:rPr lang="en-US" altLang="en-US"/>
              <a:pPr>
                <a:spcBef>
                  <a:spcPct val="0"/>
                </a:spcBef>
              </a:pPr>
              <a:t>88</a:t>
            </a:fld>
            <a:endParaRPr lang="en-US" alt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99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6C821B-37A0-49CA-9C06-CE755964FB0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68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5BCB66-768E-4563-8894-EDF2FBF0F988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2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C28371-667A-4C01-BDC3-511BB23D5C38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0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0DCB2-E7C5-4E7C-B431-FB35672FB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58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3AB6F-896B-45DA-985B-71A196402D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4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DA062-4AB2-4E2F-9035-BD5A61658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17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6CA3C-D4D5-485D-909B-1434B04B3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0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63DB5-A4EE-475F-B82F-E0BB8C862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25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D5A59-EC3B-462B-9375-DE8A1BC5F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36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33991-80CD-4C67-A0C4-D73F60FA3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87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D5E75-EF81-4C60-9077-D1D813625E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3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2D975-1EE5-4742-993F-BAEB0EF0F7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87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65F56-8A0F-4BBA-A2DF-A052A32A6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44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77441-8DA4-4F1F-9C90-BD5C11329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17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E9E900C-9DC4-46EE-9DA3-4D80FD49C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12" Type="http://schemas.openxmlformats.org/officeDocument/2006/relationships/slide" Target="slide6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slide" Target="slide76.xml"/><Relationship Id="rId5" Type="http://schemas.openxmlformats.org/officeDocument/2006/relationships/slide" Target="slide22.xml"/><Relationship Id="rId10" Type="http://schemas.openxmlformats.org/officeDocument/2006/relationships/slide" Target="slide70.xml"/><Relationship Id="rId4" Type="http://schemas.openxmlformats.org/officeDocument/2006/relationships/hyperlink" Target="file:///\\marcus\HMC07\Projects\Input\To_LearningMate\2008\zumdahl8e_lecture_outline\Chapter_10\Chapter_10_Intro.ppt#-1,2,Slide 2" TargetMode="External"/><Relationship Id="rId9" Type="http://schemas.openxmlformats.org/officeDocument/2006/relationships/slide" Target="slide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jpe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5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46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  <a:noFill/>
        </p:spPr>
        <p:txBody>
          <a:bodyPr/>
          <a:lstStyle/>
          <a:p>
            <a:pPr marL="685800" indent="-685800" eaLnBrk="1" hangingPunct="1">
              <a:lnSpc>
                <a:spcPct val="90000"/>
              </a:lnSpc>
              <a:buFontTx/>
              <a:buNone/>
            </a:pPr>
            <a:r>
              <a:rPr lang="en-US" altLang="en-US" sz="30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10.1  Intermolecular Forces</a:t>
            </a:r>
            <a:endParaRPr lang="en-US" altLang="en-US" sz="300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lnSpc>
                <a:spcPct val="90000"/>
              </a:lnSpc>
              <a:buFontTx/>
              <a:buNone/>
            </a:pPr>
            <a:r>
              <a:rPr lang="en-US" altLang="en-US" sz="30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10.2  The Liquid State</a:t>
            </a:r>
            <a:endParaRPr lang="en-US" altLang="en-US" sz="300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lnSpc>
                <a:spcPct val="90000"/>
              </a:lnSpc>
              <a:buFontTx/>
              <a:buNone/>
            </a:pPr>
            <a:r>
              <a:rPr lang="en-US" altLang="en-US" sz="30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10.3  An Introduction to Structures and Types of 	Solids</a:t>
            </a:r>
            <a:endParaRPr lang="en-US" altLang="en-US" sz="300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lnSpc>
                <a:spcPct val="90000"/>
              </a:lnSpc>
              <a:buFontTx/>
              <a:buNone/>
            </a:pPr>
            <a:r>
              <a:rPr lang="en-US" altLang="en-US" sz="30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10.4 	Structure and Bonding in Metals</a:t>
            </a:r>
            <a:endParaRPr lang="en-US" altLang="en-US" sz="300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lnSpc>
                <a:spcPct val="90000"/>
              </a:lnSpc>
              <a:buFontTx/>
              <a:buNone/>
            </a:pPr>
            <a:r>
              <a:rPr lang="en-US" altLang="en-US" sz="30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10.5 	Carbon and Silicon: Network Atomic Solids</a:t>
            </a:r>
            <a:endParaRPr lang="en-US" altLang="en-US" sz="300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lnSpc>
                <a:spcPct val="90000"/>
              </a:lnSpc>
              <a:buFontTx/>
              <a:buNone/>
            </a:pPr>
            <a:r>
              <a:rPr lang="en-US" altLang="en-US" sz="30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10.6		Molecular Solids</a:t>
            </a:r>
            <a:endParaRPr lang="en-US" altLang="en-US" sz="300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lnSpc>
                <a:spcPct val="90000"/>
              </a:lnSpc>
              <a:buFontTx/>
              <a:buNone/>
            </a:pPr>
            <a:r>
              <a:rPr lang="en-US" altLang="en-US" sz="30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10.7		Ionic Solids</a:t>
            </a:r>
            <a:endParaRPr lang="en-US" altLang="en-US" sz="300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lnSpc>
                <a:spcPct val="90000"/>
              </a:lnSpc>
              <a:buFontTx/>
              <a:buNone/>
            </a:pPr>
            <a:r>
              <a:rPr lang="en-US" altLang="en-US" sz="30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10.8		Vapor Pressure and Changes of State</a:t>
            </a:r>
            <a:endParaRPr lang="en-US" altLang="en-US" sz="300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  <a:p>
            <a:pPr marL="685800" indent="-685800" eaLnBrk="1" hangingPunct="1">
              <a:lnSpc>
                <a:spcPct val="90000"/>
              </a:lnSpc>
              <a:buFontTx/>
              <a:buNone/>
            </a:pPr>
            <a:r>
              <a:rPr lang="en-US" altLang="en-US" sz="30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10.9		Phase Diagrams</a:t>
            </a:r>
            <a:endParaRPr lang="en-US" altLang="en-US" sz="3000" smtClean="0"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pres?slideindex=2&amp;slidetitle=Slide 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315200" cy="7921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Liquids and Solids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London Dispersion Forces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Instantaneous dipole-dipole attractions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molecules due to </a:t>
            </a:r>
            <a:r>
              <a:rPr lang="en-US" alt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polarization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molecule;</a:t>
            </a:r>
          </a:p>
          <a:p>
            <a:pPr marL="465138" indent="-465138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polarized molecule then induces neighboring molecules to be polarized, which results in </a:t>
            </a:r>
            <a:r>
              <a:rPr lang="en-US" alt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dipole-dipole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 between neighboring molecules.</a:t>
            </a:r>
          </a:p>
          <a:p>
            <a:pPr marL="465138" indent="-465138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LDF occurs in </a:t>
            </a:r>
            <a:r>
              <a:rPr lang="en-US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molecules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polar and nonpolar.</a:t>
            </a:r>
          </a:p>
          <a:p>
            <a:pPr marL="465138" indent="-465138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very important in nonpolar and in large molecules.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London Dispersion Forces</a:t>
            </a:r>
          </a:p>
        </p:txBody>
      </p:sp>
      <p:pic>
        <p:nvPicPr>
          <p:cNvPr id="27651" name="Content Placeholder 3" descr="Image result for London dispersion forc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Attraction of Temporary Dipoles</a:t>
            </a:r>
          </a:p>
        </p:txBody>
      </p:sp>
      <p:pic>
        <p:nvPicPr>
          <p:cNvPr id="28675" name="Content Placeholder 3" descr="Image result for London dispersion forc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286000"/>
            <a:ext cx="48768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London Dispersion Force</a:t>
            </a:r>
          </a:p>
        </p:txBody>
      </p:sp>
      <p:pic>
        <p:nvPicPr>
          <p:cNvPr id="29699" name="Picture 5" descr="Image result for London dispersion fo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2702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 of Liquids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The following properties are directly influenced by intermolecular forces: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200" smtClean="0">
                <a:latin typeface="Times New Roman" panose="02020603050405020304" pitchFamily="18" charset="0"/>
              </a:rPr>
              <a:t>	</a:t>
            </a:r>
            <a:r>
              <a:rPr lang="en-US" altLang="en-US" smtClean="0">
                <a:latin typeface="Times New Roman" panose="02020603050405020304" pitchFamily="18" charset="0"/>
              </a:rPr>
              <a:t>Vapor pressure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Boiling point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Enthalpy of vaporization (</a:t>
            </a:r>
            <a:r>
              <a:rPr lang="en-US" altLang="en-US" smtClean="0">
                <a:latin typeface="Symbol" panose="05050102010706020507" pitchFamily="18" charset="2"/>
              </a:rPr>
              <a:t>D</a:t>
            </a:r>
            <a:r>
              <a:rPr lang="en-US" altLang="en-US" i="1" smtClean="0">
                <a:latin typeface="Times New Roman" panose="02020603050405020304" pitchFamily="18" charset="0"/>
              </a:rPr>
              <a:t>H</a:t>
            </a:r>
            <a:r>
              <a:rPr lang="en-US" altLang="en-US" baseline="-16000" smtClean="0">
                <a:latin typeface="Times New Roman" panose="02020603050405020304" pitchFamily="18" charset="0"/>
              </a:rPr>
              <a:t>vap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Viscosity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Surface tension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Capillary action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latin typeface="Times New Roman" panose="02020603050405020304" pitchFamily="18" charset="0"/>
              </a:rPr>
              <a:t>Intermolecular Forces and </a:t>
            </a:r>
            <a:br>
              <a:rPr lang="en-US" altLang="en-US" sz="3600" smtClean="0">
                <a:latin typeface="Times New Roman" panose="02020603050405020304" pitchFamily="18" charset="0"/>
              </a:rPr>
            </a:br>
            <a:r>
              <a:rPr lang="en-US" altLang="en-US" sz="3600" smtClean="0">
                <a:latin typeface="Times New Roman" panose="02020603050405020304" pitchFamily="18" charset="0"/>
              </a:rPr>
              <a:t>Physical Properties of Liquids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Strong intermolecular forces lead to:</a:t>
            </a:r>
          </a:p>
          <a:p>
            <a:pPr lvl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Low vapor pressure for liquids </a:t>
            </a:r>
          </a:p>
          <a:p>
            <a:pPr lvl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High boiling point</a:t>
            </a:r>
          </a:p>
          <a:p>
            <a:pPr lvl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High enthalpy of vaporization</a:t>
            </a:r>
          </a:p>
          <a:p>
            <a:pPr lvl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High viscosity</a:t>
            </a:r>
          </a:p>
          <a:p>
            <a:pPr lvl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High surface tension</a:t>
            </a:r>
          </a:p>
          <a:p>
            <a:pPr lvl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High capillary action </a:t>
            </a:r>
          </a:p>
          <a:p>
            <a:pPr lvl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Melting and Boiling Points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2112963"/>
          </a:xfrm>
        </p:spPr>
        <p:txBody>
          <a:bodyPr/>
          <a:lstStyle/>
          <a:p>
            <a:pPr marL="465138" indent="-465138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 stronger the intermolecular forces, the higher the melting and boiling points.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295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Boiling Points of Covalent Hydrides of Elements in Groups 4A, 5A, 6A, and 7A</a:t>
            </a:r>
          </a:p>
        </p:txBody>
      </p:sp>
      <p:pic>
        <p:nvPicPr>
          <p:cNvPr id="36867" name="Picture 3" descr="figure_10_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324600" cy="4343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Viscosity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200400"/>
          </a:xfrm>
        </p:spPr>
        <p:txBody>
          <a:bodyPr/>
          <a:lstStyle/>
          <a:p>
            <a:pPr marL="465138" indent="-465138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Liquid’s resistance to flow:</a:t>
            </a:r>
          </a:p>
          <a:p>
            <a:pPr marL="900113" lvl="1" indent="-433388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Liquids with large intermolecular forces or molecular complexity tend to be highly viscous.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 autoUpdateAnimBg="0"/>
      <p:bldP spid="6246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64770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Liquids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962400"/>
          </a:xfrm>
        </p:spPr>
        <p:txBody>
          <a:bodyPr/>
          <a:lstStyle/>
          <a:p>
            <a:pPr marL="465138" indent="-465138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compressibility, lack of rigidity, and higher density compared with gases.</a:t>
            </a:r>
          </a:p>
          <a:p>
            <a:pPr marL="465138" indent="-465138" eaLnBrk="1" hangingPunct="1"/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tension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force that holds molecules on liquid surface together, which resists a liquid to increase its surface area:</a:t>
            </a:r>
          </a:p>
          <a:p>
            <a:pPr marL="900113" lvl="1" indent="-433388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Liquids with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intermolecular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forces have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surface tension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 autoUpdateAnimBg="0"/>
      <p:bldP spid="542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Intra-molecular Forces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733800"/>
          </a:xfrm>
        </p:spPr>
        <p:txBody>
          <a:bodyPr/>
          <a:lstStyle/>
          <a:p>
            <a:pPr marL="465138" indent="-465138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Forces “within” molecules.</a:t>
            </a:r>
          </a:p>
          <a:p>
            <a:pPr marL="465138" indent="-465138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 bonds are “intra-molecular forces – forces that hold atoms together in a molecule.</a:t>
            </a:r>
          </a:p>
          <a:p>
            <a:pPr marL="465138" indent="-465138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strength of covalent bonds determine the stability of the molecule.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Tension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00200"/>
            <a:ext cx="49530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Tension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600200"/>
            <a:ext cx="6400800" cy="4025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forms Spherical Droplets</a:t>
            </a:r>
            <a:b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High Surface Tension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438400"/>
            <a:ext cx="73914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1628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Capillary Action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657600"/>
          </a:xfrm>
        </p:spPr>
        <p:txBody>
          <a:bodyPr/>
          <a:lstStyle/>
          <a:p>
            <a:pPr marL="465138" indent="-465138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rising of liquid inside capillaries;</a:t>
            </a:r>
          </a:p>
          <a:p>
            <a:pPr marL="465138" indent="-465138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Capillary action due to:</a:t>
            </a:r>
          </a:p>
          <a:p>
            <a:pPr marL="900113" lvl="1" indent="-433388" eaLnBrk="1" hangingPunct="1">
              <a:buFont typeface="Wingdings" panose="05000000000000000000" pitchFamily="2" charset="2"/>
              <a:buChar char="§"/>
            </a:pP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Cohesive forces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intermolecular forces among molecules of  liquids, and</a:t>
            </a:r>
          </a:p>
          <a:p>
            <a:pPr marL="900113" lvl="1" indent="-433388" eaLnBrk="1" hangingPunct="1">
              <a:buFont typeface="Wingdings" panose="05000000000000000000" pitchFamily="2" charset="2"/>
              <a:buChar char="§"/>
            </a:pP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Adhesive forces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forces between liquid molecules and container walls.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Concave Meniscus Formed by Polar Water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495800" cy="3810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Adhesive force  dominates over cohesive force, which allows water molecules to crawl up the glass wall of a capillary tube.</a:t>
            </a:r>
            <a:r>
              <a:rPr lang="en-US" altLang="en-US" sz="2800" smtClean="0"/>
              <a:t> </a:t>
            </a:r>
          </a:p>
          <a:p>
            <a:pPr eaLnBrk="1" hangingPunct="1">
              <a:buFontTx/>
              <a:buNone/>
            </a:pPr>
            <a:endParaRPr lang="en-US" altLang="en-US" sz="360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3600" smtClean="0">
                <a:solidFill>
                  <a:srgbClr val="FF0000"/>
                </a:solidFill>
              </a:rPr>
              <a:t>	</a:t>
            </a:r>
            <a:endParaRPr lang="en-US" altLang="en-US" sz="36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8133" name="Picture 5" descr="Figure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2814638" cy="2819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 autoUpdateAnimBg="0"/>
      <p:bldP spid="6041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Concave Meniscus (left) </a:t>
            </a:r>
            <a:b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Convex Meniscus (right)</a:t>
            </a:r>
          </a:p>
        </p:txBody>
      </p:sp>
      <p:pic>
        <p:nvPicPr>
          <p:cNvPr id="50179" name="rg_hi" descr="https://encrypted-tbn0.gstatic.com/images?q=tbn:ANd9GcRs-7I37f-ZsfB5SeI9_wD0CRqg47LwiqcBjdKfD6y179GPUmZptw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611438"/>
            <a:ext cx="4038600" cy="3200400"/>
          </a:xfrm>
        </p:spPr>
      </p:pic>
      <p:sp>
        <p:nvSpPr>
          <p:cNvPr id="50180" name="TextBox 2"/>
          <p:cNvSpPr txBox="1">
            <a:spLocks noChangeArrowheads="1"/>
          </p:cNvSpPr>
          <p:nvPr/>
        </p:nvSpPr>
        <p:spPr bwMode="auto">
          <a:xfrm>
            <a:off x="838200" y="2133600"/>
            <a:ext cx="30480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adhesive forces dominate over cohesive forces, a concave meniscus is formed.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cohesive forces dominate over adhesive forces, a convex meniscus is obtained.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5638800" cy="762000"/>
          </a:xfrm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Concept Check-#1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800600"/>
          </a:xfrm>
        </p:spPr>
        <p:txBody>
          <a:bodyPr/>
          <a:lstStyle/>
          <a:p>
            <a:pPr marL="465138" indent="14288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intermolecular forces 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what happens to each of the following? Why?</a:t>
            </a:r>
          </a:p>
          <a:p>
            <a:pPr marL="900113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Boiling point</a:t>
            </a:r>
          </a:p>
          <a:p>
            <a:pPr marL="900113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Viscosity</a:t>
            </a:r>
          </a:p>
          <a:p>
            <a:pPr marL="900113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Surface tension</a:t>
            </a:r>
          </a:p>
          <a:p>
            <a:pPr marL="900113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Enthalpy of fusion</a:t>
            </a:r>
          </a:p>
          <a:p>
            <a:pPr marL="900113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Freezing point</a:t>
            </a:r>
          </a:p>
          <a:p>
            <a:pPr marL="900113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Vapor pressure</a:t>
            </a:r>
          </a:p>
          <a:p>
            <a:pPr marL="900113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Heat of vaporization</a:t>
            </a:r>
          </a:p>
        </p:txBody>
      </p:sp>
      <p:pic>
        <p:nvPicPr>
          <p:cNvPr id="101380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773206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nimBg="1" autoUpdateAnimBg="0"/>
      <p:bldP spid="16486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562600" cy="914400"/>
          </a:xfrm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Concept Check-#2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229600" cy="1752600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two Lewis structures for the formula C</a:t>
            </a:r>
            <a:r>
              <a:rPr lang="en-US" altLang="en-US" sz="3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and </a:t>
            </a:r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boiling points of the two molecules.</a:t>
            </a:r>
            <a:r>
              <a:rPr lang="en-US" altLang="en-US" sz="3600" smtClean="0"/>
              <a:t> </a:t>
            </a:r>
          </a:p>
        </p:txBody>
      </p:sp>
      <p:pic>
        <p:nvPicPr>
          <p:cNvPr id="91140" name="Picture 4" descr="MMj0254447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0555"/>
            <a:ext cx="838200" cy="71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1066800" y="4191000"/>
          <a:ext cx="3049588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3" name="CS ChemDraw Drawing" r:id="rId5" imgW="3049219" imgH="1753819" progId="ChemDraw.Document.6.0">
                  <p:embed/>
                </p:oleObj>
              </mc:Choice>
              <mc:Fallback>
                <p:oleObj name="CS ChemDraw Drawing" r:id="rId5" imgW="3049219" imgH="1753819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91000"/>
                        <a:ext cx="3049588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5029200" y="4191000"/>
          <a:ext cx="307816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4" name="CS ChemDraw Drawing" r:id="rId7" imgW="3078175" imgH="1753819" progId="ChemDraw.Document.6.0">
                  <p:embed/>
                </p:oleObj>
              </mc:Choice>
              <mc:Fallback>
                <p:oleObj name="CS ChemDraw Drawing" r:id="rId7" imgW="3078175" imgH="1753819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91000"/>
                        <a:ext cx="307816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5715000" cy="762000"/>
          </a:xfrm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Concept Check-#3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4419600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molecule is capable of forming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stronger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intermolecular forces?		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N</a:t>
            </a:r>
            <a:r>
              <a:rPr lang="en-US" alt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H</a:t>
            </a:r>
            <a:r>
              <a:rPr lang="en-US" alt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  <a:p>
            <a:pPr marL="744538" indent="1588">
              <a:buFontTx/>
              <a:buNone/>
            </a:pP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4538" indent="1588">
              <a:buFontTx/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Explain.</a:t>
            </a:r>
          </a:p>
          <a:p>
            <a:pPr marL="744538" indent="1588" eaLnBrk="1" hangingPunct="1">
              <a:buFontTx/>
              <a:buNone/>
            </a:pP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188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4355"/>
            <a:ext cx="838200" cy="71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85800"/>
            <a:ext cx="5486400" cy="762000"/>
          </a:xfrm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Concept Check-#4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4038600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gas would behave </a:t>
            </a:r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ideally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the same conditions of P and T?</a:t>
            </a:r>
          </a:p>
          <a:p>
            <a:pPr marL="465138" indent="0" eaLnBrk="1" hangingPunct="1">
              <a:buFontTx/>
              <a:buNone/>
            </a:pPr>
            <a:endParaRPr lang="en-US" alt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8" indent="0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CO 	  or	    N</a:t>
            </a:r>
            <a:r>
              <a:rPr lang="en-US" altLang="en-US" sz="3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65138" indent="0">
              <a:buFontTx/>
              <a:buNone/>
            </a:pPr>
            <a:endParaRPr lang="en-US" alt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8" indent="0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</p:txBody>
      </p:sp>
      <p:pic>
        <p:nvPicPr>
          <p:cNvPr id="95236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6285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Intermolecular Forces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465138" indent="-465138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Forces that hold molecules together in liquids and solids; </a:t>
            </a:r>
          </a:p>
          <a:p>
            <a:pPr marL="465138" indent="-465138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 weaker forces compared with covalent or ionic bonds – energy: 5-15 kJ/mol</a:t>
            </a:r>
          </a:p>
          <a:p>
            <a:pPr marL="465138" indent="-465138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strength of intermolecular forces determine the physical states of substances and their physical properties:</a:t>
            </a:r>
          </a:p>
          <a:p>
            <a:pPr marL="400050" lvl="1" indent="0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Such as melting point, boiling point, vapor pressure, etc.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118173"/>
            <a:ext cx="6400800" cy="533400"/>
          </a:xfrm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Concept Check-#5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4267200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vapor pressure of water at 25°C is 23.8 torr, and the heat of vaporization of water at 25°C is 43.9 kJ/mol. Calculate the vapor pressure of water at 65°C.</a:t>
            </a:r>
          </a:p>
          <a:p>
            <a:pPr marL="465138" indent="0" eaLnBrk="1" hangingPunct="1">
              <a:buFontTx/>
              <a:buNone/>
            </a:pPr>
            <a:endParaRPr lang="en-US" alt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8" indent="0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 torr</a:t>
            </a:r>
          </a:p>
        </p:txBody>
      </p:sp>
      <p:pic>
        <p:nvPicPr>
          <p:cNvPr id="97284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35355"/>
            <a:ext cx="838200" cy="71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nimBg="1" autoUpdateAnimBg="0"/>
      <p:bldP spid="15257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6324600" cy="533400"/>
          </a:xfrm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Concept Check-#6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352800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would you predict should be </a:t>
            </a:r>
            <a:r>
              <a:rPr lang="en-US" alt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a given substance: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600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600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4538" indent="1588" eaLnBrk="1" hangingPunct="1">
              <a:buFontTx/>
              <a:buNone/>
            </a:pPr>
            <a:endParaRPr lang="en-US" alt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4538" indent="1588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 why.</a:t>
            </a:r>
          </a:p>
        </p:txBody>
      </p:sp>
      <p:pic>
        <p:nvPicPr>
          <p:cNvPr id="99332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5325"/>
            <a:ext cx="76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 autoUpdateAnimBg="0"/>
      <p:bldP spid="15667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Representations of the Three States of Matter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684" name="Picture 4" descr="figure_10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534400" cy="3175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6934200" cy="9604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Changes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124200"/>
          </a:xfrm>
        </p:spPr>
        <p:txBody>
          <a:bodyPr/>
          <a:lstStyle/>
          <a:p>
            <a:pPr marL="460375" indent="-460375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a substance changes from solid to liquid to gas, the molecules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intact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0375" indent="-460375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Changes are due to changes in the forces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molecules, but not those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molecules.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6553200" cy="960438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Changes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19625"/>
          </a:xfrm>
        </p:spPr>
        <p:txBody>
          <a:bodyPr/>
          <a:lstStyle/>
          <a:p>
            <a:pPr marL="465138" indent="-465138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to Liquid</a:t>
            </a:r>
          </a:p>
          <a:p>
            <a:pPr marL="900113" lvl="1" indent="-4333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substance absorbs energy, molecular motions within the substance increase, which eventually a disorder characteristic of a liquid.</a:t>
            </a:r>
          </a:p>
          <a:p>
            <a:pPr marL="465138" indent="-465138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to Gas</a:t>
            </a:r>
          </a:p>
          <a:p>
            <a:pPr marL="900113" lvl="1" indent="-4333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more energy is absorbed, molecular motions and disorder continue to increase; </a:t>
            </a:r>
          </a:p>
          <a:p>
            <a:pPr marL="900113" lvl="1" indent="-4333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Eventually all intermolecular forces are broken and molecules break away from each other - a gaseous state is formed.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Densities of the Three States of Water</a:t>
            </a:r>
          </a:p>
        </p:txBody>
      </p:sp>
      <p:pic>
        <p:nvPicPr>
          <p:cNvPr id="59395" name="Picture 3" descr="table_10_01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254625" cy="414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of a Liquid in a Closed Container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Initially            (b) at Equilibrium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444" name="Picture 4" descr="ch10_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451475" cy="395128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Rates of Condensation and Evaporation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3492" name="Picture 4" descr="ch10_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181600" cy="458152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962400"/>
          </a:xfrm>
        </p:spPr>
        <p:txBody>
          <a:bodyPr/>
          <a:lstStyle/>
          <a:p>
            <a:pPr marL="465138" indent="-465138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of vapor in equilibrium with the liquid.</a:t>
            </a:r>
          </a:p>
          <a:p>
            <a:pPr marL="465138" indent="-465138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equilibrium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net change in the amount of liquid or vapor </a:t>
            </a:r>
          </a:p>
          <a:p>
            <a:pPr marL="465138" indent="-465138" eaLnBrk="1" hangingPunct="1"/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Evaporation rate = Condensation rate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nimBg="1" autoUpdateAnimBg="0"/>
      <p:bldP spid="14029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505200"/>
          </a:xfrm>
        </p:spPr>
        <p:txBody>
          <a:bodyPr/>
          <a:lstStyle/>
          <a:p>
            <a:pPr marL="465138" indent="-465138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Liquids with strong intermolecular forces have relatively low vapor pressures.</a:t>
            </a:r>
          </a:p>
          <a:p>
            <a:pPr marL="465138" indent="-465138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 increases as the temperature increases.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Intermolecular Forces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457200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Dipole–dipole attractions</a:t>
            </a:r>
          </a:p>
          <a:p>
            <a:pPr marL="622300" indent="-457200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bonding</a:t>
            </a:r>
            <a:endParaRPr lang="en-US" altLang="en-US" smtClean="0"/>
          </a:p>
          <a:p>
            <a:pPr marL="622300" indent="-457200"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London dispersion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</a:t>
            </a:r>
          </a:p>
        </p:txBody>
      </p:sp>
      <p:pic>
        <p:nvPicPr>
          <p:cNvPr id="69635" name="Picture 3" descr="ch10_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162800" cy="44831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838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</a:p>
        </p:txBody>
      </p:sp>
      <p:pic>
        <p:nvPicPr>
          <p:cNvPr id="73731" name="Picture 3" descr="ch10_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913188" cy="52578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Clausius–Clapeyron Equation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21213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endParaRPr lang="en-US" altLang="en-US" sz="3600" smtClean="0"/>
          </a:p>
          <a:p>
            <a:pPr marL="465138" indent="-465138" eaLnBrk="1" hangingPunct="1">
              <a:buFontTx/>
              <a:buNone/>
            </a:pPr>
            <a:endParaRPr lang="en-US" altLang="en-US" sz="3600" smtClean="0"/>
          </a:p>
          <a:p>
            <a:pPr marL="465138" indent="-465138" eaLnBrk="1" hangingPunct="1">
              <a:buFontTx/>
              <a:buNone/>
            </a:pPr>
            <a:endParaRPr lang="en-US" altLang="en-US" sz="3600" smtClean="0"/>
          </a:p>
          <a:p>
            <a:pPr marL="465138" indent="-465138" eaLnBrk="1" hangingPunct="1">
              <a:buFontTx/>
              <a:buNone/>
            </a:pPr>
            <a:r>
              <a:rPr lang="en-US" altLang="en-US" sz="3600" smtClean="0"/>
              <a:t>		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vapor pressure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1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enthalpy of vaporization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8.3145 J/K·mol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temperature (in Kelvin)</a:t>
            </a:r>
            <a:endParaRPr lang="el-GR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50535" name="Object 7"/>
          <p:cNvGraphicFramePr>
            <a:graphicFrameLocks noChangeAspect="1"/>
          </p:cNvGraphicFramePr>
          <p:nvPr/>
        </p:nvGraphicFramePr>
        <p:xfrm>
          <a:off x="1905000" y="1828800"/>
          <a:ext cx="47529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9" name="Equation" r:id="rId4" imgW="4597400" imgH="1168400" progId="Equation.BREE4">
                  <p:embed/>
                </p:oleObj>
              </mc:Choice>
              <mc:Fallback>
                <p:oleObj name="Equation" r:id="rId4" imgW="4597400" imgH="11684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28800"/>
                        <a:ext cx="475297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143000"/>
            <a:ext cx="5943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Check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229600" cy="2667000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vapor pressure of water at 100°C? How do you know?</a:t>
            </a:r>
          </a:p>
          <a:p>
            <a:pPr marL="744538" indent="1588" eaLnBrk="1" hangingPunct="1">
              <a:buFontTx/>
              <a:buNone/>
            </a:pPr>
            <a:endParaRPr lang="en-US" alt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4538" indent="1588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atm</a:t>
            </a:r>
          </a:p>
        </p:txBody>
      </p:sp>
      <p:pic>
        <p:nvPicPr>
          <p:cNvPr id="77828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nimBg="1" autoUpdateAnimBg="0"/>
      <p:bldP spid="14233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Heating Curve for Water</a:t>
            </a:r>
          </a:p>
        </p:txBody>
      </p:sp>
      <p:pic>
        <p:nvPicPr>
          <p:cNvPr id="79875" name="Picture 3" descr="ch10_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715000" cy="470376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Calculating Heat Absorbed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total amount of heat (in kJ) absorbed when 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of ice, initially 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-20.0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completely converted into steam at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120.0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(Specific heat (J/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FontTx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ice = 2.1; steam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2.0; water = 4.184; </a:t>
            </a:r>
          </a:p>
          <a:p>
            <a:pPr marL="57150" indent="-457200"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6.02 kJ/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40.6 kJ/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3886200"/>
          </a:xfrm>
        </p:spPr>
        <p:txBody>
          <a:bodyPr/>
          <a:lstStyle/>
          <a:p>
            <a:pPr marL="460375" indent="-460375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convenient way of representing the phases of a substance as a function of temperature and pressure:</a:t>
            </a:r>
          </a:p>
          <a:p>
            <a:pPr marL="900113" lvl="1" indent="-43815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Triple point</a:t>
            </a:r>
          </a:p>
          <a:p>
            <a:pPr marL="900113" lvl="1" indent="-43815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point</a:t>
            </a:r>
          </a:p>
          <a:p>
            <a:pPr marL="900113" lvl="1" indent="-438150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equilibrium lines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6858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Diagram for Water</a:t>
            </a:r>
          </a:p>
        </p:txBody>
      </p:sp>
      <p:pic>
        <p:nvPicPr>
          <p:cNvPr id="84995" name="Picture 3" descr="ch10_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749800" cy="52578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914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Diagram for Carbon Dioxide</a:t>
            </a:r>
          </a:p>
        </p:txBody>
      </p:sp>
      <p:pic>
        <p:nvPicPr>
          <p:cNvPr id="87043" name="Picture 3" descr="ch10_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486400" cy="49530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Amorphous &amp; Crystalline Solids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038600"/>
          </a:xfrm>
        </p:spPr>
        <p:txBody>
          <a:bodyPr/>
          <a:lstStyle/>
          <a:p>
            <a:pPr marL="465138" indent="-465138" eaLnBrk="1" hangingPunct="1"/>
            <a:r>
              <a:rPr lang="en-US" alt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Amorphous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Solids:</a:t>
            </a:r>
          </a:p>
          <a:p>
            <a:pPr marL="900113" lvl="1" indent="-433388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 in the structures</a:t>
            </a:r>
          </a:p>
          <a:p>
            <a:pPr marL="900113" lvl="1" indent="-433388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</a:t>
            </a:r>
          </a:p>
          <a:p>
            <a:pPr marL="465138" indent="-465138" eaLnBrk="1" hangingPunct="1"/>
            <a:r>
              <a:rPr lang="en-US" alt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Crystalline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Solids:</a:t>
            </a:r>
          </a:p>
          <a:p>
            <a:pPr marL="900113" lvl="1" indent="-433388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Ordered Structures</a:t>
            </a:r>
          </a:p>
          <a:p>
            <a:pPr marL="900113" lvl="1" indent="-433388" eaLnBrk="1" hangingPunct="1">
              <a:buFont typeface="Wingdings" panose="05000000000000000000" pitchFamily="2" charset="2"/>
              <a:buChar char="§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Cells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 autoUpdateAnimBg="0"/>
      <p:bldP spid="6451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Dipole-Dipole Forces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39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 moment – in an electric field polar molecules often behave as if they have centers of positive and negative charges.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 with dipole moments are attracted to each other by electrostatic forces -  positive ends attract negative ends.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force is only about 1% as strong as covalent or ionic bonds.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01000" cy="838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Solids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5476" name="Picture 4" descr="table_10_03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16938" cy="411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and Properties of Solids</a:t>
            </a:r>
          </a:p>
        </p:txBody>
      </p:sp>
      <p:pic>
        <p:nvPicPr>
          <p:cNvPr id="107524" name="Picture 4" descr="table_10_07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447800"/>
            <a:ext cx="8616950" cy="487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Crystalline Solids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429000"/>
          </a:xfrm>
        </p:spPr>
        <p:txBody>
          <a:bodyPr/>
          <a:lstStyle/>
          <a:p>
            <a:pPr marL="465138" indent="-465138" eaLnBrk="1" hangingPunct="1"/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Ionic Solids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ions at lattice points that describe the structure of the solid.</a:t>
            </a:r>
          </a:p>
          <a:p>
            <a:pPr marL="465138" indent="-465138" eaLnBrk="1" hangingPunct="1"/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Solids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covalent molecules at of its lattice points.</a:t>
            </a:r>
          </a:p>
          <a:p>
            <a:pPr marL="465138" indent="-465138" eaLnBrk="1" hangingPunct="1"/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Solids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atoms at the lattice points that describe the structure of the solid.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 autoUpdateAnimBg="0"/>
      <p:bldP spid="7270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1219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Three Types of Crystalline Solids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1620" name="Picture 4" descr="ch10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477000" cy="441166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45720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 Structure &amp; Unit Cell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 Structures: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Repeating pattern in which solid particles (atoms, ions, molecules) are arranged in 3-dimensional arrangement;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Cell: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smallest group of particles in the material that constitutes the repeating pattern</a:t>
            </a:r>
          </a:p>
        </p:txBody>
      </p:sp>
    </p:spTree>
    <p:extLst>
      <p:ext uri="{BB962C8B-B14F-4D97-AF65-F5344CB8AC3E}">
        <p14:creationId xmlns:p14="http://schemas.microsoft.com/office/powerpoint/2010/main" val="22980753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Closest-packed Structure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Packing that results with the smallest void volume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Closest-packed;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ABCABC…	(layers pattern)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Hexagonal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Closest-packed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ABABAB…	(layers pattern)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865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915400" cy="7159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Closest Packing Arrangement of Uniform Spheres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438400"/>
          </a:xfrm>
        </p:spPr>
        <p:txBody>
          <a:bodyPr/>
          <a:lstStyle/>
          <a:p>
            <a:pPr marL="465138" indent="-465138" eaLnBrk="1" hangingPunct="1"/>
            <a:r>
              <a:rPr lang="en-US" alt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abab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packing –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sphere in the 2</a:t>
            </a:r>
            <a:r>
              <a:rPr lang="en-US" altLang="en-US" sz="2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 occupies a dimple in the 1</a:t>
            </a:r>
            <a:r>
              <a:rPr lang="en-US" altLang="en-US" sz="2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layer.</a:t>
            </a:r>
          </a:p>
          <a:p>
            <a:pPr marL="465138" indent="-465138"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pheres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3</a:t>
            </a:r>
            <a:r>
              <a:rPr lang="en-US" altLang="en-US" sz="2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 occupy dimples in the 2</a:t>
            </a:r>
            <a:r>
              <a:rPr lang="en-US" altLang="en-US" sz="2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layer, such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spheres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3</a:t>
            </a:r>
            <a:r>
              <a:rPr lang="en-US" altLang="en-US" sz="2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 lie directly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in the 1</a:t>
            </a:r>
            <a:r>
              <a:rPr lang="en-US" altLang="en-US" sz="2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layer.</a:t>
            </a:r>
          </a:p>
        </p:txBody>
      </p:sp>
      <p:pic>
        <p:nvPicPr>
          <p:cNvPr id="146436" name="Picture 4" descr="Figure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6477000" cy="2757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 autoUpdateAnimBg="0"/>
      <p:bldP spid="80899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Closest Packing Arrangement of Uniform Spheres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981200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packing –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spheres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3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 occupy dimples in the 2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layer, such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no spheres in the 3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 lie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above those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1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layer.</a:t>
            </a:r>
          </a:p>
          <a:p>
            <a:pPr marL="465138" indent="-465138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4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 is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identical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1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8484" name="Picture 4" descr="Figure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7924800" cy="26431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abab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acking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the 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Hexagonal 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Closest 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Packing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hcp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0531" name="Picture 3" descr="ch10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924800" cy="417512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abcabc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packing produces 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Cubic 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Closest 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Packing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ccp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2579" name="Picture 3" descr="ch10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98" y="1905000"/>
            <a:ext cx="6574802" cy="460057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Dipole-Dipole Attraction</a:t>
            </a:r>
          </a:p>
        </p:txBody>
      </p:sp>
      <p:pic>
        <p:nvPicPr>
          <p:cNvPr id="13315" name="Content Placeholder 3" descr="Image result for dipole interaction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33600"/>
            <a:ext cx="6097588" cy="290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Neighbors in Closest Packing Structures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86200" cy="2438400"/>
          </a:xfrm>
        </p:spPr>
        <p:txBody>
          <a:bodyPr/>
          <a:lstStyle/>
          <a:p>
            <a:pPr marL="465138" indent="-465138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sphere in both 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12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4629" name="Picture 5" descr="fig_10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752600"/>
            <a:ext cx="2708275" cy="480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 autoUpdateAnimBg="0"/>
      <p:bldP spid="87043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Types of Holes in Closest Packed Structures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marL="465138" indent="-465138" eaLnBrk="1" hangingPunct="1">
              <a:buFontTx/>
              <a:buAutoNum type="arabicParenR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Trigonal holes are formed by three spheres in the same layer.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6677" name="Picture 5" descr="Figure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6096000" cy="19065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 autoUpdateAnimBg="0"/>
      <p:bldP spid="12390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Types of Holes in Closest Packed Structures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676400"/>
          </a:xfrm>
        </p:spPr>
        <p:txBody>
          <a:bodyPr/>
          <a:lstStyle/>
          <a:p>
            <a:pPr marL="457200" indent="-457200" eaLnBrk="1" hangingPunct="1">
              <a:buFontTx/>
              <a:buAutoNum type="arabicParenR" startAt="2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Tetrahedral holes are formed when a sphere sits in the dimple of three spheres in an adjacent layer.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8725" name="Picture 5" descr="Figure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4953000" cy="2312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Types of Holes in Closest Packed Structures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752600"/>
          </a:xfrm>
        </p:spPr>
        <p:txBody>
          <a:bodyPr/>
          <a:lstStyle/>
          <a:p>
            <a:pPr marL="465138" indent="-465138" eaLnBrk="1" hangingPunct="1">
              <a:buFontTx/>
              <a:buAutoNum type="arabicParenR" startAt="3"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Octahedral holes are formed between two sets of three spheres in adjoining layers of the closest packed structures.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0773" name="Picture 5" descr="Figure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5105400" cy="24177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3276600"/>
          </a:xfrm>
        </p:spPr>
        <p:txBody>
          <a:bodyPr/>
          <a:lstStyle/>
          <a:p>
            <a:pPr marL="465138" indent="-465138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spheres of a given diameter, the holes increase in size in the order:</a:t>
            </a:r>
          </a:p>
          <a:p>
            <a:pPr marL="465138" indent="-465138" eaLnBrk="1" hangingPunct="1"/>
            <a:endParaRPr lang="en-US" alt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8" indent="-465138" algn="ctr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trigonal &lt; tetrahedral &lt; octahedral</a:t>
            </a: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457200" y="2895600"/>
            <a:ext cx="807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534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Cubic Lattice Structures and Unit Cells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3668" name="Picture 4" descr="figure_10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570413" cy="4724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Cubic Closest Packing</a:t>
            </a: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the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Face-Centered Cubic Unit Cell</a:t>
            </a:r>
          </a:p>
        </p:txBody>
      </p:sp>
      <p:pic>
        <p:nvPicPr>
          <p:cNvPr id="115715" name="Picture 3" descr="ch10_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5029200" cy="414178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Face-centered Cubic Unit Cell</a:t>
            </a:r>
          </a:p>
        </p:txBody>
      </p:sp>
      <p:pic>
        <p:nvPicPr>
          <p:cNvPr id="117763" name="Content Placeholder 6" descr="http://www.webassign.net/phhchem/p13-24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752600"/>
            <a:ext cx="35052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Body-Centered Cubic Unit Cell</a:t>
            </a:r>
          </a:p>
        </p:txBody>
      </p:sp>
      <p:pic>
        <p:nvPicPr>
          <p:cNvPr id="118787" name="Content Placeholder 3" descr="http://faculty.chem.queensu.ca/people/faculty/mombourquette/FirstYrChem/Solids/BCC.ht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600200"/>
            <a:ext cx="36576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Body-centered Cubic Unit Cell</a:t>
            </a:r>
          </a:p>
        </p:txBody>
      </p:sp>
      <p:pic>
        <p:nvPicPr>
          <p:cNvPr id="119811" name="Content Placeholder 3" descr="http://www.chemprofessor.com/solids_files/image02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76400"/>
            <a:ext cx="46482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Dipole-Dipole Attractions</a:t>
            </a:r>
          </a:p>
        </p:txBody>
      </p:sp>
      <p:pic>
        <p:nvPicPr>
          <p:cNvPr id="14339" name="Content Placeholder 3" descr="Image result for dipole interaction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981200"/>
            <a:ext cx="59436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553200" cy="533400"/>
          </a:xfrm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Concept Check-#1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8486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number of metal atoms in a unit cell if the packing is:</a:t>
            </a:r>
          </a:p>
          <a:p>
            <a:pPr marL="900113" lvl="1" indent="-434975" eaLnBrk="1" hangingPunct="1">
              <a:buFontTx/>
              <a:buAutoNum type="alphaLcParenR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cubic</a:t>
            </a:r>
          </a:p>
          <a:p>
            <a:pPr marL="900113" lvl="1" indent="-434975" eaLnBrk="1" hangingPunct="1">
              <a:buFontTx/>
              <a:buAutoNum type="alphaLcParenR"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Cubic closest packing</a:t>
            </a:r>
          </a:p>
          <a:p>
            <a:pPr marL="900113" lvl="1" indent="-434975" eaLnBrk="1" hangingPunct="1">
              <a:buFontTx/>
              <a:buNone/>
            </a:pPr>
            <a:endParaRPr lang="en-US" altLang="en-US" sz="3200" smtClean="0"/>
          </a:p>
          <a:p>
            <a:pPr marL="1379538" lvl="2" indent="-477838" eaLnBrk="1" hangingPunct="1">
              <a:buFontTx/>
              <a:buAutoNum type="alphaLcParenR"/>
            </a:pPr>
            <a:r>
              <a:rPr lang="en-US" altLang="en-US" sz="28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metal atom</a:t>
            </a:r>
          </a:p>
          <a:p>
            <a:pPr marL="1379538" lvl="2" indent="-477838" eaLnBrk="1" hangingPunct="1">
              <a:buFontTx/>
              <a:buAutoNum type="alphaLcParenR"/>
            </a:pPr>
            <a:r>
              <a:rPr lang="en-US" altLang="en-US" sz="28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metal atoms</a:t>
            </a:r>
          </a:p>
        </p:txBody>
      </p:sp>
      <p:pic>
        <p:nvPicPr>
          <p:cNvPr id="120836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34427"/>
            <a:ext cx="800100" cy="6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 autoUpdateAnimBg="0"/>
      <p:bldP spid="91139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143000"/>
            <a:ext cx="5257800" cy="533400"/>
          </a:xfrm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Check-#2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924800" cy="2438400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metal crystallizes in a face-centered cubic structure. Determine the relationship between the 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radius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metal atom and the 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of an edge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unit cell.</a:t>
            </a:r>
          </a:p>
        </p:txBody>
      </p:sp>
      <p:pic>
        <p:nvPicPr>
          <p:cNvPr id="122884" name="Picture 4" descr="MMj0254447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1"/>
            <a:ext cx="838200" cy="71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2743200" y="5181600"/>
          <a:ext cx="3248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3" name="Equation" r:id="rId5" imgW="3251200" imgH="482600" progId="Equation.BREE4">
                  <p:embed/>
                </p:oleObj>
              </mc:Choice>
              <mc:Fallback>
                <p:oleObj name="Equation" r:id="rId5" imgW="3251200" imgH="4826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181600"/>
                        <a:ext cx="32480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2514600" y="4876800"/>
            <a:ext cx="3810000" cy="990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 autoUpdateAnimBg="0"/>
      <p:bldP spid="93187" grpId="0" build="p" autoUpdateAnimBg="0"/>
      <p:bldP spid="9319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143000"/>
            <a:ext cx="5867400" cy="533400"/>
          </a:xfrm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Check-#3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733800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Silver metal crystallizes in a 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cubic closest packed structure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face centered cubic unit cell edge is 409 pm.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</a:t>
            </a:r>
            <a:r>
              <a:rPr lang="en-US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silver metal.</a:t>
            </a:r>
          </a:p>
          <a:p>
            <a:pPr marL="744538" indent="1588" eaLnBrk="1" hangingPunct="1">
              <a:buFontTx/>
              <a:buNone/>
            </a:pP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4538" indent="1588" eaLnBrk="1" hangingPunct="1"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 = 10.5 g/cm</a:t>
            </a:r>
            <a:r>
              <a:rPr lang="en-US" altLang="en-US" baseline="300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24932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 autoUpdateAnimBg="0"/>
      <p:bldP spid="95235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Bragg Equation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3200400" y="1524000"/>
          <a:ext cx="23622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8" name="Equation" r:id="rId4" imgW="2184400" imgH="330200" progId="Equation.BREE4">
                  <p:embed/>
                </p:oleObj>
              </mc:Choice>
              <mc:Fallback>
                <p:oleObj name="Equation" r:id="rId4" imgW="2184400" imgH="330200" progId="Equation.BREE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24000"/>
                        <a:ext cx="23622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982" name="Picture 6" descr="figure_10_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7010400" cy="388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Bragg Equation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marL="465138" indent="-465138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to determine the interatomic spacings.</a:t>
            </a:r>
          </a:p>
          <a:p>
            <a:pPr marL="465138" indent="-465138"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8" indent="-465138"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8" indent="-465138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integer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= wavelength of the X rays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distance between the atoms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= angle of incidence and reflection	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1447800" y="2743200"/>
          <a:ext cx="32766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0" name="Equation" r:id="rId4" imgW="2184400" imgH="330200" progId="Equation.BREE4">
                  <p:embed/>
                </p:oleObj>
              </mc:Choice>
              <mc:Fallback>
                <p:oleObj name="Equation" r:id="rId4" imgW="2184400" imgH="3302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43200"/>
                        <a:ext cx="32766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1447800" y="4191000"/>
          <a:ext cx="2286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1" name="Equation" r:id="rId6" imgW="228501" imgH="317362" progId="Equation.BREE4">
                  <p:embed/>
                </p:oleObj>
              </mc:Choice>
              <mc:Fallback>
                <p:oleObj name="Equation" r:id="rId6" imgW="228501" imgH="317362" progId="Equation.BREE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2286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8618" name="Object 10"/>
          <p:cNvGraphicFramePr>
            <a:graphicFrameLocks noChangeAspect="1"/>
          </p:cNvGraphicFramePr>
          <p:nvPr/>
        </p:nvGraphicFramePr>
        <p:xfrm>
          <a:off x="1447800" y="5410200"/>
          <a:ext cx="2286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2" name="Equation" r:id="rId8" imgW="228501" imgH="317362" progId="Equation.BREE4">
                  <p:embed/>
                </p:oleObj>
              </mc:Choice>
              <mc:Fallback>
                <p:oleObj name="Equation" r:id="rId8" imgW="228501" imgH="317362" progId="Equation.BREE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410200"/>
                        <a:ext cx="2286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 autoUpdateAnimBg="0"/>
      <p:bldP spid="68611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 Defraction</a:t>
            </a:r>
          </a:p>
        </p:txBody>
      </p:sp>
      <p:pic>
        <p:nvPicPr>
          <p:cNvPr id="131075" name="Content Placeholder 3" descr="http://pruffle.mit.edu/atomiccontrol/education/xray/xray_diff_files/image006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981200"/>
            <a:ext cx="68580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Structures of Diamond and Graphite</a:t>
            </a:r>
          </a:p>
        </p:txBody>
      </p:sp>
      <p:pic>
        <p:nvPicPr>
          <p:cNvPr id="136195" name="Picture 3" descr="ch10_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543800" cy="394335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4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Orbitals and Pi-system in Graphite</a:t>
            </a:r>
          </a:p>
        </p:txBody>
      </p:sp>
      <p:pic>
        <p:nvPicPr>
          <p:cNvPr id="138243" name="Picture 3" descr="ch10_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696200" cy="307816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Bonding Models for Metals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1752600"/>
          </a:xfrm>
        </p:spPr>
        <p:txBody>
          <a:bodyPr/>
          <a:lstStyle/>
          <a:p>
            <a:pPr marL="465138" indent="-465138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Sea Model</a:t>
            </a:r>
          </a:p>
          <a:p>
            <a:pPr marL="465138" indent="-465138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 Model (MO Model)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nimBg="1" autoUpdateAnimBg="0"/>
      <p:bldP spid="97283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Electron Sea Model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1219200"/>
          </a:xfrm>
        </p:spPr>
        <p:txBody>
          <a:bodyPr/>
          <a:lstStyle/>
          <a:p>
            <a:pPr marL="465138" indent="-465138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regular array of cations in a “sea” of mobile valence electrons.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2341" name="Picture 5" descr="ch10_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7848600" cy="324961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 autoUpdateAnimBg="0"/>
      <p:bldP spid="9933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Bonding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5755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dipole-dipole forces.</a:t>
            </a:r>
          </a:p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is bound to a highly electronegative atom – nitrogen, oxygen, or fluorine.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1219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Orbital Energy Levels Produced When Various Numbers of Atomic Orbitals Interact</a:t>
            </a: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4868" name="Picture 4" descr="figure_10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808413" cy="4648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Band Model for Magnesium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7200"/>
          </a:xfrm>
        </p:spPr>
        <p:txBody>
          <a:bodyPr/>
          <a:lstStyle/>
          <a:p>
            <a:pPr marL="465138" indent="-465138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continuum of levels, called bands.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6917" name="Picture 5" descr="fig10_2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6096000" cy="369411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 autoUpdateAnimBg="0"/>
      <p:bldP spid="103427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64770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 Alloys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038600"/>
          </a:xfrm>
        </p:spPr>
        <p:txBody>
          <a:bodyPr/>
          <a:lstStyle/>
          <a:p>
            <a:pPr marL="465138" indent="-465138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Substitutional Alloy – some of the host metal atoms are </a:t>
            </a:r>
            <a:r>
              <a:rPr lang="en-US" alt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replaced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other metal atoms of similar size.</a:t>
            </a:r>
          </a:p>
          <a:p>
            <a:pPr marL="465138" indent="-465138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Interstitial Alloy – some of the holes in the closest packed metal structure are occupied by small atoms.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 autoUpdateAnimBg="0"/>
      <p:bldP spid="105475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Alloys</a:t>
            </a:r>
          </a:p>
        </p:txBody>
      </p:sp>
      <p:pic>
        <p:nvPicPr>
          <p:cNvPr id="171011" name="Picture 3" descr="ch10_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175125" cy="48768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429000" cy="4191000"/>
          </a:xfrm>
        </p:spPr>
        <p:txBody>
          <a:bodyPr/>
          <a:lstStyle/>
          <a:p>
            <a:pPr marL="465138" indent="-465138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Brass is a substitutional alloy.</a:t>
            </a:r>
          </a:p>
          <a:p>
            <a:pPr marL="465138" indent="-465138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Steel is an interstitial alloy.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 autoUpdateAnimBg="0"/>
      <p:bldP spid="107524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905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 Representation of the Molecular Orbital Energies in: </a:t>
            </a:r>
            <a:b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Diamond          (b) a Typical Metal</a:t>
            </a:r>
          </a:p>
        </p:txBody>
      </p:sp>
      <p:pic>
        <p:nvPicPr>
          <p:cNvPr id="173059" name="Picture 3" descr="ch10_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5943600" cy="386873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65532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marL="465138" indent="-465138" eaLnBrk="1" hangingPunct="1"/>
            <a:r>
              <a:rPr lang="en-US" alt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n-type semiconductor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substance whose conductivity is increased by doping it with atoms having more valence electrons than the atoms in the host crystal.</a:t>
            </a:r>
          </a:p>
          <a:p>
            <a:pPr marL="465138" indent="-465138" eaLnBrk="1" hangingPunct="1"/>
            <a:r>
              <a:rPr lang="en-US" alt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p-type semiconductor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substance whose conductivity is increased by doping it with atoms having fewer valence electrons than the atoms of the host crystal.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nimBg="1" autoUpdateAnimBg="0"/>
      <p:bldP spid="117763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3581400" cy="3124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 Crystal Doped with </a:t>
            </a:r>
            <a:b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(a) Arsenic and (b) Boron</a:t>
            </a:r>
          </a:p>
        </p:txBody>
      </p:sp>
      <p:pic>
        <p:nvPicPr>
          <p:cNvPr id="177155" name="Picture 3" descr="ch10_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3479800" cy="52578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981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Level Diagrams for:</a:t>
            </a:r>
            <a:r>
              <a:rPr lang="en-US" altLang="en-US" smtClean="0"/>
              <a:t> </a:t>
            </a:r>
            <a:br>
              <a:rPr lang="en-US" altLang="en-US" smtClean="0"/>
            </a:b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an </a:t>
            </a:r>
            <a:r>
              <a:rPr lang="en-US" alt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-type Semiconductor      </a:t>
            </a:r>
            <a:b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a </a:t>
            </a:r>
            <a:r>
              <a:rPr lang="en-US" alt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-type Semiconductor</a:t>
            </a:r>
          </a:p>
        </p:txBody>
      </p:sp>
      <p:pic>
        <p:nvPicPr>
          <p:cNvPr id="179203" name="Picture 3" descr="ch10_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715000" cy="396081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391400" cy="1143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Ceramics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 marL="460375" indent="-460375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made from clays (which contain silicates) and hardened by firing at high temperatures.</a:t>
            </a:r>
          </a:p>
          <a:p>
            <a:pPr marL="460375" indent="-460375"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Nonmetallic materials that are strong, brittle, and resistant to heat and attack by chemicals.</a:t>
            </a: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 autoUpdateAnimBg="0"/>
      <p:bldP spid="1157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838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Bonding in Water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9460" name="Picture 4" descr="7522n10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2"/>
          <a:stretch>
            <a:fillRect/>
          </a:stretch>
        </p:blipFill>
        <p:spPr bwMode="auto">
          <a:xfrm>
            <a:off x="4241800" y="1524000"/>
            <a:ext cx="4108450" cy="472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3657600" cy="3276600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 dotted lines are the intermolecular forces between the water molecules.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2065</Words>
  <Application>Microsoft Office PowerPoint</Application>
  <PresentationFormat>On-screen Show (4:3)</PresentationFormat>
  <Paragraphs>355</Paragraphs>
  <Slides>88</Slides>
  <Notes>69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5" baseType="lpstr">
      <vt:lpstr>Arial</vt:lpstr>
      <vt:lpstr>Symbol</vt:lpstr>
      <vt:lpstr>Times New Roman</vt:lpstr>
      <vt:lpstr>Wingdings</vt:lpstr>
      <vt:lpstr>Default Design</vt:lpstr>
      <vt:lpstr>CS ChemDraw Drawing</vt:lpstr>
      <vt:lpstr>Equation</vt:lpstr>
      <vt:lpstr>Liquids and Solids</vt:lpstr>
      <vt:lpstr>Intra-molecular Forces</vt:lpstr>
      <vt:lpstr>Intermolecular Forces</vt:lpstr>
      <vt:lpstr>Types of Intermolecular Forces</vt:lpstr>
      <vt:lpstr>Dipole-Dipole Forces</vt:lpstr>
      <vt:lpstr>Dipole-Dipole Attraction</vt:lpstr>
      <vt:lpstr>Dipole-Dipole Attractions</vt:lpstr>
      <vt:lpstr>Hydrogen Bonding</vt:lpstr>
      <vt:lpstr>Hydrogen Bonding in Water</vt:lpstr>
      <vt:lpstr>London Dispersion Forces</vt:lpstr>
      <vt:lpstr>London Dispersion Forces</vt:lpstr>
      <vt:lpstr>Attraction of Temporary Dipoles</vt:lpstr>
      <vt:lpstr>London Dispersion Force</vt:lpstr>
      <vt:lpstr>Physical Properties of Liquids</vt:lpstr>
      <vt:lpstr>Intermolecular Forces and  Physical Properties of Liquids</vt:lpstr>
      <vt:lpstr>Melting and Boiling Points</vt:lpstr>
      <vt:lpstr>Boiling Points of Covalent Hydrides of Elements in Groups 4A, 5A, 6A, and 7A</vt:lpstr>
      <vt:lpstr>Viscosity</vt:lpstr>
      <vt:lpstr>Properties of Liquids</vt:lpstr>
      <vt:lpstr>Surface Tension</vt:lpstr>
      <vt:lpstr>Surface Tension</vt:lpstr>
      <vt:lpstr>Water forms Spherical Droplets due to High Surface Tension</vt:lpstr>
      <vt:lpstr>Capillary Action</vt:lpstr>
      <vt:lpstr>Concave Meniscus Formed by Polar Water</vt:lpstr>
      <vt:lpstr>Concave Meniscus (left)  and Convex Meniscus (right)</vt:lpstr>
      <vt:lpstr> Concept Check-#1</vt:lpstr>
      <vt:lpstr> Concept Check-#2</vt:lpstr>
      <vt:lpstr> Concept Check-#3</vt:lpstr>
      <vt:lpstr> Concept Check-#4</vt:lpstr>
      <vt:lpstr> Concept Check-#5</vt:lpstr>
      <vt:lpstr> Concept Check-#6</vt:lpstr>
      <vt:lpstr>Schematic Representations of the Three States of Matter</vt:lpstr>
      <vt:lpstr>Phase Changes</vt:lpstr>
      <vt:lpstr>Phase Changes</vt:lpstr>
      <vt:lpstr>Densities of the Three States of Water</vt:lpstr>
      <vt:lpstr>Behavior of a Liquid in a Closed Container (a) Initially            (b) at Equilibrium</vt:lpstr>
      <vt:lpstr>The Rates of Condensation and Evaporation</vt:lpstr>
      <vt:lpstr>Vapor Pressure</vt:lpstr>
      <vt:lpstr>Vapor Pressure</vt:lpstr>
      <vt:lpstr>Vapor Pressure</vt:lpstr>
      <vt:lpstr>Vapor Pressure versus Temperature</vt:lpstr>
      <vt:lpstr>Clausius–Clapeyron Equation</vt:lpstr>
      <vt:lpstr>Concept Check</vt:lpstr>
      <vt:lpstr>Heating Curve for Water</vt:lpstr>
      <vt:lpstr>Calculating Heat Absorbed</vt:lpstr>
      <vt:lpstr>Phase Diagram</vt:lpstr>
      <vt:lpstr>Phase Diagram for Water</vt:lpstr>
      <vt:lpstr>Phase Diagram for Carbon Dioxide</vt:lpstr>
      <vt:lpstr>Amorphous &amp; Crystalline Solids</vt:lpstr>
      <vt:lpstr>Classification of Solids</vt:lpstr>
      <vt:lpstr>Types and Properties of Solids</vt:lpstr>
      <vt:lpstr>Types of Crystalline Solids</vt:lpstr>
      <vt:lpstr>Examples of Three Types of Crystalline Solids</vt:lpstr>
      <vt:lpstr>Lattice Structure &amp; Unit Cell</vt:lpstr>
      <vt:lpstr>Closest-packed Structure</vt:lpstr>
      <vt:lpstr>The Closest Packing Arrangement of Uniform Spheres</vt:lpstr>
      <vt:lpstr>The Closest Packing Arrangement of Uniform Spheres</vt:lpstr>
      <vt:lpstr>The abab… packing produces the  Hexagonal Closest Packing (hcp)</vt:lpstr>
      <vt:lpstr>The abcabc… packing produces  the Cubic Closest Packing (ccp)</vt:lpstr>
      <vt:lpstr>Nearest Neighbors in Closest Packing Structures</vt:lpstr>
      <vt:lpstr>Three Types of Holes in Closest Packed Structures</vt:lpstr>
      <vt:lpstr>Three Types of Holes in Closest Packed Structures</vt:lpstr>
      <vt:lpstr>Three Types of Holes in Closest Packed Structures</vt:lpstr>
      <vt:lpstr>PowerPoint Presentation</vt:lpstr>
      <vt:lpstr>Cubic Lattice Structures and Unit Cells</vt:lpstr>
      <vt:lpstr>The Cubic Closest Packing produces the Face-Centered Cubic Unit Cell</vt:lpstr>
      <vt:lpstr>Face-centered Cubic Unit Cell</vt:lpstr>
      <vt:lpstr>Body-Centered Cubic Unit Cell</vt:lpstr>
      <vt:lpstr>Body-centered Cubic Unit Cell</vt:lpstr>
      <vt:lpstr> Concept Check-#1</vt:lpstr>
      <vt:lpstr>Concept Check-#2</vt:lpstr>
      <vt:lpstr>Concept Check-#3</vt:lpstr>
      <vt:lpstr>Bragg Equation</vt:lpstr>
      <vt:lpstr>Bragg Equation</vt:lpstr>
      <vt:lpstr>X-ray Defraction</vt:lpstr>
      <vt:lpstr>The Structures of Diamond and Graphite</vt:lpstr>
      <vt:lpstr>The p Orbitals and Pi-system in Graphite</vt:lpstr>
      <vt:lpstr>Bonding Models for Metals</vt:lpstr>
      <vt:lpstr>The Electron Sea Model</vt:lpstr>
      <vt:lpstr>Molecular Orbital Energy Levels Produced When Various Numbers of Atomic Orbitals Interact</vt:lpstr>
      <vt:lpstr>The Band Model for Magnesium</vt:lpstr>
      <vt:lpstr>Metal Alloys</vt:lpstr>
      <vt:lpstr>Two Types of Alloys</vt:lpstr>
      <vt:lpstr>Partial Representation of the Molecular Orbital Energies in:  (a) Diamond          (b) a Typical Metal</vt:lpstr>
      <vt:lpstr>Semiconductors</vt:lpstr>
      <vt:lpstr>Silicon Crystal Doped with       (a) Arsenic and (b) Boron</vt:lpstr>
      <vt:lpstr>Energy Level Diagrams for:  (a) an n-type Semiconductor       (b) a p-type Semiconductor</vt:lpstr>
      <vt:lpstr>Ceramics</vt:lpstr>
    </vt:vector>
  </TitlesOfParts>
  <Company>PCCD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Siraj Omar</dc:creator>
  <cp:lastModifiedBy>Siraj Omar</cp:lastModifiedBy>
  <cp:revision>87</cp:revision>
  <cp:lastPrinted>2017-11-09T02:15:13Z</cp:lastPrinted>
  <dcterms:created xsi:type="dcterms:W3CDTF">2011-04-15T08:11:50Z</dcterms:created>
  <dcterms:modified xsi:type="dcterms:W3CDTF">2018-05-20T00:12:56Z</dcterms:modified>
</cp:coreProperties>
</file>