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2" r:id="rId10"/>
    <p:sldId id="273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633"/>
  </p:normalViewPr>
  <p:slideViewPr>
    <p:cSldViewPr snapToGrid="0" snapToObjects="1">
      <p:cViewPr varScale="1">
        <p:scale>
          <a:sx n="81" d="100"/>
          <a:sy n="81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cayton/Desktop/Assessment/Assessment%20Survey/Tally%20of%20Assessment%20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cayton/Desktop/Assessment/Assessment%20Survey/Tally%20of%20Assessment%20Su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cayton/Desktop/Assessment/Assessment%20Survey/Tally%20of%20Assessment%20Surve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cayton/Desktop/Assessment/Assessment%20Survey/Tally%20of%20Assessment%20Surve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Responses</a:t>
            </a:r>
            <a:r>
              <a:rPr lang="en-US" sz="2800" baseline="0" dirty="0">
                <a:solidFill>
                  <a:schemeClr val="tx1"/>
                </a:solidFill>
              </a:rPr>
              <a:t> Were From the Following</a:t>
            </a:r>
          </a:p>
        </c:rich>
      </c:tx>
      <c:layout>
        <c:manualLayout>
          <c:xMode val="edge"/>
          <c:yMode val="edge"/>
          <c:x val="0.10189340070947842"/>
          <c:y val="3.2192814108973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Depts!$C$1</c:f>
              <c:strCache>
                <c:ptCount val="1"/>
                <c:pt idx="0">
                  <c:v>Percent of Departments Reporting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Depts!$A$2:$A$15</c:f>
              <c:strCache>
                <c:ptCount val="14"/>
                <c:pt idx="0">
                  <c:v>ACS</c:v>
                </c:pt>
                <c:pt idx="1">
                  <c:v>BUS/CIS</c:v>
                </c:pt>
                <c:pt idx="2">
                  <c:v>ENGL+</c:v>
                </c:pt>
                <c:pt idx="3">
                  <c:v>MATH</c:v>
                </c:pt>
                <c:pt idx="4">
                  <c:v>MOD LANG</c:v>
                </c:pt>
                <c:pt idx="5">
                  <c:v>MMART</c:v>
                </c:pt>
                <c:pt idx="6">
                  <c:v>SCIENCE</c:v>
                </c:pt>
                <c:pt idx="7">
                  <c:v>SOC SCI</c:v>
                </c:pt>
                <c:pt idx="8">
                  <c:v>Blank</c:v>
                </c:pt>
                <c:pt idx="9">
                  <c:v>ASL</c:v>
                </c:pt>
                <c:pt idx="10">
                  <c:v>ESOL</c:v>
                </c:pt>
                <c:pt idx="11">
                  <c:v>Library</c:v>
                </c:pt>
                <c:pt idx="12">
                  <c:v>Admin Areas</c:v>
                </c:pt>
                <c:pt idx="13">
                  <c:v>Student Svc</c:v>
                </c:pt>
              </c:strCache>
            </c:strRef>
          </c:cat>
          <c:val>
            <c:numRef>
              <c:f>Depts!$C$2:$C$15</c:f>
              <c:numCache>
                <c:formatCode>0%</c:formatCode>
                <c:ptCount val="14"/>
                <c:pt idx="0">
                  <c:v>3.5714285714285712E-2</c:v>
                </c:pt>
                <c:pt idx="1">
                  <c:v>7.1428571428571425E-2</c:v>
                </c:pt>
                <c:pt idx="2">
                  <c:v>0.21428571428571427</c:v>
                </c:pt>
                <c:pt idx="3">
                  <c:v>0.17857142857142858</c:v>
                </c:pt>
                <c:pt idx="4">
                  <c:v>3.5714285714285712E-2</c:v>
                </c:pt>
                <c:pt idx="5">
                  <c:v>0.10714285714285714</c:v>
                </c:pt>
                <c:pt idx="6">
                  <c:v>7.1428571428571425E-2</c:v>
                </c:pt>
                <c:pt idx="7">
                  <c:v>0.14285714285714285</c:v>
                </c:pt>
                <c:pt idx="8">
                  <c:v>0.14285714285714285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F-DC41-99C2-37C326D77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7390447"/>
        <c:axId val="808582063"/>
      </c:barChart>
      <c:catAx>
        <c:axId val="86739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582063"/>
        <c:crosses val="autoZero"/>
        <c:auto val="1"/>
        <c:lblAlgn val="ctr"/>
        <c:lblOffset val="100"/>
        <c:noMultiLvlLbl val="0"/>
      </c:catAx>
      <c:valAx>
        <c:axId val="808582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390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Types of Assistance Requested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Training!$B$1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89-3749-8804-593C46923C82}"/>
              </c:ext>
            </c:extLst>
          </c:dPt>
          <c:dLbls>
            <c:delete val="1"/>
          </c:dLbls>
          <c:cat>
            <c:strRef>
              <c:f>Training!$A$2:$A$7</c:f>
              <c:strCache>
                <c:ptCount val="6"/>
                <c:pt idx="0">
                  <c:v>How to use Canvas to assess my students</c:v>
                </c:pt>
                <c:pt idx="1">
                  <c:v>How to use CurricuNet Meta to input my assessment results</c:v>
                </c:pt>
                <c:pt idx="2">
                  <c:v>How to develop my actionable plans using results from my SLO or PLO assessments,</c:v>
                </c:pt>
                <c:pt idx="3">
                  <c:v>How to schedule assessments</c:v>
                </c:pt>
                <c:pt idx="4">
                  <c:v>Developing or updating Student Learning Outcomes (SLOs) or Program Learning Outcomes (PLOs)</c:v>
                </c:pt>
                <c:pt idx="5">
                  <c:v>I need assistance with checking status of my course assessment</c:v>
                </c:pt>
              </c:strCache>
            </c:strRef>
          </c:cat>
          <c:val>
            <c:numRef>
              <c:f>Training!$B$2:$B$7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9-3749-8804-593C46923C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80143935"/>
        <c:axId val="877277551"/>
      </c:barChart>
      <c:catAx>
        <c:axId val="880143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277551"/>
        <c:crosses val="autoZero"/>
        <c:auto val="1"/>
        <c:lblAlgn val="ctr"/>
        <c:lblOffset val="100"/>
        <c:noMultiLvlLbl val="0"/>
      </c:catAx>
      <c:valAx>
        <c:axId val="877277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Number of Respones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14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66896740755512"/>
          <c:y val="0.19116235955628444"/>
          <c:w val="0.29110709658128175"/>
          <c:h val="0.66545542981124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Barriers!$B$1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Barriers!$A$2:$A$15</c:f>
              <c:strCache>
                <c:ptCount val="14"/>
                <c:pt idx="0">
                  <c:v>I need specific directions on how to assess my class(es)</c:v>
                </c:pt>
                <c:pt idx="1">
                  <c:v>Don’t know when I should be assessing</c:v>
                </c:pt>
                <c:pt idx="2">
                  <c:v>This is extra work that is unpaid for part-time faculty</c:v>
                </c:pt>
                <c:pt idx="3">
                  <c:v>Too busy</c:v>
                </c:pt>
                <c:pt idx="4">
                  <c:v>Don’t know how to use CurricuNet Meta</c:v>
                </c:pt>
                <c:pt idx="5">
                  <c:v>I don't know how to write an actionable plan using assessment outcome data</c:v>
                </c:pt>
                <c:pt idx="6">
                  <c:v>Don’t know what assessment is</c:v>
                </c:pt>
                <c:pt idx="7">
                  <c:v>Don’t know why it’s important to me or my students</c:v>
                </c:pt>
                <c:pt idx="8">
                  <c:v>Conversion to online in Spring 2020</c:v>
                </c:pt>
                <c:pt idx="9">
                  <c:v>I only teach online</c:v>
                </c:pt>
                <c:pt idx="10">
                  <c:v>I’m concerned the results will be used for my performance evaluation</c:v>
                </c:pt>
                <c:pt idx="11">
                  <c:v>It’s not my job to do this</c:v>
                </c:pt>
                <c:pt idx="12">
                  <c:v>The assessment has nothing to do with me</c:v>
                </c:pt>
                <c:pt idx="13">
                  <c:v>I don't know my SLOs</c:v>
                </c:pt>
              </c:strCache>
            </c:strRef>
          </c:cat>
          <c:val>
            <c:numRef>
              <c:f>Barriers!$B$2:$B$15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A-7448-AD7E-AD018A7E1E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80690079"/>
        <c:axId val="874715775"/>
      </c:barChart>
      <c:catAx>
        <c:axId val="88069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715775"/>
        <c:crosses val="autoZero"/>
        <c:auto val="1"/>
        <c:lblAlgn val="ctr"/>
        <c:lblOffset val="100"/>
        <c:noMultiLvlLbl val="0"/>
      </c:catAx>
      <c:valAx>
        <c:axId val="8747157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069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/>
                </a:solidFill>
              </a:rPr>
              <a:t>Improvement</a:t>
            </a:r>
            <a:r>
              <a:rPr lang="en-US" sz="2400" b="1" baseline="0">
                <a:solidFill>
                  <a:schemeClr val="tx1"/>
                </a:solidFill>
              </a:rPr>
              <a:t> Suggestion Themes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'open ended questions'!$B$1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'open ended questions'!$A$2:$A$11</c:f>
              <c:strCache>
                <c:ptCount val="10"/>
                <c:pt idx="0">
                  <c:v>involve whole dept in assessment</c:v>
                </c:pt>
                <c:pt idx="1">
                  <c:v>leaders need to show commitment to assessment</c:v>
                </c:pt>
                <c:pt idx="2">
                  <c:v>make assessment faster/easier/less work</c:v>
                </c:pt>
                <c:pt idx="3">
                  <c:v>make assessment more meaningful</c:v>
                </c:pt>
                <c:pt idx="4">
                  <c:v>make it clearer what will be assessed and when/
more advanced notice</c:v>
                </c:pt>
                <c:pt idx="5">
                  <c:v>other</c:v>
                </c:pt>
                <c:pt idx="6">
                  <c:v>provide external motivation/reward/requirement</c:v>
                </c:pt>
                <c:pt idx="7">
                  <c:v>provide more personal attention</c:v>
                </c:pt>
                <c:pt idx="8">
                  <c:v>provide training in assessment process</c:v>
                </c:pt>
                <c:pt idx="9">
                  <c:v>provide training to show the importance of assessment</c:v>
                </c:pt>
              </c:strCache>
            </c:strRef>
          </c:cat>
          <c:val>
            <c:numRef>
              <c:f>'open ended questions'!$B$2:$B$11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9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0-7142-8295-E3FDDFE0F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04928431"/>
        <c:axId val="905106351"/>
      </c:barChart>
      <c:catAx>
        <c:axId val="9049284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106351"/>
        <c:crosses val="autoZero"/>
        <c:auto val="1"/>
        <c:lblAlgn val="ctr"/>
        <c:lblOffset val="100"/>
        <c:noMultiLvlLbl val="0"/>
      </c:catAx>
      <c:valAx>
        <c:axId val="90510635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92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0.46515</cdr:x>
      <cdr:y>0.9298</cdr:y>
    </cdr:from>
    <cdr:to>
      <cdr:x>0.8174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56470E-3E01-A54C-8292-76EAF0D54448}"/>
            </a:ext>
          </a:extLst>
        </cdr:cNvPr>
        <cdr:cNvSpPr txBox="1"/>
      </cdr:nvSpPr>
      <cdr:spPr>
        <a:xfrm xmlns:a="http://schemas.openxmlformats.org/drawingml/2006/main">
          <a:off x="4373880" y="6121400"/>
          <a:ext cx="3312160" cy="436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0.5118</cdr:x>
      <cdr:y>0.85866</cdr:y>
    </cdr:from>
    <cdr:to>
      <cdr:x>0.75545</cdr:x>
      <cdr:y>0.89423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8A199D9-50E1-8640-8B85-45EC12277A94}"/>
            </a:ext>
          </a:extLst>
        </cdr:cNvPr>
        <cdr:cNvSpPr txBox="1"/>
      </cdr:nvSpPr>
      <cdr:spPr>
        <a:xfrm xmlns:a="http://schemas.openxmlformats.org/drawingml/2006/main">
          <a:off x="8215869" y="6743618"/>
          <a:ext cx="3911265" cy="279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Number of Responses</a:t>
          </a:r>
        </a:p>
      </cdr:txBody>
    </cdr:sp>
  </cdr:relSizeAnchor>
  <cdr:relSizeAnchor xmlns:cdr="http://schemas.openxmlformats.org/drawingml/2006/chartDrawing">
    <cdr:from>
      <cdr:x>0.24352</cdr:x>
      <cdr:y>0.10347</cdr:y>
    </cdr:from>
    <cdr:to>
      <cdr:x>0.75057</cdr:x>
      <cdr:y>0.20463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40EA800-967A-E24F-8088-4112FB994DB8}"/>
            </a:ext>
          </a:extLst>
        </cdr:cNvPr>
        <cdr:cNvSpPr txBox="1"/>
      </cdr:nvSpPr>
      <cdr:spPr>
        <a:xfrm xmlns:a="http://schemas.openxmlformats.org/drawingml/2006/main">
          <a:off x="3909102" y="812633"/>
          <a:ext cx="8139659" cy="794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dirty="0"/>
            <a:t>Barriers to Assessment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E11A-66EE-3E4B-83B7-0FE82A5B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75A5-9324-A248-82BC-A05843590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72667-A5E9-354D-8D40-0C03E4CC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1B43-E404-FD43-929E-394902D4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B0CA-3352-E046-B207-6351DFC7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3D07-972A-D748-8EAC-0CE6B682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85FFA-E010-D94B-B0AA-C0FC0DD0C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F06F-695E-914A-BE11-BF7C173F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85D6-422D-4048-8586-6CE37595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BB8A3-5654-FC4F-936B-DE8D415A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7D622-1657-9245-8AC9-210535E3D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72CCA-5CFB-5F4E-85C2-6C151DEA9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2C6F-2293-5C4B-8187-0CE196B2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C00BB-B69F-454F-BB03-FA472083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E1D79-5F40-D843-9436-0472662A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A088-5609-1842-A728-93A50C83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2624-E45A-9D49-A609-4346E45F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06644-AFCD-7D4D-8FE1-CB08D86D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C55D-4D60-934A-B03C-A836141E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04572-D183-284E-A61F-DE00B2D7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C83A-4E07-5E4F-AE1D-EB56C8D5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782D0-FD72-9C44-8A4C-76C8070C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4CD1F-E1C3-E14A-916B-DAE5A073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01631-4559-0E4C-B7CD-E9A101A0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2FDB-EE0B-1B4C-B53C-09194E9C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8B67-5F8A-9A4D-9D19-1B25AA2A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6E1F-9C8A-B145-9788-92A6D744B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45091-D304-5C43-B918-EF172370B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EB2CA-7279-4540-9249-8FF8FC79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AE254-CB9B-6E4A-83BC-0B975C70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AEF61-55B2-4244-9782-AAB0D52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96A5-765B-9C40-ACE9-8CE36B33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7A54B-E88A-824E-B7C0-BE7D1E1F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71B2B-846B-C84D-9055-76782F467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60FBE-9422-7949-B353-391BD4F24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76F32-9B6F-8547-9305-AF142421E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B3E4A-35F1-104A-AF56-2F57F68D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7693D-E6D4-8641-87B9-48C52E01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CA3C8-21C7-3E4D-B762-5218FF6C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8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0C3A-0CC6-F749-B823-5B47373D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5B7AC-F33D-2347-91FB-480134CD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9E43C-FADA-444D-8E5F-0993DF55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9D8A2-BA73-CC47-A179-76F9A574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28554-7DE6-C945-B1C8-E44DD1BE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BCFDB-1D03-204B-9E0C-FC8724CA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5470A-8A0C-8048-A4EF-B639B5B2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8349-F2A4-7C4F-8E85-1A0F744B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E078-BBEC-F64A-87C8-042B7BB0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F5FDD-1EEA-144A-87C3-E5A87980D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1C798-AF52-9747-B3AC-1105D835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D207-24C1-DB42-96CE-6A70984F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6B7BD-E50E-304A-B916-352A94E6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C9C4-613F-A143-B722-15EA6CBD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06EC7-EBD6-5F44-B072-54C80E201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F10F6-BD84-C14B-8EDD-5359E1F16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E902F-CB50-9F49-B381-69050D34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433A9-4BE1-5240-B6D5-07B6CB9C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BB5A8-ECC1-9140-872A-8465B67E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8D296-98C9-C943-83DD-CF53BC3C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6E50D-D1D8-C644-A7EB-CC0F8FF4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2A8B2-2C65-EB4F-981B-7A5FE052E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06E4-A4DC-4E4F-8D01-2719341B0C9E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3F64-5B10-B341-AEC4-F4CE7A60C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2D7B5-955D-0C47-8D52-ED3A51833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2792-C32D-7448-B970-390C4CF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D54D85-6549-A84A-A70A-C2902198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Assessment Support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1FA40A-D631-4146-90E5-0C7EB1CD7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available from end of May to end of June 2020</a:t>
            </a:r>
          </a:p>
          <a:p>
            <a:r>
              <a:rPr lang="en-US" dirty="0"/>
              <a:t>Response rate was about 11% of faculty</a:t>
            </a:r>
          </a:p>
          <a:p>
            <a:r>
              <a:rPr lang="en-US" dirty="0"/>
              <a:t>Survey takers were asked what kind of training they wanted, what barriers they faced, and what suggestions they had for improving the culture of assessment</a:t>
            </a:r>
          </a:p>
        </p:txBody>
      </p:sp>
    </p:spTree>
    <p:extLst>
      <p:ext uri="{BB962C8B-B14F-4D97-AF65-F5344CB8AC3E}">
        <p14:creationId xmlns:p14="http://schemas.microsoft.com/office/powerpoint/2010/main" val="174383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21F3B-E3DB-D24D-8A17-E025A389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4" y="0"/>
            <a:ext cx="85043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422B49-AA6E-D94C-B85E-593289404980}"/>
              </a:ext>
            </a:extLst>
          </p:cNvPr>
          <p:cNvSpPr txBox="1"/>
          <p:nvPr/>
        </p:nvSpPr>
        <p:spPr>
          <a:xfrm>
            <a:off x="8034728" y="749508"/>
            <a:ext cx="3537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Word cloud from participants’ comments</a:t>
            </a:r>
          </a:p>
        </p:txBody>
      </p:sp>
    </p:spTree>
    <p:extLst>
      <p:ext uri="{BB962C8B-B14F-4D97-AF65-F5344CB8AC3E}">
        <p14:creationId xmlns:p14="http://schemas.microsoft.com/office/powerpoint/2010/main" val="376999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454B-6B57-9344-971A-254E8B8C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038"/>
          </a:xfrm>
        </p:spPr>
        <p:txBody>
          <a:bodyPr>
            <a:normAutofit/>
          </a:bodyPr>
          <a:lstStyle/>
          <a:p>
            <a:r>
              <a:rPr lang="en-US" sz="3200" b="1" dirty="0"/>
              <a:t>Specific Suggestions to Improve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B13C7-7581-F74B-8557-698CA540D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8917"/>
            <a:ext cx="5181600" cy="45280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negative responses to completed assessments are demotivating</a:t>
            </a:r>
          </a:p>
          <a:p>
            <a:r>
              <a:rPr lang="en-US" dirty="0"/>
              <a:t>colleagues report that their assessments are not accepted</a:t>
            </a:r>
          </a:p>
          <a:p>
            <a:r>
              <a:rPr lang="en-US" dirty="0"/>
              <a:t>assessment process is confusing</a:t>
            </a:r>
          </a:p>
          <a:p>
            <a:r>
              <a:rPr lang="en-US" dirty="0"/>
              <a:t>no consequences for those who don't participate; other schools make assessment a requirement</a:t>
            </a:r>
          </a:p>
          <a:p>
            <a:r>
              <a:rPr lang="en-US" dirty="0"/>
              <a:t>the liaison needs to take more time and call meetings, not just email documents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6FF32B-F149-AA47-ACF7-612111CEF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8917"/>
            <a:ext cx="5181600" cy="45280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orientation for new faculty to cover expectations, their role in assessment, and the impact of assessment on accreditation</a:t>
            </a:r>
          </a:p>
          <a:p>
            <a:r>
              <a:rPr lang="en-US" dirty="0"/>
              <a:t>part-time faculty need an experienced mentor their first year</a:t>
            </a:r>
          </a:p>
          <a:p>
            <a:r>
              <a:rPr lang="en-US" dirty="0"/>
              <a:t>switching to online mid-semester was difficult</a:t>
            </a:r>
          </a:p>
          <a:p>
            <a:r>
              <a:rPr lang="en-US" dirty="0"/>
              <a:t>data was physically at the college and inaccessible due to pandemic</a:t>
            </a:r>
          </a:p>
          <a:p>
            <a:r>
              <a:rPr lang="en-US" dirty="0"/>
              <a:t>we need to close the loop as a department and make some decisions about how courses are taught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1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55E1-14FA-AA46-A1F2-492C0E1A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Suggestions to Improve Assessment continued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F0E10-908C-954E-81E3-4BCD14280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assessment happens too quickly; no time to develop a good assessment plan</a:t>
            </a:r>
          </a:p>
          <a:p>
            <a:r>
              <a:rPr lang="en-US" dirty="0"/>
              <a:t>it seems that we just do assessment to fulfill the requirement</a:t>
            </a:r>
          </a:p>
          <a:p>
            <a:r>
              <a:rPr lang="en-US" dirty="0"/>
              <a:t>leaders need to invest in assessment</a:t>
            </a:r>
          </a:p>
          <a:p>
            <a:r>
              <a:rPr lang="en-US" dirty="0"/>
              <a:t>educational leadership is needed</a:t>
            </a:r>
          </a:p>
          <a:p>
            <a:r>
              <a:rPr lang="en-US" dirty="0"/>
              <a:t>assessment isn't practiced in a student-centered way</a:t>
            </a:r>
          </a:p>
          <a:p>
            <a:r>
              <a:rPr lang="en-US" dirty="0"/>
              <a:t>needs to be a requirement for tenure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18DB-B685-DB4B-B4A7-4BBB2C9246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make assessment easy to do</a:t>
            </a:r>
          </a:p>
          <a:p>
            <a:r>
              <a:rPr lang="en-US" dirty="0"/>
              <a:t>should not be an extra assignment</a:t>
            </a:r>
          </a:p>
          <a:p>
            <a:r>
              <a:rPr lang="en-US" dirty="0"/>
              <a:t>create a department task force to review assessments and develop action plans</a:t>
            </a:r>
          </a:p>
          <a:p>
            <a:r>
              <a:rPr lang="en-US" dirty="0"/>
              <a:t>use student workers to input the data into </a:t>
            </a:r>
            <a:r>
              <a:rPr lang="en-US" dirty="0" err="1"/>
              <a:t>Curricunetpart</a:t>
            </a:r>
            <a:r>
              <a:rPr lang="en-US" dirty="0"/>
              <a:t>-time faculty need to be paid</a:t>
            </a:r>
          </a:p>
          <a:p>
            <a:r>
              <a:rPr lang="en-US" dirty="0"/>
              <a:t>need best practices and assistance to get faculty going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A1D4-D539-3D48-B1AF-85EA0758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Suggestions to Improve Assessment continued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72D4-6E24-124A-BD1A-B2B9C58661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 a document that explains what assessment is, why important, how to do it with examples</a:t>
            </a:r>
          </a:p>
          <a:p>
            <a:r>
              <a:rPr lang="en-US" dirty="0"/>
              <a:t>need to know what information I will need to enter into </a:t>
            </a:r>
            <a:r>
              <a:rPr lang="en-US" dirty="0" err="1"/>
              <a:t>Curricunet</a:t>
            </a:r>
            <a:r>
              <a:rPr lang="en-US" dirty="0"/>
              <a:t> before assessment</a:t>
            </a:r>
          </a:p>
          <a:p>
            <a:r>
              <a:rPr lang="en-US" dirty="0"/>
              <a:t>provide background information so faculty know what they have to do</a:t>
            </a:r>
          </a:p>
          <a:p>
            <a:r>
              <a:rPr lang="en-US" dirty="0"/>
              <a:t>specific instructions on when and how to do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92FED-0D62-0A41-A34D-A0138F494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great tool, but teachers have too many responsibilities and not enough pay</a:t>
            </a:r>
          </a:p>
          <a:p>
            <a:r>
              <a:rPr lang="en-US" dirty="0"/>
              <a:t>promote deeper and broader conversations about the role of assessment</a:t>
            </a:r>
          </a:p>
          <a:p>
            <a:r>
              <a:rPr lang="en-US" dirty="0"/>
              <a:t>too bureaucratic</a:t>
            </a:r>
          </a:p>
          <a:p>
            <a:r>
              <a:rPr lang="en-US" dirty="0"/>
              <a:t>offer an online course on exactly what to do and how to do it</a:t>
            </a:r>
          </a:p>
          <a:p>
            <a:r>
              <a:rPr lang="en-US" dirty="0"/>
              <a:t>list of courses that will be assessed each semester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4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2648D5-D52C-7D40-A7E2-8B27D71A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of Survey Participants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C54E414-225C-4B44-8EF8-AC1B31052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66770"/>
              </p:ext>
            </p:extLst>
          </p:nvPr>
        </p:nvGraphicFramePr>
        <p:xfrm>
          <a:off x="838200" y="1528997"/>
          <a:ext cx="10629275" cy="464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206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8319-BAC1-424F-858E-F42774B0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the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FEF8-9576-1243-9A00-C3D6134D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chose not to include a department.  (This was optional.)</a:t>
            </a:r>
          </a:p>
          <a:p>
            <a:endParaRPr lang="en-US" dirty="0"/>
          </a:p>
          <a:p>
            <a:r>
              <a:rPr lang="en-US" dirty="0"/>
              <a:t>It appears that no one in an administrative or student services area took the survey.</a:t>
            </a:r>
          </a:p>
          <a:p>
            <a:endParaRPr lang="en-US" dirty="0"/>
          </a:p>
          <a:p>
            <a:r>
              <a:rPr lang="en-US" dirty="0"/>
              <a:t>Most people answered all the questions, but some did not provide any suggestions.  All answers are included.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6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C53AD8-CBDA-3847-80DB-E44E7EEC9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948001"/>
              </p:ext>
            </p:extLst>
          </p:nvPr>
        </p:nvGraphicFramePr>
        <p:xfrm>
          <a:off x="838200" y="404734"/>
          <a:ext cx="10515600" cy="577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2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91A8-6DA0-AC40-BAE4-5478FD67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Assistance Requested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079E7-21D7-BC49-9D3D-2C8B254B4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answered this question</a:t>
            </a:r>
          </a:p>
          <a:p>
            <a:r>
              <a:rPr lang="en-US" dirty="0"/>
              <a:t>Participants could select as many responses as they wanted and/or write in their own under “other”</a:t>
            </a:r>
          </a:p>
          <a:p>
            <a:r>
              <a:rPr lang="en-US" dirty="0"/>
              <a:t>Write in responses were few and tended to be a variation of the provided responses</a:t>
            </a:r>
          </a:p>
          <a:p>
            <a:r>
              <a:rPr lang="en-US" dirty="0"/>
              <a:t>Most participants chose several responses</a:t>
            </a:r>
          </a:p>
          <a:p>
            <a:r>
              <a:rPr lang="en-US" dirty="0"/>
              <a:t>All responses were listed as a training except “other” and “I need assistance with checking the status of my course assessment”</a:t>
            </a:r>
          </a:p>
        </p:txBody>
      </p:sp>
    </p:spTree>
    <p:extLst>
      <p:ext uri="{BB962C8B-B14F-4D97-AF65-F5344CB8AC3E}">
        <p14:creationId xmlns:p14="http://schemas.microsoft.com/office/powerpoint/2010/main" val="181918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F06FF6-478C-914C-9AD2-D00753F35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082908"/>
              </p:ext>
            </p:extLst>
          </p:nvPr>
        </p:nvGraphicFramePr>
        <p:xfrm>
          <a:off x="-1930400" y="-497840"/>
          <a:ext cx="16052800" cy="785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67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7800-6EC2-2646-93B2-485741F1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Barriers to Assessment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43BE5-40A7-7D4E-A134-4FCA79C2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answered this question</a:t>
            </a:r>
          </a:p>
          <a:p>
            <a:r>
              <a:rPr lang="en-US" dirty="0"/>
              <a:t>Participants could select as many responses as they wanted and/or write in their own under “other”</a:t>
            </a:r>
          </a:p>
          <a:p>
            <a:r>
              <a:rPr lang="en-US" dirty="0"/>
              <a:t>Thankfully, no one said they don’t know their SLOs</a:t>
            </a:r>
          </a:p>
          <a:p>
            <a:r>
              <a:rPr lang="en-US" dirty="0"/>
              <a:t>There are five top responses</a:t>
            </a:r>
          </a:p>
          <a:p>
            <a:r>
              <a:rPr lang="en-US" dirty="0"/>
              <a:t>Three of those responses have to do with lack of knowledge</a:t>
            </a:r>
          </a:p>
          <a:p>
            <a:r>
              <a:rPr lang="en-US" dirty="0"/>
              <a:t>Write in responses were few and tended to be a variation of the provided responses</a:t>
            </a:r>
          </a:p>
          <a:p>
            <a:r>
              <a:rPr lang="en-US" dirty="0"/>
              <a:t>Most participants chose several responses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6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916B-C6CE-DC4A-878B-C83EA40C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to Improve the Culture of Assessment at BCC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76018-8D4C-1C43-955F-3AEF187BD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participants answered this question</a:t>
            </a:r>
          </a:p>
          <a:p>
            <a:r>
              <a:rPr lang="en-US" dirty="0"/>
              <a:t>Participants had to write in an answer</a:t>
            </a:r>
          </a:p>
          <a:p>
            <a:r>
              <a:rPr lang="en-US" dirty="0"/>
              <a:t>Many answers had more than one idea or suggestion</a:t>
            </a:r>
          </a:p>
          <a:p>
            <a:r>
              <a:rPr lang="en-US" dirty="0"/>
              <a:t>Comments were organized into general themes to count repeated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2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0394C4-741D-DB41-A7A8-B240082A6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519492"/>
              </p:ext>
            </p:extLst>
          </p:nvPr>
        </p:nvGraphicFramePr>
        <p:xfrm>
          <a:off x="374754" y="164892"/>
          <a:ext cx="10882859" cy="577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91CB1D-866A-524A-8709-B07B8AAAD84F}"/>
              </a:ext>
            </a:extLst>
          </p:cNvPr>
          <p:cNvSpPr txBox="1"/>
          <p:nvPr/>
        </p:nvSpPr>
        <p:spPr>
          <a:xfrm>
            <a:off x="4542020" y="5936106"/>
            <a:ext cx="284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of responses</a:t>
            </a:r>
          </a:p>
        </p:txBody>
      </p:sp>
    </p:spTree>
    <p:extLst>
      <p:ext uri="{BB962C8B-B14F-4D97-AF65-F5344CB8AC3E}">
        <p14:creationId xmlns:p14="http://schemas.microsoft.com/office/powerpoint/2010/main" val="75783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650</Words>
  <Application>Microsoft Macintosh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Results of Assessment Support Survey</vt:lpstr>
      <vt:lpstr>Demographics of Survey Participants</vt:lpstr>
      <vt:lpstr>More about the Participants</vt:lpstr>
      <vt:lpstr>PowerPoint Presentation</vt:lpstr>
      <vt:lpstr>About the Assistance Requested Responses</vt:lpstr>
      <vt:lpstr>PowerPoint Presentation</vt:lpstr>
      <vt:lpstr>About the Barriers to Assessment Responses</vt:lpstr>
      <vt:lpstr>Suggestions to Improve the Culture of Assessment at BCC</vt:lpstr>
      <vt:lpstr>PowerPoint Presentation</vt:lpstr>
      <vt:lpstr>PowerPoint Presentation</vt:lpstr>
      <vt:lpstr>Specific Suggestions to Improve Assessment</vt:lpstr>
      <vt:lpstr>Suggestions to Improve Assessment continued</vt:lpstr>
      <vt:lpstr>Suggestions to Improve Assessment continued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Assessment Support Survey</dc:title>
  <dc:creator>Microsoft Office User</dc:creator>
  <cp:lastModifiedBy>Microsoft Office User</cp:lastModifiedBy>
  <cp:revision>26</cp:revision>
  <dcterms:created xsi:type="dcterms:W3CDTF">2020-09-04T00:20:46Z</dcterms:created>
  <dcterms:modified xsi:type="dcterms:W3CDTF">2020-09-10T01:26:53Z</dcterms:modified>
</cp:coreProperties>
</file>