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8" r:id="rId1"/>
  </p:sldMasterIdLst>
  <p:notesMasterIdLst>
    <p:notesMasterId r:id="rId23"/>
  </p:notesMasterIdLst>
  <p:handoutMasterIdLst>
    <p:handoutMasterId r:id="rId24"/>
  </p:handoutMasterIdLst>
  <p:sldIdLst>
    <p:sldId id="256" r:id="rId2"/>
    <p:sldId id="316" r:id="rId3"/>
    <p:sldId id="313" r:id="rId4"/>
    <p:sldId id="314" r:id="rId5"/>
    <p:sldId id="315" r:id="rId6"/>
    <p:sldId id="295" r:id="rId7"/>
    <p:sldId id="312" r:id="rId8"/>
    <p:sldId id="301" r:id="rId9"/>
    <p:sldId id="302" r:id="rId10"/>
    <p:sldId id="299" r:id="rId11"/>
    <p:sldId id="298" r:id="rId12"/>
    <p:sldId id="300" r:id="rId13"/>
    <p:sldId id="296" r:id="rId14"/>
    <p:sldId id="297" r:id="rId15"/>
    <p:sldId id="273" r:id="rId16"/>
    <p:sldId id="309" r:id="rId17"/>
    <p:sldId id="304" r:id="rId18"/>
    <p:sldId id="303" r:id="rId19"/>
    <p:sldId id="305" r:id="rId20"/>
    <p:sldId id="307" r:id="rId21"/>
    <p:sldId id="30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8F13D3-2E45-4192-810C-0BD6C6719F36}" type="datetimeFigureOut">
              <a:rPr lang="en-US" smtClean="0"/>
              <a:t>3/31/2020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328046-95E8-4CDB-B167-BBF1A897C4FC}" type="slidenum">
              <a:rPr lang="en-US" smtClean="0"/>
              <a:t>‹#›</a:t>
            </a:fld>
            <a:endParaRPr lang="en-US" dirty="0"/>
          </a:p>
        </p:txBody>
      </p:sp>
    </p:spTree>
    <p:extLst>
      <p:ext uri="{BB962C8B-B14F-4D97-AF65-F5344CB8AC3E}">
        <p14:creationId xmlns:p14="http://schemas.microsoft.com/office/powerpoint/2010/main" val="227754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3F59-A15D-487D-9FE2-A9D21CB81A1A}" type="datetimeFigureOut">
              <a:rPr lang="en-US" smtClean="0"/>
              <a:t>3/31/2020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56748-2075-4A59-B623-42B6E905691A}" type="slidenum">
              <a:rPr lang="en-US" smtClean="0"/>
              <a:t>‹#›</a:t>
            </a:fld>
            <a:endParaRPr lang="en-US" dirty="0"/>
          </a:p>
        </p:txBody>
      </p:sp>
    </p:spTree>
    <p:extLst>
      <p:ext uri="{BB962C8B-B14F-4D97-AF65-F5344CB8AC3E}">
        <p14:creationId xmlns:p14="http://schemas.microsoft.com/office/powerpoint/2010/main" val="207342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53533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2235634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E3FF8C8-D724-9844-BC5E-FE7354DFABDB}"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131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4053383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5214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598416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3527114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157841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77712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73304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204771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309017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65290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13027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A4845-A08A-4DF4-8D99-E2E7B6D41C67}" type="slidenum">
              <a:rPr lang="en-US" smtClean="0"/>
              <a:pPr/>
              <a:t>‹#›</a:t>
            </a:fld>
            <a:endParaRPr lang="en-US" dirty="0"/>
          </a:p>
        </p:txBody>
      </p:sp>
    </p:spTree>
    <p:extLst>
      <p:ext uri="{BB962C8B-B14F-4D97-AF65-F5344CB8AC3E}">
        <p14:creationId xmlns:p14="http://schemas.microsoft.com/office/powerpoint/2010/main" val="354804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C77813-31CB-DB42-8D9C-B7B4BF7A081B}"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E3FF8C8-D724-9844-BC5E-FE7354DFABDB}" type="slidenum">
              <a:rPr lang="en-US" smtClean="0"/>
              <a:t>‹#›</a:t>
            </a:fld>
            <a:endParaRPr lang="en-US" dirty="0"/>
          </a:p>
        </p:txBody>
      </p:sp>
    </p:spTree>
    <p:extLst>
      <p:ext uri="{BB962C8B-B14F-4D97-AF65-F5344CB8AC3E}">
        <p14:creationId xmlns:p14="http://schemas.microsoft.com/office/powerpoint/2010/main" val="384557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6C77813-31CB-DB42-8D9C-B7B4BF7A081B}" type="datetimeFigureOut">
              <a:rPr lang="en-US" smtClean="0"/>
              <a:t>3/31/2020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E3FF8C8-D724-9844-BC5E-FE7354DFABDB}" type="slidenum">
              <a:rPr lang="en-US" smtClean="0"/>
              <a:t>‹#›</a:t>
            </a:fld>
            <a:endParaRPr lang="en-US" dirty="0"/>
          </a:p>
        </p:txBody>
      </p:sp>
    </p:spTree>
    <p:extLst>
      <p:ext uri="{BB962C8B-B14F-4D97-AF65-F5344CB8AC3E}">
        <p14:creationId xmlns:p14="http://schemas.microsoft.com/office/powerpoint/2010/main" val="1468311421"/>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 id="2147484042" r:id="rId14"/>
    <p:sldLayoutId id="2147484043" r:id="rId15"/>
    <p:sldLayoutId id="21474840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bjs.gov/index.cfm?ty=pbdetail&amp;iid=4884" TargetMode="External"/><Relationship Id="rId3" Type="http://schemas.openxmlformats.org/officeDocument/2006/relationships/hyperlink" Target="http://www.bostonglobe.com/metro/2014/10/27/mit-survey-female-students-report-being-victim-sex-assault/ng5g0nc3FKA9HQivR4nEVP/story.html" TargetMode="External"/><Relationship Id="rId7" Type="http://schemas.openxmlformats.org/officeDocument/2006/relationships/hyperlink" Target="http://www.apiidv.org/files/Facts.Stats-APIIDV-2015.pdf" TargetMode="External"/><Relationship Id="rId2" Type="http://schemas.openxmlformats.org/officeDocument/2006/relationships/hyperlink" Target="https://www.ncjrs.gov/pdffiles1/nij/grants/221153.pdf" TargetMode="External"/><Relationship Id="rId1" Type="http://schemas.openxmlformats.org/officeDocument/2006/relationships/slideLayout" Target="../slideLayouts/slideLayout2.xml"/><Relationship Id="rId6" Type="http://schemas.openxmlformats.org/officeDocument/2006/relationships/hyperlink" Target="https://www.whitehouse.gov/sites/default/files/docs/sexual_assault_report_1-21-14.pdf" TargetMode="External"/><Relationship Id="rId5" Type="http://schemas.openxmlformats.org/officeDocument/2006/relationships/hyperlink" Target="http://www.loveisrespect.org/pdf/College_Dating_And_Abuse_Final_Study.pdf" TargetMode="External"/><Relationship Id="rId4" Type="http://schemas.openxmlformats.org/officeDocument/2006/relationships/hyperlink" Target="http://knowyourix.org/statistics/#_ftn1" TargetMode="External"/><Relationship Id="rId9" Type="http://schemas.openxmlformats.org/officeDocument/2006/relationships/hyperlink" Target="http://knowyourix.org/statistic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ncjrs.gov/pdffiles1/nij/grants/21918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725" y="2104300"/>
            <a:ext cx="7966287" cy="2828308"/>
          </a:xfrm>
        </p:spPr>
        <p:txBody>
          <a:bodyPr>
            <a:noAutofit/>
          </a:bodyPr>
          <a:lstStyle/>
          <a:p>
            <a:pPr algn="ctr"/>
            <a:br>
              <a:rPr lang="en-US" sz="3200" dirty="0">
                <a:solidFill>
                  <a:schemeClr val="tx1"/>
                </a:solidFill>
              </a:rPr>
            </a:br>
            <a:br>
              <a:rPr lang="en-US" sz="3200" dirty="0">
                <a:solidFill>
                  <a:schemeClr val="tx1"/>
                </a:solidFill>
              </a:rPr>
            </a:br>
            <a:br>
              <a:rPr lang="en-US" sz="3200" dirty="0">
                <a:solidFill>
                  <a:schemeClr val="tx1"/>
                </a:solidFill>
              </a:rPr>
            </a:br>
            <a:r>
              <a:rPr lang="en-US" sz="3200" dirty="0">
                <a:solidFill>
                  <a:schemeClr val="tx1"/>
                </a:solidFill>
              </a:rPr>
              <a:t>What every faculty, staff and administrator should know about sexual misconduct, stalking and relationship violence</a:t>
            </a:r>
            <a:br>
              <a:rPr lang="en-US" sz="3600" dirty="0">
                <a:solidFill>
                  <a:schemeClr val="tx1"/>
                </a:solidFill>
              </a:rPr>
            </a:br>
            <a:endParaRPr lang="en-US" sz="3600" dirty="0"/>
          </a:p>
        </p:txBody>
      </p:sp>
      <p:sp>
        <p:nvSpPr>
          <p:cNvPr id="3" name="Subtitle 2"/>
          <p:cNvSpPr>
            <a:spLocks noGrp="1"/>
          </p:cNvSpPr>
          <p:nvPr>
            <p:ph type="subTitle" idx="1"/>
          </p:nvPr>
        </p:nvSpPr>
        <p:spPr>
          <a:xfrm>
            <a:off x="1371600" y="4415246"/>
            <a:ext cx="6400800" cy="2231664"/>
          </a:xfrm>
        </p:spPr>
        <p:txBody>
          <a:bodyPr>
            <a:normAutofit/>
          </a:bodyPr>
          <a:lstStyle/>
          <a:p>
            <a:pPr algn="ctr"/>
            <a:r>
              <a:rPr lang="en-US" dirty="0">
                <a:solidFill>
                  <a:schemeClr val="tx1"/>
                </a:solidFill>
              </a:rPr>
              <a:t>Academic Senate Presentation </a:t>
            </a:r>
          </a:p>
          <a:p>
            <a:pPr algn="ctr"/>
            <a:r>
              <a:rPr lang="en-US" sz="1730" dirty="0">
                <a:solidFill>
                  <a:schemeClr val="tx1"/>
                </a:solidFill>
              </a:rPr>
              <a:t>Stacey Shears, Vice President of Student Services, Title IX Coordinator Berkeley City College</a:t>
            </a:r>
          </a:p>
          <a:p>
            <a:pPr algn="ctr"/>
            <a:r>
              <a:rPr lang="en-US" sz="1730" dirty="0">
                <a:solidFill>
                  <a:schemeClr val="tx1"/>
                </a:solidFill>
              </a:rPr>
              <a:t>April 1, 2020</a:t>
            </a:r>
          </a:p>
          <a:p>
            <a:endParaRPr lang="en-US" dirty="0"/>
          </a:p>
          <a:p>
            <a:endParaRPr lang="en-US" dirty="0"/>
          </a:p>
          <a:p>
            <a:endParaRPr lang="en-US" dirty="0"/>
          </a:p>
          <a:p>
            <a:endParaRPr lang="en-US" dirty="0"/>
          </a:p>
        </p:txBody>
      </p:sp>
      <p:sp>
        <p:nvSpPr>
          <p:cNvPr id="4" name="TextBox 3"/>
          <p:cNvSpPr txBox="1"/>
          <p:nvPr/>
        </p:nvSpPr>
        <p:spPr>
          <a:xfrm>
            <a:off x="6165669" y="705393"/>
            <a:ext cx="2756262" cy="646331"/>
          </a:xfrm>
          <a:prstGeom prst="rect">
            <a:avLst/>
          </a:prstGeom>
          <a:noFill/>
        </p:spPr>
        <p:txBody>
          <a:bodyPr wrap="square" rtlCol="0">
            <a:spAutoFit/>
          </a:bodyPr>
          <a:lstStyle/>
          <a:p>
            <a:endParaRPr lang="en-US" dirty="0"/>
          </a:p>
          <a:p>
            <a:endParaRPr lang="en-US" dirty="0"/>
          </a:p>
        </p:txBody>
      </p:sp>
      <p:sp>
        <p:nvSpPr>
          <p:cNvPr id="7" name="TextBox 6"/>
          <p:cNvSpPr txBox="1"/>
          <p:nvPr/>
        </p:nvSpPr>
        <p:spPr>
          <a:xfrm>
            <a:off x="706841" y="1030422"/>
            <a:ext cx="7355934" cy="707886"/>
          </a:xfrm>
          <a:prstGeom prst="rect">
            <a:avLst/>
          </a:prstGeom>
          <a:noFill/>
        </p:spPr>
        <p:txBody>
          <a:bodyPr wrap="square" rtlCol="0">
            <a:spAutoFit/>
          </a:bodyPr>
          <a:lstStyle/>
          <a:p>
            <a:pPr algn="ctr"/>
            <a:r>
              <a:rPr lang="en-US" sz="4000" dirty="0"/>
              <a:t>Title IX and You: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 to Report Sexual Misconduct, Stalking and Relationship Violence</a:t>
            </a:r>
          </a:p>
        </p:txBody>
      </p:sp>
      <p:sp>
        <p:nvSpPr>
          <p:cNvPr id="3" name="Content Placeholder 2"/>
          <p:cNvSpPr>
            <a:spLocks noGrp="1"/>
          </p:cNvSpPr>
          <p:nvPr>
            <p:ph idx="1"/>
          </p:nvPr>
        </p:nvSpPr>
        <p:spPr>
          <a:xfrm>
            <a:off x="836707" y="2133600"/>
            <a:ext cx="7076747" cy="3992563"/>
          </a:xfrm>
        </p:spPr>
        <p:txBody>
          <a:bodyPr>
            <a:normAutofit fontScale="70000" lnSpcReduction="20000"/>
          </a:bodyPr>
          <a:lstStyle/>
          <a:p>
            <a:pPr marL="0" indent="0">
              <a:buNone/>
            </a:pPr>
            <a:r>
              <a:rPr lang="en-US" sz="3200" dirty="0"/>
              <a:t>Students can report sexual misconduct in one of the following ways:</a:t>
            </a:r>
            <a:endParaRPr lang="en-US" sz="4800" dirty="0"/>
          </a:p>
          <a:p>
            <a:pPr marL="0" lvl="0" indent="0">
              <a:buNone/>
            </a:pPr>
            <a:r>
              <a:rPr lang="en-US" sz="3200" dirty="0"/>
              <a:t>1. Notify a “</a:t>
            </a:r>
            <a:r>
              <a:rPr lang="en-US" sz="3200" b="1" dirty="0"/>
              <a:t>Responsible Employee</a:t>
            </a:r>
            <a:r>
              <a:rPr lang="en-US" sz="3200" dirty="0"/>
              <a:t>” defined as:</a:t>
            </a:r>
            <a:r>
              <a:rPr lang="en-US" sz="2800" dirty="0"/>
              <a:t> </a:t>
            </a:r>
          </a:p>
          <a:p>
            <a:pPr lvl="1"/>
            <a:r>
              <a:rPr lang="en-US" sz="2400" dirty="0"/>
              <a:t>A responsible employee includes any employee whom a student could reasonably believe has this authority or responsibility.  All faculty, staff, managers except psychological services. </a:t>
            </a:r>
          </a:p>
          <a:p>
            <a:pPr lvl="1"/>
            <a:r>
              <a:rPr lang="en-US" sz="2400" dirty="0"/>
              <a:t>A College employee who has the duty and obligation to report incidents of sexual misconduct, stalking, or relationship violence to the appropriate Title IX Coordinator or designated contact on campus so that the college may take appropriate action to resolve the matter.</a:t>
            </a:r>
          </a:p>
          <a:p>
            <a:endParaRPr lang="en-US" dirty="0"/>
          </a:p>
        </p:txBody>
      </p:sp>
    </p:spTree>
    <p:extLst>
      <p:ext uri="{BB962C8B-B14F-4D97-AF65-F5344CB8AC3E}">
        <p14:creationId xmlns:p14="http://schemas.microsoft.com/office/powerpoint/2010/main" val="4290147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 to Report Sexual Misconduct, Stalking and Relationship Violence </a:t>
            </a:r>
            <a:r>
              <a:rPr lang="en-US" sz="2700" dirty="0"/>
              <a:t>(cont’d)</a:t>
            </a:r>
          </a:p>
        </p:txBody>
      </p:sp>
      <p:sp>
        <p:nvSpPr>
          <p:cNvPr id="3" name="Content Placeholder 2"/>
          <p:cNvSpPr>
            <a:spLocks noGrp="1"/>
          </p:cNvSpPr>
          <p:nvPr>
            <p:ph idx="1"/>
          </p:nvPr>
        </p:nvSpPr>
        <p:spPr>
          <a:xfrm>
            <a:off x="1022568" y="2160621"/>
            <a:ext cx="7076747" cy="3992563"/>
          </a:xfrm>
        </p:spPr>
        <p:txBody>
          <a:bodyPr>
            <a:normAutofit/>
          </a:bodyPr>
          <a:lstStyle/>
          <a:p>
            <a:pPr marL="0" indent="0">
              <a:buNone/>
            </a:pPr>
            <a:r>
              <a:rPr lang="en-US" sz="800" dirty="0"/>
              <a:t> </a:t>
            </a:r>
            <a:endParaRPr lang="en-US" sz="8000" dirty="0"/>
          </a:p>
          <a:p>
            <a:pPr marL="0" lvl="0" indent="0">
              <a:buNone/>
            </a:pPr>
            <a:r>
              <a:rPr lang="en-US" dirty="0"/>
              <a:t>2. </a:t>
            </a:r>
            <a:r>
              <a:rPr lang="en-US" sz="3100" dirty="0"/>
              <a:t>Contact the Title IX Coordinator/Officer                </a:t>
            </a:r>
          </a:p>
          <a:p>
            <a:pPr marL="0" lvl="0" indent="0">
              <a:buNone/>
            </a:pPr>
            <a:r>
              <a:rPr lang="en-US" sz="8000" dirty="0"/>
              <a:t> </a:t>
            </a:r>
          </a:p>
        </p:txBody>
      </p:sp>
    </p:spTree>
    <p:extLst>
      <p:ext uri="{BB962C8B-B14F-4D97-AF65-F5344CB8AC3E}">
        <p14:creationId xmlns:p14="http://schemas.microsoft.com/office/powerpoint/2010/main" val="204090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Title IX Incidents</a:t>
            </a:r>
          </a:p>
        </p:txBody>
      </p:sp>
      <p:sp>
        <p:nvSpPr>
          <p:cNvPr id="3" name="Content Placeholder 2"/>
          <p:cNvSpPr>
            <a:spLocks noGrp="1"/>
          </p:cNvSpPr>
          <p:nvPr>
            <p:ph idx="1"/>
          </p:nvPr>
        </p:nvSpPr>
        <p:spPr>
          <a:xfrm>
            <a:off x="991591" y="2133600"/>
            <a:ext cx="7076747" cy="3992563"/>
          </a:xfrm>
        </p:spPr>
        <p:txBody>
          <a:bodyPr/>
          <a:lstStyle/>
          <a:p>
            <a:pPr marL="0" indent="0">
              <a:buNone/>
            </a:pPr>
            <a:r>
              <a:rPr lang="en-US" u="sng" dirty="0"/>
              <a:t>Where incidents can be reported: </a:t>
            </a:r>
          </a:p>
          <a:p>
            <a:pPr marL="0" indent="0">
              <a:buNone/>
            </a:pPr>
            <a:r>
              <a:rPr lang="en-US" dirty="0"/>
              <a:t>Vice President of Student Services Title IX Office</a:t>
            </a:r>
          </a:p>
          <a:p>
            <a:pPr marL="0" indent="0">
              <a:buNone/>
            </a:pPr>
            <a:r>
              <a:rPr lang="en-US" dirty="0"/>
              <a:t>Stacey Shears Ed.D.</a:t>
            </a:r>
          </a:p>
          <a:p>
            <a:pPr marL="0" indent="0">
              <a:buNone/>
            </a:pPr>
            <a:r>
              <a:rPr lang="en-US" dirty="0"/>
              <a:t>Email: sshears@peralta.edu</a:t>
            </a:r>
          </a:p>
          <a:p>
            <a:pPr marL="0" indent="0">
              <a:buNone/>
            </a:pPr>
            <a:r>
              <a:rPr lang="en-US" dirty="0"/>
              <a:t>(510)981-2820</a:t>
            </a:r>
          </a:p>
        </p:txBody>
      </p:sp>
    </p:spTree>
    <p:extLst>
      <p:ext uri="{BB962C8B-B14F-4D97-AF65-F5344CB8AC3E}">
        <p14:creationId xmlns:p14="http://schemas.microsoft.com/office/powerpoint/2010/main" val="3566480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Sexual Harassment?</a:t>
            </a:r>
          </a:p>
        </p:txBody>
      </p:sp>
      <p:sp>
        <p:nvSpPr>
          <p:cNvPr id="3" name="Content Placeholder 2"/>
          <p:cNvSpPr>
            <a:spLocks noGrp="1"/>
          </p:cNvSpPr>
          <p:nvPr>
            <p:ph idx="1"/>
          </p:nvPr>
        </p:nvSpPr>
        <p:spPr>
          <a:xfrm>
            <a:off x="1100011" y="2133600"/>
            <a:ext cx="7076747" cy="3992563"/>
          </a:xfrm>
        </p:spPr>
        <p:txBody>
          <a:bodyPr>
            <a:normAutofit/>
          </a:bodyPr>
          <a:lstStyle/>
          <a:p>
            <a:pPr marL="0" indent="0">
              <a:buNone/>
            </a:pPr>
            <a:r>
              <a:rPr lang="en-US" dirty="0"/>
              <a:t>Sexual Harassment is unwelcome, gender-based verbal or physical conduct that is:</a:t>
            </a:r>
          </a:p>
          <a:p>
            <a:pPr marL="0" indent="0">
              <a:buNone/>
            </a:pPr>
            <a:r>
              <a:rPr lang="en-US" dirty="0"/>
              <a:t>Sufficiently severe, persistent or pervasive that it -- </a:t>
            </a:r>
          </a:p>
          <a:p>
            <a:r>
              <a:rPr lang="en-US" dirty="0"/>
              <a:t> Unreasonably interferes with, denies or limits someone’s ability to participate in or benefit from the college’s educational program and/or activities, and is </a:t>
            </a:r>
          </a:p>
          <a:p>
            <a:r>
              <a:rPr lang="en-US" dirty="0"/>
              <a:t> Based on power differentials (quid pro quo), the creation of a hostile environment, or retaliation. </a:t>
            </a:r>
          </a:p>
          <a:p>
            <a:endParaRPr lang="en-US" dirty="0"/>
          </a:p>
        </p:txBody>
      </p:sp>
    </p:spTree>
    <p:extLst>
      <p:ext uri="{BB962C8B-B14F-4D97-AF65-F5344CB8AC3E}">
        <p14:creationId xmlns:p14="http://schemas.microsoft.com/office/powerpoint/2010/main" val="845475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Reporting Sexual Harassment Incidents </a:t>
            </a:r>
          </a:p>
        </p:txBody>
      </p:sp>
      <p:sp>
        <p:nvSpPr>
          <p:cNvPr id="3" name="Content Placeholder 2"/>
          <p:cNvSpPr>
            <a:spLocks noGrp="1"/>
          </p:cNvSpPr>
          <p:nvPr>
            <p:ph idx="1"/>
          </p:nvPr>
        </p:nvSpPr>
        <p:spPr>
          <a:xfrm>
            <a:off x="914150" y="2176110"/>
            <a:ext cx="7372176" cy="3992563"/>
          </a:xfrm>
        </p:spPr>
        <p:txBody>
          <a:bodyPr>
            <a:normAutofit/>
          </a:bodyPr>
          <a:lstStyle/>
          <a:p>
            <a:pPr marL="0" indent="0">
              <a:buNone/>
            </a:pPr>
            <a:r>
              <a:rPr lang="en-US" u="sng" dirty="0"/>
              <a:t>Student incidents can be reported to :</a:t>
            </a:r>
          </a:p>
          <a:p>
            <a:pPr marL="0" indent="0">
              <a:buNone/>
            </a:pPr>
            <a:r>
              <a:rPr lang="en-US" dirty="0"/>
              <a:t>Brenda Johnson, Dean of Student Support Services</a:t>
            </a:r>
          </a:p>
          <a:p>
            <a:pPr marL="0" indent="0">
              <a:buNone/>
            </a:pPr>
            <a:r>
              <a:rPr lang="en-US" dirty="0"/>
              <a:t>Berkeley City College</a:t>
            </a:r>
          </a:p>
          <a:p>
            <a:pPr marL="0" indent="0">
              <a:buNone/>
            </a:pPr>
            <a:r>
              <a:rPr lang="en-US" dirty="0"/>
              <a:t>bjohnson@peralta.edu</a:t>
            </a:r>
          </a:p>
          <a:p>
            <a:pPr marL="0" indent="0">
              <a:buNone/>
            </a:pPr>
            <a:r>
              <a:rPr lang="en-US" dirty="0" err="1"/>
              <a:t>Ke</a:t>
            </a:r>
            <a:r>
              <a:rPr lang="en-US" dirty="0"/>
              <a:t> Zhong Van </a:t>
            </a:r>
            <a:r>
              <a:rPr lang="en-US" dirty="0" err="1"/>
              <a:t>Valkenburgh</a:t>
            </a:r>
            <a:r>
              <a:rPr lang="en-US" dirty="0"/>
              <a:t>, Staff Assistant </a:t>
            </a:r>
          </a:p>
          <a:p>
            <a:pPr marL="0" indent="0">
              <a:buNone/>
            </a:pPr>
            <a:r>
              <a:rPr lang="en-US" dirty="0"/>
              <a:t>(510)981-2803</a:t>
            </a:r>
          </a:p>
        </p:txBody>
      </p:sp>
    </p:spTree>
    <p:extLst>
      <p:ext uri="{BB962C8B-B14F-4D97-AF65-F5344CB8AC3E}">
        <p14:creationId xmlns:p14="http://schemas.microsoft.com/office/powerpoint/2010/main" val="3133561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Consequences for Sexual Misconduct</a:t>
            </a:r>
          </a:p>
        </p:txBody>
      </p:sp>
      <p:sp>
        <p:nvSpPr>
          <p:cNvPr id="3" name="Content Placeholder 2"/>
          <p:cNvSpPr>
            <a:spLocks noGrp="1"/>
          </p:cNvSpPr>
          <p:nvPr>
            <p:ph idx="1"/>
          </p:nvPr>
        </p:nvSpPr>
        <p:spPr>
          <a:xfrm>
            <a:off x="1061889" y="2049728"/>
            <a:ext cx="7076747" cy="3992563"/>
          </a:xfrm>
        </p:spPr>
        <p:txBody>
          <a:bodyPr/>
          <a:lstStyle/>
          <a:p>
            <a:pPr marL="0" indent="0">
              <a:buNone/>
            </a:pPr>
            <a:r>
              <a:rPr lang="en-US" dirty="0"/>
              <a:t>Administrative consequences for </a:t>
            </a:r>
            <a:r>
              <a:rPr lang="en-US" b="1" u="sng" dirty="0"/>
              <a:t>students</a:t>
            </a:r>
            <a:r>
              <a:rPr lang="en-US" dirty="0"/>
              <a:t> who violate the district/campus Title IX policies include:</a:t>
            </a:r>
          </a:p>
          <a:p>
            <a:r>
              <a:rPr lang="en-US" dirty="0"/>
              <a:t>Disciplinary suspension</a:t>
            </a:r>
          </a:p>
          <a:p>
            <a:r>
              <a:rPr lang="en-US" dirty="0"/>
              <a:t>Expulsion</a:t>
            </a:r>
          </a:p>
          <a:p>
            <a:r>
              <a:rPr lang="en-US" dirty="0"/>
              <a:t>Students may be subject to arrest and or heavy fines if the offense violates state or federal law.</a:t>
            </a:r>
          </a:p>
          <a:p>
            <a:endParaRPr lang="en-US" dirty="0"/>
          </a:p>
        </p:txBody>
      </p:sp>
    </p:spTree>
    <p:extLst>
      <p:ext uri="{BB962C8B-B14F-4D97-AF65-F5344CB8AC3E}">
        <p14:creationId xmlns:p14="http://schemas.microsoft.com/office/powerpoint/2010/main" val="16758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Information for Employees</a:t>
            </a:r>
          </a:p>
        </p:txBody>
      </p:sp>
      <p:sp>
        <p:nvSpPr>
          <p:cNvPr id="3" name="Content Placeholder 2"/>
          <p:cNvSpPr>
            <a:spLocks noGrp="1"/>
          </p:cNvSpPr>
          <p:nvPr>
            <p:ph idx="1"/>
          </p:nvPr>
        </p:nvSpPr>
        <p:spPr>
          <a:xfrm>
            <a:off x="894957" y="2133600"/>
            <a:ext cx="7793226" cy="3992563"/>
          </a:xfrm>
        </p:spPr>
        <p:txBody>
          <a:bodyPr/>
          <a:lstStyle/>
          <a:p>
            <a:pPr marL="0" indent="0">
              <a:buNone/>
            </a:pPr>
            <a:r>
              <a:rPr lang="en-US" dirty="0"/>
              <a:t>Employees’ role in student-to-student sexual misconduct incidents</a:t>
            </a:r>
          </a:p>
          <a:p>
            <a:r>
              <a:rPr lang="en-US" dirty="0"/>
              <a:t>Gather all available pertinent information regarding the involved parties (names, CWIDs, and contact information)</a:t>
            </a:r>
          </a:p>
          <a:p>
            <a:r>
              <a:rPr lang="en-US" dirty="0"/>
              <a:t>Notify your direct supervisor via email</a:t>
            </a:r>
          </a:p>
          <a:p>
            <a:endParaRPr lang="en-US" dirty="0"/>
          </a:p>
        </p:txBody>
      </p:sp>
    </p:spTree>
    <p:extLst>
      <p:ext uri="{BB962C8B-B14F-4D97-AF65-F5344CB8AC3E}">
        <p14:creationId xmlns:p14="http://schemas.microsoft.com/office/powerpoint/2010/main" val="415067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Consequences for Sexual Misconduct</a:t>
            </a:r>
          </a:p>
        </p:txBody>
      </p:sp>
      <p:sp>
        <p:nvSpPr>
          <p:cNvPr id="3" name="Content Placeholder 2"/>
          <p:cNvSpPr>
            <a:spLocks noGrp="1"/>
          </p:cNvSpPr>
          <p:nvPr>
            <p:ph idx="1"/>
          </p:nvPr>
        </p:nvSpPr>
        <p:spPr>
          <a:xfrm>
            <a:off x="852195" y="2145131"/>
            <a:ext cx="7076747" cy="3992563"/>
          </a:xfrm>
        </p:spPr>
        <p:txBody>
          <a:bodyPr/>
          <a:lstStyle/>
          <a:p>
            <a:pPr marL="0" indent="0">
              <a:buNone/>
            </a:pPr>
            <a:r>
              <a:rPr lang="en-US" dirty="0"/>
              <a:t>Administrative consequences for </a:t>
            </a:r>
            <a:r>
              <a:rPr lang="en-US" b="1" u="sng" dirty="0"/>
              <a:t>employees</a:t>
            </a:r>
            <a:r>
              <a:rPr lang="en-US" dirty="0"/>
              <a:t> who commit Title IX offense(s) in connection to their work may include:</a:t>
            </a:r>
          </a:p>
          <a:p>
            <a:r>
              <a:rPr lang="en-US" dirty="0"/>
              <a:t>Disciplinary action, up to termination</a:t>
            </a:r>
          </a:p>
          <a:p>
            <a:r>
              <a:rPr lang="en-US" dirty="0"/>
              <a:t>Employees may also be subject to arrest and or heavy fines if the sexual misconduct offense violates state or federal law.</a:t>
            </a:r>
          </a:p>
          <a:p>
            <a:endParaRPr lang="en-US" dirty="0"/>
          </a:p>
        </p:txBody>
      </p:sp>
    </p:spTree>
    <p:extLst>
      <p:ext uri="{BB962C8B-B14F-4D97-AF65-F5344CB8AC3E}">
        <p14:creationId xmlns:p14="http://schemas.microsoft.com/office/powerpoint/2010/main" val="4152508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Study 1</a:t>
            </a:r>
          </a:p>
        </p:txBody>
      </p:sp>
      <p:sp>
        <p:nvSpPr>
          <p:cNvPr id="3" name="Content Placeholder 2"/>
          <p:cNvSpPr>
            <a:spLocks noGrp="1"/>
          </p:cNvSpPr>
          <p:nvPr>
            <p:ph idx="1"/>
          </p:nvPr>
        </p:nvSpPr>
        <p:spPr>
          <a:xfrm>
            <a:off x="619408" y="2158429"/>
            <a:ext cx="7802776" cy="3992563"/>
          </a:xfrm>
        </p:spPr>
        <p:txBody>
          <a:bodyPr>
            <a:normAutofit/>
          </a:bodyPr>
          <a:lstStyle/>
          <a:p>
            <a:pPr marL="0" indent="0">
              <a:buNone/>
            </a:pPr>
            <a:r>
              <a:rPr lang="en-US" dirty="0"/>
              <a:t>You go to visit your colleague in their office on campus but as you enter you notice your colleague is sexually engaged with someone. You recognize the person as a student from one of your classes and you don’t know if the sexual acts were consensual or not.</a:t>
            </a:r>
          </a:p>
          <a:p>
            <a:pPr marL="0" indent="0">
              <a:buNone/>
            </a:pPr>
            <a:r>
              <a:rPr lang="en-US" dirty="0"/>
              <a:t>What do you do? </a:t>
            </a:r>
          </a:p>
        </p:txBody>
      </p:sp>
    </p:spTree>
    <p:extLst>
      <p:ext uri="{BB962C8B-B14F-4D97-AF65-F5344CB8AC3E}">
        <p14:creationId xmlns:p14="http://schemas.microsoft.com/office/powerpoint/2010/main" val="3491951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Study 2</a:t>
            </a:r>
          </a:p>
        </p:txBody>
      </p:sp>
      <p:sp>
        <p:nvSpPr>
          <p:cNvPr id="3" name="Content Placeholder 2"/>
          <p:cNvSpPr>
            <a:spLocks noGrp="1"/>
          </p:cNvSpPr>
          <p:nvPr>
            <p:ph idx="1"/>
          </p:nvPr>
        </p:nvSpPr>
        <p:spPr>
          <a:xfrm>
            <a:off x="580991" y="2133600"/>
            <a:ext cx="8061614" cy="3992563"/>
          </a:xfrm>
        </p:spPr>
        <p:txBody>
          <a:bodyPr>
            <a:normAutofit/>
          </a:bodyPr>
          <a:lstStyle/>
          <a:p>
            <a:pPr marL="0" indent="0">
              <a:buNone/>
            </a:pPr>
            <a:r>
              <a:rPr lang="en-US" dirty="0"/>
              <a:t>On Thursday night, Professor Green received an email from one of her students named Amanda. In the email, Amanda tells Professor Green that she missed Thursday’s class because of something that happened with her ex-boyfriend. Amanda wrote that she was studying in the library before class when her ex, Chris, approached her. Chris is also a student at the same college. Chris was angry and said he’d been texting Amanda all night but she didn’t answer. Chris accused Amanda of sleeping around and called her a slut. Amanda reported that Chris grabbed her phone off of the table. When she reached for it, he shoved her causing her to lose her balance and fall, hitting her head on the table. Amanda reported to Green that she didn’t come to class because her head hurt and she was upset. Amanda stated that she has had issues with Chris in the past which is why she broke up with him in the first place</a:t>
            </a:r>
          </a:p>
        </p:txBody>
      </p:sp>
    </p:spTree>
    <p:extLst>
      <p:ext uri="{BB962C8B-B14F-4D97-AF65-F5344CB8AC3E}">
        <p14:creationId xmlns:p14="http://schemas.microsoft.com/office/powerpoint/2010/main" val="2974063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Title IX Definition</a:t>
            </a:r>
          </a:p>
        </p:txBody>
      </p:sp>
      <p:sp>
        <p:nvSpPr>
          <p:cNvPr id="3" name="Content Placeholder 2"/>
          <p:cNvSpPr>
            <a:spLocks noGrp="1"/>
          </p:cNvSpPr>
          <p:nvPr>
            <p:ph idx="1"/>
          </p:nvPr>
        </p:nvSpPr>
        <p:spPr/>
        <p:txBody>
          <a:bodyPr>
            <a:normAutofit/>
          </a:bodyPr>
          <a:lstStyle/>
          <a:p>
            <a:r>
              <a:rPr lang="en-US" b="1" dirty="0"/>
              <a:t>Title IX is a landmark federal civil right that prohibits sex discrimination in education, it </a:t>
            </a:r>
            <a:r>
              <a:rPr lang="en-US" dirty="0"/>
              <a:t>addresses:</a:t>
            </a:r>
          </a:p>
          <a:p>
            <a:pPr lvl="1"/>
            <a:r>
              <a:rPr lang="en-US" dirty="0"/>
              <a:t>discrimination against pregnant and parenting students</a:t>
            </a:r>
          </a:p>
          <a:p>
            <a:pPr lvl="1"/>
            <a:r>
              <a:rPr lang="en-US" dirty="0"/>
              <a:t>women in STEM programs </a:t>
            </a:r>
          </a:p>
          <a:p>
            <a:pPr lvl="1"/>
            <a:r>
              <a:rPr lang="en-US" dirty="0"/>
              <a:t>gender-based discrimination</a:t>
            </a:r>
          </a:p>
          <a:p>
            <a:pPr lvl="1"/>
            <a:r>
              <a:rPr lang="en-US" dirty="0"/>
              <a:t>sexual violence: attempted or completed rape, sexual assault, stalking, voyeurism, exhibitionism, verbal or physical sexuality-based threats or abuse, and intimate partner violence.</a:t>
            </a:r>
          </a:p>
          <a:p>
            <a:pPr lvl="1"/>
            <a:r>
              <a:rPr lang="en-US" dirty="0"/>
              <a:t>All persons regardless of sex , gender identity or gender expression</a:t>
            </a:r>
          </a:p>
        </p:txBody>
      </p:sp>
    </p:spTree>
    <p:extLst>
      <p:ext uri="{BB962C8B-B14F-4D97-AF65-F5344CB8AC3E}">
        <p14:creationId xmlns:p14="http://schemas.microsoft.com/office/powerpoint/2010/main" val="3314141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p>
        </p:txBody>
      </p:sp>
      <p:sp>
        <p:nvSpPr>
          <p:cNvPr id="3" name="Content Placeholder 2"/>
          <p:cNvSpPr>
            <a:spLocks noGrp="1"/>
          </p:cNvSpPr>
          <p:nvPr>
            <p:ph idx="1"/>
          </p:nvPr>
        </p:nvSpPr>
        <p:spPr>
          <a:xfrm>
            <a:off x="785747" y="2133600"/>
            <a:ext cx="7238027" cy="3992563"/>
          </a:xfrm>
        </p:spPr>
        <p:txBody>
          <a:bodyPr/>
          <a:lstStyle/>
          <a:p>
            <a:pPr marL="0" indent="0">
              <a:buNone/>
            </a:pPr>
            <a:r>
              <a:rPr lang="en-US" dirty="0"/>
              <a:t>Please form groups of three to discuss the following:</a:t>
            </a:r>
          </a:p>
          <a:p>
            <a:r>
              <a:rPr lang="en-US" dirty="0"/>
              <a:t>Share an example of a situation that you are familiar with that you would consider sexual misconduct, relationship violence, stalking or sexual harassment. What did you do? What was the outcome?</a:t>
            </a:r>
          </a:p>
          <a:p>
            <a:r>
              <a:rPr lang="en-US" dirty="0"/>
              <a:t>Knowing what you know now, how would you handle the situation? What would you do? To whom would you report the situation?</a:t>
            </a:r>
          </a:p>
          <a:p>
            <a:pPr marL="0" indent="0">
              <a:buNone/>
            </a:pPr>
            <a:endParaRPr lang="en-US" dirty="0"/>
          </a:p>
        </p:txBody>
      </p:sp>
    </p:spTree>
    <p:extLst>
      <p:ext uri="{BB962C8B-B14F-4D97-AF65-F5344CB8AC3E}">
        <p14:creationId xmlns:p14="http://schemas.microsoft.com/office/powerpoint/2010/main" val="53087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4" name="Content Placeholder 3"/>
          <p:cNvPicPr>
            <a:picLocks noGrp="1" noChangeAspect="1"/>
          </p:cNvPicPr>
          <p:nvPr>
            <p:ph idx="1"/>
          </p:nvPr>
        </p:nvPicPr>
        <p:blipFill>
          <a:blip r:embed="rId2"/>
          <a:stretch>
            <a:fillRect/>
          </a:stretch>
        </p:blipFill>
        <p:spPr>
          <a:xfrm>
            <a:off x="3409950" y="2718181"/>
            <a:ext cx="3657600" cy="2609088"/>
          </a:xfrm>
        </p:spPr>
      </p:pic>
    </p:spTree>
    <p:extLst>
      <p:ext uri="{BB962C8B-B14F-4D97-AF65-F5344CB8AC3E}">
        <p14:creationId xmlns:p14="http://schemas.microsoft.com/office/powerpoint/2010/main" val="304565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Title IX Context</a:t>
            </a:r>
          </a:p>
        </p:txBody>
      </p:sp>
      <p:sp>
        <p:nvSpPr>
          <p:cNvPr id="3" name="Content Placeholder 2"/>
          <p:cNvSpPr>
            <a:spLocks noGrp="1"/>
          </p:cNvSpPr>
          <p:nvPr>
            <p:ph idx="1"/>
          </p:nvPr>
        </p:nvSpPr>
        <p:spPr/>
        <p:txBody>
          <a:bodyPr/>
          <a:lstStyle/>
          <a:p>
            <a:pPr lvl="0">
              <a:buClr>
                <a:prstClr val="white">
                  <a:lumMod val="65000"/>
                </a:prstClr>
              </a:buClr>
            </a:pPr>
            <a:r>
              <a:rPr lang="en-US" b="1" dirty="0">
                <a:solidFill>
                  <a:prstClr val="black">
                    <a:lumMod val="85000"/>
                    <a:lumOff val="15000"/>
                  </a:prstClr>
                </a:solidFill>
              </a:rPr>
              <a:t>Sexual misconduct, stalking and relationship violence incidents are on the rise on campuses nationally</a:t>
            </a:r>
          </a:p>
          <a:p>
            <a:pPr lvl="0">
              <a:buClr>
                <a:prstClr val="white">
                  <a:lumMod val="65000"/>
                </a:prstClr>
              </a:buClr>
            </a:pPr>
            <a:r>
              <a:rPr lang="en-US" b="1" dirty="0">
                <a:solidFill>
                  <a:prstClr val="black">
                    <a:lumMod val="85000"/>
                    <a:lumOff val="15000"/>
                  </a:prstClr>
                </a:solidFill>
              </a:rPr>
              <a:t>Low # of cases here at BCC</a:t>
            </a:r>
          </a:p>
          <a:p>
            <a:pPr lvl="0">
              <a:buClr>
                <a:prstClr val="white">
                  <a:lumMod val="65000"/>
                </a:prstClr>
              </a:buClr>
            </a:pPr>
            <a:r>
              <a:rPr lang="en-US" b="1" dirty="0">
                <a:solidFill>
                  <a:prstClr val="black">
                    <a:lumMod val="85000"/>
                    <a:lumOff val="15000"/>
                  </a:prstClr>
                </a:solidFill>
              </a:rPr>
              <a:t>According to the Department of Education-We all have a role as Responsible Employees</a:t>
            </a:r>
          </a:p>
          <a:p>
            <a:pPr lvl="0">
              <a:buClr>
                <a:prstClr val="white">
                  <a:lumMod val="65000"/>
                </a:prstClr>
              </a:buClr>
            </a:pPr>
            <a:endParaRPr lang="en-US" b="1" dirty="0">
              <a:solidFill>
                <a:prstClr val="black">
                  <a:lumMod val="85000"/>
                  <a:lumOff val="15000"/>
                </a:prstClr>
              </a:solidFill>
            </a:endParaRPr>
          </a:p>
          <a:p>
            <a:pPr lvl="0">
              <a:buClr>
                <a:prstClr val="white">
                  <a:lumMod val="65000"/>
                </a:prstClr>
              </a:buClr>
            </a:pPr>
            <a:endParaRPr lang="en-US" b="1" dirty="0">
              <a:solidFill>
                <a:prstClr val="black">
                  <a:lumMod val="85000"/>
                  <a:lumOff val="15000"/>
                </a:prstClr>
              </a:solidFill>
            </a:endParaRPr>
          </a:p>
          <a:p>
            <a:pPr lvl="0">
              <a:buClr>
                <a:prstClr val="white">
                  <a:lumMod val="65000"/>
                </a:prstClr>
              </a:buClr>
            </a:pPr>
            <a:endParaRPr lang="en-US" dirty="0">
              <a:solidFill>
                <a:prstClr val="black">
                  <a:lumMod val="85000"/>
                  <a:lumOff val="15000"/>
                </a:prstClr>
              </a:solidFill>
            </a:endParaRPr>
          </a:p>
          <a:p>
            <a:endParaRPr lang="en-US" dirty="0"/>
          </a:p>
        </p:txBody>
      </p:sp>
    </p:spTree>
    <p:extLst>
      <p:ext uri="{BB962C8B-B14F-4D97-AF65-F5344CB8AC3E}">
        <p14:creationId xmlns:p14="http://schemas.microsoft.com/office/powerpoint/2010/main" val="124715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Title IX Statistics</a:t>
            </a:r>
          </a:p>
        </p:txBody>
      </p:sp>
      <p:sp>
        <p:nvSpPr>
          <p:cNvPr id="3" name="Content Placeholder 2"/>
          <p:cNvSpPr>
            <a:spLocks noGrp="1"/>
          </p:cNvSpPr>
          <p:nvPr>
            <p:ph idx="1"/>
          </p:nvPr>
        </p:nvSpPr>
        <p:spPr/>
        <p:txBody>
          <a:bodyPr>
            <a:normAutofit fontScale="55000" lnSpcReduction="20000"/>
          </a:bodyPr>
          <a:lstStyle/>
          <a:p>
            <a:r>
              <a:rPr lang="en-US" sz="2500" b="1" dirty="0"/>
              <a:t>Approximately </a:t>
            </a:r>
            <a:r>
              <a:rPr lang="en-US" sz="2500" b="1" dirty="0">
                <a:hlinkClick r:id="rId2"/>
              </a:rPr>
              <a:t>19% of women</a:t>
            </a:r>
            <a:r>
              <a:rPr lang="en-US" sz="2500" b="1" dirty="0"/>
              <a:t> will be sexually assaulted during their time at college.                    (Study published in 2007)</a:t>
            </a:r>
          </a:p>
          <a:p>
            <a:r>
              <a:rPr lang="en-US" sz="2500" b="1" dirty="0">
                <a:hlinkClick r:id="rId3"/>
              </a:rPr>
              <a:t>5-</a:t>
            </a:r>
            <a:r>
              <a:rPr lang="en-US" sz="2500" b="1" dirty="0">
                <a:hlinkClick r:id="rId2"/>
              </a:rPr>
              <a:t>6%</a:t>
            </a:r>
            <a:r>
              <a:rPr lang="en-US" sz="2500" b="1" dirty="0"/>
              <a:t> of men will experience sexual assault during college.</a:t>
            </a:r>
            <a:r>
              <a:rPr lang="en-US" sz="2500" b="1" dirty="0">
                <a:hlinkClick r:id="rId4"/>
              </a:rPr>
              <a:t>[1]</a:t>
            </a:r>
            <a:r>
              <a:rPr lang="en-US" sz="2500" b="1" dirty="0"/>
              <a:t>  (2014 and 2007)</a:t>
            </a:r>
          </a:p>
          <a:p>
            <a:r>
              <a:rPr lang="en-US" sz="2500" b="1" dirty="0">
                <a:hlinkClick r:id="rId5"/>
              </a:rPr>
              <a:t>43%</a:t>
            </a:r>
            <a:r>
              <a:rPr lang="en-US" sz="2500" b="1" dirty="0"/>
              <a:t> of dating college women report experiencing violent and abusive dating behaviors including physical, sexual, technology-facilitated, verbal or other forms of controlling abuse. (2011)</a:t>
            </a:r>
          </a:p>
          <a:p>
            <a:r>
              <a:rPr lang="en-US" sz="2500" b="1" dirty="0">
                <a:hlinkClick r:id="rId6"/>
              </a:rPr>
              <a:t>25%</a:t>
            </a:r>
            <a:r>
              <a:rPr lang="en-US" sz="2500" b="1" dirty="0"/>
              <a:t> of transgender people have been assaulted after age 13. (2012)</a:t>
            </a:r>
          </a:p>
          <a:p>
            <a:r>
              <a:rPr lang="en-US" sz="2500" b="1" dirty="0">
                <a:hlinkClick r:id="rId7"/>
              </a:rPr>
              <a:t>21–55%</a:t>
            </a:r>
            <a:r>
              <a:rPr lang="en-US" sz="2500" b="1" dirty="0"/>
              <a:t> of Asian women report experiencing intimate physical and/or sexual violence during their lifetime. (2015)</a:t>
            </a:r>
          </a:p>
          <a:p>
            <a:r>
              <a:rPr lang="en-US" sz="2500" b="1" dirty="0"/>
              <a:t>Individuals who identify as disabled are </a:t>
            </a:r>
            <a:r>
              <a:rPr lang="en-US" sz="2900" b="1" dirty="0"/>
              <a:t>3x</a:t>
            </a:r>
            <a:r>
              <a:rPr lang="en-US" sz="2500" b="1" dirty="0">
                <a:hlinkClick r:id="rId8"/>
              </a:rPr>
              <a:t> more likely</a:t>
            </a:r>
            <a:r>
              <a:rPr lang="en-US" sz="2500" b="1" dirty="0"/>
              <a:t> to experience sexual violence than persons who do not identify as disabled. Individuals who have multiple disabilities experience </a:t>
            </a:r>
            <a:r>
              <a:rPr lang="en-US" sz="2500" b="1" dirty="0">
                <a:hlinkClick r:id="rId8"/>
              </a:rPr>
              <a:t>even higher</a:t>
            </a:r>
            <a:r>
              <a:rPr lang="en-US" sz="2500" b="1" dirty="0"/>
              <a:t> rates of violence. (2014)</a:t>
            </a:r>
          </a:p>
          <a:p>
            <a:r>
              <a:rPr lang="en-US" sz="2500" b="1" dirty="0">
                <a:hlinkClick r:id="rId9"/>
              </a:rPr>
              <a:t>Source: http://knowyourix.org/statistics/</a:t>
            </a:r>
            <a:endParaRPr lang="en-US" sz="2500" b="1" dirty="0"/>
          </a:p>
          <a:p>
            <a:endParaRPr lang="en-US" dirty="0"/>
          </a:p>
        </p:txBody>
      </p:sp>
    </p:spTree>
    <p:extLst>
      <p:ext uri="{BB962C8B-B14F-4D97-AF65-F5344CB8AC3E}">
        <p14:creationId xmlns:p14="http://schemas.microsoft.com/office/powerpoint/2010/main" val="245270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Health Effects</a:t>
            </a:r>
          </a:p>
        </p:txBody>
      </p:sp>
      <p:sp>
        <p:nvSpPr>
          <p:cNvPr id="3" name="Content Placeholder 2"/>
          <p:cNvSpPr>
            <a:spLocks noGrp="1"/>
          </p:cNvSpPr>
          <p:nvPr>
            <p:ph idx="1"/>
          </p:nvPr>
        </p:nvSpPr>
        <p:spPr/>
        <p:txBody>
          <a:bodyPr>
            <a:normAutofit/>
          </a:bodyPr>
          <a:lstStyle/>
          <a:p>
            <a:r>
              <a:rPr lang="en-US" dirty="0">
                <a:hlinkClick r:id="rId2"/>
              </a:rPr>
              <a:t>34%</a:t>
            </a:r>
            <a:r>
              <a:rPr lang="en-US" dirty="0"/>
              <a:t> of college student survivors have experienced Post Traumatic Stress Disorder (PTSD) as opposed to 9% of non-survivors. (2007)</a:t>
            </a:r>
          </a:p>
          <a:p>
            <a:r>
              <a:rPr lang="en-US" dirty="0">
                <a:hlinkClick r:id="rId2"/>
              </a:rPr>
              <a:t>33%</a:t>
            </a:r>
            <a:r>
              <a:rPr lang="en-US" dirty="0"/>
              <a:t> of college student survivors have experienced depression as opposed to 11% of non-survivors. (2007)</a:t>
            </a:r>
          </a:p>
          <a:p>
            <a:r>
              <a:rPr lang="en-US" dirty="0"/>
              <a:t>Drug or alcohol abuse was reported by </a:t>
            </a:r>
            <a:r>
              <a:rPr lang="en-US" dirty="0">
                <a:hlinkClick r:id="rId2"/>
              </a:rPr>
              <a:t>40%</a:t>
            </a:r>
            <a:r>
              <a:rPr lang="en-US" dirty="0"/>
              <a:t> of college student survivors as opposed to 17% of non-survivors.  (2007)</a:t>
            </a:r>
          </a:p>
          <a:p>
            <a:endParaRPr lang="en-US" dirty="0"/>
          </a:p>
        </p:txBody>
      </p:sp>
    </p:spTree>
    <p:extLst>
      <p:ext uri="{BB962C8B-B14F-4D97-AF65-F5344CB8AC3E}">
        <p14:creationId xmlns:p14="http://schemas.microsoft.com/office/powerpoint/2010/main" val="68876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Sexual Misconduct?</a:t>
            </a:r>
          </a:p>
        </p:txBody>
      </p:sp>
      <p:sp>
        <p:nvSpPr>
          <p:cNvPr id="3" name="Content Placeholder 2"/>
          <p:cNvSpPr>
            <a:spLocks noGrp="1"/>
          </p:cNvSpPr>
          <p:nvPr>
            <p:ph idx="1"/>
          </p:nvPr>
        </p:nvSpPr>
        <p:spPr>
          <a:xfrm>
            <a:off x="1038057" y="2133600"/>
            <a:ext cx="7076747" cy="3992563"/>
          </a:xfrm>
        </p:spPr>
        <p:txBody>
          <a:bodyPr>
            <a:normAutofit/>
          </a:bodyPr>
          <a:lstStyle/>
          <a:p>
            <a:pPr marL="0" indent="0">
              <a:buNone/>
            </a:pPr>
            <a:r>
              <a:rPr lang="en-US" b="1" dirty="0"/>
              <a:t>SEXUAL MISCONDUCT INCLUDES: </a:t>
            </a:r>
            <a:endParaRPr lang="en-US" dirty="0"/>
          </a:p>
          <a:p>
            <a:r>
              <a:rPr lang="en-US" b="1" dirty="0"/>
              <a:t>1. Sexual Harassment </a:t>
            </a:r>
            <a:endParaRPr lang="en-US" dirty="0"/>
          </a:p>
          <a:p>
            <a:r>
              <a:rPr lang="en-US" b="1" dirty="0"/>
              <a:t>2. Non-Consensual Sexual Contact (or attempts) </a:t>
            </a:r>
            <a:endParaRPr lang="en-US" dirty="0"/>
          </a:p>
          <a:p>
            <a:r>
              <a:rPr lang="en-US" b="1" dirty="0"/>
              <a:t>3. Non-Consensual Sexual Intercourse(or attempts) </a:t>
            </a:r>
            <a:endParaRPr lang="en-US" dirty="0"/>
          </a:p>
          <a:p>
            <a:r>
              <a:rPr lang="fi-FI" b="1" dirty="0"/>
              <a:t>4. Sexual Exploitation </a:t>
            </a:r>
            <a:endParaRPr lang="fi-FI" dirty="0"/>
          </a:p>
        </p:txBody>
      </p:sp>
    </p:spTree>
    <p:extLst>
      <p:ext uri="{BB962C8B-B14F-4D97-AF65-F5344CB8AC3E}">
        <p14:creationId xmlns:p14="http://schemas.microsoft.com/office/powerpoint/2010/main" val="239606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Consent?</a:t>
            </a:r>
          </a:p>
        </p:txBody>
      </p:sp>
      <p:sp>
        <p:nvSpPr>
          <p:cNvPr id="3" name="Content Placeholder 2"/>
          <p:cNvSpPr>
            <a:spLocks noGrp="1"/>
          </p:cNvSpPr>
          <p:nvPr>
            <p:ph idx="1"/>
          </p:nvPr>
        </p:nvSpPr>
        <p:spPr>
          <a:xfrm>
            <a:off x="714703" y="2065868"/>
            <a:ext cx="7076747" cy="4161896"/>
          </a:xfrm>
        </p:spPr>
        <p:txBody>
          <a:bodyPr>
            <a:normAutofit lnSpcReduction="10000"/>
          </a:bodyPr>
          <a:lstStyle/>
          <a:p>
            <a:pPr marL="0" indent="0">
              <a:buNone/>
            </a:pPr>
            <a:r>
              <a:rPr lang="en-US" sz="2000" b="1" dirty="0"/>
              <a:t>California state law defines consent as:</a:t>
            </a:r>
          </a:p>
          <a:p>
            <a:r>
              <a:rPr lang="en-US" sz="2000" dirty="0"/>
              <a:t>Affirmative, conscious, and voluntary agreement given by both parties to engage in sexual activity.</a:t>
            </a:r>
          </a:p>
          <a:p>
            <a:pPr marL="0" indent="0">
              <a:buNone/>
            </a:pPr>
            <a:r>
              <a:rPr lang="en-US" sz="2000" dirty="0"/>
              <a:t>Each person involved is responsible for ensuring he or she has the affirmative consent of the other(s) to engage in the sexual activity</a:t>
            </a:r>
          </a:p>
          <a:p>
            <a:r>
              <a:rPr lang="en-US" sz="2000" dirty="0"/>
              <a:t>Silence or lack of protest is not consent</a:t>
            </a:r>
          </a:p>
          <a:p>
            <a:r>
              <a:rPr lang="en-US" sz="2000" dirty="0"/>
              <a:t>Affirmative consent must be ongoing and can be revoked at any time</a:t>
            </a:r>
          </a:p>
          <a:p>
            <a:r>
              <a:rPr lang="en-US" sz="2000" dirty="0"/>
              <a:t>A dating relationship, or history of past sexual relations between parties, should never alone be an indicator of consent</a:t>
            </a:r>
          </a:p>
          <a:p>
            <a:endParaRPr lang="en-US" sz="2000" dirty="0"/>
          </a:p>
          <a:p>
            <a:endParaRPr lang="en-US" sz="2000" dirty="0"/>
          </a:p>
          <a:p>
            <a:pPr marL="0" indent="0">
              <a:buNone/>
            </a:pPr>
            <a:endParaRPr lang="en-US" sz="1400" dirty="0"/>
          </a:p>
        </p:txBody>
      </p:sp>
    </p:spTree>
    <p:extLst>
      <p:ext uri="{BB962C8B-B14F-4D97-AF65-F5344CB8AC3E}">
        <p14:creationId xmlns:p14="http://schemas.microsoft.com/office/powerpoint/2010/main" val="2640042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Stalking?</a:t>
            </a:r>
          </a:p>
        </p:txBody>
      </p:sp>
      <p:sp>
        <p:nvSpPr>
          <p:cNvPr id="3" name="Content Placeholder 2"/>
          <p:cNvSpPr>
            <a:spLocks noGrp="1"/>
          </p:cNvSpPr>
          <p:nvPr>
            <p:ph idx="1"/>
          </p:nvPr>
        </p:nvSpPr>
        <p:spPr>
          <a:xfrm>
            <a:off x="1130988" y="2586756"/>
            <a:ext cx="7076747" cy="3539407"/>
          </a:xfrm>
        </p:spPr>
        <p:txBody>
          <a:bodyPr>
            <a:normAutofit/>
          </a:bodyPr>
          <a:lstStyle/>
          <a:p>
            <a:pPr marL="0" indent="0">
              <a:buNone/>
            </a:pPr>
            <a:r>
              <a:rPr lang="en-US" dirty="0"/>
              <a:t>Engaging in a course of conduct directed at a specific person that would cause a reasonable person to— </a:t>
            </a:r>
          </a:p>
          <a:p>
            <a:r>
              <a:rPr lang="en-US" dirty="0"/>
              <a:t>Fear for his or her safety or the safety of others; or</a:t>
            </a:r>
          </a:p>
          <a:p>
            <a:r>
              <a:rPr lang="en-US" dirty="0"/>
              <a:t>Suffer substantial emotional distress</a:t>
            </a:r>
          </a:p>
          <a:p>
            <a:endParaRPr lang="en-US" dirty="0"/>
          </a:p>
        </p:txBody>
      </p:sp>
    </p:spTree>
    <p:extLst>
      <p:ext uri="{BB962C8B-B14F-4D97-AF65-F5344CB8AC3E}">
        <p14:creationId xmlns:p14="http://schemas.microsoft.com/office/powerpoint/2010/main" val="4839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Relationship Violence?</a:t>
            </a:r>
          </a:p>
        </p:txBody>
      </p:sp>
      <p:sp>
        <p:nvSpPr>
          <p:cNvPr id="3" name="Content Placeholder 2"/>
          <p:cNvSpPr>
            <a:spLocks noGrp="1"/>
          </p:cNvSpPr>
          <p:nvPr>
            <p:ph idx="1"/>
          </p:nvPr>
        </p:nvSpPr>
        <p:spPr>
          <a:xfrm>
            <a:off x="898661" y="2133600"/>
            <a:ext cx="7076747" cy="3992563"/>
          </a:xfrm>
        </p:spPr>
        <p:txBody>
          <a:bodyPr>
            <a:normAutofit/>
          </a:bodyPr>
          <a:lstStyle/>
          <a:p>
            <a:pPr marL="0" indent="0">
              <a:buNone/>
            </a:pPr>
            <a:r>
              <a:rPr lang="en-US" dirty="0"/>
              <a:t>Violence committed by a person— </a:t>
            </a:r>
          </a:p>
          <a:p>
            <a:r>
              <a:rPr lang="en-US" dirty="0"/>
              <a:t>Who is or has been in a social relationship of a romantic or intimate nature with the victim </a:t>
            </a:r>
          </a:p>
          <a:p>
            <a:pPr marL="0" indent="0">
              <a:buNone/>
            </a:pPr>
            <a:r>
              <a:rPr lang="en-US" dirty="0"/>
              <a:t>	and/or </a:t>
            </a:r>
          </a:p>
          <a:p>
            <a:r>
              <a:rPr lang="en-US" dirty="0"/>
              <a:t>Who is a spouse, former spouse, cohabitant, former cohabitant, or person with whom the suspect has had a child or is having or has had a dating or engagement relationship </a:t>
            </a:r>
          </a:p>
        </p:txBody>
      </p:sp>
    </p:spTree>
    <p:extLst>
      <p:ext uri="{BB962C8B-B14F-4D97-AF65-F5344CB8AC3E}">
        <p14:creationId xmlns:p14="http://schemas.microsoft.com/office/powerpoint/2010/main" val="1521016543"/>
      </p:ext>
    </p:extLst>
  </p:cSld>
  <p:clrMapOvr>
    <a:masterClrMapping/>
  </p:clrMapOvr>
</p:sld>
</file>

<file path=ppt/theme/theme1.xml><?xml version="1.0" encoding="utf-8"?>
<a:theme xmlns:a="http://schemas.openxmlformats.org/drawingml/2006/main" name="Wisp">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2819</TotalTime>
  <Words>1338</Words>
  <Application>Microsoft Office PowerPoint</Application>
  <PresentationFormat>On-screen Show (4:3)</PresentationFormat>
  <Paragraphs>105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   What every faculty, staff and administrator should know about sexual misconduct, stalking and relationship violence </vt:lpstr>
      <vt:lpstr>Title IX Definition</vt:lpstr>
      <vt:lpstr>Title IX Context</vt:lpstr>
      <vt:lpstr>Title IX Statistics</vt:lpstr>
      <vt:lpstr>Health Effects</vt:lpstr>
      <vt:lpstr>What is Sexual Misconduct?</vt:lpstr>
      <vt:lpstr>What Is Consent?</vt:lpstr>
      <vt:lpstr>What is Stalking?</vt:lpstr>
      <vt:lpstr>What is Relationship Violence?</vt:lpstr>
      <vt:lpstr>How to Report Sexual Misconduct, Stalking and Relationship Violence</vt:lpstr>
      <vt:lpstr>How to Report Sexual Misconduct, Stalking and Relationship Violence (cont’d)</vt:lpstr>
      <vt:lpstr>Reporting Title IX Incidents</vt:lpstr>
      <vt:lpstr>What is Sexual Harassment?</vt:lpstr>
      <vt:lpstr>Reporting Sexual Harassment Incidents </vt:lpstr>
      <vt:lpstr>Consequences for Sexual Misconduct</vt:lpstr>
      <vt:lpstr>Information for Employees</vt:lpstr>
      <vt:lpstr>Consequences for Sexual Misconduct</vt:lpstr>
      <vt:lpstr>Case Study 1</vt:lpstr>
      <vt:lpstr>Case Study 2</vt:lpstr>
      <vt:lpstr>Discussion</vt:lpstr>
      <vt:lpstr>Questions</vt:lpstr>
    </vt:vector>
  </TitlesOfParts>
  <Company>FHDACCD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dc:title>
  <dc:creator>Michele</dc:creator>
  <cp:lastModifiedBy>stacey shears</cp:lastModifiedBy>
  <cp:revision>118</cp:revision>
  <cp:lastPrinted>2016-12-01T20:36:58Z</cp:lastPrinted>
  <dcterms:created xsi:type="dcterms:W3CDTF">2013-08-15T18:47:36Z</dcterms:created>
  <dcterms:modified xsi:type="dcterms:W3CDTF">2020-04-01T01:54:28Z</dcterms:modified>
</cp:coreProperties>
</file>