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 id="2147483697" r:id="rId6"/>
  </p:sldMasterIdLst>
  <p:sldIdLst>
    <p:sldId id="256" r:id="rId7"/>
    <p:sldId id="273" r:id="rId8"/>
    <p:sldId id="272" r:id="rId9"/>
    <p:sldId id="263" r:id="rId10"/>
    <p:sldId id="264" r:id="rId11"/>
    <p:sldId id="265" r:id="rId12"/>
    <p:sldId id="266" r:id="rId13"/>
    <p:sldId id="267" r:id="rId14"/>
    <p:sldId id="269" r:id="rId15"/>
    <p:sldId id="274" r:id="rId16"/>
    <p:sldId id="281" r:id="rId17"/>
    <p:sldId id="286" r:id="rId18"/>
    <p:sldId id="287" r:id="rId19"/>
    <p:sldId id="288"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88"/>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6715"/>
  </p:normalViewPr>
  <p:slideViewPr>
    <p:cSldViewPr snapToGrid="0">
      <p:cViewPr varScale="1">
        <p:scale>
          <a:sx n="68" d="100"/>
          <a:sy n="68" d="100"/>
        </p:scale>
        <p:origin x="6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Brooks" userId="928017ef-abb0-4ef0-90cd-bd5d0daf928b" providerId="ADAL" clId="{CAC156A7-7140-4A42-9D6E-08BC17798807}"/>
    <pc:docChg chg="custSel modSld">
      <pc:chgData name="Sean Brooks" userId="928017ef-abb0-4ef0-90cd-bd5d0daf928b" providerId="ADAL" clId="{CAC156A7-7140-4A42-9D6E-08BC17798807}" dt="2022-04-04T18:48:18.437" v="1" actId="27636"/>
      <pc:docMkLst>
        <pc:docMk/>
      </pc:docMkLst>
      <pc:sldChg chg="modSp">
        <pc:chgData name="Sean Brooks" userId="928017ef-abb0-4ef0-90cd-bd5d0daf928b" providerId="ADAL" clId="{CAC156A7-7140-4A42-9D6E-08BC17798807}" dt="2022-04-04T18:48:18.437" v="1" actId="27636"/>
        <pc:sldMkLst>
          <pc:docMk/>
          <pc:sldMk cId="1126477816" sldId="288"/>
        </pc:sldMkLst>
        <pc:spChg chg="mod">
          <ac:chgData name="Sean Brooks" userId="928017ef-abb0-4ef0-90cd-bd5d0daf928b" providerId="ADAL" clId="{CAC156A7-7140-4A42-9D6E-08BC17798807}" dt="2022-04-04T18:48:18.437" v="1" actId="27636"/>
          <ac:spMkLst>
            <pc:docMk/>
            <pc:sldMk cId="1126477816" sldId="288"/>
            <ac:spMk id="4" creationId="{E20F4977-32E9-4165-8DB0-A929F0E5DFD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sv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1E700-23E3-B14C-84D6-6C770330C1B5}"/>
              </a:ext>
            </a:extLst>
          </p:cNvPr>
          <p:cNvSpPr txBox="1"/>
          <p:nvPr/>
        </p:nvSpPr>
        <p:spPr>
          <a:xfrm>
            <a:off x="2421653" y="3024553"/>
            <a:ext cx="7422584" cy="1323439"/>
          </a:xfrm>
          <a:prstGeom prst="rect">
            <a:avLst/>
          </a:prstGeom>
          <a:noFill/>
        </p:spPr>
        <p:txBody>
          <a:bodyPr wrap="square" lIns="91440" tIns="45720" rIns="91440" bIns="45720" rtlCol="0" anchor="t">
            <a:spAutoFit/>
          </a:bodyPr>
          <a:lstStyle/>
          <a:p>
            <a:pPr algn="ctr"/>
            <a:r>
              <a:rPr lang="en-US" sz="4400" b="1" dirty="0">
                <a:solidFill>
                  <a:schemeClr val="bg2">
                    <a:lumMod val="50000"/>
                  </a:schemeClr>
                </a:solidFill>
                <a:latin typeface="Century Gothic"/>
              </a:rPr>
              <a:t>ACCJC </a:t>
            </a:r>
            <a:endParaRPr lang="en-US" dirty="0">
              <a:solidFill>
                <a:schemeClr val="bg2">
                  <a:lumMod val="50000"/>
                </a:schemeClr>
              </a:solidFill>
              <a:latin typeface="Century Gothic"/>
            </a:endParaRPr>
          </a:p>
          <a:p>
            <a:pPr algn="ctr"/>
            <a:r>
              <a:rPr lang="en-US" sz="3600" b="1" dirty="0">
                <a:solidFill>
                  <a:schemeClr val="bg2">
                    <a:lumMod val="50000"/>
                  </a:schemeClr>
                </a:solidFill>
                <a:latin typeface="Century Gothic"/>
              </a:rPr>
              <a:t>2022 ANNUAL &amp;  FISCAL REPORTS</a:t>
            </a:r>
            <a:endParaRPr lang="en-US" dirty="0">
              <a:solidFill>
                <a:schemeClr val="bg2">
                  <a:lumMod val="50000"/>
                </a:schemeClr>
              </a:solidFill>
            </a:endParaRPr>
          </a:p>
        </p:txBody>
      </p:sp>
      <p:sp>
        <p:nvSpPr>
          <p:cNvPr id="3" name="Subtitle 2">
            <a:extLst>
              <a:ext uri="{FF2B5EF4-FFF2-40B4-BE49-F238E27FC236}">
                <a16:creationId xmlns:a16="http://schemas.microsoft.com/office/drawing/2014/main" id="{5D48D427-2ACA-FC4F-B716-0CEBFE190B6E}"/>
              </a:ext>
            </a:extLst>
          </p:cNvPr>
          <p:cNvSpPr txBox="1">
            <a:spLocks/>
          </p:cNvSpPr>
          <p:nvPr/>
        </p:nvSpPr>
        <p:spPr>
          <a:xfrm>
            <a:off x="3866940" y="5494126"/>
            <a:ext cx="3683761" cy="805398"/>
          </a:xfrm>
          <a:prstGeom prst="rect">
            <a:avLst/>
          </a:prstGeom>
        </p:spPr>
        <p:txBody>
          <a:bodyPr>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000" dirty="0">
                <a:solidFill>
                  <a:schemeClr val="bg2">
                    <a:lumMod val="50000"/>
                  </a:schemeClr>
                </a:solidFill>
                <a:latin typeface="Franklin Gothic Medium Cond"/>
              </a:rPr>
              <a:t>Dr. Phoumy Sayavong</a:t>
            </a:r>
          </a:p>
          <a:p>
            <a:pPr marL="0" indent="0" algn="ctr">
              <a:lnSpc>
                <a:spcPct val="100000"/>
              </a:lnSpc>
              <a:buNone/>
            </a:pPr>
            <a:r>
              <a:rPr lang="en-US" sz="2000" dirty="0">
                <a:solidFill>
                  <a:schemeClr val="bg2">
                    <a:lumMod val="50000"/>
                  </a:schemeClr>
                </a:solidFill>
                <a:latin typeface="Franklin Gothic Medium Cond" panose="020B0606030402020204" pitchFamily="34" charset="0"/>
              </a:rPr>
              <a:t>Senior Research &amp; Planning Analyst</a:t>
            </a:r>
          </a:p>
        </p:txBody>
      </p:sp>
      <p:sp>
        <p:nvSpPr>
          <p:cNvPr id="4" name="Subtitle 2">
            <a:extLst>
              <a:ext uri="{FF2B5EF4-FFF2-40B4-BE49-F238E27FC236}">
                <a16:creationId xmlns:a16="http://schemas.microsoft.com/office/drawing/2014/main" id="{42FA1528-7B3E-1043-9261-1ADD3F996656}"/>
              </a:ext>
            </a:extLst>
          </p:cNvPr>
          <p:cNvSpPr txBox="1">
            <a:spLocks/>
          </p:cNvSpPr>
          <p:nvPr/>
        </p:nvSpPr>
        <p:spPr>
          <a:xfrm>
            <a:off x="354001" y="5495124"/>
            <a:ext cx="3683761" cy="805398"/>
          </a:xfrm>
          <a:prstGeom prst="rect">
            <a:avLst/>
          </a:prstGeom>
        </p:spPr>
        <p:txBody>
          <a:bodyPr lIns="91440" tIns="45720" rIns="91440" bIns="45720" anchor="t">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2000" dirty="0">
                <a:solidFill>
                  <a:schemeClr val="bg2">
                    <a:lumMod val="50000"/>
                  </a:schemeClr>
                </a:solidFill>
                <a:latin typeface="Franklin Gothic Medium Cond"/>
              </a:rPr>
              <a:t>Kuni Hay</a:t>
            </a:r>
            <a:endParaRPr lang="en-US" dirty="0">
              <a:solidFill>
                <a:schemeClr val="bg2">
                  <a:lumMod val="50000"/>
                </a:schemeClr>
              </a:solidFill>
            </a:endParaRPr>
          </a:p>
          <a:p>
            <a:pPr marL="0" indent="0">
              <a:lnSpc>
                <a:spcPct val="100000"/>
              </a:lnSpc>
              <a:buNone/>
            </a:pPr>
            <a:r>
              <a:rPr lang="en-US" sz="2000" dirty="0">
                <a:solidFill>
                  <a:schemeClr val="bg2">
                    <a:lumMod val="50000"/>
                  </a:schemeClr>
                </a:solidFill>
                <a:latin typeface="Franklin Gothic Medium Cond" panose="020B0606030402020204" pitchFamily="34" charset="0"/>
              </a:rPr>
              <a:t>Vice President of Instruction</a:t>
            </a:r>
          </a:p>
        </p:txBody>
      </p:sp>
      <p:sp>
        <p:nvSpPr>
          <p:cNvPr id="5" name="Subtitle 2">
            <a:extLst>
              <a:ext uri="{FF2B5EF4-FFF2-40B4-BE49-F238E27FC236}">
                <a16:creationId xmlns:a16="http://schemas.microsoft.com/office/drawing/2014/main" id="{8E8E2E54-36BB-9A5B-E2B4-B00E81D05630}"/>
              </a:ext>
            </a:extLst>
          </p:cNvPr>
          <p:cNvSpPr txBox="1">
            <a:spLocks/>
          </p:cNvSpPr>
          <p:nvPr/>
        </p:nvSpPr>
        <p:spPr>
          <a:xfrm>
            <a:off x="7664747" y="5494125"/>
            <a:ext cx="4080973" cy="805398"/>
          </a:xfrm>
          <a:prstGeom prst="rect">
            <a:avLst/>
          </a:prstGeom>
        </p:spPr>
        <p:txBody>
          <a:bodyPr lIns="91440" tIns="45720" rIns="91440" bIns="45720" anchor="t">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2000" dirty="0">
                <a:solidFill>
                  <a:schemeClr val="bg2">
                    <a:lumMod val="50000"/>
                  </a:schemeClr>
                </a:solidFill>
                <a:latin typeface="Franklin Gothic Medium Cond"/>
              </a:rPr>
              <a:t>Sean Brooks</a:t>
            </a:r>
            <a:endParaRPr lang="en-US" dirty="0">
              <a:solidFill>
                <a:schemeClr val="bg2">
                  <a:lumMod val="50000"/>
                </a:schemeClr>
              </a:solidFill>
            </a:endParaRPr>
          </a:p>
          <a:p>
            <a:pPr marL="0" indent="0" algn="r">
              <a:lnSpc>
                <a:spcPct val="100000"/>
              </a:lnSpc>
              <a:buNone/>
            </a:pPr>
            <a:r>
              <a:rPr lang="en-US" sz="2000" dirty="0">
                <a:solidFill>
                  <a:schemeClr val="bg2">
                    <a:lumMod val="50000"/>
                  </a:schemeClr>
                </a:solidFill>
                <a:latin typeface="Franklin Gothic Medium Cond"/>
              </a:rPr>
              <a:t>Vice President of Administrative Servies</a:t>
            </a:r>
            <a:endParaRPr lang="en-US" sz="2000" dirty="0">
              <a:solidFill>
                <a:schemeClr val="bg2">
                  <a:lumMod val="50000"/>
                </a:schemeClr>
              </a:solidFill>
              <a:latin typeface="Franklin Gothic Medium Cond" panose="020B0606030402020204" pitchFamily="34" charset="0"/>
            </a:endParaRPr>
          </a:p>
        </p:txBody>
      </p:sp>
    </p:spTree>
    <p:extLst>
      <p:ext uri="{BB962C8B-B14F-4D97-AF65-F5344CB8AC3E}">
        <p14:creationId xmlns:p14="http://schemas.microsoft.com/office/powerpoint/2010/main" val="421780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5B41-C5E2-8E39-CD73-54BB29C39152}"/>
              </a:ext>
            </a:extLst>
          </p:cNvPr>
          <p:cNvSpPr>
            <a:spLocks noGrp="1"/>
          </p:cNvSpPr>
          <p:nvPr>
            <p:ph type="ctrTitle"/>
          </p:nvPr>
        </p:nvSpPr>
        <p:spPr/>
        <p:txBody>
          <a:bodyPr/>
          <a:lstStyle/>
          <a:p>
            <a:r>
              <a:rPr lang="en-US" dirty="0"/>
              <a:t>2022 ACCJC FISCAL REPORT</a:t>
            </a:r>
          </a:p>
        </p:txBody>
      </p:sp>
      <p:sp>
        <p:nvSpPr>
          <p:cNvPr id="5" name="Subtitle 2">
            <a:extLst>
              <a:ext uri="{FF2B5EF4-FFF2-40B4-BE49-F238E27FC236}">
                <a16:creationId xmlns:a16="http://schemas.microsoft.com/office/drawing/2014/main" id="{E7036C6C-0B15-B83E-8700-BA07602991EF}"/>
              </a:ext>
            </a:extLst>
          </p:cNvPr>
          <p:cNvSpPr txBox="1">
            <a:spLocks/>
          </p:cNvSpPr>
          <p:nvPr/>
        </p:nvSpPr>
        <p:spPr>
          <a:xfrm>
            <a:off x="3851950" y="3735040"/>
            <a:ext cx="4080973" cy="805398"/>
          </a:xfrm>
          <a:prstGeom prst="rect">
            <a:avLst/>
          </a:prstGeom>
        </p:spPr>
        <p:txBody>
          <a:bodyPr lIns="91440" tIns="45720" rIns="91440" bIns="45720" anchor="t">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000" dirty="0">
                <a:solidFill>
                  <a:srgbClr val="FFFFFF"/>
                </a:solidFill>
                <a:latin typeface="Franklin Gothic Medium Cond"/>
              </a:rPr>
              <a:t>Sean Brooks</a:t>
            </a:r>
            <a:endParaRPr lang="en-US" dirty="0">
              <a:solidFill>
                <a:srgbClr val="FFFFFF"/>
              </a:solidFill>
            </a:endParaRPr>
          </a:p>
          <a:p>
            <a:pPr marL="0" indent="0" algn="ctr">
              <a:lnSpc>
                <a:spcPct val="100000"/>
              </a:lnSpc>
              <a:buNone/>
            </a:pPr>
            <a:r>
              <a:rPr lang="en-US" sz="2000" dirty="0">
                <a:solidFill>
                  <a:srgbClr val="FFFFFF"/>
                </a:solidFill>
                <a:latin typeface="Franklin Gothic Medium Cond"/>
              </a:rPr>
              <a:t>Vice President of Administrative Servies</a:t>
            </a:r>
            <a:endParaRPr lang="en-US" sz="2000" dirty="0">
              <a:solidFill>
                <a:srgbClr val="FFFFFF"/>
              </a:solidFill>
              <a:latin typeface="Franklin Gothic Medium Cond" panose="020B0606030402020204" pitchFamily="34" charset="0"/>
            </a:endParaRPr>
          </a:p>
        </p:txBody>
      </p:sp>
    </p:spTree>
    <p:extLst>
      <p:ext uri="{BB962C8B-B14F-4D97-AF65-F5344CB8AC3E}">
        <p14:creationId xmlns:p14="http://schemas.microsoft.com/office/powerpoint/2010/main" val="428104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A7F-C568-4BA8-A536-DC58E7C94C62}"/>
              </a:ext>
            </a:extLst>
          </p:cNvPr>
          <p:cNvSpPr>
            <a:spLocks noGrp="1"/>
          </p:cNvSpPr>
          <p:nvPr>
            <p:ph type="title"/>
          </p:nvPr>
        </p:nvSpPr>
        <p:spPr/>
        <p:txBody>
          <a:bodyPr/>
          <a:lstStyle/>
          <a:p>
            <a:r>
              <a:rPr lang="en-US" dirty="0">
                <a:solidFill>
                  <a:schemeClr val="accent4">
                    <a:lumMod val="75000"/>
                  </a:schemeClr>
                </a:solidFill>
              </a:rPr>
              <a:t>District Revenues</a:t>
            </a:r>
          </a:p>
        </p:txBody>
      </p:sp>
      <p:sp>
        <p:nvSpPr>
          <p:cNvPr id="3" name="Content Placeholder 2">
            <a:extLst>
              <a:ext uri="{FF2B5EF4-FFF2-40B4-BE49-F238E27FC236}">
                <a16:creationId xmlns:a16="http://schemas.microsoft.com/office/drawing/2014/main" id="{F6EFAF3B-2F92-4D4F-8959-68F57BBFEEAD}"/>
              </a:ext>
            </a:extLst>
          </p:cNvPr>
          <p:cNvSpPr>
            <a:spLocks noGrp="1"/>
          </p:cNvSpPr>
          <p:nvPr>
            <p:ph idx="1"/>
          </p:nvPr>
        </p:nvSpPr>
        <p:spPr>
          <a:xfrm>
            <a:off x="415170" y="1366887"/>
            <a:ext cx="11111245" cy="4810077"/>
          </a:xfrm>
        </p:spPr>
        <p:txBody>
          <a:bodyPr/>
          <a:lstStyle/>
          <a:p>
            <a:pPr marL="0" indent="0">
              <a:buNone/>
            </a:pPr>
            <a:r>
              <a:rPr lang="en-US" sz="1800" dirty="0">
                <a:solidFill>
                  <a:schemeClr val="tx2"/>
                </a:solidFill>
              </a:rPr>
              <a:t>4. Total Unrestricted General Fund Revenues (excluding account 8900)</a:t>
            </a:r>
          </a:p>
          <a:p>
            <a:pPr marL="0" indent="0">
              <a:buNone/>
            </a:pPr>
            <a:r>
              <a:rPr lang="en-US" sz="1800" dirty="0">
                <a:solidFill>
                  <a:schemeClr val="tx2"/>
                </a:solidFill>
              </a:rPr>
              <a:t>    </a:t>
            </a:r>
            <a:r>
              <a:rPr lang="en-US" sz="1800" u="sng" dirty="0">
                <a:solidFill>
                  <a:schemeClr val="tx2"/>
                </a:solidFill>
              </a:rPr>
              <a:t>FY 18/19		  FY 19/20	 	   FY 20/21</a:t>
            </a:r>
            <a:r>
              <a:rPr lang="en-US" sz="1800" dirty="0">
                <a:solidFill>
                  <a:schemeClr val="tx2"/>
                </a:solidFill>
              </a:rPr>
              <a:t>	</a:t>
            </a:r>
          </a:p>
          <a:p>
            <a:pPr marL="0" indent="0">
              <a:buNone/>
            </a:pPr>
            <a:r>
              <a:rPr lang="en-US" sz="1800" dirty="0">
                <a:solidFill>
                  <a:schemeClr val="tx2"/>
                </a:solidFill>
              </a:rPr>
              <a:t>$ 141,592,515	$ 147,153,473	$ 144,605,192</a:t>
            </a:r>
          </a:p>
          <a:p>
            <a:pPr marL="0" indent="0">
              <a:buNone/>
            </a:pPr>
            <a:endParaRPr lang="en-US" sz="1800" dirty="0">
              <a:solidFill>
                <a:schemeClr val="tx2"/>
              </a:solidFill>
            </a:endParaRPr>
          </a:p>
          <a:p>
            <a:pPr marL="0" indent="0">
              <a:buNone/>
            </a:pPr>
            <a:r>
              <a:rPr lang="en-US" sz="1800" dirty="0">
                <a:solidFill>
                  <a:schemeClr val="tx2"/>
                </a:solidFill>
              </a:rPr>
              <a:t>Other Unrestricted Financing Sources (Account 8900)</a:t>
            </a:r>
          </a:p>
          <a:p>
            <a:pPr marL="0" indent="0">
              <a:buNone/>
            </a:pPr>
            <a:r>
              <a:rPr lang="en-US" sz="1800" dirty="0">
                <a:solidFill>
                  <a:schemeClr val="tx2"/>
                </a:solidFill>
              </a:rPr>
              <a:t>    </a:t>
            </a:r>
            <a:r>
              <a:rPr lang="en-US" sz="1800" u="sng" dirty="0">
                <a:solidFill>
                  <a:schemeClr val="tx2"/>
                </a:solidFill>
              </a:rPr>
              <a:t>FY 18/19		  FY 19/20		   FY 20/21</a:t>
            </a:r>
            <a:r>
              <a:rPr lang="en-US" sz="1800" dirty="0">
                <a:solidFill>
                  <a:schemeClr val="tx2"/>
                </a:solidFill>
              </a:rPr>
              <a:t>	</a:t>
            </a:r>
          </a:p>
          <a:p>
            <a:r>
              <a:rPr lang="en-US" sz="1800" dirty="0">
                <a:solidFill>
                  <a:schemeClr val="tx2"/>
                </a:solidFill>
              </a:rPr>
              <a:t>$ 9,989,588	$ 4,103,141	$ 6,515,725</a:t>
            </a:r>
          </a:p>
          <a:p>
            <a:endParaRPr lang="en-US" dirty="0"/>
          </a:p>
        </p:txBody>
      </p:sp>
      <p:graphicFrame>
        <p:nvGraphicFramePr>
          <p:cNvPr id="10" name="Table 9">
            <a:extLst>
              <a:ext uri="{FF2B5EF4-FFF2-40B4-BE49-F238E27FC236}">
                <a16:creationId xmlns:a16="http://schemas.microsoft.com/office/drawing/2014/main" id="{6EB3FA96-6775-4A3E-98CA-09BF82F822DE}"/>
              </a:ext>
            </a:extLst>
          </p:cNvPr>
          <p:cNvGraphicFramePr>
            <a:graphicFrameLocks noGrp="1"/>
          </p:cNvGraphicFramePr>
          <p:nvPr>
            <p:extLst>
              <p:ext uri="{D42A27DB-BD31-4B8C-83A1-F6EECF244321}">
                <p14:modId xmlns:p14="http://schemas.microsoft.com/office/powerpoint/2010/main" val="2428767117"/>
              </p:ext>
            </p:extLst>
          </p:nvPr>
        </p:nvGraphicFramePr>
        <p:xfrm>
          <a:off x="415925" y="4072387"/>
          <a:ext cx="11110912" cy="3053080"/>
        </p:xfrm>
        <a:graphic>
          <a:graphicData uri="http://schemas.openxmlformats.org/drawingml/2006/table">
            <a:tbl>
              <a:tblPr/>
              <a:tblGrid>
                <a:gridCol w="3666601">
                  <a:extLst>
                    <a:ext uri="{9D8B030D-6E8A-4147-A177-3AD203B41FA5}">
                      <a16:colId xmlns:a16="http://schemas.microsoft.com/office/drawing/2014/main" val="2689234966"/>
                    </a:ext>
                  </a:extLst>
                </a:gridCol>
                <a:gridCol w="3666601">
                  <a:extLst>
                    <a:ext uri="{9D8B030D-6E8A-4147-A177-3AD203B41FA5}">
                      <a16:colId xmlns:a16="http://schemas.microsoft.com/office/drawing/2014/main" val="211899866"/>
                    </a:ext>
                  </a:extLst>
                </a:gridCol>
                <a:gridCol w="3777710">
                  <a:extLst>
                    <a:ext uri="{9D8B030D-6E8A-4147-A177-3AD203B41FA5}">
                      <a16:colId xmlns:a16="http://schemas.microsoft.com/office/drawing/2014/main" val="750082836"/>
                    </a:ext>
                  </a:extLst>
                </a:gridCol>
              </a:tblGrid>
              <a:tr h="746082">
                <a:tc gridSpan="2">
                  <a:txBody>
                    <a:bodyPr/>
                    <a:lstStyle/>
                    <a:p>
                      <a:pPr marL="0" indent="0">
                        <a:buNone/>
                      </a:pPr>
                      <a:r>
                        <a:rPr lang="en-US" sz="1800" dirty="0">
                          <a:solidFill>
                            <a:schemeClr val="tx2"/>
                          </a:solidFill>
                          <a:effectLst/>
                          <a:latin typeface="Century Gothic" panose="020B0502020202020204" pitchFamily="34" charset="0"/>
                        </a:rPr>
                        <a:t>5.  Net (Adjusted) Unrestricted General Fund Beginning Balance</a:t>
                      </a:r>
                    </a:p>
                    <a:p>
                      <a:pPr marL="0" indent="0">
                        <a:buNone/>
                      </a:pPr>
                      <a:r>
                        <a:rPr lang="en-US" sz="1800" u="sng" dirty="0">
                          <a:solidFill>
                            <a:schemeClr val="tx2"/>
                          </a:solidFill>
                          <a:effectLst/>
                          <a:latin typeface="Century Gothic" panose="020B0502020202020204" pitchFamily="34" charset="0"/>
                        </a:rPr>
                        <a:t>    </a:t>
                      </a:r>
                      <a:r>
                        <a:rPr lang="en-US" sz="1800" b="1" u="sng" dirty="0">
                          <a:solidFill>
                            <a:schemeClr val="tx2"/>
                          </a:solidFill>
                          <a:effectLst/>
                          <a:latin typeface="Century Gothic" panose="020B0502020202020204" pitchFamily="34" charset="0"/>
                        </a:rPr>
                        <a:t> </a:t>
                      </a:r>
                      <a:r>
                        <a:rPr lang="en-US" sz="1800" u="sng" dirty="0">
                          <a:solidFill>
                            <a:schemeClr val="tx2"/>
                          </a:solidFill>
                          <a:effectLst/>
                          <a:latin typeface="Century Gothic" panose="020B0502020202020204" pitchFamily="34" charset="0"/>
                        </a:rPr>
                        <a:t> FY 18/19                  FY 19/20                       FY 20/21</a:t>
                      </a:r>
                    </a:p>
                    <a:p>
                      <a:pPr marL="0" indent="0">
                        <a:buNone/>
                      </a:pPr>
                      <a:r>
                        <a:rPr lang="en-US" sz="1800" dirty="0">
                          <a:solidFill>
                            <a:schemeClr val="tx2"/>
                          </a:solidFill>
                          <a:effectLst/>
                          <a:latin typeface="Century Gothic" panose="020B0502020202020204" pitchFamily="34" charset="0"/>
                        </a:rPr>
                        <a:t>      $14,058,224           $22,219,749                $24,089,875   </a:t>
                      </a:r>
                    </a:p>
                  </a:txBody>
                  <a:tcPr anchor="ctr">
                    <a:lnL>
                      <a:noFill/>
                    </a:lnL>
                    <a:lnR>
                      <a:noFill/>
                    </a:lnR>
                    <a:lnT>
                      <a:noFill/>
                    </a:lnT>
                    <a:lnB>
                      <a:noFill/>
                    </a:lnB>
                  </a:tcPr>
                </a:tc>
                <a:tc hMerge="1">
                  <a:txBody>
                    <a:bodyPr/>
                    <a:lstStyle/>
                    <a:p>
                      <a:endParaRPr lang="en-US"/>
                    </a:p>
                  </a:txBody>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458144702"/>
                  </a:ext>
                </a:extLst>
              </a:tr>
              <a:tr h="296035">
                <a:tc>
                  <a:txBody>
                    <a:bodyPr/>
                    <a:lstStyle/>
                    <a:p>
                      <a:pPr algn="r"/>
                      <a:endParaRPr lang="en-US" sz="1800" dirty="0">
                        <a:solidFill>
                          <a:schemeClr val="tx2"/>
                        </a:solidFill>
                        <a:effectLst/>
                        <a:latin typeface="Century Gothic" panose="020B0502020202020204" pitchFamily="34" charset="0"/>
                      </a:endParaRPr>
                    </a:p>
                  </a:txBody>
                  <a:tcPr marL="31750" marR="31750" marT="31750" marB="31750" anchor="ctr">
                    <a:lnL>
                      <a:noFill/>
                    </a:lnL>
                    <a:lnR>
                      <a:noFill/>
                    </a:lnR>
                    <a:lnT>
                      <a:noFill/>
                    </a:lnT>
                    <a:lnB>
                      <a:noFill/>
                    </a:lnB>
                  </a:tcPr>
                </a:tc>
                <a:tc>
                  <a:txBody>
                    <a:bodyPr/>
                    <a:lstStyle/>
                    <a:p>
                      <a:pPr algn="r"/>
                      <a:endParaRPr lang="en-US" dirty="0">
                        <a:solidFill>
                          <a:srgbClr val="444444"/>
                        </a:solidFill>
                        <a:effectLst/>
                        <a:latin typeface="Verdana" panose="020B0604030504040204" pitchFamily="34" charset="0"/>
                      </a:endParaRPr>
                    </a:p>
                  </a:txBody>
                  <a:tcPr marL="31750" marR="31750" marT="31750" marB="31750" anchor="ctr">
                    <a:lnL>
                      <a:noFill/>
                    </a:lnL>
                    <a:lnR>
                      <a:noFill/>
                    </a:lnR>
                    <a:lnT>
                      <a:noFill/>
                    </a:lnT>
                    <a:lnB>
                      <a:noFill/>
                    </a:lnB>
                  </a:tcPr>
                </a:tc>
                <a:tc>
                  <a:txBody>
                    <a:bodyPr/>
                    <a:lstStyle/>
                    <a:p>
                      <a:pPr algn="l"/>
                      <a:endParaRPr lang="en-US" dirty="0">
                        <a:solidFill>
                          <a:srgbClr val="444444"/>
                        </a:solidFill>
                        <a:effectLst/>
                        <a:latin typeface="Verdana" panose="020B0604030504040204" pitchFamily="34" charset="0"/>
                      </a:endParaRPr>
                    </a:p>
                  </a:txBody>
                  <a:tcPr marL="31750" marR="31750" marT="31750" marB="31750" anchor="ctr">
                    <a:lnL>
                      <a:noFill/>
                    </a:lnL>
                    <a:lnR>
                      <a:noFill/>
                    </a:lnR>
                    <a:lnT>
                      <a:noFill/>
                    </a:lnT>
                    <a:lnB>
                      <a:noFill/>
                    </a:lnB>
                  </a:tcPr>
                </a:tc>
                <a:extLst>
                  <a:ext uri="{0D108BD9-81ED-4DB2-BD59-A6C34878D82A}">
                    <a16:rowId xmlns:a16="http://schemas.microsoft.com/office/drawing/2014/main" val="2257911550"/>
                  </a:ext>
                </a:extLst>
              </a:tr>
              <a:tr h="1193731">
                <a:tc gridSpan="2">
                  <a:txBody>
                    <a:bodyPr/>
                    <a:lstStyle/>
                    <a:p>
                      <a:r>
                        <a:rPr lang="en-US" sz="1800" dirty="0">
                          <a:solidFill>
                            <a:schemeClr val="tx2"/>
                          </a:solidFill>
                          <a:effectLst/>
                          <a:latin typeface="Century Gothic" panose="020B0502020202020204" pitchFamily="34" charset="0"/>
                        </a:rPr>
                        <a:t>   Net Unrestricted General Fund Ending Balance, including transfers in/out</a:t>
                      </a:r>
                    </a:p>
                    <a:p>
                      <a:r>
                        <a:rPr lang="en-US" sz="1800" u="sng" dirty="0">
                          <a:solidFill>
                            <a:schemeClr val="tx2"/>
                          </a:solidFill>
                          <a:effectLst/>
                          <a:latin typeface="Century Gothic" panose="020B0502020202020204" pitchFamily="34" charset="0"/>
                        </a:rPr>
                        <a:t>       FY 18/19                  FY 19/20                      FY 20/21</a:t>
                      </a:r>
                    </a:p>
                    <a:p>
                      <a:r>
                        <a:rPr lang="en-US" sz="1800" dirty="0">
                          <a:solidFill>
                            <a:schemeClr val="tx2"/>
                          </a:solidFill>
                          <a:effectLst/>
                          <a:latin typeface="Century Gothic" panose="020B0502020202020204" pitchFamily="34" charset="0"/>
                        </a:rPr>
                        <a:t>      $19,898,560            $24,908,962                $25,947,285</a:t>
                      </a:r>
                    </a:p>
                    <a:p>
                      <a:endParaRPr lang="en-US" sz="1800" dirty="0">
                        <a:solidFill>
                          <a:schemeClr val="tx2"/>
                        </a:solidFill>
                        <a:effectLst/>
                        <a:latin typeface="Century Gothic" panose="020B0502020202020204" pitchFamily="34" charset="0"/>
                      </a:endParaRPr>
                    </a:p>
                  </a:txBody>
                  <a:tcPr anchor="ctr">
                    <a:lnL>
                      <a:noFill/>
                    </a:lnL>
                    <a:lnR>
                      <a:noFill/>
                    </a:lnR>
                    <a:lnT>
                      <a:noFill/>
                    </a:lnT>
                    <a:lnB>
                      <a:noFill/>
                    </a:lnB>
                  </a:tcPr>
                </a:tc>
                <a:tc hMerge="1">
                  <a:txBody>
                    <a:bodyPr/>
                    <a:lstStyle/>
                    <a:p>
                      <a:endParaRPr lang="en-US"/>
                    </a:p>
                  </a:txBody>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43884904"/>
                  </a:ext>
                </a:extLst>
              </a:tr>
              <a:tr h="275636">
                <a:tc>
                  <a:txBody>
                    <a:bodyPr/>
                    <a:lstStyle/>
                    <a:p>
                      <a:pPr algn="r"/>
                      <a:endParaRPr lang="en-US" sz="1800" dirty="0">
                        <a:solidFill>
                          <a:srgbClr val="444444"/>
                        </a:solidFill>
                        <a:effectLst/>
                        <a:latin typeface="Verdana" panose="020B0604030504040204" pitchFamily="34" charset="0"/>
                      </a:endParaRPr>
                    </a:p>
                  </a:txBody>
                  <a:tcPr marL="31750" marR="31750" marT="31750" marB="31750" anchor="ctr">
                    <a:lnL>
                      <a:noFill/>
                    </a:lnL>
                    <a:lnR>
                      <a:noFill/>
                    </a:lnR>
                    <a:lnT>
                      <a:noFill/>
                    </a:lnT>
                    <a:lnB>
                      <a:noFill/>
                    </a:lnB>
                  </a:tcPr>
                </a:tc>
                <a:tc>
                  <a:txBody>
                    <a:bodyPr/>
                    <a:lstStyle/>
                    <a:p>
                      <a:pPr algn="r"/>
                      <a:endParaRPr lang="en-US" dirty="0">
                        <a:solidFill>
                          <a:srgbClr val="444444"/>
                        </a:solidFill>
                        <a:effectLst/>
                        <a:latin typeface="Verdana" panose="020B0604030504040204" pitchFamily="34" charset="0"/>
                      </a:endParaRPr>
                    </a:p>
                  </a:txBody>
                  <a:tcPr marL="31750" marR="31750" marT="31750" marB="31750" anchor="ctr">
                    <a:lnL>
                      <a:noFill/>
                    </a:lnL>
                    <a:lnR>
                      <a:noFill/>
                    </a:lnR>
                    <a:lnT>
                      <a:noFill/>
                    </a:lnT>
                    <a:lnB>
                      <a:noFill/>
                    </a:lnB>
                  </a:tcPr>
                </a:tc>
                <a:tc>
                  <a:txBody>
                    <a:bodyPr/>
                    <a:lstStyle/>
                    <a:p>
                      <a:pPr algn="l"/>
                      <a:endParaRPr lang="en-US" dirty="0">
                        <a:solidFill>
                          <a:srgbClr val="444444"/>
                        </a:solidFill>
                        <a:effectLst/>
                        <a:latin typeface="Verdana" panose="020B0604030504040204" pitchFamily="34" charset="0"/>
                      </a:endParaRPr>
                    </a:p>
                  </a:txBody>
                  <a:tcPr marL="31750" marR="31750" marT="31750" marB="31750" anchor="ctr">
                    <a:lnL>
                      <a:noFill/>
                    </a:lnL>
                    <a:lnR>
                      <a:noFill/>
                    </a:lnR>
                    <a:lnT>
                      <a:noFill/>
                    </a:lnT>
                    <a:lnB>
                      <a:noFill/>
                    </a:lnB>
                  </a:tcPr>
                </a:tc>
                <a:extLst>
                  <a:ext uri="{0D108BD9-81ED-4DB2-BD59-A6C34878D82A}">
                    <a16:rowId xmlns:a16="http://schemas.microsoft.com/office/drawing/2014/main" val="901099618"/>
                  </a:ext>
                </a:extLst>
              </a:tr>
            </a:tbl>
          </a:graphicData>
        </a:graphic>
      </p:graphicFrame>
    </p:spTree>
    <p:extLst>
      <p:ext uri="{BB962C8B-B14F-4D97-AF65-F5344CB8AC3E}">
        <p14:creationId xmlns:p14="http://schemas.microsoft.com/office/powerpoint/2010/main" val="218738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A7F-C568-4BA8-A536-DC58E7C94C62}"/>
              </a:ext>
            </a:extLst>
          </p:cNvPr>
          <p:cNvSpPr>
            <a:spLocks noGrp="1"/>
          </p:cNvSpPr>
          <p:nvPr>
            <p:ph type="title"/>
          </p:nvPr>
        </p:nvSpPr>
        <p:spPr/>
        <p:txBody>
          <a:bodyPr/>
          <a:lstStyle/>
          <a:p>
            <a:r>
              <a:rPr lang="en-US" dirty="0">
                <a:solidFill>
                  <a:schemeClr val="accent4">
                    <a:lumMod val="75000"/>
                  </a:schemeClr>
                </a:solidFill>
              </a:rPr>
              <a:t>District Expenditures</a:t>
            </a:r>
          </a:p>
        </p:txBody>
      </p:sp>
      <p:sp>
        <p:nvSpPr>
          <p:cNvPr id="4" name="Content Placeholder 3">
            <a:extLst>
              <a:ext uri="{FF2B5EF4-FFF2-40B4-BE49-F238E27FC236}">
                <a16:creationId xmlns:a16="http://schemas.microsoft.com/office/drawing/2014/main" id="{5669ECCB-1ADF-4001-BC1C-ECED2A5E8339}"/>
              </a:ext>
            </a:extLst>
          </p:cNvPr>
          <p:cNvSpPr>
            <a:spLocks noGrp="1"/>
          </p:cNvSpPr>
          <p:nvPr>
            <p:ph idx="1"/>
          </p:nvPr>
        </p:nvSpPr>
        <p:spPr/>
        <p:txBody>
          <a:bodyPr>
            <a:normAutofit lnSpcReduction="10000"/>
          </a:bodyPr>
          <a:lstStyle/>
          <a:p>
            <a:pPr marL="0" indent="0">
              <a:buNone/>
            </a:pPr>
            <a:r>
              <a:rPr lang="en-US" dirty="0">
                <a:solidFill>
                  <a:schemeClr val="tx2"/>
                </a:solidFill>
              </a:rPr>
              <a:t>6. Total Unrestricted General Fund Expenditures (including account 7000)</a:t>
            </a:r>
          </a:p>
          <a:p>
            <a:pPr marL="0" indent="0">
              <a:buNone/>
            </a:pPr>
            <a:r>
              <a:rPr lang="en-US" dirty="0">
                <a:solidFill>
                  <a:schemeClr val="tx2"/>
                </a:solidFill>
              </a:rPr>
              <a:t>      </a:t>
            </a:r>
            <a:r>
              <a:rPr lang="en-US" u="sng" dirty="0">
                <a:solidFill>
                  <a:schemeClr val="tx2"/>
                </a:solidFill>
              </a:rPr>
              <a:t>FY 18/19           FY 19/20             FY 20/21</a:t>
            </a:r>
            <a:r>
              <a:rPr lang="en-US" dirty="0">
                <a:solidFill>
                  <a:schemeClr val="tx2"/>
                </a:solidFill>
              </a:rPr>
              <a:t>	</a:t>
            </a:r>
          </a:p>
          <a:p>
            <a:pPr marL="0" indent="0">
              <a:buNone/>
            </a:pPr>
            <a:r>
              <a:rPr lang="en-US" dirty="0">
                <a:solidFill>
                  <a:schemeClr val="tx2"/>
                </a:solidFill>
              </a:rPr>
              <a:t>$ 145,741,767	$ 148,567,401	$ 149,263,507</a:t>
            </a:r>
          </a:p>
          <a:p>
            <a:pPr marL="0" indent="0">
              <a:buNone/>
            </a:pPr>
            <a:endParaRPr lang="en-US" dirty="0">
              <a:solidFill>
                <a:schemeClr val="tx2"/>
              </a:solidFill>
            </a:endParaRPr>
          </a:p>
          <a:p>
            <a:pPr marL="0" indent="0">
              <a:buNone/>
            </a:pPr>
            <a:r>
              <a:rPr lang="en-US" dirty="0">
                <a:solidFill>
                  <a:schemeClr val="tx2"/>
                </a:solidFill>
              </a:rPr>
              <a:t>Total Unrestricted General Fund Salaries and Benefits (accounts 1000, 2000, 3000)                  $ 123,539,442	$ 120,914,326	$ 113,772,453</a:t>
            </a:r>
          </a:p>
          <a:p>
            <a:pPr marL="0" indent="0">
              <a:buNone/>
            </a:pPr>
            <a:endParaRPr lang="en-US" dirty="0">
              <a:solidFill>
                <a:schemeClr val="tx2"/>
              </a:solidFill>
            </a:endParaRPr>
          </a:p>
          <a:p>
            <a:pPr marL="0" indent="0">
              <a:buNone/>
            </a:pPr>
            <a:r>
              <a:rPr lang="en-US" dirty="0">
                <a:solidFill>
                  <a:schemeClr val="tx2"/>
                </a:solidFill>
              </a:rPr>
              <a:t>Other Unrestricted General Fund Outgo	</a:t>
            </a:r>
          </a:p>
          <a:p>
            <a:pPr marL="0" indent="0">
              <a:buNone/>
            </a:pPr>
            <a:r>
              <a:rPr lang="en-US" dirty="0">
                <a:solidFill>
                  <a:schemeClr val="tx2"/>
                </a:solidFill>
              </a:rPr>
              <a:t>$ 63,602,325	$ 27,653,075	$ 35,491,054</a:t>
            </a:r>
          </a:p>
          <a:p>
            <a:pPr marL="0" indent="0">
              <a:buNone/>
            </a:pPr>
            <a:endParaRPr lang="en-US" dirty="0">
              <a:solidFill>
                <a:schemeClr val="tx2"/>
              </a:solidFill>
            </a:endParaRPr>
          </a:p>
          <a:p>
            <a:pPr marL="0" indent="0">
              <a:buNone/>
            </a:pPr>
            <a:r>
              <a:rPr lang="en-US" dirty="0">
                <a:solidFill>
                  <a:schemeClr val="tx2"/>
                </a:solidFill>
              </a:rPr>
              <a:t>Unrestricted General Fund Ending Balance	</a:t>
            </a:r>
          </a:p>
          <a:p>
            <a:pPr marL="0" indent="0">
              <a:buNone/>
            </a:pPr>
            <a:r>
              <a:rPr lang="en-US" dirty="0">
                <a:solidFill>
                  <a:schemeClr val="tx2"/>
                </a:solidFill>
              </a:rPr>
              <a:t>$ 19,898,560	$ 24,908,962	$ 25,947,285</a:t>
            </a:r>
          </a:p>
        </p:txBody>
      </p:sp>
    </p:spTree>
    <p:extLst>
      <p:ext uri="{BB962C8B-B14F-4D97-AF65-F5344CB8AC3E}">
        <p14:creationId xmlns:p14="http://schemas.microsoft.com/office/powerpoint/2010/main" val="275957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A7F-C568-4BA8-A536-DC58E7C94C62}"/>
              </a:ext>
            </a:extLst>
          </p:cNvPr>
          <p:cNvSpPr>
            <a:spLocks noGrp="1"/>
          </p:cNvSpPr>
          <p:nvPr>
            <p:ph type="title"/>
          </p:nvPr>
        </p:nvSpPr>
        <p:spPr/>
        <p:txBody>
          <a:bodyPr/>
          <a:lstStyle/>
          <a:p>
            <a:r>
              <a:rPr lang="en-US" dirty="0">
                <a:solidFill>
                  <a:schemeClr val="accent4">
                    <a:lumMod val="75000"/>
                  </a:schemeClr>
                </a:solidFill>
              </a:rPr>
              <a:t>Cash Position</a:t>
            </a:r>
          </a:p>
        </p:txBody>
      </p:sp>
      <p:sp>
        <p:nvSpPr>
          <p:cNvPr id="3" name="Content Placeholder 2">
            <a:extLst>
              <a:ext uri="{FF2B5EF4-FFF2-40B4-BE49-F238E27FC236}">
                <a16:creationId xmlns:a16="http://schemas.microsoft.com/office/drawing/2014/main" id="{2B09708F-6344-4AE7-9C29-604317B111D6}"/>
              </a:ext>
            </a:extLst>
          </p:cNvPr>
          <p:cNvSpPr>
            <a:spLocks noGrp="1"/>
          </p:cNvSpPr>
          <p:nvPr>
            <p:ph idx="1"/>
          </p:nvPr>
        </p:nvSpPr>
        <p:spPr/>
        <p:txBody>
          <a:bodyPr/>
          <a:lstStyle/>
          <a:p>
            <a:pPr marL="0" indent="0">
              <a:buNone/>
            </a:pPr>
            <a:r>
              <a:rPr lang="en-US" dirty="0">
                <a:solidFill>
                  <a:schemeClr val="tx2"/>
                </a:solidFill>
              </a:rPr>
              <a:t>14. Cash Balance at June 30 from Annual CCFS-311 Report (Combined General Fund Balance Sheet Total — Unrestricted and Restricted- accounts 9100 through 9115)</a:t>
            </a:r>
          </a:p>
          <a:p>
            <a:pPr marL="0" indent="0">
              <a:buNone/>
            </a:pPr>
            <a:r>
              <a:rPr lang="en-US" dirty="0">
                <a:solidFill>
                  <a:schemeClr val="tx2"/>
                </a:solidFill>
              </a:rPr>
              <a:t>   </a:t>
            </a:r>
          </a:p>
          <a:p>
            <a:pPr marL="0" indent="0">
              <a:buNone/>
            </a:pPr>
            <a:r>
              <a:rPr lang="en-US" dirty="0">
                <a:solidFill>
                  <a:schemeClr val="tx2"/>
                </a:solidFill>
              </a:rPr>
              <a:t>     </a:t>
            </a:r>
            <a:r>
              <a:rPr lang="en-US" u="sng" dirty="0">
                <a:solidFill>
                  <a:schemeClr val="tx2"/>
                </a:solidFill>
              </a:rPr>
              <a:t>FY 18/19</a:t>
            </a:r>
            <a:r>
              <a:rPr lang="en-US" dirty="0">
                <a:solidFill>
                  <a:schemeClr val="tx2"/>
                </a:solidFill>
              </a:rPr>
              <a:t>           </a:t>
            </a:r>
            <a:r>
              <a:rPr lang="en-US" u="sng" dirty="0">
                <a:solidFill>
                  <a:schemeClr val="tx2"/>
                </a:solidFill>
              </a:rPr>
              <a:t>FY 19/20</a:t>
            </a:r>
            <a:r>
              <a:rPr lang="en-US" dirty="0">
                <a:solidFill>
                  <a:schemeClr val="tx2"/>
                </a:solidFill>
              </a:rPr>
              <a:t>              </a:t>
            </a:r>
            <a:r>
              <a:rPr lang="en-US" u="sng" dirty="0">
                <a:solidFill>
                  <a:schemeClr val="tx2"/>
                </a:solidFill>
              </a:rPr>
              <a:t>FY 20/21</a:t>
            </a:r>
            <a:r>
              <a:rPr lang="en-US" dirty="0">
                <a:solidFill>
                  <a:schemeClr val="tx2"/>
                </a:solidFill>
              </a:rPr>
              <a:t>	</a:t>
            </a:r>
          </a:p>
          <a:p>
            <a:pPr marL="0" indent="0">
              <a:buNone/>
            </a:pPr>
            <a:r>
              <a:rPr lang="en-US" dirty="0">
                <a:solidFill>
                  <a:schemeClr val="tx2"/>
                </a:solidFill>
              </a:rPr>
              <a:t>$ 18,394,640	$ 2,230,141	$ 11,692,238</a:t>
            </a:r>
          </a:p>
        </p:txBody>
      </p:sp>
    </p:spTree>
    <p:extLst>
      <p:ext uri="{BB962C8B-B14F-4D97-AF65-F5344CB8AC3E}">
        <p14:creationId xmlns:p14="http://schemas.microsoft.com/office/powerpoint/2010/main" val="217533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A7F-C568-4BA8-A536-DC58E7C94C62}"/>
              </a:ext>
            </a:extLst>
          </p:cNvPr>
          <p:cNvSpPr>
            <a:spLocks noGrp="1"/>
          </p:cNvSpPr>
          <p:nvPr>
            <p:ph type="title"/>
          </p:nvPr>
        </p:nvSpPr>
        <p:spPr/>
        <p:txBody>
          <a:bodyPr/>
          <a:lstStyle/>
          <a:p>
            <a:r>
              <a:rPr lang="en-US" dirty="0">
                <a:solidFill>
                  <a:schemeClr val="accent4">
                    <a:lumMod val="75000"/>
                  </a:schemeClr>
                </a:solidFill>
              </a:rPr>
              <a:t>District &amp; College Data</a:t>
            </a:r>
          </a:p>
        </p:txBody>
      </p:sp>
      <p:sp>
        <p:nvSpPr>
          <p:cNvPr id="4" name="Content Placeholder 3">
            <a:extLst>
              <a:ext uri="{FF2B5EF4-FFF2-40B4-BE49-F238E27FC236}">
                <a16:creationId xmlns:a16="http://schemas.microsoft.com/office/drawing/2014/main" id="{E20F4977-32E9-4165-8DB0-A929F0E5DFD8}"/>
              </a:ext>
            </a:extLst>
          </p:cNvPr>
          <p:cNvSpPr>
            <a:spLocks noGrp="1"/>
          </p:cNvSpPr>
          <p:nvPr>
            <p:ph idx="1"/>
          </p:nvPr>
        </p:nvSpPr>
        <p:spPr/>
        <p:txBody>
          <a:bodyPr>
            <a:normAutofit fontScale="92500" lnSpcReduction="10000"/>
          </a:bodyPr>
          <a:lstStyle/>
          <a:p>
            <a:pPr marL="0" indent="0">
              <a:buNone/>
            </a:pPr>
            <a:r>
              <a:rPr lang="en-US" dirty="0">
                <a:solidFill>
                  <a:schemeClr val="tx2"/>
                </a:solidFill>
              </a:rPr>
              <a:t>18. Final Adopted Budget — budgeted Full Time Equivalent Students (FTES) (Annual Target)</a:t>
            </a:r>
          </a:p>
          <a:p>
            <a:pPr marL="0" indent="0">
              <a:buNone/>
            </a:pPr>
            <a:r>
              <a:rPr lang="en-US" dirty="0">
                <a:solidFill>
                  <a:schemeClr val="tx2"/>
                </a:solidFill>
              </a:rPr>
              <a:t>   </a:t>
            </a:r>
            <a:r>
              <a:rPr lang="en-US" u="sng" dirty="0">
                <a:solidFill>
                  <a:schemeClr val="tx2"/>
                </a:solidFill>
              </a:rPr>
              <a:t>FY 18/19</a:t>
            </a:r>
            <a:r>
              <a:rPr lang="en-US" dirty="0">
                <a:solidFill>
                  <a:schemeClr val="tx2"/>
                </a:solidFill>
              </a:rPr>
              <a:t>		</a:t>
            </a:r>
            <a:r>
              <a:rPr lang="en-US" u="sng" dirty="0">
                <a:solidFill>
                  <a:schemeClr val="tx2"/>
                </a:solidFill>
              </a:rPr>
              <a:t>FY 19/20</a:t>
            </a:r>
            <a:r>
              <a:rPr lang="en-US" dirty="0">
                <a:solidFill>
                  <a:schemeClr val="tx2"/>
                </a:solidFill>
              </a:rPr>
              <a:t>     </a:t>
            </a:r>
            <a:r>
              <a:rPr lang="en-US" u="sng" dirty="0">
                <a:solidFill>
                  <a:schemeClr val="tx2"/>
                </a:solidFill>
              </a:rPr>
              <a:t>FY 20/21</a:t>
            </a:r>
          </a:p>
          <a:p>
            <a:pPr marL="0" indent="0">
              <a:buNone/>
            </a:pPr>
            <a:r>
              <a:rPr lang="en-US" dirty="0">
                <a:solidFill>
                  <a:schemeClr val="tx2"/>
                </a:solidFill>
              </a:rPr>
              <a:t>   18,723		16,861	16,950</a:t>
            </a:r>
          </a:p>
          <a:p>
            <a:pPr marL="0" indent="0">
              <a:buNone/>
            </a:pPr>
            <a:endParaRPr lang="en-US" dirty="0">
              <a:solidFill>
                <a:schemeClr val="tx2"/>
              </a:solidFill>
            </a:endParaRPr>
          </a:p>
          <a:p>
            <a:pPr marL="0" indent="0">
              <a:buNone/>
            </a:pPr>
            <a:r>
              <a:rPr lang="en-US" dirty="0">
                <a:solidFill>
                  <a:schemeClr val="tx2"/>
                </a:solidFill>
              </a:rPr>
              <a:t>Actual Full Time Equivalent Students (FTES) from Annual CCFS 320	</a:t>
            </a:r>
          </a:p>
          <a:p>
            <a:pPr marL="0" indent="0">
              <a:buNone/>
            </a:pPr>
            <a:r>
              <a:rPr lang="en-US" dirty="0">
                <a:solidFill>
                  <a:schemeClr val="tx2"/>
                </a:solidFill>
              </a:rPr>
              <a:t>    16,551		16,118	13,184</a:t>
            </a:r>
          </a:p>
          <a:p>
            <a:pPr marL="0" indent="0">
              <a:buNone/>
            </a:pPr>
            <a:endParaRPr lang="en-US" dirty="0">
              <a:solidFill>
                <a:schemeClr val="tx2"/>
              </a:solidFill>
            </a:endParaRPr>
          </a:p>
          <a:p>
            <a:pPr marL="0" indent="0">
              <a:buNone/>
            </a:pPr>
            <a:r>
              <a:rPr lang="en-US" dirty="0">
                <a:solidFill>
                  <a:schemeClr val="tx2"/>
                </a:solidFill>
              </a:rPr>
              <a:t>21. Final Adopted Budget – budgeted Full Time Equivalent Students (FTES) (Annual Target	</a:t>
            </a:r>
          </a:p>
          <a:p>
            <a:pPr marL="0" indent="0">
              <a:buNone/>
            </a:pPr>
            <a:r>
              <a:rPr lang="en-US" dirty="0">
                <a:solidFill>
                  <a:schemeClr val="tx2"/>
                </a:solidFill>
              </a:rPr>
              <a:t>      3,924		3,587		  3,248</a:t>
            </a:r>
          </a:p>
          <a:p>
            <a:pPr marL="0" indent="0">
              <a:buNone/>
            </a:pPr>
            <a:endParaRPr lang="en-US" dirty="0">
              <a:solidFill>
                <a:schemeClr val="tx2"/>
              </a:solidFill>
            </a:endParaRPr>
          </a:p>
          <a:p>
            <a:pPr marL="0" indent="0">
              <a:buNone/>
            </a:pPr>
            <a:r>
              <a:rPr lang="en-US" dirty="0">
                <a:solidFill>
                  <a:schemeClr val="tx2"/>
                </a:solidFill>
              </a:rPr>
              <a:t>Actual Full Time Equivalent Students (FTES) from Annual CCFS 320	</a:t>
            </a:r>
          </a:p>
          <a:p>
            <a:pPr marL="0" indent="0">
              <a:buNone/>
            </a:pPr>
            <a:r>
              <a:rPr lang="en-US" dirty="0">
                <a:solidFill>
                  <a:schemeClr val="tx2"/>
                </a:solidFill>
              </a:rPr>
              <a:t>     3,363		2,131		  2,820</a:t>
            </a:r>
          </a:p>
        </p:txBody>
      </p:sp>
    </p:spTree>
    <p:extLst>
      <p:ext uri="{BB962C8B-B14F-4D97-AF65-F5344CB8AC3E}">
        <p14:creationId xmlns:p14="http://schemas.microsoft.com/office/powerpoint/2010/main" val="112647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A7F-C568-4BA8-A536-DC58E7C94C62}"/>
              </a:ext>
            </a:extLst>
          </p:cNvPr>
          <p:cNvSpPr>
            <a:spLocks noGrp="1"/>
          </p:cNvSpPr>
          <p:nvPr>
            <p:ph type="title"/>
          </p:nvPr>
        </p:nvSpPr>
        <p:spPr/>
        <p:txBody>
          <a:bodyPr/>
          <a:lstStyle/>
          <a:p>
            <a:r>
              <a:rPr lang="en-US" dirty="0">
                <a:solidFill>
                  <a:schemeClr val="accent4">
                    <a:lumMod val="75000"/>
                  </a:schemeClr>
                </a:solidFill>
              </a:rPr>
              <a:t>Unrestricted General Fund Allocation </a:t>
            </a:r>
          </a:p>
        </p:txBody>
      </p:sp>
      <p:sp>
        <p:nvSpPr>
          <p:cNvPr id="3" name="Content Placeholder 2">
            <a:extLst>
              <a:ext uri="{FF2B5EF4-FFF2-40B4-BE49-F238E27FC236}">
                <a16:creationId xmlns:a16="http://schemas.microsoft.com/office/drawing/2014/main" id="{2B09708F-6344-4AE7-9C29-604317B111D6}"/>
              </a:ext>
            </a:extLst>
          </p:cNvPr>
          <p:cNvSpPr>
            <a:spLocks noGrp="1"/>
          </p:cNvSpPr>
          <p:nvPr>
            <p:ph idx="1"/>
          </p:nvPr>
        </p:nvSpPr>
        <p:spPr/>
        <p:txBody>
          <a:bodyPr/>
          <a:lstStyle/>
          <a:p>
            <a:pPr marL="0" indent="0">
              <a:buNone/>
            </a:pPr>
            <a:r>
              <a:rPr lang="en-US" dirty="0">
                <a:solidFill>
                  <a:schemeClr val="tx2"/>
                </a:solidFill>
              </a:rPr>
              <a:t>22. Final Unrestricted General Fund allocation from the District (for Single College Districts, use the number in 4a.)</a:t>
            </a:r>
          </a:p>
          <a:p>
            <a:pPr marL="0" indent="0">
              <a:buNone/>
            </a:pPr>
            <a:endParaRPr lang="en-US" dirty="0">
              <a:solidFill>
                <a:schemeClr val="tx2"/>
              </a:solidFill>
            </a:endParaRPr>
          </a:p>
          <a:p>
            <a:pPr marL="0" indent="0">
              <a:buNone/>
            </a:pPr>
            <a:r>
              <a:rPr lang="en-US" u="sng" dirty="0">
                <a:solidFill>
                  <a:schemeClr val="tx2"/>
                </a:solidFill>
              </a:rPr>
              <a:t>    FY 18/19</a:t>
            </a:r>
            <a:r>
              <a:rPr lang="en-US" dirty="0">
                <a:solidFill>
                  <a:schemeClr val="tx2"/>
                </a:solidFill>
              </a:rPr>
              <a:t>	             </a:t>
            </a:r>
            <a:r>
              <a:rPr lang="en-US" u="sng" dirty="0">
                <a:solidFill>
                  <a:schemeClr val="tx2"/>
                </a:solidFill>
              </a:rPr>
              <a:t>FY 19/20</a:t>
            </a:r>
            <a:r>
              <a:rPr lang="en-US" dirty="0">
                <a:solidFill>
                  <a:schemeClr val="tx2"/>
                </a:solidFill>
              </a:rPr>
              <a:t>            </a:t>
            </a:r>
            <a:r>
              <a:rPr lang="en-US" u="sng" dirty="0">
                <a:solidFill>
                  <a:schemeClr val="tx2"/>
                </a:solidFill>
              </a:rPr>
              <a:t>FY 20/21</a:t>
            </a:r>
            <a:r>
              <a:rPr lang="en-US" dirty="0">
                <a:solidFill>
                  <a:schemeClr val="tx2"/>
                </a:solidFill>
              </a:rPr>
              <a:t>	</a:t>
            </a:r>
          </a:p>
          <a:p>
            <a:pPr marL="0" indent="0">
              <a:buNone/>
            </a:pPr>
            <a:r>
              <a:rPr lang="en-US" dirty="0">
                <a:solidFill>
                  <a:schemeClr val="tx2"/>
                </a:solidFill>
              </a:rPr>
              <a:t>$ 18,672,863	$ 19,875,657	$ 20,324,891</a:t>
            </a:r>
          </a:p>
        </p:txBody>
      </p:sp>
    </p:spTree>
    <p:extLst>
      <p:ext uri="{BB962C8B-B14F-4D97-AF65-F5344CB8AC3E}">
        <p14:creationId xmlns:p14="http://schemas.microsoft.com/office/powerpoint/2010/main" val="98174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47AF-2CA0-FE76-68F2-21580673CC78}"/>
              </a:ext>
            </a:extLst>
          </p:cNvPr>
          <p:cNvSpPr>
            <a:spLocks noGrp="1"/>
          </p:cNvSpPr>
          <p:nvPr>
            <p:ph type="title"/>
          </p:nvPr>
        </p:nvSpPr>
        <p:spPr>
          <a:xfrm>
            <a:off x="415170" y="365127"/>
            <a:ext cx="11080143" cy="573691"/>
          </a:xfrm>
        </p:spPr>
        <p:txBody>
          <a:bodyPr/>
          <a:lstStyle/>
          <a:p>
            <a:r>
              <a:rPr lang="en-US" b="1" dirty="0"/>
              <a:t>2021- 2022 Annual &amp; Fiscal Reports</a:t>
            </a:r>
          </a:p>
        </p:txBody>
      </p:sp>
      <p:sp>
        <p:nvSpPr>
          <p:cNvPr id="3" name="Content Placeholder 2">
            <a:extLst>
              <a:ext uri="{FF2B5EF4-FFF2-40B4-BE49-F238E27FC236}">
                <a16:creationId xmlns:a16="http://schemas.microsoft.com/office/drawing/2014/main" id="{11B11077-4DA2-ECFE-786C-93BD80B53F44}"/>
              </a:ext>
            </a:extLst>
          </p:cNvPr>
          <p:cNvSpPr>
            <a:spLocks noGrp="1"/>
          </p:cNvSpPr>
          <p:nvPr>
            <p:ph idx="1"/>
          </p:nvPr>
        </p:nvSpPr>
        <p:spPr>
          <a:xfrm>
            <a:off x="415170" y="990318"/>
            <a:ext cx="11080143" cy="5211203"/>
          </a:xfrm>
        </p:spPr>
        <p:txBody>
          <a:bodyPr vert="horz" lIns="91440" tIns="45720" rIns="91440" bIns="45720" rtlCol="0" anchor="t">
            <a:normAutofit/>
          </a:bodyPr>
          <a:lstStyle/>
          <a:p>
            <a:pPr marL="0" indent="0">
              <a:spcBef>
                <a:spcPts val="0"/>
              </a:spcBef>
              <a:buNone/>
            </a:pPr>
            <a:r>
              <a:rPr lang="en-US" sz="2400" dirty="0">
                <a:solidFill>
                  <a:srgbClr val="FFFF00"/>
                </a:solidFill>
              </a:rPr>
              <a:t>Timeline</a:t>
            </a:r>
            <a:endParaRPr lang="en-US" dirty="0">
              <a:solidFill>
                <a:srgbClr val="FFFF00"/>
              </a:solidFill>
            </a:endParaRPr>
          </a:p>
          <a:p>
            <a:pPr marL="857250" lvl="2" indent="-171450"/>
            <a:r>
              <a:rPr lang="en-US" sz="1800" dirty="0"/>
              <a:t>College President submits both reports to ACCJC by April 8, 2022</a:t>
            </a:r>
          </a:p>
          <a:p>
            <a:pPr marL="857250" lvl="2" indent="-171450"/>
            <a:r>
              <a:rPr lang="en-US" sz="1800" dirty="0"/>
              <a:t>Roundtable review, April 4, 2022</a:t>
            </a:r>
          </a:p>
          <a:p>
            <a:pPr marL="857250" lvl="2" indent="-171450"/>
            <a:r>
              <a:rPr lang="en-US" sz="1800" dirty="0"/>
              <a:t>Fiscal Reports are developed in conjunction with the District's Finance Department</a:t>
            </a:r>
          </a:p>
          <a:p>
            <a:pPr marL="857250" lvl="2" indent="-171450"/>
            <a:endParaRPr lang="en-US" sz="2400" dirty="0">
              <a:solidFill>
                <a:srgbClr val="FFFF00"/>
              </a:solidFill>
            </a:endParaRPr>
          </a:p>
          <a:p>
            <a:pPr marL="9525" lvl="2" indent="0">
              <a:buNone/>
            </a:pPr>
            <a:r>
              <a:rPr lang="en-US" sz="2400" dirty="0">
                <a:solidFill>
                  <a:srgbClr val="FFFF00"/>
                </a:solidFill>
              </a:rPr>
              <a:t>Areas to cover today</a:t>
            </a:r>
            <a:endParaRPr lang="en-US" sz="1800" dirty="0"/>
          </a:p>
          <a:p>
            <a:pPr marL="685800" lvl="2" indent="0">
              <a:buNone/>
            </a:pPr>
            <a:r>
              <a:rPr lang="en-US" sz="1800" dirty="0"/>
              <a:t>Annual Report - Data that needs attention:</a:t>
            </a:r>
            <a:endParaRPr lang="en-US" sz="2400" dirty="0"/>
          </a:p>
          <a:p>
            <a:pPr marL="1200150" lvl="3" indent="-171450"/>
            <a:r>
              <a:rPr lang="en-US" sz="1650" dirty="0"/>
              <a:t>Headcount Enrollment</a:t>
            </a:r>
          </a:p>
          <a:p>
            <a:pPr marL="1200150" lvl="3" indent="-171450"/>
            <a:r>
              <a:rPr lang="en-US" sz="1650" dirty="0"/>
              <a:t>Distance Education</a:t>
            </a:r>
          </a:p>
          <a:p>
            <a:pPr marL="1200150" lvl="3" indent="-171450"/>
            <a:r>
              <a:rPr lang="en-US" sz="1650" dirty="0"/>
              <a:t>Federal Data on the graduation rate</a:t>
            </a:r>
          </a:p>
          <a:p>
            <a:pPr marL="1200150" lvl="3" indent="-171450"/>
            <a:r>
              <a:rPr lang="en-US" sz="1650" dirty="0"/>
              <a:t>Institution set standards for Achievement</a:t>
            </a:r>
          </a:p>
          <a:p>
            <a:pPr marL="1543080" lvl="4" indent="-171450"/>
            <a:r>
              <a:rPr lang="en-US" sz="1650" dirty="0"/>
              <a:t>Completion of programs</a:t>
            </a:r>
          </a:p>
          <a:p>
            <a:pPr marL="1543080" lvl="4" indent="-171450"/>
            <a:r>
              <a:rPr lang="en-US" sz="1650" dirty="0">
                <a:solidFill>
                  <a:srgbClr val="FFFFFF"/>
                </a:solidFill>
              </a:rPr>
              <a:t>Degrees/Certificates awarded</a:t>
            </a:r>
          </a:p>
          <a:p>
            <a:pPr marL="1543080" lvl="4" indent="-171450"/>
            <a:r>
              <a:rPr lang="en-US" sz="1650" dirty="0">
                <a:solidFill>
                  <a:srgbClr val="FFFFFF"/>
                </a:solidFill>
              </a:rPr>
              <a:t>Job placement rates – CE programs</a:t>
            </a:r>
          </a:p>
          <a:p>
            <a:pPr marL="1028700" lvl="3" indent="0">
              <a:buNone/>
            </a:pPr>
            <a:endParaRPr lang="en-US" sz="1650" dirty="0">
              <a:solidFill>
                <a:srgbClr val="FFFF00"/>
              </a:solidFill>
            </a:endParaRPr>
          </a:p>
          <a:p>
            <a:pPr marL="9525" lvl="3" indent="0">
              <a:buNone/>
            </a:pPr>
            <a:r>
              <a:rPr lang="en-US" sz="2400" dirty="0">
                <a:solidFill>
                  <a:srgbClr val="FFFF00"/>
                </a:solidFill>
              </a:rPr>
              <a:t>Fiscal Report -  VPAS Brooks</a:t>
            </a:r>
            <a:endParaRPr lang="en-US" sz="2400" dirty="0">
              <a:solidFill>
                <a:srgbClr val="FFFFFF"/>
              </a:solidFill>
            </a:endParaRPr>
          </a:p>
          <a:p>
            <a:pPr marL="1200150" lvl="3" indent="-171450"/>
            <a:endParaRPr lang="en-US" sz="1650" dirty="0"/>
          </a:p>
          <a:p>
            <a:pPr marL="685800" lvl="2" indent="0">
              <a:buNone/>
            </a:pPr>
            <a:endParaRPr lang="en-US" sz="2400" dirty="0"/>
          </a:p>
          <a:p>
            <a:pPr marL="857250" lvl="2" indent="-171450"/>
            <a:endParaRPr lang="en-US" sz="1800" dirty="0"/>
          </a:p>
          <a:p>
            <a:pPr marL="857250" lvl="2" indent="-171450"/>
            <a:endParaRPr lang="en-US" sz="1800" dirty="0"/>
          </a:p>
          <a:p>
            <a:pPr marL="857250" lvl="2" indent="-171450"/>
            <a:endParaRPr lang="en-US" sz="1800" dirty="0"/>
          </a:p>
          <a:p>
            <a:pPr marL="857250" lvl="2" indent="-171450"/>
            <a:endParaRPr lang="en-US" sz="1800" dirty="0"/>
          </a:p>
        </p:txBody>
      </p:sp>
    </p:spTree>
    <p:extLst>
      <p:ext uri="{BB962C8B-B14F-4D97-AF65-F5344CB8AC3E}">
        <p14:creationId xmlns:p14="http://schemas.microsoft.com/office/powerpoint/2010/main" val="42839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7209-A61B-8840-8D2D-B68566B147E1}"/>
              </a:ext>
            </a:extLst>
          </p:cNvPr>
          <p:cNvSpPr>
            <a:spLocks noGrp="1"/>
          </p:cNvSpPr>
          <p:nvPr>
            <p:ph type="title"/>
          </p:nvPr>
        </p:nvSpPr>
        <p:spPr>
          <a:xfrm>
            <a:off x="415170" y="365127"/>
            <a:ext cx="11080143" cy="1238133"/>
          </a:xfrm>
        </p:spPr>
        <p:txBody>
          <a:bodyPr>
            <a:normAutofit fontScale="90000"/>
          </a:bodyPr>
          <a:lstStyle/>
          <a:p>
            <a:r>
              <a:rPr lang="en-US" b="1" dirty="0"/>
              <a:t>Why Annual Reports?</a:t>
            </a:r>
            <a:br>
              <a:rPr lang="en-US" b="1" dirty="0"/>
            </a:br>
            <a:r>
              <a:rPr lang="en-US" sz="2800" b="1" dirty="0"/>
              <a:t>ACCJC’s Policy on Monitoring Institutional Performance</a:t>
            </a:r>
            <a:r>
              <a:rPr lang="en-US" b="1" dirty="0"/>
              <a:t> </a:t>
            </a:r>
            <a:br>
              <a:rPr lang="en-US" dirty="0"/>
            </a:br>
            <a:endParaRPr lang="en-US" dirty="0"/>
          </a:p>
        </p:txBody>
      </p:sp>
      <p:sp>
        <p:nvSpPr>
          <p:cNvPr id="3" name="Content Placeholder 2">
            <a:extLst>
              <a:ext uri="{FF2B5EF4-FFF2-40B4-BE49-F238E27FC236}">
                <a16:creationId xmlns:a16="http://schemas.microsoft.com/office/drawing/2014/main" id="{59A4BC78-302F-EF40-9EF1-9AF6795773B0}"/>
              </a:ext>
            </a:extLst>
          </p:cNvPr>
          <p:cNvSpPr>
            <a:spLocks noGrp="1"/>
          </p:cNvSpPr>
          <p:nvPr>
            <p:ph idx="1"/>
          </p:nvPr>
        </p:nvSpPr>
        <p:spPr>
          <a:xfrm>
            <a:off x="415170" y="1634748"/>
            <a:ext cx="11080143" cy="4761326"/>
          </a:xfrm>
        </p:spPr>
        <p:txBody>
          <a:bodyPr vert="horz" lIns="91440" tIns="45720" rIns="91440" bIns="45720" rtlCol="0" anchor="t">
            <a:normAutofit lnSpcReduction="10000"/>
          </a:bodyPr>
          <a:lstStyle/>
          <a:p>
            <a:pPr marL="171450" indent="-171450"/>
            <a:r>
              <a:rPr lang="en-US" sz="2000" dirty="0">
                <a:latin typeface="Century Gothic"/>
              </a:rPr>
              <a:t>Each year, ACCJC requires its member institutions to submit both an Annual Fiscal Report and Annual Report to the Commission in accordance with the Policy on Monitoring Institutional Performance. </a:t>
            </a:r>
            <a:endParaRPr lang="en-US" sz="2000" dirty="0">
              <a:latin typeface="Century Gothic" panose="020B0502020202020204" pitchFamily="34" charset="0"/>
            </a:endParaRPr>
          </a:p>
          <a:p>
            <a:pPr marL="171450" indent="-171450"/>
            <a:endParaRPr lang="en-US" sz="2000" dirty="0">
              <a:latin typeface="Century Gothic" panose="020B0502020202020204" pitchFamily="34" charset="0"/>
            </a:endParaRPr>
          </a:p>
          <a:p>
            <a:pPr marL="171450" indent="-171450"/>
            <a:r>
              <a:rPr lang="en-US" sz="2000" dirty="0">
                <a:latin typeface="Century Gothic"/>
              </a:rPr>
              <a:t>Determine whether an institution is in compliance with Eligibility Requirements, Accreditation Standards and Commission policies and to assist institutions, through established procedures, in the improvement of quality.</a:t>
            </a:r>
          </a:p>
          <a:p>
            <a:pPr marL="171450" indent="-171450"/>
            <a:endParaRPr lang="en-US" sz="2000" dirty="0">
              <a:latin typeface="Century Gothic" panose="020B0502020202020204" pitchFamily="34" charset="0"/>
            </a:endParaRPr>
          </a:p>
          <a:p>
            <a:pPr marL="171450" indent="-171450"/>
            <a:r>
              <a:rPr lang="en-US" sz="2000" dirty="0">
                <a:latin typeface="Century Gothic"/>
              </a:rPr>
              <a:t>The Commission applies a set of annual monitoring and evaluation approaches that assess an institution’s continued compliance with the Commission’s Standards, and that take into account institutional strengths and stability. </a:t>
            </a:r>
            <a:endParaRPr lang="en-US" sz="2000" dirty="0">
              <a:latin typeface="Century Gothic" panose="020B0502020202020204" pitchFamily="34" charset="0"/>
            </a:endParaRPr>
          </a:p>
          <a:p>
            <a:pPr marL="171450" indent="-171450"/>
            <a:endParaRPr lang="en-US" sz="2000" dirty="0">
              <a:latin typeface="Century Gothic" panose="020B0502020202020204" pitchFamily="34" charset="0"/>
            </a:endParaRPr>
          </a:p>
          <a:p>
            <a:pPr marL="171450" indent="-171450"/>
            <a:r>
              <a:rPr lang="en-US" sz="2000" dirty="0">
                <a:latin typeface="Century Gothic"/>
              </a:rPr>
              <a:t>It is the responsibility of the institution to inform the Commission of any circumstance that significantly impacts the institution’s operational, academic and student services, or fiscal strength and stability or its compliance with the Commission’s Standards.</a:t>
            </a:r>
          </a:p>
        </p:txBody>
      </p:sp>
    </p:spTree>
    <p:extLst>
      <p:ext uri="{BB962C8B-B14F-4D97-AF65-F5344CB8AC3E}">
        <p14:creationId xmlns:p14="http://schemas.microsoft.com/office/powerpoint/2010/main" val="104172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E42227B-327B-C74E-97E3-1A1820675BA2}"/>
              </a:ext>
            </a:extLst>
          </p:cNvPr>
          <p:cNvGrpSpPr/>
          <p:nvPr/>
        </p:nvGrpSpPr>
        <p:grpSpPr>
          <a:xfrm>
            <a:off x="604322" y="1068149"/>
            <a:ext cx="9000924" cy="5302426"/>
            <a:chOff x="385837" y="1084333"/>
            <a:chExt cx="7527502" cy="4434436"/>
          </a:xfrm>
        </p:grpSpPr>
        <p:pic>
          <p:nvPicPr>
            <p:cNvPr id="2" name="Picture 1">
              <a:extLst>
                <a:ext uri="{FF2B5EF4-FFF2-40B4-BE49-F238E27FC236}">
                  <a16:creationId xmlns:a16="http://schemas.microsoft.com/office/drawing/2014/main" id="{3612307A-AE85-C045-905A-BD9C103F0345}"/>
                </a:ext>
              </a:extLst>
            </p:cNvPr>
            <p:cNvPicPr>
              <a:picLocks noChangeAspect="1"/>
            </p:cNvPicPr>
            <p:nvPr/>
          </p:nvPicPr>
          <p:blipFill rotWithShape="1">
            <a:blip r:embed="rId2"/>
            <a:srcRect t="7306"/>
            <a:stretch/>
          </p:blipFill>
          <p:spPr>
            <a:xfrm>
              <a:off x="385837" y="1084333"/>
              <a:ext cx="7525881" cy="4025341"/>
            </a:xfrm>
            <a:prstGeom prst="rect">
              <a:avLst/>
            </a:prstGeom>
          </p:spPr>
        </p:pic>
        <p:pic>
          <p:nvPicPr>
            <p:cNvPr id="3" name="Picture 2">
              <a:extLst>
                <a:ext uri="{FF2B5EF4-FFF2-40B4-BE49-F238E27FC236}">
                  <a16:creationId xmlns:a16="http://schemas.microsoft.com/office/drawing/2014/main" id="{D87B9F68-8FB7-C847-AF16-15F97E9B6D80}"/>
                </a:ext>
              </a:extLst>
            </p:cNvPr>
            <p:cNvPicPr>
              <a:picLocks noChangeAspect="1"/>
            </p:cNvPicPr>
            <p:nvPr/>
          </p:nvPicPr>
          <p:blipFill rotWithShape="1">
            <a:blip r:embed="rId3"/>
            <a:srcRect b="69390"/>
            <a:stretch/>
          </p:blipFill>
          <p:spPr>
            <a:xfrm>
              <a:off x="385837" y="5109675"/>
              <a:ext cx="7527502" cy="409094"/>
            </a:xfrm>
            <a:prstGeom prst="rect">
              <a:avLst/>
            </a:prstGeom>
          </p:spPr>
        </p:pic>
      </p:grpSp>
      <p:sp>
        <p:nvSpPr>
          <p:cNvPr id="4" name="TextBox 3">
            <a:extLst>
              <a:ext uri="{FF2B5EF4-FFF2-40B4-BE49-F238E27FC236}">
                <a16:creationId xmlns:a16="http://schemas.microsoft.com/office/drawing/2014/main" id="{4369F526-FF49-4641-AAE4-DA877C4769D3}"/>
              </a:ext>
            </a:extLst>
          </p:cNvPr>
          <p:cNvSpPr txBox="1"/>
          <p:nvPr/>
        </p:nvSpPr>
        <p:spPr>
          <a:xfrm>
            <a:off x="485032" y="321547"/>
            <a:ext cx="10319657" cy="646331"/>
          </a:xfrm>
          <a:prstGeom prst="rect">
            <a:avLst/>
          </a:prstGeom>
          <a:noFill/>
        </p:spPr>
        <p:txBody>
          <a:bodyPr wrap="square" rtlCol="0">
            <a:spAutoFit/>
          </a:bodyPr>
          <a:lstStyle/>
          <a:p>
            <a:r>
              <a:rPr lang="en-US" sz="3600" b="1" dirty="0">
                <a:solidFill>
                  <a:schemeClr val="accent4">
                    <a:lumMod val="75000"/>
                  </a:schemeClr>
                </a:solidFill>
                <a:latin typeface="Century Gothic" panose="020B0502020202020204" pitchFamily="34" charset="0"/>
              </a:rPr>
              <a:t>HEADCOUNT ENROLLMENT DATA</a:t>
            </a:r>
          </a:p>
        </p:txBody>
      </p:sp>
    </p:spTree>
    <p:extLst>
      <p:ext uri="{BB962C8B-B14F-4D97-AF65-F5344CB8AC3E}">
        <p14:creationId xmlns:p14="http://schemas.microsoft.com/office/powerpoint/2010/main" val="254143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3B1896-BAAC-3142-8B18-2B21BF5C03E5}"/>
              </a:ext>
            </a:extLst>
          </p:cNvPr>
          <p:cNvPicPr>
            <a:picLocks noChangeAspect="1"/>
          </p:cNvPicPr>
          <p:nvPr/>
        </p:nvPicPr>
        <p:blipFill rotWithShape="1">
          <a:blip r:embed="rId2"/>
          <a:srcRect l="522" t="12722" r="873" b="1725"/>
          <a:stretch/>
        </p:blipFill>
        <p:spPr>
          <a:xfrm>
            <a:off x="542166" y="1116701"/>
            <a:ext cx="10887518" cy="4183581"/>
          </a:xfrm>
          <a:prstGeom prst="rect">
            <a:avLst/>
          </a:prstGeom>
        </p:spPr>
      </p:pic>
      <p:sp>
        <p:nvSpPr>
          <p:cNvPr id="4" name="TextBox 3">
            <a:extLst>
              <a:ext uri="{FF2B5EF4-FFF2-40B4-BE49-F238E27FC236}">
                <a16:creationId xmlns:a16="http://schemas.microsoft.com/office/drawing/2014/main" id="{A57FE3D0-89C2-0A46-9DAB-2DB6C94671FC}"/>
              </a:ext>
            </a:extLst>
          </p:cNvPr>
          <p:cNvSpPr txBox="1"/>
          <p:nvPr/>
        </p:nvSpPr>
        <p:spPr>
          <a:xfrm>
            <a:off x="485032" y="321547"/>
            <a:ext cx="10319657" cy="646331"/>
          </a:xfrm>
          <a:prstGeom prst="rect">
            <a:avLst/>
          </a:prstGeom>
          <a:noFill/>
        </p:spPr>
        <p:txBody>
          <a:bodyPr wrap="square" rtlCol="0">
            <a:spAutoFit/>
          </a:bodyPr>
          <a:lstStyle/>
          <a:p>
            <a:r>
              <a:rPr lang="en-US" sz="3600" b="1" dirty="0">
                <a:solidFill>
                  <a:schemeClr val="accent4">
                    <a:lumMod val="75000"/>
                  </a:schemeClr>
                </a:solidFill>
                <a:latin typeface="Century Gothic" panose="020B0502020202020204" pitchFamily="34" charset="0"/>
              </a:rPr>
              <a:t>DISTANCE EDUCATION</a:t>
            </a:r>
          </a:p>
        </p:txBody>
      </p:sp>
      <p:sp>
        <p:nvSpPr>
          <p:cNvPr id="2" name="Rounded Rectangle 1">
            <a:extLst>
              <a:ext uri="{FF2B5EF4-FFF2-40B4-BE49-F238E27FC236}">
                <a16:creationId xmlns:a16="http://schemas.microsoft.com/office/drawing/2014/main" id="{7DB70950-E4C0-B54E-A614-59644F50E3BB}"/>
              </a:ext>
            </a:extLst>
          </p:cNvPr>
          <p:cNvSpPr/>
          <p:nvPr/>
        </p:nvSpPr>
        <p:spPr>
          <a:xfrm>
            <a:off x="8909331" y="2023009"/>
            <a:ext cx="2520353" cy="1699327"/>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36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6F668D-BD76-2543-9C80-0143A83F46CD}"/>
              </a:ext>
            </a:extLst>
          </p:cNvPr>
          <p:cNvSpPr txBox="1"/>
          <p:nvPr/>
        </p:nvSpPr>
        <p:spPr>
          <a:xfrm>
            <a:off x="565953" y="478728"/>
            <a:ext cx="10319657" cy="646331"/>
          </a:xfrm>
          <a:prstGeom prst="rect">
            <a:avLst/>
          </a:prstGeom>
          <a:noFill/>
        </p:spPr>
        <p:txBody>
          <a:bodyPr wrap="square" rtlCol="0">
            <a:spAutoFit/>
          </a:bodyPr>
          <a:lstStyle/>
          <a:p>
            <a:r>
              <a:rPr lang="en-US" sz="3600" b="1" dirty="0">
                <a:solidFill>
                  <a:schemeClr val="accent4">
                    <a:lumMod val="75000"/>
                  </a:schemeClr>
                </a:solidFill>
                <a:latin typeface="Century Gothic" panose="020B0502020202020204" pitchFamily="34" charset="0"/>
              </a:rPr>
              <a:t>FEDERAL DATA</a:t>
            </a:r>
          </a:p>
        </p:txBody>
      </p:sp>
      <p:grpSp>
        <p:nvGrpSpPr>
          <p:cNvPr id="2" name="Group 1">
            <a:extLst>
              <a:ext uri="{FF2B5EF4-FFF2-40B4-BE49-F238E27FC236}">
                <a16:creationId xmlns:a16="http://schemas.microsoft.com/office/drawing/2014/main" id="{90AD025B-61F5-0442-8D84-6A9E776A8AD3}"/>
              </a:ext>
            </a:extLst>
          </p:cNvPr>
          <p:cNvGrpSpPr/>
          <p:nvPr/>
        </p:nvGrpSpPr>
        <p:grpSpPr>
          <a:xfrm>
            <a:off x="687820" y="1379949"/>
            <a:ext cx="10683577" cy="2520411"/>
            <a:chOff x="2751290" y="1125059"/>
            <a:chExt cx="7818374" cy="1844468"/>
          </a:xfrm>
        </p:grpSpPr>
        <p:pic>
          <p:nvPicPr>
            <p:cNvPr id="3" name="Picture 2">
              <a:extLst>
                <a:ext uri="{FF2B5EF4-FFF2-40B4-BE49-F238E27FC236}">
                  <a16:creationId xmlns:a16="http://schemas.microsoft.com/office/drawing/2014/main" id="{EE5588B4-7304-BA43-A772-177887AE0A76}"/>
                </a:ext>
              </a:extLst>
            </p:cNvPr>
            <p:cNvPicPr>
              <a:picLocks noChangeAspect="1"/>
            </p:cNvPicPr>
            <p:nvPr/>
          </p:nvPicPr>
          <p:blipFill rotWithShape="1">
            <a:blip r:embed="rId2"/>
            <a:srcRect l="1012" t="73605" b="1"/>
            <a:stretch/>
          </p:blipFill>
          <p:spPr>
            <a:xfrm>
              <a:off x="2751290" y="1885711"/>
              <a:ext cx="7818374" cy="1083816"/>
            </a:xfrm>
            <a:prstGeom prst="rect">
              <a:avLst/>
            </a:prstGeom>
          </p:spPr>
        </p:pic>
        <p:pic>
          <p:nvPicPr>
            <p:cNvPr id="6" name="Picture 5">
              <a:extLst>
                <a:ext uri="{FF2B5EF4-FFF2-40B4-BE49-F238E27FC236}">
                  <a16:creationId xmlns:a16="http://schemas.microsoft.com/office/drawing/2014/main" id="{4C23285D-2627-124C-A0E7-D0958A3D705C}"/>
                </a:ext>
              </a:extLst>
            </p:cNvPr>
            <p:cNvPicPr>
              <a:picLocks noChangeAspect="1"/>
            </p:cNvPicPr>
            <p:nvPr/>
          </p:nvPicPr>
          <p:blipFill rotWithShape="1">
            <a:blip r:embed="rId2"/>
            <a:srcRect l="1012" t="10834" b="70642"/>
            <a:stretch/>
          </p:blipFill>
          <p:spPr>
            <a:xfrm>
              <a:off x="2751291" y="1125059"/>
              <a:ext cx="7818373" cy="760652"/>
            </a:xfrm>
            <a:prstGeom prst="rect">
              <a:avLst/>
            </a:prstGeom>
          </p:spPr>
        </p:pic>
      </p:grpSp>
      <p:sp>
        <p:nvSpPr>
          <p:cNvPr id="4" name="Rounded Rectangle 3">
            <a:extLst>
              <a:ext uri="{FF2B5EF4-FFF2-40B4-BE49-F238E27FC236}">
                <a16:creationId xmlns:a16="http://schemas.microsoft.com/office/drawing/2014/main" id="{CFE62724-E324-764B-A717-BAD867C4CE36}"/>
              </a:ext>
            </a:extLst>
          </p:cNvPr>
          <p:cNvSpPr/>
          <p:nvPr/>
        </p:nvSpPr>
        <p:spPr>
          <a:xfrm>
            <a:off x="10493146" y="1889338"/>
            <a:ext cx="784928" cy="530019"/>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765F39-6246-8346-BCC9-17E666BEAF2E}"/>
              </a:ext>
            </a:extLst>
          </p:cNvPr>
          <p:cNvSpPr txBox="1"/>
          <p:nvPr/>
        </p:nvSpPr>
        <p:spPr>
          <a:xfrm>
            <a:off x="687820" y="4154938"/>
            <a:ext cx="10683577" cy="1569660"/>
          </a:xfrm>
          <a:prstGeom prst="rect">
            <a:avLst/>
          </a:prstGeom>
          <a:noFill/>
        </p:spPr>
        <p:txBody>
          <a:bodyPr wrap="square" lIns="91440" tIns="45720" rIns="91440" bIns="45720" rtlCol="0" anchor="t">
            <a:spAutoFit/>
          </a:bodyPr>
          <a:lstStyle/>
          <a:p>
            <a:r>
              <a:rPr lang="en-US" sz="1600" dirty="0">
                <a:solidFill>
                  <a:srgbClr val="007088"/>
                </a:solidFill>
              </a:rPr>
              <a:t>*</a:t>
            </a:r>
            <a:r>
              <a:rPr lang="en-US" sz="1600" b="1" dirty="0">
                <a:solidFill>
                  <a:srgbClr val="007088"/>
                </a:solidFill>
              </a:rPr>
              <a:t>DOE Scorecard Graduation Rate</a:t>
            </a:r>
            <a:r>
              <a:rPr lang="en-US" sz="1600" dirty="0">
                <a:solidFill>
                  <a:srgbClr val="007088"/>
                </a:solidFill>
              </a:rPr>
              <a:t>: Proportion of ALL entering students that graduated at this school within 8 years of entry, regardless of their full-time/part-time status or prior postsecondary experience.  </a:t>
            </a:r>
          </a:p>
          <a:p>
            <a:r>
              <a:rPr lang="en-US" sz="1600" dirty="0">
                <a:solidFill>
                  <a:srgbClr val="007088"/>
                </a:solidFill>
              </a:rPr>
              <a:t>IPEDS Graduation Criteria (e.g. 2020-21 graduation rate is based on the first-time cohort from 2012-13).</a:t>
            </a:r>
          </a:p>
          <a:p>
            <a:endParaRPr lang="en-US" sz="1600" dirty="0">
              <a:solidFill>
                <a:srgbClr val="007088"/>
              </a:solidFill>
            </a:endParaRPr>
          </a:p>
          <a:p>
            <a:r>
              <a:rPr lang="en-US" sz="1600" b="1" dirty="0">
                <a:solidFill>
                  <a:srgbClr val="007088"/>
                </a:solidFill>
              </a:rPr>
              <a:t>IPEDS Graduation Rate</a:t>
            </a:r>
            <a:r>
              <a:rPr lang="en-US" sz="1600" dirty="0">
                <a:solidFill>
                  <a:srgbClr val="007088"/>
                </a:solidFill>
              </a:rPr>
              <a:t>: first time, full-time students who began their program in fall 2016 or fall 2017 to time of completion.  The IPEDS graduation rate for 2020-21 is 35% for 2-years and 44% for 4-years.</a:t>
            </a:r>
          </a:p>
        </p:txBody>
      </p:sp>
      <p:sp>
        <p:nvSpPr>
          <p:cNvPr id="8" name="TextBox 7">
            <a:extLst>
              <a:ext uri="{FF2B5EF4-FFF2-40B4-BE49-F238E27FC236}">
                <a16:creationId xmlns:a16="http://schemas.microsoft.com/office/drawing/2014/main" id="{FEA18E21-1274-A44C-A5C3-80D4ED575F3A}"/>
              </a:ext>
            </a:extLst>
          </p:cNvPr>
          <p:cNvSpPr txBox="1"/>
          <p:nvPr/>
        </p:nvSpPr>
        <p:spPr>
          <a:xfrm>
            <a:off x="11086562" y="1899653"/>
            <a:ext cx="383023" cy="338554"/>
          </a:xfrm>
          <a:prstGeom prst="rect">
            <a:avLst/>
          </a:prstGeom>
          <a:noFill/>
        </p:spPr>
        <p:txBody>
          <a:bodyPr wrap="square" rtlCol="0">
            <a:spAutoFit/>
          </a:bodyPr>
          <a:lstStyle/>
          <a:p>
            <a:r>
              <a:rPr lang="en-US" sz="1600" dirty="0">
                <a:solidFill>
                  <a:srgbClr val="007088"/>
                </a:solidFill>
              </a:rPr>
              <a:t>*</a:t>
            </a:r>
          </a:p>
        </p:txBody>
      </p:sp>
    </p:spTree>
    <p:extLst>
      <p:ext uri="{BB962C8B-B14F-4D97-AF65-F5344CB8AC3E}">
        <p14:creationId xmlns:p14="http://schemas.microsoft.com/office/powerpoint/2010/main" val="392829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CB5042-D01C-8346-BD53-87CB8D6CD956}"/>
              </a:ext>
            </a:extLst>
          </p:cNvPr>
          <p:cNvSpPr txBox="1"/>
          <p:nvPr/>
        </p:nvSpPr>
        <p:spPr>
          <a:xfrm>
            <a:off x="565953" y="478728"/>
            <a:ext cx="10665792" cy="646331"/>
          </a:xfrm>
          <a:prstGeom prst="rect">
            <a:avLst/>
          </a:prstGeom>
          <a:noFill/>
        </p:spPr>
        <p:txBody>
          <a:bodyPr wrap="square" rtlCol="0">
            <a:spAutoFit/>
          </a:bodyPr>
          <a:lstStyle/>
          <a:p>
            <a:r>
              <a:rPr lang="en-US" sz="3600" b="1" dirty="0">
                <a:solidFill>
                  <a:schemeClr val="accent4">
                    <a:lumMod val="75000"/>
                  </a:schemeClr>
                </a:solidFill>
                <a:latin typeface="Century Gothic" panose="020B0502020202020204" pitchFamily="34" charset="0"/>
              </a:rPr>
              <a:t>INSTITUTION SET STANDARDS FOR ACHIEVEMENT</a:t>
            </a:r>
          </a:p>
        </p:txBody>
      </p:sp>
      <p:grpSp>
        <p:nvGrpSpPr>
          <p:cNvPr id="2" name="Group 1">
            <a:extLst>
              <a:ext uri="{FF2B5EF4-FFF2-40B4-BE49-F238E27FC236}">
                <a16:creationId xmlns:a16="http://schemas.microsoft.com/office/drawing/2014/main" id="{1E27A039-612D-5A46-8BAE-569C082B0323}"/>
              </a:ext>
            </a:extLst>
          </p:cNvPr>
          <p:cNvGrpSpPr/>
          <p:nvPr/>
        </p:nvGrpSpPr>
        <p:grpSpPr>
          <a:xfrm>
            <a:off x="671637" y="1125059"/>
            <a:ext cx="7751011" cy="5275741"/>
            <a:chOff x="671637" y="1125059"/>
            <a:chExt cx="7751011" cy="5275741"/>
          </a:xfrm>
        </p:grpSpPr>
        <p:pic>
          <p:nvPicPr>
            <p:cNvPr id="3" name="Picture 2">
              <a:extLst>
                <a:ext uri="{FF2B5EF4-FFF2-40B4-BE49-F238E27FC236}">
                  <a16:creationId xmlns:a16="http://schemas.microsoft.com/office/drawing/2014/main" id="{5FE1AFB0-6112-3448-9049-B20415BB4B59}"/>
                </a:ext>
              </a:extLst>
            </p:cNvPr>
            <p:cNvPicPr>
              <a:picLocks noChangeAspect="1"/>
            </p:cNvPicPr>
            <p:nvPr/>
          </p:nvPicPr>
          <p:blipFill rotWithShape="1">
            <a:blip r:embed="rId2"/>
            <a:srcRect l="600" t="13760"/>
            <a:stretch/>
          </p:blipFill>
          <p:spPr>
            <a:xfrm>
              <a:off x="671637" y="1125059"/>
              <a:ext cx="7751011" cy="2500173"/>
            </a:xfrm>
            <a:prstGeom prst="rect">
              <a:avLst/>
            </a:prstGeom>
          </p:spPr>
        </p:pic>
        <p:pic>
          <p:nvPicPr>
            <p:cNvPr id="5" name="Picture 4">
              <a:extLst>
                <a:ext uri="{FF2B5EF4-FFF2-40B4-BE49-F238E27FC236}">
                  <a16:creationId xmlns:a16="http://schemas.microsoft.com/office/drawing/2014/main" id="{AB31736D-B75A-C743-934A-DAAE191D3104}"/>
                </a:ext>
              </a:extLst>
            </p:cNvPr>
            <p:cNvPicPr>
              <a:picLocks noChangeAspect="1"/>
            </p:cNvPicPr>
            <p:nvPr/>
          </p:nvPicPr>
          <p:blipFill>
            <a:blip r:embed="rId3"/>
            <a:stretch>
              <a:fillRect/>
            </a:stretch>
          </p:blipFill>
          <p:spPr>
            <a:xfrm>
              <a:off x="671637" y="3619028"/>
              <a:ext cx="7737882" cy="2781772"/>
            </a:xfrm>
            <a:prstGeom prst="rect">
              <a:avLst/>
            </a:prstGeom>
          </p:spPr>
        </p:pic>
      </p:grpSp>
      <p:sp>
        <p:nvSpPr>
          <p:cNvPr id="6" name="TextBox 5">
            <a:extLst>
              <a:ext uri="{FF2B5EF4-FFF2-40B4-BE49-F238E27FC236}">
                <a16:creationId xmlns:a16="http://schemas.microsoft.com/office/drawing/2014/main" id="{A2FD4659-2C5E-EB40-864C-E27CDD83399D}"/>
              </a:ext>
            </a:extLst>
          </p:cNvPr>
          <p:cNvSpPr txBox="1"/>
          <p:nvPr/>
        </p:nvSpPr>
        <p:spPr>
          <a:xfrm>
            <a:off x="8748585" y="1708542"/>
            <a:ext cx="3205685" cy="3754874"/>
          </a:xfrm>
          <a:prstGeom prst="rect">
            <a:avLst/>
          </a:prstGeom>
          <a:noFill/>
        </p:spPr>
        <p:txBody>
          <a:bodyPr wrap="square" rtlCol="0">
            <a:spAutoFit/>
          </a:bodyPr>
          <a:lstStyle/>
          <a:p>
            <a:r>
              <a:rPr lang="en-US" sz="1400" dirty="0">
                <a:solidFill>
                  <a:srgbClr val="007088"/>
                </a:solidFill>
              </a:rPr>
              <a:t>During the pandemic, students were offered more P/NP and Excused withdrawals (EW) which led to higher completion rates.</a:t>
            </a:r>
          </a:p>
          <a:p>
            <a:endParaRPr lang="en-US" sz="1400" dirty="0">
              <a:solidFill>
                <a:srgbClr val="007088"/>
              </a:solidFill>
            </a:endParaRPr>
          </a:p>
          <a:p>
            <a:r>
              <a:rPr lang="en-US" sz="1400" dirty="0">
                <a:solidFill>
                  <a:srgbClr val="007088"/>
                </a:solidFill>
              </a:rPr>
              <a:t>*#14: The numbers of certificates provided in our 2022 Annual Report excludes a few awards due to the state's reporting of certificates using a cut point of "6 to less than 18 units" achieved. </a:t>
            </a:r>
          </a:p>
          <a:p>
            <a:endParaRPr lang="en-US" sz="1400" dirty="0">
              <a:solidFill>
                <a:srgbClr val="007088"/>
              </a:solidFill>
            </a:endParaRPr>
          </a:p>
          <a:p>
            <a:r>
              <a:rPr lang="en-US" sz="1400" dirty="0">
                <a:solidFill>
                  <a:srgbClr val="007088"/>
                </a:solidFill>
              </a:rPr>
              <a:t>For consistency and reliability purposes, we use the same state data sources with the same category for exclusion in this Annual Report.</a:t>
            </a:r>
          </a:p>
        </p:txBody>
      </p:sp>
      <p:sp>
        <p:nvSpPr>
          <p:cNvPr id="7" name="Left Brace 6">
            <a:extLst>
              <a:ext uri="{FF2B5EF4-FFF2-40B4-BE49-F238E27FC236}">
                <a16:creationId xmlns:a16="http://schemas.microsoft.com/office/drawing/2014/main" id="{F240878B-7901-B14D-865E-EE5438886D2E}"/>
              </a:ext>
            </a:extLst>
          </p:cNvPr>
          <p:cNvSpPr/>
          <p:nvPr/>
        </p:nvSpPr>
        <p:spPr>
          <a:xfrm rot="5400000">
            <a:off x="6113531" y="1119981"/>
            <a:ext cx="291313" cy="125426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DE5E6E95-E300-2241-8E85-C1321A486381}"/>
              </a:ext>
            </a:extLst>
          </p:cNvPr>
          <p:cNvSpPr/>
          <p:nvPr/>
        </p:nvSpPr>
        <p:spPr>
          <a:xfrm rot="5400000">
            <a:off x="7367797" y="828668"/>
            <a:ext cx="291313" cy="125426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9C17A23-D102-304D-8B96-A60220B99A16}"/>
              </a:ext>
            </a:extLst>
          </p:cNvPr>
          <p:cNvSpPr txBox="1"/>
          <p:nvPr/>
        </p:nvSpPr>
        <p:spPr>
          <a:xfrm>
            <a:off x="5898849" y="1301287"/>
            <a:ext cx="663548" cy="369332"/>
          </a:xfrm>
          <a:prstGeom prst="rect">
            <a:avLst/>
          </a:prstGeom>
          <a:noFill/>
        </p:spPr>
        <p:txBody>
          <a:bodyPr wrap="square" rtlCol="0">
            <a:spAutoFit/>
          </a:bodyPr>
          <a:lstStyle/>
          <a:p>
            <a:pPr algn="ctr"/>
            <a:r>
              <a:rPr lang="en-US" b="1" dirty="0">
                <a:solidFill>
                  <a:srgbClr val="FF0000"/>
                </a:solidFill>
              </a:rPr>
              <a:t>+2%</a:t>
            </a:r>
          </a:p>
        </p:txBody>
      </p:sp>
      <p:sp>
        <p:nvSpPr>
          <p:cNvPr id="10" name="TextBox 9">
            <a:extLst>
              <a:ext uri="{FF2B5EF4-FFF2-40B4-BE49-F238E27FC236}">
                <a16:creationId xmlns:a16="http://schemas.microsoft.com/office/drawing/2014/main" id="{06476645-74E0-C549-B270-FCDA82E12046}"/>
              </a:ext>
            </a:extLst>
          </p:cNvPr>
          <p:cNvSpPr txBox="1"/>
          <p:nvPr/>
        </p:nvSpPr>
        <p:spPr>
          <a:xfrm>
            <a:off x="7160868" y="983405"/>
            <a:ext cx="663548" cy="369332"/>
          </a:xfrm>
          <a:prstGeom prst="rect">
            <a:avLst/>
          </a:prstGeom>
          <a:noFill/>
        </p:spPr>
        <p:txBody>
          <a:bodyPr wrap="square" rtlCol="0">
            <a:spAutoFit/>
          </a:bodyPr>
          <a:lstStyle/>
          <a:p>
            <a:pPr algn="ctr"/>
            <a:r>
              <a:rPr lang="en-US" b="1" dirty="0">
                <a:solidFill>
                  <a:srgbClr val="FF0000"/>
                </a:solidFill>
              </a:rPr>
              <a:t>+3%</a:t>
            </a:r>
          </a:p>
        </p:txBody>
      </p:sp>
      <p:sp>
        <p:nvSpPr>
          <p:cNvPr id="11" name="TextBox 10">
            <a:extLst>
              <a:ext uri="{FF2B5EF4-FFF2-40B4-BE49-F238E27FC236}">
                <a16:creationId xmlns:a16="http://schemas.microsoft.com/office/drawing/2014/main" id="{52BF74E0-F6A7-8643-A67B-F564FF4A5134}"/>
              </a:ext>
            </a:extLst>
          </p:cNvPr>
          <p:cNvSpPr txBox="1"/>
          <p:nvPr/>
        </p:nvSpPr>
        <p:spPr>
          <a:xfrm>
            <a:off x="5911601" y="2719849"/>
            <a:ext cx="802705" cy="338554"/>
          </a:xfrm>
          <a:prstGeom prst="rect">
            <a:avLst/>
          </a:prstGeom>
          <a:noFill/>
        </p:spPr>
        <p:txBody>
          <a:bodyPr wrap="square" rtlCol="0">
            <a:spAutoFit/>
          </a:bodyPr>
          <a:lstStyle/>
          <a:p>
            <a:pPr algn="ctr"/>
            <a:r>
              <a:rPr lang="en-US" sz="1600" b="1" dirty="0">
                <a:solidFill>
                  <a:srgbClr val="FF0000"/>
                </a:solidFill>
              </a:rPr>
              <a:t>+10%</a:t>
            </a:r>
          </a:p>
        </p:txBody>
      </p:sp>
      <p:sp>
        <p:nvSpPr>
          <p:cNvPr id="12" name="TextBox 11">
            <a:extLst>
              <a:ext uri="{FF2B5EF4-FFF2-40B4-BE49-F238E27FC236}">
                <a16:creationId xmlns:a16="http://schemas.microsoft.com/office/drawing/2014/main" id="{7EABDF0C-13EC-0D4F-8F5A-9A0B92CEBF2D}"/>
              </a:ext>
            </a:extLst>
          </p:cNvPr>
          <p:cNvSpPr txBox="1"/>
          <p:nvPr/>
        </p:nvSpPr>
        <p:spPr>
          <a:xfrm>
            <a:off x="7112099" y="2693547"/>
            <a:ext cx="802705" cy="338554"/>
          </a:xfrm>
          <a:prstGeom prst="rect">
            <a:avLst/>
          </a:prstGeom>
          <a:noFill/>
        </p:spPr>
        <p:txBody>
          <a:bodyPr wrap="square" rtlCol="0">
            <a:spAutoFit/>
          </a:bodyPr>
          <a:lstStyle/>
          <a:p>
            <a:pPr algn="ctr"/>
            <a:r>
              <a:rPr lang="en-US" sz="1600" b="1" dirty="0">
                <a:solidFill>
                  <a:srgbClr val="FF0000"/>
                </a:solidFill>
              </a:rPr>
              <a:t>+0%</a:t>
            </a:r>
          </a:p>
        </p:txBody>
      </p:sp>
      <p:sp>
        <p:nvSpPr>
          <p:cNvPr id="13" name="TextBox 12">
            <a:extLst>
              <a:ext uri="{FF2B5EF4-FFF2-40B4-BE49-F238E27FC236}">
                <a16:creationId xmlns:a16="http://schemas.microsoft.com/office/drawing/2014/main" id="{D64600AF-ED72-EF4C-97E9-DA2AA347B319}"/>
              </a:ext>
            </a:extLst>
          </p:cNvPr>
          <p:cNvSpPr txBox="1"/>
          <p:nvPr/>
        </p:nvSpPr>
        <p:spPr>
          <a:xfrm>
            <a:off x="5970329" y="3327469"/>
            <a:ext cx="802705" cy="338554"/>
          </a:xfrm>
          <a:prstGeom prst="rect">
            <a:avLst/>
          </a:prstGeom>
          <a:noFill/>
        </p:spPr>
        <p:txBody>
          <a:bodyPr wrap="square" rtlCol="0">
            <a:spAutoFit/>
          </a:bodyPr>
          <a:lstStyle/>
          <a:p>
            <a:pPr algn="ctr"/>
            <a:r>
              <a:rPr lang="en-US" sz="1600" b="1" dirty="0">
                <a:solidFill>
                  <a:srgbClr val="FF0000"/>
                </a:solidFill>
              </a:rPr>
              <a:t>+8%</a:t>
            </a:r>
          </a:p>
        </p:txBody>
      </p:sp>
      <p:sp>
        <p:nvSpPr>
          <p:cNvPr id="14" name="TextBox 13">
            <a:extLst>
              <a:ext uri="{FF2B5EF4-FFF2-40B4-BE49-F238E27FC236}">
                <a16:creationId xmlns:a16="http://schemas.microsoft.com/office/drawing/2014/main" id="{B16D46F0-84AE-C041-B337-1350AC19CF2A}"/>
              </a:ext>
            </a:extLst>
          </p:cNvPr>
          <p:cNvSpPr txBox="1"/>
          <p:nvPr/>
        </p:nvSpPr>
        <p:spPr>
          <a:xfrm>
            <a:off x="7112100" y="3337118"/>
            <a:ext cx="802705" cy="338554"/>
          </a:xfrm>
          <a:prstGeom prst="rect">
            <a:avLst/>
          </a:prstGeom>
          <a:noFill/>
        </p:spPr>
        <p:txBody>
          <a:bodyPr wrap="square" rtlCol="0">
            <a:spAutoFit/>
          </a:bodyPr>
          <a:lstStyle/>
          <a:p>
            <a:pPr algn="ctr"/>
            <a:r>
              <a:rPr lang="en-US" sz="1600" b="1" dirty="0">
                <a:solidFill>
                  <a:srgbClr val="FF0000"/>
                </a:solidFill>
              </a:rPr>
              <a:t>-2%</a:t>
            </a:r>
          </a:p>
        </p:txBody>
      </p:sp>
      <p:sp>
        <p:nvSpPr>
          <p:cNvPr id="15" name="TextBox 14">
            <a:extLst>
              <a:ext uri="{FF2B5EF4-FFF2-40B4-BE49-F238E27FC236}">
                <a16:creationId xmlns:a16="http://schemas.microsoft.com/office/drawing/2014/main" id="{98DD4C3D-30BE-F046-87A2-2CE1E1096CAB}"/>
              </a:ext>
            </a:extLst>
          </p:cNvPr>
          <p:cNvSpPr txBox="1"/>
          <p:nvPr/>
        </p:nvSpPr>
        <p:spPr>
          <a:xfrm>
            <a:off x="5970329" y="4906696"/>
            <a:ext cx="802705" cy="338554"/>
          </a:xfrm>
          <a:prstGeom prst="rect">
            <a:avLst/>
          </a:prstGeom>
          <a:noFill/>
        </p:spPr>
        <p:txBody>
          <a:bodyPr wrap="square" rtlCol="0">
            <a:spAutoFit/>
          </a:bodyPr>
          <a:lstStyle/>
          <a:p>
            <a:pPr algn="ctr"/>
            <a:r>
              <a:rPr lang="en-US" sz="1600" b="1" dirty="0">
                <a:solidFill>
                  <a:srgbClr val="FF0000"/>
                </a:solidFill>
              </a:rPr>
              <a:t>+2%</a:t>
            </a:r>
          </a:p>
        </p:txBody>
      </p:sp>
      <p:sp>
        <p:nvSpPr>
          <p:cNvPr id="16" name="TextBox 15">
            <a:extLst>
              <a:ext uri="{FF2B5EF4-FFF2-40B4-BE49-F238E27FC236}">
                <a16:creationId xmlns:a16="http://schemas.microsoft.com/office/drawing/2014/main" id="{C72246E7-A875-5249-8E2A-1380E1AB18E9}"/>
              </a:ext>
            </a:extLst>
          </p:cNvPr>
          <p:cNvSpPr txBox="1"/>
          <p:nvPr/>
        </p:nvSpPr>
        <p:spPr>
          <a:xfrm>
            <a:off x="6989624" y="4925063"/>
            <a:ext cx="1863990" cy="338554"/>
          </a:xfrm>
          <a:prstGeom prst="rect">
            <a:avLst/>
          </a:prstGeom>
          <a:noFill/>
        </p:spPr>
        <p:txBody>
          <a:bodyPr wrap="square" rtlCol="0">
            <a:spAutoFit/>
          </a:bodyPr>
          <a:lstStyle/>
          <a:p>
            <a:pPr algn="ctr"/>
            <a:r>
              <a:rPr lang="en-US" sz="1600" b="1" dirty="0">
                <a:solidFill>
                  <a:srgbClr val="FF0000"/>
                </a:solidFill>
              </a:rPr>
              <a:t>+2%, 7 students</a:t>
            </a:r>
          </a:p>
        </p:txBody>
      </p:sp>
      <p:sp>
        <p:nvSpPr>
          <p:cNvPr id="17" name="TextBox 16">
            <a:extLst>
              <a:ext uri="{FF2B5EF4-FFF2-40B4-BE49-F238E27FC236}">
                <a16:creationId xmlns:a16="http://schemas.microsoft.com/office/drawing/2014/main" id="{78293FFF-8C84-0B40-A6BF-74DEA47EEE19}"/>
              </a:ext>
            </a:extLst>
          </p:cNvPr>
          <p:cNvSpPr txBox="1"/>
          <p:nvPr/>
        </p:nvSpPr>
        <p:spPr>
          <a:xfrm>
            <a:off x="5955146" y="5522124"/>
            <a:ext cx="802705" cy="338554"/>
          </a:xfrm>
          <a:prstGeom prst="rect">
            <a:avLst/>
          </a:prstGeom>
          <a:noFill/>
        </p:spPr>
        <p:txBody>
          <a:bodyPr wrap="square" rtlCol="0">
            <a:spAutoFit/>
          </a:bodyPr>
          <a:lstStyle/>
          <a:p>
            <a:pPr algn="ctr"/>
            <a:r>
              <a:rPr lang="en-US" sz="1600" b="1" dirty="0">
                <a:solidFill>
                  <a:srgbClr val="FF0000"/>
                </a:solidFill>
              </a:rPr>
              <a:t>+4%</a:t>
            </a:r>
          </a:p>
        </p:txBody>
      </p:sp>
      <p:sp>
        <p:nvSpPr>
          <p:cNvPr id="18" name="TextBox 17">
            <a:extLst>
              <a:ext uri="{FF2B5EF4-FFF2-40B4-BE49-F238E27FC236}">
                <a16:creationId xmlns:a16="http://schemas.microsoft.com/office/drawing/2014/main" id="{CE5BD0B5-42D6-3146-8B1E-516412DD0774}"/>
              </a:ext>
            </a:extLst>
          </p:cNvPr>
          <p:cNvSpPr txBox="1"/>
          <p:nvPr/>
        </p:nvSpPr>
        <p:spPr>
          <a:xfrm>
            <a:off x="6974441" y="5540491"/>
            <a:ext cx="1863990" cy="338554"/>
          </a:xfrm>
          <a:prstGeom prst="rect">
            <a:avLst/>
          </a:prstGeom>
          <a:noFill/>
        </p:spPr>
        <p:txBody>
          <a:bodyPr wrap="square" rtlCol="0">
            <a:spAutoFit/>
          </a:bodyPr>
          <a:lstStyle/>
          <a:p>
            <a:pPr algn="ctr"/>
            <a:r>
              <a:rPr lang="en-US" sz="1600" b="1" dirty="0">
                <a:solidFill>
                  <a:srgbClr val="FF0000"/>
                </a:solidFill>
              </a:rPr>
              <a:t>+2%, 9 students</a:t>
            </a:r>
          </a:p>
        </p:txBody>
      </p:sp>
      <p:sp>
        <p:nvSpPr>
          <p:cNvPr id="19" name="TextBox 18">
            <a:extLst>
              <a:ext uri="{FF2B5EF4-FFF2-40B4-BE49-F238E27FC236}">
                <a16:creationId xmlns:a16="http://schemas.microsoft.com/office/drawing/2014/main" id="{C5192558-DF58-4246-B3E3-D9729AB63A27}"/>
              </a:ext>
            </a:extLst>
          </p:cNvPr>
          <p:cNvSpPr txBox="1"/>
          <p:nvPr/>
        </p:nvSpPr>
        <p:spPr>
          <a:xfrm>
            <a:off x="5970329" y="6216399"/>
            <a:ext cx="802705" cy="338554"/>
          </a:xfrm>
          <a:prstGeom prst="rect">
            <a:avLst/>
          </a:prstGeom>
          <a:noFill/>
        </p:spPr>
        <p:txBody>
          <a:bodyPr wrap="square" rtlCol="0">
            <a:spAutoFit/>
          </a:bodyPr>
          <a:lstStyle/>
          <a:p>
            <a:pPr algn="ctr"/>
            <a:r>
              <a:rPr lang="en-US" sz="1600" b="1" dirty="0">
                <a:solidFill>
                  <a:srgbClr val="FF0000"/>
                </a:solidFill>
              </a:rPr>
              <a:t>+18%</a:t>
            </a:r>
          </a:p>
        </p:txBody>
      </p:sp>
      <p:sp>
        <p:nvSpPr>
          <p:cNvPr id="20" name="TextBox 19">
            <a:extLst>
              <a:ext uri="{FF2B5EF4-FFF2-40B4-BE49-F238E27FC236}">
                <a16:creationId xmlns:a16="http://schemas.microsoft.com/office/drawing/2014/main" id="{6C0235F6-53E5-7B46-99C3-C8B3A82D9588}"/>
              </a:ext>
            </a:extLst>
          </p:cNvPr>
          <p:cNvSpPr txBox="1"/>
          <p:nvPr/>
        </p:nvSpPr>
        <p:spPr>
          <a:xfrm>
            <a:off x="6989624" y="6210490"/>
            <a:ext cx="1863990" cy="338554"/>
          </a:xfrm>
          <a:prstGeom prst="rect">
            <a:avLst/>
          </a:prstGeom>
          <a:noFill/>
        </p:spPr>
        <p:txBody>
          <a:bodyPr wrap="square" rtlCol="0">
            <a:spAutoFit/>
          </a:bodyPr>
          <a:lstStyle/>
          <a:p>
            <a:pPr algn="ctr"/>
            <a:r>
              <a:rPr lang="en-US" sz="1600" b="1" dirty="0">
                <a:solidFill>
                  <a:srgbClr val="FF0000"/>
                </a:solidFill>
              </a:rPr>
              <a:t>-9%, 43 students</a:t>
            </a:r>
          </a:p>
        </p:txBody>
      </p:sp>
    </p:spTree>
    <p:extLst>
      <p:ext uri="{BB962C8B-B14F-4D97-AF65-F5344CB8AC3E}">
        <p14:creationId xmlns:p14="http://schemas.microsoft.com/office/powerpoint/2010/main" val="233787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7E34D-2622-0F41-B91A-F17D8F6ABD9A}"/>
              </a:ext>
            </a:extLst>
          </p:cNvPr>
          <p:cNvSpPr txBox="1"/>
          <p:nvPr/>
        </p:nvSpPr>
        <p:spPr>
          <a:xfrm>
            <a:off x="565953" y="478728"/>
            <a:ext cx="10665792" cy="646331"/>
          </a:xfrm>
          <a:prstGeom prst="rect">
            <a:avLst/>
          </a:prstGeom>
          <a:noFill/>
        </p:spPr>
        <p:txBody>
          <a:bodyPr wrap="square" rtlCol="0">
            <a:spAutoFit/>
          </a:bodyPr>
          <a:lstStyle/>
          <a:p>
            <a:r>
              <a:rPr lang="en-US" sz="3600" b="1" dirty="0">
                <a:solidFill>
                  <a:schemeClr val="accent4">
                    <a:lumMod val="75000"/>
                  </a:schemeClr>
                </a:solidFill>
                <a:latin typeface="Century Gothic" panose="020B0502020202020204" pitchFamily="34" charset="0"/>
              </a:rPr>
              <a:t>INSTITUTION SET STANDARDS FOR ACHIEVEMENT</a:t>
            </a:r>
          </a:p>
        </p:txBody>
      </p:sp>
      <p:grpSp>
        <p:nvGrpSpPr>
          <p:cNvPr id="7" name="Group 6">
            <a:extLst>
              <a:ext uri="{FF2B5EF4-FFF2-40B4-BE49-F238E27FC236}">
                <a16:creationId xmlns:a16="http://schemas.microsoft.com/office/drawing/2014/main" id="{A3A30313-3F19-C24A-8BC4-B8AA01985C0F}"/>
              </a:ext>
            </a:extLst>
          </p:cNvPr>
          <p:cNvGrpSpPr/>
          <p:nvPr/>
        </p:nvGrpSpPr>
        <p:grpSpPr>
          <a:xfrm>
            <a:off x="649139" y="1125059"/>
            <a:ext cx="7742036" cy="5386461"/>
            <a:chOff x="649139" y="1125059"/>
            <a:chExt cx="7742036" cy="5386461"/>
          </a:xfrm>
        </p:grpSpPr>
        <p:pic>
          <p:nvPicPr>
            <p:cNvPr id="5" name="Picture 4">
              <a:extLst>
                <a:ext uri="{FF2B5EF4-FFF2-40B4-BE49-F238E27FC236}">
                  <a16:creationId xmlns:a16="http://schemas.microsoft.com/office/drawing/2014/main" id="{3465E7B2-81CA-5845-B513-662003D09DB0}"/>
                </a:ext>
              </a:extLst>
            </p:cNvPr>
            <p:cNvPicPr>
              <a:picLocks noChangeAspect="1"/>
            </p:cNvPicPr>
            <p:nvPr/>
          </p:nvPicPr>
          <p:blipFill>
            <a:blip r:embed="rId2"/>
            <a:stretch>
              <a:fillRect/>
            </a:stretch>
          </p:blipFill>
          <p:spPr>
            <a:xfrm>
              <a:off x="649139" y="1125059"/>
              <a:ext cx="7742036" cy="2702474"/>
            </a:xfrm>
            <a:prstGeom prst="rect">
              <a:avLst/>
            </a:prstGeom>
          </p:spPr>
        </p:pic>
        <p:pic>
          <p:nvPicPr>
            <p:cNvPr id="6" name="Picture 5">
              <a:extLst>
                <a:ext uri="{FF2B5EF4-FFF2-40B4-BE49-F238E27FC236}">
                  <a16:creationId xmlns:a16="http://schemas.microsoft.com/office/drawing/2014/main" id="{7CD826A6-FB8B-1C40-8198-26200E4B0468}"/>
                </a:ext>
              </a:extLst>
            </p:cNvPr>
            <p:cNvPicPr>
              <a:picLocks noChangeAspect="1"/>
            </p:cNvPicPr>
            <p:nvPr/>
          </p:nvPicPr>
          <p:blipFill rotWithShape="1">
            <a:blip r:embed="rId3"/>
            <a:srcRect t="17672"/>
            <a:stretch/>
          </p:blipFill>
          <p:spPr>
            <a:xfrm>
              <a:off x="657231" y="3746612"/>
              <a:ext cx="7730532" cy="2764908"/>
            </a:xfrm>
            <a:prstGeom prst="rect">
              <a:avLst/>
            </a:prstGeom>
          </p:spPr>
        </p:pic>
        <p:sp>
          <p:nvSpPr>
            <p:cNvPr id="2" name="Rectangle 1">
              <a:extLst>
                <a:ext uri="{FF2B5EF4-FFF2-40B4-BE49-F238E27FC236}">
                  <a16:creationId xmlns:a16="http://schemas.microsoft.com/office/drawing/2014/main" id="{95CF4E87-677D-424D-A34B-6764CA919097}"/>
                </a:ext>
              </a:extLst>
            </p:cNvPr>
            <p:cNvSpPr/>
            <p:nvPr/>
          </p:nvSpPr>
          <p:spPr>
            <a:xfrm>
              <a:off x="649139" y="1125059"/>
              <a:ext cx="7738624" cy="538646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Left Brace 7">
            <a:extLst>
              <a:ext uri="{FF2B5EF4-FFF2-40B4-BE49-F238E27FC236}">
                <a16:creationId xmlns:a16="http://schemas.microsoft.com/office/drawing/2014/main" id="{C6C4AED0-5672-FC48-959A-D80397013597}"/>
              </a:ext>
            </a:extLst>
          </p:cNvPr>
          <p:cNvSpPr/>
          <p:nvPr/>
        </p:nvSpPr>
        <p:spPr>
          <a:xfrm rot="5400000">
            <a:off x="6216834" y="1289914"/>
            <a:ext cx="291313" cy="125426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2CD45ED-2A85-2A4B-8933-BDF6A5A23CDA}"/>
              </a:ext>
            </a:extLst>
          </p:cNvPr>
          <p:cNvSpPr txBox="1"/>
          <p:nvPr/>
        </p:nvSpPr>
        <p:spPr>
          <a:xfrm>
            <a:off x="6002152" y="1471220"/>
            <a:ext cx="663548" cy="369332"/>
          </a:xfrm>
          <a:prstGeom prst="rect">
            <a:avLst/>
          </a:prstGeom>
          <a:noFill/>
        </p:spPr>
        <p:txBody>
          <a:bodyPr wrap="square" rtlCol="0">
            <a:spAutoFit/>
          </a:bodyPr>
          <a:lstStyle/>
          <a:p>
            <a:pPr algn="ctr"/>
            <a:r>
              <a:rPr lang="en-US" b="1" dirty="0">
                <a:solidFill>
                  <a:srgbClr val="FF0000"/>
                </a:solidFill>
              </a:rPr>
              <a:t>+2%</a:t>
            </a:r>
          </a:p>
        </p:txBody>
      </p:sp>
      <p:sp>
        <p:nvSpPr>
          <p:cNvPr id="10" name="TextBox 9">
            <a:extLst>
              <a:ext uri="{FF2B5EF4-FFF2-40B4-BE49-F238E27FC236}">
                <a16:creationId xmlns:a16="http://schemas.microsoft.com/office/drawing/2014/main" id="{6EB1D023-6694-764C-AA9B-AB99DFF1A072}"/>
              </a:ext>
            </a:extLst>
          </p:cNvPr>
          <p:cNvSpPr txBox="1"/>
          <p:nvPr/>
        </p:nvSpPr>
        <p:spPr>
          <a:xfrm>
            <a:off x="5970329" y="5046615"/>
            <a:ext cx="802705" cy="338554"/>
          </a:xfrm>
          <a:prstGeom prst="rect">
            <a:avLst/>
          </a:prstGeom>
          <a:noFill/>
        </p:spPr>
        <p:txBody>
          <a:bodyPr wrap="square" rtlCol="0">
            <a:spAutoFit/>
          </a:bodyPr>
          <a:lstStyle/>
          <a:p>
            <a:pPr algn="ctr"/>
            <a:r>
              <a:rPr lang="en-US" sz="1600" b="1" dirty="0">
                <a:solidFill>
                  <a:srgbClr val="FF0000"/>
                </a:solidFill>
              </a:rPr>
              <a:t>+16%</a:t>
            </a:r>
          </a:p>
        </p:txBody>
      </p:sp>
      <p:sp>
        <p:nvSpPr>
          <p:cNvPr id="11" name="TextBox 10">
            <a:extLst>
              <a:ext uri="{FF2B5EF4-FFF2-40B4-BE49-F238E27FC236}">
                <a16:creationId xmlns:a16="http://schemas.microsoft.com/office/drawing/2014/main" id="{4C54B0D4-767B-4247-98F4-0169A1293E72}"/>
              </a:ext>
            </a:extLst>
          </p:cNvPr>
          <p:cNvSpPr txBox="1"/>
          <p:nvPr/>
        </p:nvSpPr>
        <p:spPr>
          <a:xfrm>
            <a:off x="6989623" y="5064982"/>
            <a:ext cx="2291941" cy="338554"/>
          </a:xfrm>
          <a:prstGeom prst="rect">
            <a:avLst/>
          </a:prstGeom>
          <a:noFill/>
        </p:spPr>
        <p:txBody>
          <a:bodyPr wrap="square" rtlCol="0">
            <a:spAutoFit/>
          </a:bodyPr>
          <a:lstStyle/>
          <a:p>
            <a:pPr algn="ctr"/>
            <a:r>
              <a:rPr lang="en-US" sz="1600" b="1" dirty="0">
                <a:solidFill>
                  <a:srgbClr val="FF0000"/>
                </a:solidFill>
              </a:rPr>
              <a:t>+10%, 52 students</a:t>
            </a:r>
          </a:p>
        </p:txBody>
      </p:sp>
      <p:sp>
        <p:nvSpPr>
          <p:cNvPr id="12" name="Left Brace 11">
            <a:extLst>
              <a:ext uri="{FF2B5EF4-FFF2-40B4-BE49-F238E27FC236}">
                <a16:creationId xmlns:a16="http://schemas.microsoft.com/office/drawing/2014/main" id="{5F70829A-8E19-A94E-B838-E24FECADB491}"/>
              </a:ext>
            </a:extLst>
          </p:cNvPr>
          <p:cNvSpPr/>
          <p:nvPr/>
        </p:nvSpPr>
        <p:spPr>
          <a:xfrm rot="5400000">
            <a:off x="7373511" y="1043745"/>
            <a:ext cx="291313" cy="125426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2F27985-A04C-D541-B739-0A59E804AFC5}"/>
              </a:ext>
            </a:extLst>
          </p:cNvPr>
          <p:cNvSpPr txBox="1"/>
          <p:nvPr/>
        </p:nvSpPr>
        <p:spPr>
          <a:xfrm>
            <a:off x="7158829" y="1225051"/>
            <a:ext cx="663548" cy="369332"/>
          </a:xfrm>
          <a:prstGeom prst="rect">
            <a:avLst/>
          </a:prstGeom>
          <a:noFill/>
        </p:spPr>
        <p:txBody>
          <a:bodyPr wrap="square" rtlCol="0">
            <a:spAutoFit/>
          </a:bodyPr>
          <a:lstStyle/>
          <a:p>
            <a:pPr algn="ctr"/>
            <a:r>
              <a:rPr lang="en-US" b="1" dirty="0">
                <a:solidFill>
                  <a:srgbClr val="FF0000"/>
                </a:solidFill>
              </a:rPr>
              <a:t>+2%</a:t>
            </a:r>
          </a:p>
        </p:txBody>
      </p:sp>
      <p:sp>
        <p:nvSpPr>
          <p:cNvPr id="14" name="TextBox 13">
            <a:extLst>
              <a:ext uri="{FF2B5EF4-FFF2-40B4-BE49-F238E27FC236}">
                <a16:creationId xmlns:a16="http://schemas.microsoft.com/office/drawing/2014/main" id="{86B2C4D4-6AB9-D04D-BFC8-3E6612526176}"/>
              </a:ext>
            </a:extLst>
          </p:cNvPr>
          <p:cNvSpPr txBox="1"/>
          <p:nvPr/>
        </p:nvSpPr>
        <p:spPr>
          <a:xfrm>
            <a:off x="6002152" y="2972590"/>
            <a:ext cx="802705" cy="338554"/>
          </a:xfrm>
          <a:prstGeom prst="rect">
            <a:avLst/>
          </a:prstGeom>
          <a:noFill/>
        </p:spPr>
        <p:txBody>
          <a:bodyPr wrap="square" rtlCol="0">
            <a:spAutoFit/>
          </a:bodyPr>
          <a:lstStyle/>
          <a:p>
            <a:pPr algn="ctr"/>
            <a:r>
              <a:rPr lang="en-US" sz="1600" b="1" dirty="0">
                <a:solidFill>
                  <a:srgbClr val="FF0000"/>
                </a:solidFill>
              </a:rPr>
              <a:t>+5%</a:t>
            </a:r>
          </a:p>
        </p:txBody>
      </p:sp>
      <p:sp>
        <p:nvSpPr>
          <p:cNvPr id="15" name="TextBox 14">
            <a:extLst>
              <a:ext uri="{FF2B5EF4-FFF2-40B4-BE49-F238E27FC236}">
                <a16:creationId xmlns:a16="http://schemas.microsoft.com/office/drawing/2014/main" id="{BEABAB14-9C26-6145-8522-93352256247C}"/>
              </a:ext>
            </a:extLst>
          </p:cNvPr>
          <p:cNvSpPr txBox="1"/>
          <p:nvPr/>
        </p:nvSpPr>
        <p:spPr>
          <a:xfrm>
            <a:off x="7015475" y="2988110"/>
            <a:ext cx="1863990" cy="338554"/>
          </a:xfrm>
          <a:prstGeom prst="rect">
            <a:avLst/>
          </a:prstGeom>
          <a:noFill/>
        </p:spPr>
        <p:txBody>
          <a:bodyPr wrap="square" rtlCol="0">
            <a:spAutoFit/>
          </a:bodyPr>
          <a:lstStyle/>
          <a:p>
            <a:pPr algn="ctr"/>
            <a:r>
              <a:rPr lang="en-US" sz="1600" b="1" dirty="0">
                <a:solidFill>
                  <a:srgbClr val="FF0000"/>
                </a:solidFill>
              </a:rPr>
              <a:t>+5%, 22 students</a:t>
            </a:r>
          </a:p>
        </p:txBody>
      </p:sp>
      <p:sp>
        <p:nvSpPr>
          <p:cNvPr id="16" name="TextBox 15">
            <a:extLst>
              <a:ext uri="{FF2B5EF4-FFF2-40B4-BE49-F238E27FC236}">
                <a16:creationId xmlns:a16="http://schemas.microsoft.com/office/drawing/2014/main" id="{D66B6AB3-6B55-034E-A0A5-BBE33A13E7F6}"/>
              </a:ext>
            </a:extLst>
          </p:cNvPr>
          <p:cNvSpPr txBox="1"/>
          <p:nvPr/>
        </p:nvSpPr>
        <p:spPr>
          <a:xfrm>
            <a:off x="6019263" y="3638707"/>
            <a:ext cx="802705" cy="338554"/>
          </a:xfrm>
          <a:prstGeom prst="rect">
            <a:avLst/>
          </a:prstGeom>
          <a:noFill/>
        </p:spPr>
        <p:txBody>
          <a:bodyPr wrap="square" rtlCol="0">
            <a:spAutoFit/>
          </a:bodyPr>
          <a:lstStyle/>
          <a:p>
            <a:pPr algn="ctr"/>
            <a:r>
              <a:rPr lang="en-US" sz="1600" b="1" dirty="0">
                <a:solidFill>
                  <a:srgbClr val="FF0000"/>
                </a:solidFill>
              </a:rPr>
              <a:t>+8%</a:t>
            </a:r>
          </a:p>
        </p:txBody>
      </p:sp>
      <p:sp>
        <p:nvSpPr>
          <p:cNvPr id="17" name="TextBox 16">
            <a:extLst>
              <a:ext uri="{FF2B5EF4-FFF2-40B4-BE49-F238E27FC236}">
                <a16:creationId xmlns:a16="http://schemas.microsoft.com/office/drawing/2014/main" id="{10932E1A-C045-A840-9F7F-626B2F900656}"/>
              </a:ext>
            </a:extLst>
          </p:cNvPr>
          <p:cNvSpPr txBox="1"/>
          <p:nvPr/>
        </p:nvSpPr>
        <p:spPr>
          <a:xfrm>
            <a:off x="7032586" y="3654227"/>
            <a:ext cx="1863990" cy="338554"/>
          </a:xfrm>
          <a:prstGeom prst="rect">
            <a:avLst/>
          </a:prstGeom>
          <a:noFill/>
        </p:spPr>
        <p:txBody>
          <a:bodyPr wrap="square" rtlCol="0">
            <a:spAutoFit/>
          </a:bodyPr>
          <a:lstStyle/>
          <a:p>
            <a:pPr algn="ctr"/>
            <a:r>
              <a:rPr lang="en-US" sz="1600" b="1" dirty="0">
                <a:solidFill>
                  <a:srgbClr val="FF0000"/>
                </a:solidFill>
              </a:rPr>
              <a:t>+2%, 8 students</a:t>
            </a:r>
          </a:p>
        </p:txBody>
      </p:sp>
      <p:sp>
        <p:nvSpPr>
          <p:cNvPr id="18" name="TextBox 17">
            <a:extLst>
              <a:ext uri="{FF2B5EF4-FFF2-40B4-BE49-F238E27FC236}">
                <a16:creationId xmlns:a16="http://schemas.microsoft.com/office/drawing/2014/main" id="{A513CA2B-3868-6540-A6E3-B4FA7DFC999F}"/>
              </a:ext>
            </a:extLst>
          </p:cNvPr>
          <p:cNvSpPr txBox="1"/>
          <p:nvPr/>
        </p:nvSpPr>
        <p:spPr>
          <a:xfrm>
            <a:off x="5967258" y="5668188"/>
            <a:ext cx="802705" cy="338554"/>
          </a:xfrm>
          <a:prstGeom prst="rect">
            <a:avLst/>
          </a:prstGeom>
          <a:noFill/>
        </p:spPr>
        <p:txBody>
          <a:bodyPr wrap="square" rtlCol="0">
            <a:spAutoFit/>
          </a:bodyPr>
          <a:lstStyle/>
          <a:p>
            <a:pPr algn="ctr"/>
            <a:r>
              <a:rPr lang="en-US" sz="1600" b="1" dirty="0">
                <a:solidFill>
                  <a:srgbClr val="FF0000"/>
                </a:solidFill>
              </a:rPr>
              <a:t>+17%</a:t>
            </a:r>
          </a:p>
        </p:txBody>
      </p:sp>
      <p:sp>
        <p:nvSpPr>
          <p:cNvPr id="19" name="TextBox 18">
            <a:extLst>
              <a:ext uri="{FF2B5EF4-FFF2-40B4-BE49-F238E27FC236}">
                <a16:creationId xmlns:a16="http://schemas.microsoft.com/office/drawing/2014/main" id="{5CAFB3A3-108A-3445-96FC-455749DE665F}"/>
              </a:ext>
            </a:extLst>
          </p:cNvPr>
          <p:cNvSpPr txBox="1"/>
          <p:nvPr/>
        </p:nvSpPr>
        <p:spPr>
          <a:xfrm>
            <a:off x="6986552" y="5686555"/>
            <a:ext cx="2291941" cy="338554"/>
          </a:xfrm>
          <a:prstGeom prst="rect">
            <a:avLst/>
          </a:prstGeom>
          <a:noFill/>
        </p:spPr>
        <p:txBody>
          <a:bodyPr wrap="square" rtlCol="0">
            <a:spAutoFit/>
          </a:bodyPr>
          <a:lstStyle/>
          <a:p>
            <a:pPr algn="ctr"/>
            <a:r>
              <a:rPr lang="en-US" sz="1600" b="1" dirty="0">
                <a:solidFill>
                  <a:srgbClr val="FF0000"/>
                </a:solidFill>
              </a:rPr>
              <a:t>+12%, 52 students</a:t>
            </a:r>
          </a:p>
        </p:txBody>
      </p:sp>
      <p:sp>
        <p:nvSpPr>
          <p:cNvPr id="20" name="TextBox 19">
            <a:extLst>
              <a:ext uri="{FF2B5EF4-FFF2-40B4-BE49-F238E27FC236}">
                <a16:creationId xmlns:a16="http://schemas.microsoft.com/office/drawing/2014/main" id="{26D72854-E034-A04F-B4EC-655143AD7810}"/>
              </a:ext>
            </a:extLst>
          </p:cNvPr>
          <p:cNvSpPr txBox="1"/>
          <p:nvPr/>
        </p:nvSpPr>
        <p:spPr>
          <a:xfrm>
            <a:off x="5948002" y="6271394"/>
            <a:ext cx="802705" cy="338554"/>
          </a:xfrm>
          <a:prstGeom prst="rect">
            <a:avLst/>
          </a:prstGeom>
          <a:noFill/>
        </p:spPr>
        <p:txBody>
          <a:bodyPr wrap="square" rtlCol="0">
            <a:spAutoFit/>
          </a:bodyPr>
          <a:lstStyle/>
          <a:p>
            <a:pPr algn="ctr"/>
            <a:r>
              <a:rPr lang="en-US" sz="1600" b="1" dirty="0">
                <a:solidFill>
                  <a:srgbClr val="FF0000"/>
                </a:solidFill>
              </a:rPr>
              <a:t>+3%</a:t>
            </a:r>
          </a:p>
        </p:txBody>
      </p:sp>
      <p:sp>
        <p:nvSpPr>
          <p:cNvPr id="21" name="TextBox 20">
            <a:extLst>
              <a:ext uri="{FF2B5EF4-FFF2-40B4-BE49-F238E27FC236}">
                <a16:creationId xmlns:a16="http://schemas.microsoft.com/office/drawing/2014/main" id="{600CDD75-C032-644A-BE73-EA7739BC55CB}"/>
              </a:ext>
            </a:extLst>
          </p:cNvPr>
          <p:cNvSpPr txBox="1"/>
          <p:nvPr/>
        </p:nvSpPr>
        <p:spPr>
          <a:xfrm>
            <a:off x="6967296" y="6289761"/>
            <a:ext cx="2291941" cy="338554"/>
          </a:xfrm>
          <a:prstGeom prst="rect">
            <a:avLst/>
          </a:prstGeom>
          <a:noFill/>
        </p:spPr>
        <p:txBody>
          <a:bodyPr wrap="square" rtlCol="0">
            <a:spAutoFit/>
          </a:bodyPr>
          <a:lstStyle/>
          <a:p>
            <a:pPr algn="ctr"/>
            <a:r>
              <a:rPr lang="en-US" sz="1600" b="1" dirty="0">
                <a:solidFill>
                  <a:srgbClr val="FF0000"/>
                </a:solidFill>
              </a:rPr>
              <a:t>+8%, 43 students</a:t>
            </a:r>
          </a:p>
        </p:txBody>
      </p:sp>
      <p:sp>
        <p:nvSpPr>
          <p:cNvPr id="22" name="TextBox 21">
            <a:extLst>
              <a:ext uri="{FF2B5EF4-FFF2-40B4-BE49-F238E27FC236}">
                <a16:creationId xmlns:a16="http://schemas.microsoft.com/office/drawing/2014/main" id="{370C2DF1-8126-3E43-81E9-27FE53FB4E15}"/>
              </a:ext>
            </a:extLst>
          </p:cNvPr>
          <p:cNvSpPr txBox="1"/>
          <p:nvPr/>
        </p:nvSpPr>
        <p:spPr>
          <a:xfrm>
            <a:off x="8654558" y="1612484"/>
            <a:ext cx="3205685" cy="1169551"/>
          </a:xfrm>
          <a:prstGeom prst="rect">
            <a:avLst/>
          </a:prstGeom>
          <a:noFill/>
        </p:spPr>
        <p:txBody>
          <a:bodyPr wrap="square" rtlCol="0">
            <a:spAutoFit/>
          </a:bodyPr>
          <a:lstStyle/>
          <a:p>
            <a:r>
              <a:rPr lang="en-US" sz="1400" dirty="0">
                <a:solidFill>
                  <a:srgbClr val="007088"/>
                </a:solidFill>
              </a:rPr>
              <a:t>During the pandemic, we enrolled more students but they took fewer classes, reducing completion of courses for their degrees or transfer requirements.</a:t>
            </a:r>
          </a:p>
        </p:txBody>
      </p:sp>
    </p:spTree>
    <p:extLst>
      <p:ext uri="{BB962C8B-B14F-4D97-AF65-F5344CB8AC3E}">
        <p14:creationId xmlns:p14="http://schemas.microsoft.com/office/powerpoint/2010/main" val="177382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B73BC9-A1A7-294E-B8CA-0C64D7911713}"/>
              </a:ext>
            </a:extLst>
          </p:cNvPr>
          <p:cNvSpPr txBox="1"/>
          <p:nvPr/>
        </p:nvSpPr>
        <p:spPr>
          <a:xfrm>
            <a:off x="565953" y="478728"/>
            <a:ext cx="10665792" cy="646331"/>
          </a:xfrm>
          <a:prstGeom prst="rect">
            <a:avLst/>
          </a:prstGeom>
          <a:noFill/>
        </p:spPr>
        <p:txBody>
          <a:bodyPr wrap="square" rtlCol="0">
            <a:spAutoFit/>
          </a:bodyPr>
          <a:lstStyle/>
          <a:p>
            <a:r>
              <a:rPr lang="en-US" sz="3600" b="1" dirty="0">
                <a:solidFill>
                  <a:schemeClr val="accent4">
                    <a:lumMod val="75000"/>
                  </a:schemeClr>
                </a:solidFill>
                <a:latin typeface="Century Gothic" panose="020B0502020202020204" pitchFamily="34" charset="0"/>
              </a:rPr>
              <a:t>INSTITUTION SET STANDARDS FOR ACHIEVEMENT</a:t>
            </a:r>
          </a:p>
        </p:txBody>
      </p:sp>
      <p:grpSp>
        <p:nvGrpSpPr>
          <p:cNvPr id="2" name="Group 1">
            <a:extLst>
              <a:ext uri="{FF2B5EF4-FFF2-40B4-BE49-F238E27FC236}">
                <a16:creationId xmlns:a16="http://schemas.microsoft.com/office/drawing/2014/main" id="{C664497D-872C-3448-BBDA-B0C480B150A2}"/>
              </a:ext>
            </a:extLst>
          </p:cNvPr>
          <p:cNvGrpSpPr/>
          <p:nvPr/>
        </p:nvGrpSpPr>
        <p:grpSpPr>
          <a:xfrm>
            <a:off x="654529" y="1166808"/>
            <a:ext cx="8133421" cy="4473341"/>
            <a:chOff x="654530" y="1220962"/>
            <a:chExt cx="7920526" cy="4223186"/>
          </a:xfrm>
        </p:grpSpPr>
        <p:pic>
          <p:nvPicPr>
            <p:cNvPr id="3" name="Picture 2">
              <a:extLst>
                <a:ext uri="{FF2B5EF4-FFF2-40B4-BE49-F238E27FC236}">
                  <a16:creationId xmlns:a16="http://schemas.microsoft.com/office/drawing/2014/main" id="{12A3308B-9243-7745-9032-DB8F31068DAB}"/>
                </a:ext>
              </a:extLst>
            </p:cNvPr>
            <p:cNvPicPr>
              <a:picLocks noChangeAspect="1"/>
            </p:cNvPicPr>
            <p:nvPr/>
          </p:nvPicPr>
          <p:blipFill rotWithShape="1">
            <a:blip r:embed="rId2"/>
            <a:srcRect t="56120"/>
            <a:stretch/>
          </p:blipFill>
          <p:spPr>
            <a:xfrm>
              <a:off x="654530" y="3204593"/>
              <a:ext cx="7920526" cy="2239555"/>
            </a:xfrm>
            <a:prstGeom prst="rect">
              <a:avLst/>
            </a:prstGeom>
          </p:spPr>
        </p:pic>
        <p:pic>
          <p:nvPicPr>
            <p:cNvPr id="6" name="Picture 5">
              <a:extLst>
                <a:ext uri="{FF2B5EF4-FFF2-40B4-BE49-F238E27FC236}">
                  <a16:creationId xmlns:a16="http://schemas.microsoft.com/office/drawing/2014/main" id="{03DC1F76-278C-174B-A16F-B075988E1BD8}"/>
                </a:ext>
              </a:extLst>
            </p:cNvPr>
            <p:cNvPicPr>
              <a:picLocks noChangeAspect="1"/>
            </p:cNvPicPr>
            <p:nvPr/>
          </p:nvPicPr>
          <p:blipFill rotWithShape="1">
            <a:blip r:embed="rId2"/>
            <a:srcRect b="60976"/>
            <a:stretch/>
          </p:blipFill>
          <p:spPr>
            <a:xfrm>
              <a:off x="654530" y="1220962"/>
              <a:ext cx="7920526" cy="1991723"/>
            </a:xfrm>
            <a:prstGeom prst="rect">
              <a:avLst/>
            </a:prstGeom>
          </p:spPr>
        </p:pic>
      </p:grpSp>
      <p:sp>
        <p:nvSpPr>
          <p:cNvPr id="7" name="TextBox 6">
            <a:extLst>
              <a:ext uri="{FF2B5EF4-FFF2-40B4-BE49-F238E27FC236}">
                <a16:creationId xmlns:a16="http://schemas.microsoft.com/office/drawing/2014/main" id="{9BB660A5-466A-684C-93FF-51C9394A0015}"/>
              </a:ext>
            </a:extLst>
          </p:cNvPr>
          <p:cNvSpPr txBox="1"/>
          <p:nvPr/>
        </p:nvSpPr>
        <p:spPr>
          <a:xfrm>
            <a:off x="565953" y="5775466"/>
            <a:ext cx="10762409" cy="523220"/>
          </a:xfrm>
          <a:prstGeom prst="rect">
            <a:avLst/>
          </a:prstGeom>
          <a:noFill/>
        </p:spPr>
        <p:txBody>
          <a:bodyPr wrap="square" rtlCol="0">
            <a:spAutoFit/>
          </a:bodyPr>
          <a:lstStyle/>
          <a:p>
            <a:r>
              <a:rPr lang="en-US" sz="1400" dirty="0">
                <a:solidFill>
                  <a:srgbClr val="007088"/>
                </a:solidFill>
              </a:rPr>
              <a:t>*#19: Data were only available up to 2017-18 therefore the other years will show 0% placement rates. (Source data from the CA State Chancellor's Office CTE Perkins reporting web portal.)</a:t>
            </a:r>
          </a:p>
        </p:txBody>
      </p:sp>
    </p:spTree>
    <p:extLst>
      <p:ext uri="{BB962C8B-B14F-4D97-AF65-F5344CB8AC3E}">
        <p14:creationId xmlns:p14="http://schemas.microsoft.com/office/powerpoint/2010/main" val="873158024"/>
      </p:ext>
    </p:extLst>
  </p:cSld>
  <p:clrMapOvr>
    <a:masterClrMapping/>
  </p:clrMapOvr>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8574859488B8408057D61FBE14F063" ma:contentTypeVersion="13" ma:contentTypeDescription="Create a new document." ma:contentTypeScope="" ma:versionID="d44517c7cab0b3e926f24e1536dedd27">
  <xsd:schema xmlns:xsd="http://www.w3.org/2001/XMLSchema" xmlns:xs="http://www.w3.org/2001/XMLSchema" xmlns:p="http://schemas.microsoft.com/office/2006/metadata/properties" xmlns:ns3="d5dfeac3-d8fa-4ca6-87d1-e4141f23f5e9" xmlns:ns4="b1abf8c5-ed3d-4e22-b5dd-cad89a871115" targetNamespace="http://schemas.microsoft.com/office/2006/metadata/properties" ma:root="true" ma:fieldsID="27e6f20bcc1f88e7d7e98a36dc3e95f8" ns3:_="" ns4:_="">
    <xsd:import namespace="d5dfeac3-d8fa-4ca6-87d1-e4141f23f5e9"/>
    <xsd:import namespace="b1abf8c5-ed3d-4e22-b5dd-cad89a8711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feac3-d8fa-4ca6-87d1-e4141f23f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abf8c5-ed3d-4e22-b5dd-cad89a87111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710211-502E-4B57-9CDD-A7DC601D4A9E}">
  <ds:schemaRefs>
    <ds:schemaRef ds:uri="http://schemas.microsoft.com/office/2006/documentManagement/types"/>
    <ds:schemaRef ds:uri="http://purl.org/dc/dcmitype/"/>
    <ds:schemaRef ds:uri="http://purl.org/dc/elements/1.1/"/>
    <ds:schemaRef ds:uri="d5dfeac3-d8fa-4ca6-87d1-e4141f23f5e9"/>
    <ds:schemaRef ds:uri="b1abf8c5-ed3d-4e22-b5dd-cad89a871115"/>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E5BDDA8-2715-4569-8EE8-F483C7B69B01}">
  <ds:schemaRefs>
    <ds:schemaRef ds:uri="http://schemas.microsoft.com/sharepoint/v3/contenttype/forms"/>
  </ds:schemaRefs>
</ds:datastoreItem>
</file>

<file path=customXml/itemProps3.xml><?xml version="1.0" encoding="utf-8"?>
<ds:datastoreItem xmlns:ds="http://schemas.openxmlformats.org/officeDocument/2006/customXml" ds:itemID="{FB199AE5-1186-4250-9E27-A28A385A3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feac3-d8fa-4ca6-87d1-e4141f23f5e9"/>
    <ds:schemaRef ds:uri="b1abf8c5-ed3d-4e22-b5dd-cad89a8711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Peralta - 2021 Light</Template>
  <TotalTime>1139</TotalTime>
  <Words>1026</Words>
  <Application>Microsoft Office PowerPoint</Application>
  <PresentationFormat>Widescreen</PresentationFormat>
  <Paragraphs>131</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Century Gothic</vt:lpstr>
      <vt:lpstr>Franklin Gothic Medium Cond</vt:lpstr>
      <vt:lpstr>Garamond</vt:lpstr>
      <vt:lpstr>Palatino</vt:lpstr>
      <vt:lpstr>Verdana</vt:lpstr>
      <vt:lpstr>Peralta - 2021 Light</vt:lpstr>
      <vt:lpstr>1_Peralta 2021</vt:lpstr>
      <vt:lpstr>2_Peralta 2021</vt:lpstr>
      <vt:lpstr>PowerPoint Presentation</vt:lpstr>
      <vt:lpstr>2021- 2022 Annual &amp; Fiscal Reports</vt:lpstr>
      <vt:lpstr>Why Annual Reports? ACCJC’s Policy on Monitoring Institutional Performance  </vt:lpstr>
      <vt:lpstr>PowerPoint Presentation</vt:lpstr>
      <vt:lpstr>PowerPoint Presentation</vt:lpstr>
      <vt:lpstr>PowerPoint Presentation</vt:lpstr>
      <vt:lpstr>PowerPoint Presentation</vt:lpstr>
      <vt:lpstr>PowerPoint Presentation</vt:lpstr>
      <vt:lpstr>PowerPoint Presentation</vt:lpstr>
      <vt:lpstr>2022 ACCJC FISCAL REPORT</vt:lpstr>
      <vt:lpstr>District Revenues</vt:lpstr>
      <vt:lpstr>District Expenditures</vt:lpstr>
      <vt:lpstr>Cash Position</vt:lpstr>
      <vt:lpstr>District &amp; College Data</vt:lpstr>
      <vt:lpstr>Unrestricted General Fund Allocation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Phoumy Sayavong</dc:creator>
  <cp:lastModifiedBy>Sean Brooks</cp:lastModifiedBy>
  <cp:revision>267</cp:revision>
  <dcterms:created xsi:type="dcterms:W3CDTF">2022-02-07T19:10:08Z</dcterms:created>
  <dcterms:modified xsi:type="dcterms:W3CDTF">2022-04-04T18:48:36Z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0x010100C28574859488B8408057D61FBE14F063</vt:lpwstr>
  </property>
</Properties>
</file>