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63" r:id="rId2"/>
    <p:sldId id="269" r:id="rId3"/>
    <p:sldId id="270" r:id="rId4"/>
    <p:sldId id="298" r:id="rId5"/>
    <p:sldId id="299" r:id="rId6"/>
    <p:sldId id="300" r:id="rId7"/>
    <p:sldId id="302" r:id="rId8"/>
    <p:sldId id="301" r:id="rId9"/>
    <p:sldId id="297" r:id="rId10"/>
    <p:sldId id="26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47C4E"/>
    <a:srgbClr val="008DAD"/>
    <a:srgbClr val="0070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97"/>
    <p:restoredTop sz="79862"/>
  </p:normalViewPr>
  <p:slideViewPr>
    <p:cSldViewPr snapToGrid="0" snapToObjects="1">
      <p:cViewPr varScale="1">
        <p:scale>
          <a:sx n="97" d="100"/>
          <a:sy n="97" d="100"/>
        </p:scale>
        <p:origin x="7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886B-39D3-8246-A313-7B5739F08C72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33921C-CD17-6D43-80A8-D68F8793B3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8880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5158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7273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90% completion rates for SEPs</a:t>
            </a:r>
          </a:p>
          <a:p>
            <a:r>
              <a:rPr lang="en-US" dirty="0"/>
              <a:t>The Puente Community Collab Lab – meets once a weeks, space to receiving counseling services, resources, information on the transfer process</a:t>
            </a:r>
          </a:p>
          <a:p>
            <a:r>
              <a:rPr lang="en-US" dirty="0"/>
              <a:t>Developed the Umoja &amp; Puente</a:t>
            </a:r>
          </a:p>
          <a:p>
            <a:r>
              <a:rPr lang="en-US" dirty="0"/>
              <a:t>Supported BCC’s Express Registration</a:t>
            </a:r>
          </a:p>
          <a:p>
            <a:r>
              <a:rPr lang="en-US" dirty="0"/>
              <a:t>General BCC Counseling support</a:t>
            </a:r>
          </a:p>
          <a:p>
            <a:r>
              <a:rPr lang="en-US" dirty="0"/>
              <a:t>Including the Embedded Counseling Projected as part of Guided Pathways – provide embedded counseling support across English 1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promote campus programs/resources, share upcoming campus events, highlight certificate and degree pathways, discuss the transfer process, provide campus/district policy updates, and encourage all students to meet with a counselor by the end of the semester to develop their Student Education Plan, </a:t>
            </a:r>
            <a:r>
              <a:rPr lang="en-US" dirty="0">
                <a:effectLst/>
              </a:rPr>
              <a:t>13 synchronous English 1A section</a:t>
            </a:r>
          </a:p>
          <a:p>
            <a:r>
              <a:rPr lang="en-US" dirty="0">
                <a:effectLst/>
              </a:rPr>
              <a:t>GUIDED PATHWAYS: </a:t>
            </a:r>
            <a:r>
              <a:rPr lang="en-US" dirty="0" err="1">
                <a:effectLst/>
              </a:rPr>
              <a:t>Dri’s</a:t>
            </a:r>
            <a:r>
              <a:rPr lang="en-US" dirty="0">
                <a:effectLst/>
              </a:rPr>
              <a:t> involvement in pathway mapping, identify potential areas of overlap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109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90% completion rates for SEPs</a:t>
            </a:r>
          </a:p>
          <a:p>
            <a:r>
              <a:rPr lang="en-US" dirty="0"/>
              <a:t>The Puente Community Collab Lab – meets once a weeks, space to receiving counseling services, resources, information on the transfer process</a:t>
            </a:r>
          </a:p>
          <a:p>
            <a:r>
              <a:rPr lang="en-US" dirty="0"/>
              <a:t>Developed the Umoja &amp; Puente</a:t>
            </a:r>
          </a:p>
          <a:p>
            <a:r>
              <a:rPr lang="en-US" dirty="0"/>
              <a:t>Supported BCC’s Express Registration</a:t>
            </a:r>
          </a:p>
          <a:p>
            <a:r>
              <a:rPr lang="en-US" dirty="0"/>
              <a:t>General BCC Counseling support</a:t>
            </a:r>
          </a:p>
          <a:p>
            <a:r>
              <a:rPr lang="en-US" dirty="0"/>
              <a:t>Including the Embedded Counseling Projected as part of Guided Pathways – provide embedded counseling support across English 1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promote campus programs/resources, share upcoming campus events, highlight certificate and degree pathways, discuss the transfer process, provide campus/district policy updates, and encourage all students to meet with a counselor by the end of the semester to develop their Student Education Plan, </a:t>
            </a:r>
            <a:r>
              <a:rPr lang="en-US" dirty="0">
                <a:effectLst/>
              </a:rPr>
              <a:t>13 synchronous English 1A section</a:t>
            </a:r>
          </a:p>
          <a:p>
            <a:r>
              <a:rPr lang="en-US" dirty="0">
                <a:effectLst/>
              </a:rPr>
              <a:t>GUIDED PATHWAYS: </a:t>
            </a:r>
            <a:r>
              <a:rPr lang="en-US" dirty="0" err="1">
                <a:effectLst/>
              </a:rPr>
              <a:t>Dri’s</a:t>
            </a:r>
            <a:r>
              <a:rPr lang="en-US" dirty="0">
                <a:effectLst/>
              </a:rPr>
              <a:t> involvement in pathway mapping, identify potential areas of overlap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495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90% completion rates for SEPs</a:t>
            </a:r>
          </a:p>
          <a:p>
            <a:r>
              <a:rPr lang="en-US" dirty="0"/>
              <a:t>The Puente Community Collab Lab – meets once a weeks, space to receiving counseling services, resources, information on the transfer process</a:t>
            </a:r>
          </a:p>
          <a:p>
            <a:r>
              <a:rPr lang="en-US" dirty="0"/>
              <a:t>Developed the Umoja &amp; Puente</a:t>
            </a:r>
          </a:p>
          <a:p>
            <a:r>
              <a:rPr lang="en-US" dirty="0"/>
              <a:t>Supported BCC’s Express Registration</a:t>
            </a:r>
          </a:p>
          <a:p>
            <a:r>
              <a:rPr lang="en-US" dirty="0"/>
              <a:t>General BCC Counseling support</a:t>
            </a:r>
          </a:p>
          <a:p>
            <a:r>
              <a:rPr lang="en-US" dirty="0"/>
              <a:t>Including the Embedded Counseling Projected as part of Guided Pathways – provide embedded counseling support across English 1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promote campus programs/resources, share upcoming campus events, highlight certificate and degree pathways, discuss the transfer process, provide campus/district policy updates, and encourage all students to meet with a counselor by the end of the semester to develop their Student Education Plan, </a:t>
            </a:r>
            <a:r>
              <a:rPr lang="en-US" dirty="0">
                <a:effectLst/>
              </a:rPr>
              <a:t>13 synchronous English 1A section</a:t>
            </a:r>
          </a:p>
          <a:p>
            <a:r>
              <a:rPr lang="en-US" dirty="0">
                <a:effectLst/>
              </a:rPr>
              <a:t>GUIDED PATHWAYS: </a:t>
            </a:r>
            <a:r>
              <a:rPr lang="en-US" dirty="0" err="1">
                <a:effectLst/>
              </a:rPr>
              <a:t>Dri’s</a:t>
            </a:r>
            <a:r>
              <a:rPr lang="en-US" dirty="0">
                <a:effectLst/>
              </a:rPr>
              <a:t> involvement in pathway mapping, identify potential areas of overlap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362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Goal: 90% completion rates for SEPs</a:t>
            </a:r>
          </a:p>
          <a:p>
            <a:r>
              <a:rPr lang="en-US" dirty="0"/>
              <a:t>The Puente Community Collab Lab – meets once a weeks, space to receiving counseling services, resources, information on the transfer process</a:t>
            </a:r>
          </a:p>
          <a:p>
            <a:r>
              <a:rPr lang="en-US" dirty="0"/>
              <a:t>Developed the Umoja &amp; Puente</a:t>
            </a:r>
          </a:p>
          <a:p>
            <a:r>
              <a:rPr lang="en-US" dirty="0"/>
              <a:t>Supported BCC’s Express Registration</a:t>
            </a:r>
          </a:p>
          <a:p>
            <a:r>
              <a:rPr lang="en-US" dirty="0"/>
              <a:t>General BCC Counseling support</a:t>
            </a:r>
          </a:p>
          <a:p>
            <a:r>
              <a:rPr lang="en-US" dirty="0"/>
              <a:t>Including the Embedded Counseling Projected as part of Guided Pathways – provide embedded counseling support across English 1 A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promote campus programs/resources, share upcoming campus events, highlight certificate and degree pathways, discuss the transfer process, provide campus/district policy updates, and encourage all students to meet with a counselor by the end of the semester to develop their Student Education Plan, </a:t>
            </a:r>
            <a:r>
              <a:rPr lang="en-US" dirty="0">
                <a:effectLst/>
              </a:rPr>
              <a:t>13 synchronous English 1A section</a:t>
            </a:r>
          </a:p>
          <a:p>
            <a:r>
              <a:rPr lang="en-US" dirty="0">
                <a:effectLst/>
              </a:rPr>
              <a:t>GUIDED PATHWAYS: </a:t>
            </a:r>
            <a:r>
              <a:rPr lang="en-US" dirty="0" err="1">
                <a:effectLst/>
              </a:rPr>
              <a:t>Dri’s</a:t>
            </a:r>
            <a:r>
              <a:rPr lang="en-US" dirty="0">
                <a:effectLst/>
              </a:rPr>
              <a:t> involvement in pathway mapping, identify potential areas of overlap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4123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833921C-CD17-6D43-80A8-D68F8793B3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7635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ADA1B-7AF8-2F43-9001-10AB9DCD24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D99236B-461A-1941-9D16-255C564643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4E7CC8-F182-494B-B925-8ABD553EE8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A7B455-A1BB-5642-A1B0-358967878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81CA7-96F6-2049-97CC-5634051CB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962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70F541-3056-B245-AF10-590CD9E47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67CA01-8785-3B4D-87C8-80FEDC7010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0606B4-8098-8D46-801E-77402DA249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4AA135-710F-C545-AD3B-D1D983B809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67D3A5-A3F5-9F4E-9C0E-C39E93A69E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014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0E303C0-EBD0-164A-8334-3BCFB05E21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846A02-CF3C-D744-8843-48482E210A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CAD244-D2D5-C34A-80AD-0872B92F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B67C23-6DAA-DB4E-8326-444A6DBA4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C52E9-BF38-0443-B589-213D6A0B5E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30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FA1DE-4085-674B-B1AB-C182D3D0A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9A76F-3373-0D4D-80F3-A4B9E14AD0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9C706E-7049-2942-835B-2243D991C9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3A7D78-C2EB-2F4F-89B5-628EBAE36F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7D2BD7-C43B-F249-90F6-FECC2862E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64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6FBF98-6218-1D4A-A802-F34B6BFF6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32D6E-AFF0-5348-B5F7-77D4BDBD29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EEB5AB-C072-D442-A18D-8FF7EA9203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D8DB57-63FF-B14B-A77B-7E65FE354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4A83A4-3564-E145-8B8E-60642744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0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3ED768-DCFE-2E43-9E0F-D7D498B88F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898CF-6BC4-EB4D-8879-2D46C9AA95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553136-E424-824E-9E2A-BBDAE64ED0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E8BA9E-4706-364F-94E0-B3180AF80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F4A22F0-9939-2E45-9591-C1F54D651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2A44C7-BDAF-094E-8C39-28FE66070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029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26D520-30EC-F14B-A49D-18450B2B3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0272E-3A1A-1C4C-978D-69DB368561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C42502-30E0-594E-953C-FA0B1D3403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A4909D-BDF5-044E-8CDF-F788FBE790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54C783-DD0F-684F-8128-1EA4D53636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8934D1-2888-684B-82CE-5F1D9FD6A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A3C134-EE6A-504B-AC94-D08BA9B95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0AF6FB0-5A8B-5143-ADBF-7E1076FED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95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3D3DB-5EB8-EF4A-BDCF-56A7100339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110D12-A1E2-7442-8EDB-7235CBBB0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F2DF6D-55D2-5346-85F3-E0E37AF6D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D0BAEF-7CDA-384B-91FF-40B07CF86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87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850AD8E-16EB-4044-9E79-8D7DD81EBB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DA2704A-6EAF-2547-8FEE-330980935A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BAEE6-92C7-1343-BE4D-612841518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90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EFD416-FD46-7F41-ACAB-09EA93C06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085D8D-1D0D-914A-B88C-A9007732E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B6A6FE-DF27-084C-A954-3FE55DC8CD4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223ED4-746B-CA47-A8AC-4620454B5F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2C8D3D-3F3C-6747-9537-FB1A2D012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75F346-4B86-1446-9919-29126E9894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6494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37B326-3F4E-634E-A25E-1D28F9E79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7914B9A-36FC-5E4E-B125-7B043FDDE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7C3E1F-3F59-9143-9787-09A6A02B54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6AD8D0-DFBA-B243-BFBF-5A51ED619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5DB4C4-B223-A44A-A1C9-0A3D6A094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BE1F8D-7349-504F-B11C-78C05F6C1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734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B0AB03-9F17-B44C-9D6C-E9B1EB56C6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96DFC8-02C3-4D46-8D95-4254DB1424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49ECC8-6C3D-1945-BC36-FE8B5AA397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2BA96C-5673-7046-B936-922B008073FE}" type="datetimeFigureOut">
              <a:rPr lang="en-US" smtClean="0"/>
              <a:t>12/13/2021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29C2CA-B490-AC48-A11B-3C933B889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99B1B-2D0D-844B-B3D3-F223442702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D373DF-711B-C84C-AC33-EE182A5A2A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86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emf"/><Relationship Id="rId5" Type="http://schemas.openxmlformats.org/officeDocument/2006/relationships/package" Target="../embeddings/Microsoft_Word_Document.docx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B54E845-6578-4445-A778-7FFB8AB99F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D6B5D2-9140-BA48-BDBD-24247A72FAE9}"/>
              </a:ext>
            </a:extLst>
          </p:cNvPr>
          <p:cNvSpPr txBox="1"/>
          <p:nvPr/>
        </p:nvSpPr>
        <p:spPr>
          <a:xfrm>
            <a:off x="8271009" y="98772"/>
            <a:ext cx="3342289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847C4E"/>
                </a:solidFill>
                <a:latin typeface="Century Gothic" panose="020B0502020202020204" pitchFamily="34" charset="0"/>
              </a:rPr>
              <a:t>Grant Year 2 </a:t>
            </a:r>
          </a:p>
          <a:p>
            <a:r>
              <a:rPr lang="en-US" sz="3200" dirty="0">
                <a:solidFill>
                  <a:srgbClr val="847C4E"/>
                </a:solidFill>
                <a:latin typeface="Century Gothic" panose="020B0502020202020204" pitchFamily="34" charset="0"/>
              </a:rPr>
              <a:t>Planning &amp; Administration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365396-9C85-8B4C-AA0F-C60B51940AE4}"/>
              </a:ext>
            </a:extLst>
          </p:cNvPr>
          <p:cNvSpPr txBox="1"/>
          <p:nvPr/>
        </p:nvSpPr>
        <p:spPr>
          <a:xfrm>
            <a:off x="-522889" y="4410031"/>
            <a:ext cx="45194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i="1" dirty="0">
                <a:solidFill>
                  <a:schemeClr val="bg1"/>
                </a:solidFill>
                <a:latin typeface="+mj-lt"/>
              </a:rPr>
              <a:t>A Presentation to: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College Roundtable </a:t>
            </a:r>
          </a:p>
          <a:p>
            <a:pPr algn="r"/>
            <a:r>
              <a:rPr lang="en-US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for Planning and Budget</a:t>
            </a:r>
          </a:p>
          <a:p>
            <a:pPr algn="r"/>
            <a:endParaRPr lang="en-US" sz="12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US" sz="1600" dirty="0">
                <a:solidFill>
                  <a:schemeClr val="bg1"/>
                </a:solidFill>
                <a:latin typeface="Century Gothic" panose="020B0502020202020204" pitchFamily="34" charset="0"/>
              </a:rPr>
              <a:t>Berkeley City College</a:t>
            </a:r>
          </a:p>
          <a:p>
            <a:pPr algn="r"/>
            <a:r>
              <a:rPr lang="en-US" sz="1400" dirty="0">
                <a:solidFill>
                  <a:schemeClr val="bg1"/>
                </a:solidFill>
                <a:latin typeface="Century Gothic" panose="020B0502020202020204" pitchFamily="34" charset="0"/>
              </a:rPr>
              <a:t>Monday, December 13, 2021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8678D02-7BF1-9148-8C90-BBDC3CF7FC3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6126" t="26000" r="11499" b="4800"/>
          <a:stretch/>
        </p:blipFill>
        <p:spPr>
          <a:xfrm>
            <a:off x="5797296" y="2335151"/>
            <a:ext cx="4190209" cy="384905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50A36DE-46F0-ED4A-8F75-9F6246B18FD1}"/>
              </a:ext>
            </a:extLst>
          </p:cNvPr>
          <p:cNvPicPr/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130"/>
          <a:stretch/>
        </p:blipFill>
        <p:spPr bwMode="auto">
          <a:xfrm rot="15676090">
            <a:off x="6698240" y="1851649"/>
            <a:ext cx="3145539" cy="4352544"/>
          </a:xfrm>
          <a:prstGeom prst="rect">
            <a:avLst/>
          </a:prstGeom>
          <a:noFill/>
          <a:ln>
            <a:noFill/>
          </a:ln>
          <a:effectLst>
            <a:softEdge rad="1270000"/>
          </a:effectLst>
        </p:spPr>
      </p:pic>
    </p:spTree>
    <p:extLst>
      <p:ext uri="{BB962C8B-B14F-4D97-AF65-F5344CB8AC3E}">
        <p14:creationId xmlns:p14="http://schemas.microsoft.com/office/powerpoint/2010/main" val="3738704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F6491-8A65-E04D-86FB-039C404661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5"/>
          <a:stretch/>
        </p:blipFill>
        <p:spPr>
          <a:xfrm>
            <a:off x="1" y="-24377"/>
            <a:ext cx="12191999" cy="69067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2E5F6C6-3529-5A48-B438-E6ED7BB23A9B}"/>
              </a:ext>
            </a:extLst>
          </p:cNvPr>
          <p:cNvSpPr txBox="1"/>
          <p:nvPr/>
        </p:nvSpPr>
        <p:spPr>
          <a:xfrm>
            <a:off x="7863841" y="1438476"/>
            <a:ext cx="4328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88"/>
                </a:solidFill>
                <a:latin typeface="Avenir Book" panose="02000503020000020003" pitchFamily="2" charset="0"/>
              </a:rPr>
              <a:t>Questions?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EC66F1-E921-8A41-A5E8-AA2A27A60916}"/>
              </a:ext>
            </a:extLst>
          </p:cNvPr>
          <p:cNvSpPr txBox="1"/>
          <p:nvPr/>
        </p:nvSpPr>
        <p:spPr>
          <a:xfrm>
            <a:off x="7745854" y="387237"/>
            <a:ext cx="43281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7088"/>
                </a:solidFill>
                <a:latin typeface="Avenir Book" panose="02000503020000020003" pitchFamily="2" charset="0"/>
              </a:rPr>
              <a:t>Thank You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60080E9-6848-064C-8B4D-30A1316EBF6E}"/>
              </a:ext>
            </a:extLst>
          </p:cNvPr>
          <p:cNvSpPr txBox="1"/>
          <p:nvPr/>
        </p:nvSpPr>
        <p:spPr>
          <a:xfrm>
            <a:off x="7863841" y="4531771"/>
            <a:ext cx="37873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847C4E"/>
                </a:solidFill>
                <a:latin typeface="Avenir Book" panose="02000503020000020003" pitchFamily="2" charset="0"/>
              </a:rPr>
              <a:t>For any questions or more information, please contact:</a:t>
            </a:r>
          </a:p>
          <a:p>
            <a:endParaRPr lang="en-US" sz="1200" dirty="0">
              <a:solidFill>
                <a:srgbClr val="847C4E"/>
              </a:solidFill>
              <a:latin typeface="Avenir Book" panose="02000503020000020003" pitchFamily="2" charset="0"/>
            </a:endParaRPr>
          </a:p>
          <a:p>
            <a:r>
              <a:rPr lang="en-US" sz="2400" b="1" dirty="0">
                <a:solidFill>
                  <a:srgbClr val="847C4E"/>
                </a:solidFill>
                <a:latin typeface="Avenir Book" panose="02000503020000020003" pitchFamily="2" charset="0"/>
              </a:rPr>
              <a:t>Verónica Montoya </a:t>
            </a:r>
            <a:r>
              <a:rPr lang="en-US" sz="2400" dirty="0">
                <a:solidFill>
                  <a:srgbClr val="847C4E"/>
                </a:solidFill>
                <a:latin typeface="Avenir Book" panose="02000503020000020003" pitchFamily="2" charset="0"/>
              </a:rPr>
              <a:t>vmontoya@peralta.edu</a:t>
            </a:r>
          </a:p>
        </p:txBody>
      </p:sp>
    </p:spTree>
    <p:extLst>
      <p:ext uri="{BB962C8B-B14F-4D97-AF65-F5344CB8AC3E}">
        <p14:creationId xmlns:p14="http://schemas.microsoft.com/office/powerpoint/2010/main" val="35072310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CABFD-D1FB-E845-8783-DCF0A3FF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Arrow: Pentagon 55">
            <a:extLst>
              <a:ext uri="{FF2B5EF4-FFF2-40B4-BE49-F238E27FC236}">
                <a16:creationId xmlns:a16="http://schemas.microsoft.com/office/drawing/2014/main" id="{A83F98F5-8F09-E649-A875-F378E97E4643}"/>
              </a:ext>
            </a:extLst>
          </p:cNvPr>
          <p:cNvSpPr/>
          <p:nvPr/>
        </p:nvSpPr>
        <p:spPr>
          <a:xfrm>
            <a:off x="2703711" y="1739746"/>
            <a:ext cx="891540" cy="2342981"/>
          </a:xfrm>
          <a:prstGeom prst="homePlate">
            <a:avLst>
              <a:gd name="adj" fmla="val 36146"/>
            </a:avLst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5" name="Arrow: Chevron 28">
            <a:extLst>
              <a:ext uri="{FF2B5EF4-FFF2-40B4-BE49-F238E27FC236}">
                <a16:creationId xmlns:a16="http://schemas.microsoft.com/office/drawing/2014/main" id="{636CECA9-E1EC-AF49-83A1-A9C8CDB7E5CE}"/>
              </a:ext>
            </a:extLst>
          </p:cNvPr>
          <p:cNvSpPr/>
          <p:nvPr/>
        </p:nvSpPr>
        <p:spPr>
          <a:xfrm>
            <a:off x="3346384" y="1739746"/>
            <a:ext cx="3219361" cy="2342981"/>
          </a:xfrm>
          <a:custGeom>
            <a:avLst/>
            <a:gdLst>
              <a:gd name="connsiteX0" fmla="*/ 0 w 4105910"/>
              <a:gd name="connsiteY0" fmla="*/ 0 h 2178050"/>
              <a:gd name="connsiteX1" fmla="*/ 3633578 w 4105910"/>
              <a:gd name="connsiteY1" fmla="*/ 0 h 2178050"/>
              <a:gd name="connsiteX2" fmla="*/ 4105910 w 4105910"/>
              <a:gd name="connsiteY2" fmla="*/ 1089025 h 2178050"/>
              <a:gd name="connsiteX3" fmla="*/ 3633578 w 4105910"/>
              <a:gd name="connsiteY3" fmla="*/ 2178050 h 2178050"/>
              <a:gd name="connsiteX4" fmla="*/ 0 w 4105910"/>
              <a:gd name="connsiteY4" fmla="*/ 2178050 h 2178050"/>
              <a:gd name="connsiteX5" fmla="*/ 472332 w 4105910"/>
              <a:gd name="connsiteY5" fmla="*/ 1089025 h 2178050"/>
              <a:gd name="connsiteX6" fmla="*/ 0 w 4105910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72332 w 3659343"/>
              <a:gd name="connsiteY5" fmla="*/ 1089025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11077 w 3659343"/>
              <a:gd name="connsiteY5" fmla="*/ 1078393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367324 w 3659343"/>
              <a:gd name="connsiteY5" fmla="*/ 1078393 h 2178050"/>
              <a:gd name="connsiteX6" fmla="*/ 0 w 3659343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12115 w 3633578"/>
              <a:gd name="connsiteY2" fmla="*/ 1099658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33578 w 3633578"/>
              <a:gd name="connsiteY2" fmla="*/ 1099658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3578" h="2178050">
                <a:moveTo>
                  <a:pt x="0" y="0"/>
                </a:moveTo>
                <a:lnTo>
                  <a:pt x="3633578" y="0"/>
                </a:lnTo>
                <a:lnTo>
                  <a:pt x="3633578" y="1099658"/>
                </a:lnTo>
                <a:lnTo>
                  <a:pt x="3633578" y="2178050"/>
                </a:lnTo>
                <a:lnTo>
                  <a:pt x="0" y="2178050"/>
                </a:lnTo>
                <a:lnTo>
                  <a:pt x="367324" y="1078393"/>
                </a:lnTo>
                <a:lnTo>
                  <a:pt x="0" y="0"/>
                </a:lnTo>
                <a:close/>
              </a:path>
            </a:pathLst>
          </a:custGeom>
          <a:solidFill>
            <a:srgbClr val="007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Text Box 61">
            <a:extLst>
              <a:ext uri="{FF2B5EF4-FFF2-40B4-BE49-F238E27FC236}">
                <a16:creationId xmlns:a16="http://schemas.microsoft.com/office/drawing/2014/main" id="{8244C585-AFDB-E548-B72A-A22C2FF13E7C}"/>
              </a:ext>
            </a:extLst>
          </p:cNvPr>
          <p:cNvSpPr txBox="1"/>
          <p:nvPr/>
        </p:nvSpPr>
        <p:spPr>
          <a:xfrm rot="16200000">
            <a:off x="2044470" y="2626051"/>
            <a:ext cx="1964451" cy="620872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Student Success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Arrow: Chevron 28">
            <a:extLst>
              <a:ext uri="{FF2B5EF4-FFF2-40B4-BE49-F238E27FC236}">
                <a16:creationId xmlns:a16="http://schemas.microsoft.com/office/drawing/2014/main" id="{E2A67561-D03D-5C46-9F2C-6B116C357201}"/>
              </a:ext>
            </a:extLst>
          </p:cNvPr>
          <p:cNvSpPr/>
          <p:nvPr/>
        </p:nvSpPr>
        <p:spPr>
          <a:xfrm>
            <a:off x="3346384" y="4194841"/>
            <a:ext cx="3219362" cy="2342981"/>
          </a:xfrm>
          <a:custGeom>
            <a:avLst/>
            <a:gdLst>
              <a:gd name="connsiteX0" fmla="*/ 0 w 4105910"/>
              <a:gd name="connsiteY0" fmla="*/ 0 h 2178050"/>
              <a:gd name="connsiteX1" fmla="*/ 3633578 w 4105910"/>
              <a:gd name="connsiteY1" fmla="*/ 0 h 2178050"/>
              <a:gd name="connsiteX2" fmla="*/ 4105910 w 4105910"/>
              <a:gd name="connsiteY2" fmla="*/ 1089025 h 2178050"/>
              <a:gd name="connsiteX3" fmla="*/ 3633578 w 4105910"/>
              <a:gd name="connsiteY3" fmla="*/ 2178050 h 2178050"/>
              <a:gd name="connsiteX4" fmla="*/ 0 w 4105910"/>
              <a:gd name="connsiteY4" fmla="*/ 2178050 h 2178050"/>
              <a:gd name="connsiteX5" fmla="*/ 472332 w 4105910"/>
              <a:gd name="connsiteY5" fmla="*/ 1089025 h 2178050"/>
              <a:gd name="connsiteX6" fmla="*/ 0 w 4105910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72332 w 3659343"/>
              <a:gd name="connsiteY5" fmla="*/ 1089025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11077 w 3659343"/>
              <a:gd name="connsiteY5" fmla="*/ 1078393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367324 w 3659343"/>
              <a:gd name="connsiteY5" fmla="*/ 1078393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367324 w 3659343"/>
              <a:gd name="connsiteY5" fmla="*/ 1078393 h 2178050"/>
              <a:gd name="connsiteX6" fmla="*/ 0 w 3659343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12115 w 3633578"/>
              <a:gd name="connsiteY2" fmla="*/ 1099657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33578 w 3633578"/>
              <a:gd name="connsiteY2" fmla="*/ 1099657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33578 w 3633578"/>
              <a:gd name="connsiteY2" fmla="*/ 1099657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3578" h="2178050">
                <a:moveTo>
                  <a:pt x="0" y="0"/>
                </a:moveTo>
                <a:lnTo>
                  <a:pt x="3633578" y="0"/>
                </a:lnTo>
                <a:lnTo>
                  <a:pt x="3633578" y="1099657"/>
                </a:lnTo>
                <a:lnTo>
                  <a:pt x="3633578" y="2178050"/>
                </a:lnTo>
                <a:lnTo>
                  <a:pt x="0" y="2178050"/>
                </a:lnTo>
                <a:lnTo>
                  <a:pt x="367324" y="1078393"/>
                </a:lnTo>
                <a:lnTo>
                  <a:pt x="0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8" name="Arrow: Pentagon 54">
            <a:extLst>
              <a:ext uri="{FF2B5EF4-FFF2-40B4-BE49-F238E27FC236}">
                <a16:creationId xmlns:a16="http://schemas.microsoft.com/office/drawing/2014/main" id="{EB02B6E4-8670-B343-B85F-57F7B9E26364}"/>
              </a:ext>
            </a:extLst>
          </p:cNvPr>
          <p:cNvSpPr/>
          <p:nvPr/>
        </p:nvSpPr>
        <p:spPr>
          <a:xfrm>
            <a:off x="2716258" y="4183008"/>
            <a:ext cx="898842" cy="2354814"/>
          </a:xfrm>
          <a:prstGeom prst="homePlate">
            <a:avLst>
              <a:gd name="adj" fmla="val 38379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9" name="Text Box 67">
            <a:extLst>
              <a:ext uri="{FF2B5EF4-FFF2-40B4-BE49-F238E27FC236}">
                <a16:creationId xmlns:a16="http://schemas.microsoft.com/office/drawing/2014/main" id="{1FE78CF7-2191-0542-8B48-D9EC7DE7AFF6}"/>
              </a:ext>
            </a:extLst>
          </p:cNvPr>
          <p:cNvSpPr txBox="1"/>
          <p:nvPr/>
        </p:nvSpPr>
        <p:spPr>
          <a:xfrm>
            <a:off x="3487995" y="4515627"/>
            <a:ext cx="2894424" cy="850701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Latinx Transfer Rate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55 Latinx student increase over the baseline of 91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61">
            <a:extLst>
              <a:ext uri="{FF2B5EF4-FFF2-40B4-BE49-F238E27FC236}">
                <a16:creationId xmlns:a16="http://schemas.microsoft.com/office/drawing/2014/main" id="{92A9A7FF-5371-0443-A80E-67407B798ADF}"/>
              </a:ext>
            </a:extLst>
          </p:cNvPr>
          <p:cNvSpPr txBox="1"/>
          <p:nvPr/>
        </p:nvSpPr>
        <p:spPr>
          <a:xfrm rot="16200000">
            <a:off x="2121872" y="4993212"/>
            <a:ext cx="1935107" cy="746233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Transfer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Success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06F17-D178-5D45-83D2-AC02B62D5AF7}"/>
              </a:ext>
            </a:extLst>
          </p:cNvPr>
          <p:cNvSpPr txBox="1"/>
          <p:nvPr/>
        </p:nvSpPr>
        <p:spPr>
          <a:xfrm>
            <a:off x="2202959" y="4005574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6195D-E546-B048-9F19-10856613C4AA}"/>
              </a:ext>
            </a:extLst>
          </p:cNvPr>
          <p:cNvSpPr txBox="1"/>
          <p:nvPr/>
        </p:nvSpPr>
        <p:spPr>
          <a:xfrm>
            <a:off x="2191425" y="1537561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8CA8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13" name="Arrow: Pentagon 72">
            <a:extLst>
              <a:ext uri="{FF2B5EF4-FFF2-40B4-BE49-F238E27FC236}">
                <a16:creationId xmlns:a16="http://schemas.microsoft.com/office/drawing/2014/main" id="{92520973-F470-BB4C-9F06-8EA3A99F4F0D}"/>
              </a:ext>
            </a:extLst>
          </p:cNvPr>
          <p:cNvSpPr/>
          <p:nvPr/>
        </p:nvSpPr>
        <p:spPr>
          <a:xfrm>
            <a:off x="7671019" y="1725237"/>
            <a:ext cx="900270" cy="2330898"/>
          </a:xfrm>
          <a:prstGeom prst="homePlate">
            <a:avLst>
              <a:gd name="adj" fmla="val 34793"/>
            </a:avLst>
          </a:prstGeom>
          <a:solidFill>
            <a:srgbClr val="EDEAE1">
              <a:alpha val="0"/>
            </a:srgbClr>
          </a:solidFill>
          <a:ln>
            <a:solidFill>
              <a:srgbClr val="8A7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4" name="Text Box 59">
            <a:extLst>
              <a:ext uri="{FF2B5EF4-FFF2-40B4-BE49-F238E27FC236}">
                <a16:creationId xmlns:a16="http://schemas.microsoft.com/office/drawing/2014/main" id="{0A60AC75-AF45-F446-BFAD-772FB64971DE}"/>
              </a:ext>
            </a:extLst>
          </p:cNvPr>
          <p:cNvSpPr txBox="1"/>
          <p:nvPr/>
        </p:nvSpPr>
        <p:spPr>
          <a:xfrm rot="16200000">
            <a:off x="7108799" y="2536732"/>
            <a:ext cx="1926014" cy="69144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Career &amp; Job Placement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6AA5EA1-AFEF-6A47-99BB-63B5BB6C767D}"/>
              </a:ext>
            </a:extLst>
          </p:cNvPr>
          <p:cNvSpPr txBox="1"/>
          <p:nvPr/>
        </p:nvSpPr>
        <p:spPr>
          <a:xfrm>
            <a:off x="7145039" y="1553623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D7CDB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16" name="Arrow: Chevron 28">
            <a:extLst>
              <a:ext uri="{FF2B5EF4-FFF2-40B4-BE49-F238E27FC236}">
                <a16:creationId xmlns:a16="http://schemas.microsoft.com/office/drawing/2014/main" id="{10474B2F-A816-9142-8232-F11B81B40713}"/>
              </a:ext>
            </a:extLst>
          </p:cNvPr>
          <p:cNvSpPr/>
          <p:nvPr/>
        </p:nvSpPr>
        <p:spPr>
          <a:xfrm>
            <a:off x="8318410" y="4176965"/>
            <a:ext cx="3216152" cy="2364401"/>
          </a:xfrm>
          <a:custGeom>
            <a:avLst/>
            <a:gdLst>
              <a:gd name="connsiteX0" fmla="*/ 0 w 4105910"/>
              <a:gd name="connsiteY0" fmla="*/ 0 h 2178050"/>
              <a:gd name="connsiteX1" fmla="*/ 3633578 w 4105910"/>
              <a:gd name="connsiteY1" fmla="*/ 0 h 2178050"/>
              <a:gd name="connsiteX2" fmla="*/ 4105910 w 4105910"/>
              <a:gd name="connsiteY2" fmla="*/ 1089025 h 2178050"/>
              <a:gd name="connsiteX3" fmla="*/ 3633578 w 4105910"/>
              <a:gd name="connsiteY3" fmla="*/ 2178050 h 2178050"/>
              <a:gd name="connsiteX4" fmla="*/ 0 w 4105910"/>
              <a:gd name="connsiteY4" fmla="*/ 2178050 h 2178050"/>
              <a:gd name="connsiteX5" fmla="*/ 472332 w 4105910"/>
              <a:gd name="connsiteY5" fmla="*/ 1089025 h 2178050"/>
              <a:gd name="connsiteX6" fmla="*/ 0 w 4105910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72332 w 3659343"/>
              <a:gd name="connsiteY5" fmla="*/ 1089025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11077 w 3659343"/>
              <a:gd name="connsiteY5" fmla="*/ 1078393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367324 w 3659343"/>
              <a:gd name="connsiteY5" fmla="*/ 1078393 h 2178050"/>
              <a:gd name="connsiteX6" fmla="*/ 0 w 3659343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18147 w 3633578"/>
              <a:gd name="connsiteY2" fmla="*/ 1110290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  <a:gd name="connsiteX0" fmla="*/ 0 w 3633578"/>
              <a:gd name="connsiteY0" fmla="*/ 0 h 2178050"/>
              <a:gd name="connsiteX1" fmla="*/ 3633578 w 3633578"/>
              <a:gd name="connsiteY1" fmla="*/ 0 h 2178050"/>
              <a:gd name="connsiteX2" fmla="*/ 3633578 w 3633578"/>
              <a:gd name="connsiteY2" fmla="*/ 1110290 h 2178050"/>
              <a:gd name="connsiteX3" fmla="*/ 3633578 w 3633578"/>
              <a:gd name="connsiteY3" fmla="*/ 2178050 h 2178050"/>
              <a:gd name="connsiteX4" fmla="*/ 0 w 3633578"/>
              <a:gd name="connsiteY4" fmla="*/ 2178050 h 2178050"/>
              <a:gd name="connsiteX5" fmla="*/ 367324 w 3633578"/>
              <a:gd name="connsiteY5" fmla="*/ 1078393 h 2178050"/>
              <a:gd name="connsiteX6" fmla="*/ 0 w 3633578"/>
              <a:gd name="connsiteY6" fmla="*/ 0 h 21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33578" h="2178050">
                <a:moveTo>
                  <a:pt x="0" y="0"/>
                </a:moveTo>
                <a:lnTo>
                  <a:pt x="3633578" y="0"/>
                </a:lnTo>
                <a:lnTo>
                  <a:pt x="3633578" y="1110290"/>
                </a:lnTo>
                <a:lnTo>
                  <a:pt x="3633578" y="2178050"/>
                </a:lnTo>
                <a:lnTo>
                  <a:pt x="0" y="2178050"/>
                </a:lnTo>
                <a:lnTo>
                  <a:pt x="367324" y="1078393"/>
                </a:lnTo>
                <a:lnTo>
                  <a:pt x="0" y="0"/>
                </a:lnTo>
                <a:close/>
              </a:path>
            </a:pathLst>
          </a:custGeom>
          <a:solidFill>
            <a:srgbClr val="8A7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7" name="Arrow: Pentagon 51">
            <a:extLst>
              <a:ext uri="{FF2B5EF4-FFF2-40B4-BE49-F238E27FC236}">
                <a16:creationId xmlns:a16="http://schemas.microsoft.com/office/drawing/2014/main" id="{0452180B-5EB9-6042-A3CC-C0B266750E0F}"/>
              </a:ext>
            </a:extLst>
          </p:cNvPr>
          <p:cNvSpPr/>
          <p:nvPr/>
        </p:nvSpPr>
        <p:spPr>
          <a:xfrm>
            <a:off x="7701813" y="4183007"/>
            <a:ext cx="885988" cy="2363281"/>
          </a:xfrm>
          <a:prstGeom prst="homePlate">
            <a:avLst>
              <a:gd name="adj" fmla="val 36532"/>
            </a:avLst>
          </a:prstGeom>
          <a:solidFill>
            <a:srgbClr val="8A7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18" name="Text Box 53">
            <a:extLst>
              <a:ext uri="{FF2B5EF4-FFF2-40B4-BE49-F238E27FC236}">
                <a16:creationId xmlns:a16="http://schemas.microsoft.com/office/drawing/2014/main" id="{14F048B6-7235-DC45-87B1-7090534258B3}"/>
              </a:ext>
            </a:extLst>
          </p:cNvPr>
          <p:cNvSpPr txBox="1"/>
          <p:nvPr/>
        </p:nvSpPr>
        <p:spPr>
          <a:xfrm rot="16200000">
            <a:off x="6906661" y="5079927"/>
            <a:ext cx="2045141" cy="53950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Professional Development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Text Box 68">
            <a:extLst>
              <a:ext uri="{FF2B5EF4-FFF2-40B4-BE49-F238E27FC236}">
                <a16:creationId xmlns:a16="http://schemas.microsoft.com/office/drawing/2014/main" id="{A42298F4-3D92-1449-9380-530AD0BB59BF}"/>
              </a:ext>
            </a:extLst>
          </p:cNvPr>
          <p:cNvSpPr txBox="1"/>
          <p:nvPr/>
        </p:nvSpPr>
        <p:spPr>
          <a:xfrm>
            <a:off x="8571289" y="1954261"/>
            <a:ext cx="2826215" cy="664845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Latinx and Low-income student employment preparation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10% increase over baseline of 58%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Text Box 68">
            <a:extLst>
              <a:ext uri="{FF2B5EF4-FFF2-40B4-BE49-F238E27FC236}">
                <a16:creationId xmlns:a16="http://schemas.microsoft.com/office/drawing/2014/main" id="{A048E199-C014-F440-8210-E68787CDEFA3}"/>
              </a:ext>
            </a:extLst>
          </p:cNvPr>
          <p:cNvSpPr txBox="1"/>
          <p:nvPr/>
        </p:nvSpPr>
        <p:spPr>
          <a:xfrm>
            <a:off x="3415231" y="1804437"/>
            <a:ext cx="3096667" cy="664845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Latinx Freshmen Retention Rate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5% increase over baseline of 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</a:t>
            </a: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%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 Box 68">
            <a:extLst>
              <a:ext uri="{FF2B5EF4-FFF2-40B4-BE49-F238E27FC236}">
                <a16:creationId xmlns:a16="http://schemas.microsoft.com/office/drawing/2014/main" id="{797FBE72-857A-5548-AD07-E2FD36996FC3}"/>
              </a:ext>
            </a:extLst>
          </p:cNvPr>
          <p:cNvSpPr txBox="1"/>
          <p:nvPr/>
        </p:nvSpPr>
        <p:spPr>
          <a:xfrm>
            <a:off x="3612850" y="2936488"/>
            <a:ext cx="2870453" cy="664845"/>
          </a:xfrm>
          <a:prstGeom prst="rect">
            <a:avLst/>
          </a:prstGeom>
          <a:solidFill>
            <a:schemeClr val="bg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Latinx Graduation, Completion Rate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24 Latinx student increase over the baseline of 237</a:t>
            </a:r>
            <a:endParaRPr lang="en-US" sz="11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 Box 67">
            <a:extLst>
              <a:ext uri="{FF2B5EF4-FFF2-40B4-BE49-F238E27FC236}">
                <a16:creationId xmlns:a16="http://schemas.microsoft.com/office/drawing/2014/main" id="{74E31A94-D137-A64C-AA36-5DAC3931187C}"/>
              </a:ext>
            </a:extLst>
          </p:cNvPr>
          <p:cNvSpPr txBox="1"/>
          <p:nvPr/>
        </p:nvSpPr>
        <p:spPr>
          <a:xfrm>
            <a:off x="8511843" y="4410190"/>
            <a:ext cx="2894424" cy="850701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</a:pPr>
            <a:r>
              <a:rPr lang="en-US" sz="22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Faculty and Staff Professional Development</a:t>
            </a:r>
            <a:endParaRPr lang="en-US" sz="22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40 Faculty and staff to participate in professional development </a:t>
            </a:r>
          </a:p>
          <a:p>
            <a:pPr algn="ctr"/>
            <a:r>
              <a:rPr lang="en-US" sz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activities over baseline of 0</a:t>
            </a: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BAE0DFF-8F4A-9E4F-8A7C-77EF1B9C4BB3}"/>
              </a:ext>
            </a:extLst>
          </p:cNvPr>
          <p:cNvSpPr txBox="1"/>
          <p:nvPr/>
        </p:nvSpPr>
        <p:spPr>
          <a:xfrm>
            <a:off x="7167470" y="4006362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A6966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24" name="Arrow: Chevron 28">
            <a:extLst>
              <a:ext uri="{FF2B5EF4-FFF2-40B4-BE49-F238E27FC236}">
                <a16:creationId xmlns:a16="http://schemas.microsoft.com/office/drawing/2014/main" id="{E8E828BD-6FB8-A441-B0F4-2213F7FA3327}"/>
              </a:ext>
            </a:extLst>
          </p:cNvPr>
          <p:cNvSpPr/>
          <p:nvPr/>
        </p:nvSpPr>
        <p:spPr>
          <a:xfrm>
            <a:off x="8324944" y="1719195"/>
            <a:ext cx="3219362" cy="2342982"/>
          </a:xfrm>
          <a:custGeom>
            <a:avLst/>
            <a:gdLst>
              <a:gd name="connsiteX0" fmla="*/ 0 w 4105910"/>
              <a:gd name="connsiteY0" fmla="*/ 0 h 2178050"/>
              <a:gd name="connsiteX1" fmla="*/ 3633578 w 4105910"/>
              <a:gd name="connsiteY1" fmla="*/ 0 h 2178050"/>
              <a:gd name="connsiteX2" fmla="*/ 4105910 w 4105910"/>
              <a:gd name="connsiteY2" fmla="*/ 1089025 h 2178050"/>
              <a:gd name="connsiteX3" fmla="*/ 3633578 w 4105910"/>
              <a:gd name="connsiteY3" fmla="*/ 2178050 h 2178050"/>
              <a:gd name="connsiteX4" fmla="*/ 0 w 4105910"/>
              <a:gd name="connsiteY4" fmla="*/ 2178050 h 2178050"/>
              <a:gd name="connsiteX5" fmla="*/ 472332 w 4105910"/>
              <a:gd name="connsiteY5" fmla="*/ 1089025 h 2178050"/>
              <a:gd name="connsiteX6" fmla="*/ 0 w 4105910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72332 w 3659343"/>
              <a:gd name="connsiteY5" fmla="*/ 1089025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411077 w 3659343"/>
              <a:gd name="connsiteY5" fmla="*/ 1078393 h 2178050"/>
              <a:gd name="connsiteX6" fmla="*/ 0 w 3659343"/>
              <a:gd name="connsiteY6" fmla="*/ 0 h 2178050"/>
              <a:gd name="connsiteX0" fmla="*/ 0 w 3659343"/>
              <a:gd name="connsiteY0" fmla="*/ 0 h 2178050"/>
              <a:gd name="connsiteX1" fmla="*/ 3633578 w 3659343"/>
              <a:gd name="connsiteY1" fmla="*/ 0 h 2178050"/>
              <a:gd name="connsiteX2" fmla="*/ 3659343 w 3659343"/>
              <a:gd name="connsiteY2" fmla="*/ 1110290 h 2178050"/>
              <a:gd name="connsiteX3" fmla="*/ 3633578 w 3659343"/>
              <a:gd name="connsiteY3" fmla="*/ 2178050 h 2178050"/>
              <a:gd name="connsiteX4" fmla="*/ 0 w 3659343"/>
              <a:gd name="connsiteY4" fmla="*/ 2178050 h 2178050"/>
              <a:gd name="connsiteX5" fmla="*/ 367324 w 3659343"/>
              <a:gd name="connsiteY5" fmla="*/ 1078393 h 2178050"/>
              <a:gd name="connsiteX6" fmla="*/ 0 w 3659343"/>
              <a:gd name="connsiteY6" fmla="*/ 0 h 2178050"/>
              <a:gd name="connsiteX0" fmla="*/ 0 w 3650312"/>
              <a:gd name="connsiteY0" fmla="*/ 0 h 2178050"/>
              <a:gd name="connsiteX1" fmla="*/ 3633578 w 3650312"/>
              <a:gd name="connsiteY1" fmla="*/ 0 h 2178050"/>
              <a:gd name="connsiteX2" fmla="*/ 3650312 w 3650312"/>
              <a:gd name="connsiteY2" fmla="*/ 1110290 h 2178050"/>
              <a:gd name="connsiteX3" fmla="*/ 3633578 w 3650312"/>
              <a:gd name="connsiteY3" fmla="*/ 2178050 h 2178050"/>
              <a:gd name="connsiteX4" fmla="*/ 0 w 3650312"/>
              <a:gd name="connsiteY4" fmla="*/ 2178050 h 2178050"/>
              <a:gd name="connsiteX5" fmla="*/ 367324 w 3650312"/>
              <a:gd name="connsiteY5" fmla="*/ 1078393 h 2178050"/>
              <a:gd name="connsiteX6" fmla="*/ 0 w 3650312"/>
              <a:gd name="connsiteY6" fmla="*/ 0 h 2178050"/>
              <a:gd name="connsiteX0" fmla="*/ 0 w 3650157"/>
              <a:gd name="connsiteY0" fmla="*/ 0 h 2178050"/>
              <a:gd name="connsiteX1" fmla="*/ 3633578 w 3650157"/>
              <a:gd name="connsiteY1" fmla="*/ 0 h 2178050"/>
              <a:gd name="connsiteX2" fmla="*/ 3650157 w 3650157"/>
              <a:gd name="connsiteY2" fmla="*/ 1117362 h 2178050"/>
              <a:gd name="connsiteX3" fmla="*/ 3633578 w 3650157"/>
              <a:gd name="connsiteY3" fmla="*/ 2178050 h 2178050"/>
              <a:gd name="connsiteX4" fmla="*/ 0 w 3650157"/>
              <a:gd name="connsiteY4" fmla="*/ 2178050 h 2178050"/>
              <a:gd name="connsiteX5" fmla="*/ 367324 w 3650157"/>
              <a:gd name="connsiteY5" fmla="*/ 1078393 h 2178050"/>
              <a:gd name="connsiteX6" fmla="*/ 0 w 3650157"/>
              <a:gd name="connsiteY6" fmla="*/ 0 h 2178050"/>
              <a:gd name="connsiteX0" fmla="*/ 0 w 3650157"/>
              <a:gd name="connsiteY0" fmla="*/ 0 h 2178050"/>
              <a:gd name="connsiteX1" fmla="*/ 3633578 w 3650157"/>
              <a:gd name="connsiteY1" fmla="*/ 0 h 2178050"/>
              <a:gd name="connsiteX2" fmla="*/ 3650157 w 3650157"/>
              <a:gd name="connsiteY2" fmla="*/ 1117362 h 2178050"/>
              <a:gd name="connsiteX3" fmla="*/ 3633578 w 3650157"/>
              <a:gd name="connsiteY3" fmla="*/ 2178050 h 2178050"/>
              <a:gd name="connsiteX4" fmla="*/ 0 w 3650157"/>
              <a:gd name="connsiteY4" fmla="*/ 2178050 h 2178050"/>
              <a:gd name="connsiteX5" fmla="*/ 367324 w 3650157"/>
              <a:gd name="connsiteY5" fmla="*/ 1078393 h 2178050"/>
              <a:gd name="connsiteX6" fmla="*/ 0 w 3650157"/>
              <a:gd name="connsiteY6" fmla="*/ 0 h 2178050"/>
              <a:gd name="connsiteX0" fmla="*/ 0 w 3650583"/>
              <a:gd name="connsiteY0" fmla="*/ 0 h 2178050"/>
              <a:gd name="connsiteX1" fmla="*/ 3650583 w 3650583"/>
              <a:gd name="connsiteY1" fmla="*/ 0 h 2178050"/>
              <a:gd name="connsiteX2" fmla="*/ 3650157 w 3650583"/>
              <a:gd name="connsiteY2" fmla="*/ 1117362 h 2178050"/>
              <a:gd name="connsiteX3" fmla="*/ 3633578 w 3650583"/>
              <a:gd name="connsiteY3" fmla="*/ 2178050 h 2178050"/>
              <a:gd name="connsiteX4" fmla="*/ 0 w 3650583"/>
              <a:gd name="connsiteY4" fmla="*/ 2178050 h 2178050"/>
              <a:gd name="connsiteX5" fmla="*/ 367324 w 3650583"/>
              <a:gd name="connsiteY5" fmla="*/ 1078393 h 2178050"/>
              <a:gd name="connsiteX6" fmla="*/ 0 w 3650583"/>
              <a:gd name="connsiteY6" fmla="*/ 0 h 2178050"/>
              <a:gd name="connsiteX0" fmla="*/ 0 w 3650583"/>
              <a:gd name="connsiteY0" fmla="*/ 0 h 2178050"/>
              <a:gd name="connsiteX1" fmla="*/ 3650583 w 3650583"/>
              <a:gd name="connsiteY1" fmla="*/ 0 h 2178050"/>
              <a:gd name="connsiteX2" fmla="*/ 3650157 w 3650583"/>
              <a:gd name="connsiteY2" fmla="*/ 1117362 h 2178050"/>
              <a:gd name="connsiteX3" fmla="*/ 3650583 w 3650583"/>
              <a:gd name="connsiteY3" fmla="*/ 2178050 h 2178050"/>
              <a:gd name="connsiteX4" fmla="*/ 0 w 3650583"/>
              <a:gd name="connsiteY4" fmla="*/ 2178050 h 2178050"/>
              <a:gd name="connsiteX5" fmla="*/ 367324 w 3650583"/>
              <a:gd name="connsiteY5" fmla="*/ 1078393 h 2178050"/>
              <a:gd name="connsiteX6" fmla="*/ 0 w 3650583"/>
              <a:gd name="connsiteY6" fmla="*/ 0 h 217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650583" h="2178050">
                <a:moveTo>
                  <a:pt x="0" y="0"/>
                </a:moveTo>
                <a:lnTo>
                  <a:pt x="3650583" y="0"/>
                </a:lnTo>
                <a:lnTo>
                  <a:pt x="3650157" y="1117362"/>
                </a:lnTo>
                <a:lnTo>
                  <a:pt x="3650583" y="2178050"/>
                </a:lnTo>
                <a:lnTo>
                  <a:pt x="0" y="2178050"/>
                </a:lnTo>
                <a:lnTo>
                  <a:pt x="367324" y="1078393"/>
                </a:lnTo>
                <a:lnTo>
                  <a:pt x="0" y="0"/>
                </a:lnTo>
                <a:close/>
              </a:path>
            </a:pathLst>
          </a:custGeom>
          <a:solidFill>
            <a:srgbClr val="EDEAE1">
              <a:alpha val="0"/>
            </a:srgbClr>
          </a:solidFill>
          <a:ln>
            <a:solidFill>
              <a:srgbClr val="8A7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9AE98E-0304-2B4A-8CE3-DE965E90F8CC}"/>
              </a:ext>
            </a:extLst>
          </p:cNvPr>
          <p:cNvSpPr txBox="1"/>
          <p:nvPr/>
        </p:nvSpPr>
        <p:spPr>
          <a:xfrm>
            <a:off x="2191425" y="83122"/>
            <a:ext cx="905450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Grant Goals</a:t>
            </a:r>
          </a:p>
        </p:txBody>
      </p:sp>
    </p:spTree>
    <p:extLst>
      <p:ext uri="{BB962C8B-B14F-4D97-AF65-F5344CB8AC3E}">
        <p14:creationId xmlns:p14="http://schemas.microsoft.com/office/powerpoint/2010/main" val="1095596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48CABFD-D1FB-E845-8783-DCF0A3FFAC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025"/>
            <a:ext cx="12192000" cy="6858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C5662A12-5FA4-CD49-85F3-A73E298B2086}"/>
              </a:ext>
            </a:extLst>
          </p:cNvPr>
          <p:cNvSpPr txBox="1"/>
          <p:nvPr/>
        </p:nvSpPr>
        <p:spPr>
          <a:xfrm>
            <a:off x="2148457" y="95003"/>
            <a:ext cx="1004354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Objectives &amp; Targets</a:t>
            </a:r>
          </a:p>
        </p:txBody>
      </p:sp>
      <p:sp>
        <p:nvSpPr>
          <p:cNvPr id="27" name="Arrow: Pentagon 42">
            <a:extLst>
              <a:ext uri="{FF2B5EF4-FFF2-40B4-BE49-F238E27FC236}">
                <a16:creationId xmlns:a16="http://schemas.microsoft.com/office/drawing/2014/main" id="{3AAECA8D-8B76-8343-8CFD-6EFC4D562F46}"/>
              </a:ext>
            </a:extLst>
          </p:cNvPr>
          <p:cNvSpPr/>
          <p:nvPr/>
        </p:nvSpPr>
        <p:spPr>
          <a:xfrm>
            <a:off x="1889198" y="1204573"/>
            <a:ext cx="775385" cy="2478335"/>
          </a:xfrm>
          <a:prstGeom prst="homePlate">
            <a:avLst>
              <a:gd name="adj" fmla="val 61175"/>
            </a:avLst>
          </a:prstGeom>
          <a:solidFill>
            <a:srgbClr val="00708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554DAF37-3356-8342-B9E1-C8B71BF82164}"/>
              </a:ext>
            </a:extLst>
          </p:cNvPr>
          <p:cNvSpPr/>
          <p:nvPr/>
        </p:nvSpPr>
        <p:spPr>
          <a:xfrm>
            <a:off x="1886664" y="4300640"/>
            <a:ext cx="803814" cy="2478334"/>
          </a:xfrm>
          <a:prstGeom prst="homePlate">
            <a:avLst>
              <a:gd name="adj" fmla="val 60794"/>
            </a:avLst>
          </a:prstGeom>
          <a:solidFill>
            <a:srgbClr val="CBCB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Arrow: Pentagon 43">
            <a:extLst>
              <a:ext uri="{FF2B5EF4-FFF2-40B4-BE49-F238E27FC236}">
                <a16:creationId xmlns:a16="http://schemas.microsoft.com/office/drawing/2014/main" id="{379D32D5-6F61-D84E-A14A-1AEF79B69BE3}"/>
              </a:ext>
            </a:extLst>
          </p:cNvPr>
          <p:cNvSpPr/>
          <p:nvPr/>
        </p:nvSpPr>
        <p:spPr>
          <a:xfrm>
            <a:off x="7315129" y="1211469"/>
            <a:ext cx="767349" cy="2495414"/>
          </a:xfrm>
          <a:prstGeom prst="homePlate">
            <a:avLst>
              <a:gd name="adj" fmla="val 62207"/>
            </a:avLst>
          </a:prstGeom>
          <a:solidFill>
            <a:srgbClr val="EDEAE1"/>
          </a:solidFill>
          <a:ln>
            <a:solidFill>
              <a:srgbClr val="8A7C4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3" name="Arrow: Pentagon 29">
            <a:extLst>
              <a:ext uri="{FF2B5EF4-FFF2-40B4-BE49-F238E27FC236}">
                <a16:creationId xmlns:a16="http://schemas.microsoft.com/office/drawing/2014/main" id="{0E596C4B-ADF1-1D49-AE40-0A954F6C62D6}"/>
              </a:ext>
            </a:extLst>
          </p:cNvPr>
          <p:cNvSpPr/>
          <p:nvPr/>
        </p:nvSpPr>
        <p:spPr>
          <a:xfrm>
            <a:off x="7382637" y="4310995"/>
            <a:ext cx="788471" cy="2478333"/>
          </a:xfrm>
          <a:prstGeom prst="homePlate">
            <a:avLst>
              <a:gd name="adj" fmla="val 61048"/>
            </a:avLst>
          </a:prstGeom>
          <a:solidFill>
            <a:srgbClr val="8A7C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DCE48CA-CEE5-C142-94E0-EE6013B9EE54}"/>
              </a:ext>
            </a:extLst>
          </p:cNvPr>
          <p:cNvSpPr txBox="1"/>
          <p:nvPr/>
        </p:nvSpPr>
        <p:spPr>
          <a:xfrm>
            <a:off x="1419407" y="4079690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chemeClr val="bg2">
                    <a:lumMod val="75000"/>
                  </a:schemeClr>
                </a:solidFill>
                <a:latin typeface="Century Gothic" panose="020B0502020202020204" pitchFamily="34" charset="0"/>
              </a:rPr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C66B86-730B-7C4B-A8A5-9F184C27E30D}"/>
              </a:ext>
            </a:extLst>
          </p:cNvPr>
          <p:cNvSpPr txBox="1"/>
          <p:nvPr/>
        </p:nvSpPr>
        <p:spPr>
          <a:xfrm>
            <a:off x="1407873" y="967561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008CA8"/>
                </a:solidFill>
                <a:latin typeface="Century Gothic" panose="020B0502020202020204" pitchFamily="34" charset="0"/>
              </a:rPr>
              <a:t>1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C829D0B-EC9E-2E48-83B8-E44830A1A3B3}"/>
              </a:ext>
            </a:extLst>
          </p:cNvPr>
          <p:cNvSpPr txBox="1"/>
          <p:nvPr/>
        </p:nvSpPr>
        <p:spPr>
          <a:xfrm>
            <a:off x="6836049" y="983623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D7CDB1"/>
                </a:solidFill>
                <a:latin typeface="Century Gothic" panose="020B0502020202020204" pitchFamily="34" charset="0"/>
              </a:rPr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93BC1D7-B24A-6C47-8522-8D490D4570CC}"/>
              </a:ext>
            </a:extLst>
          </p:cNvPr>
          <p:cNvSpPr txBox="1"/>
          <p:nvPr/>
        </p:nvSpPr>
        <p:spPr>
          <a:xfrm>
            <a:off x="6870355" y="4092356"/>
            <a:ext cx="138674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solidFill>
                  <a:srgbClr val="A69662"/>
                </a:solidFill>
                <a:latin typeface="Century Gothic" panose="020B0502020202020204" pitchFamily="34" charset="0"/>
              </a:rPr>
              <a:t>4</a:t>
            </a:r>
          </a:p>
        </p:txBody>
      </p:sp>
      <p:sp>
        <p:nvSpPr>
          <p:cNvPr id="39" name="Text Box 61">
            <a:extLst>
              <a:ext uri="{FF2B5EF4-FFF2-40B4-BE49-F238E27FC236}">
                <a16:creationId xmlns:a16="http://schemas.microsoft.com/office/drawing/2014/main" id="{F1C40F13-5DD3-E747-BFB2-D855665A3575}"/>
              </a:ext>
            </a:extLst>
          </p:cNvPr>
          <p:cNvSpPr txBox="1"/>
          <p:nvPr/>
        </p:nvSpPr>
        <p:spPr>
          <a:xfrm rot="16200000">
            <a:off x="1161019" y="2153363"/>
            <a:ext cx="1964451" cy="620872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Student Success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61">
            <a:extLst>
              <a:ext uri="{FF2B5EF4-FFF2-40B4-BE49-F238E27FC236}">
                <a16:creationId xmlns:a16="http://schemas.microsoft.com/office/drawing/2014/main" id="{586A68ED-FE71-FC48-BAF6-54F5B67B4A76}"/>
              </a:ext>
            </a:extLst>
          </p:cNvPr>
          <p:cNvSpPr txBox="1"/>
          <p:nvPr/>
        </p:nvSpPr>
        <p:spPr>
          <a:xfrm rot="16200000">
            <a:off x="1231805" y="5150572"/>
            <a:ext cx="1935107" cy="746233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Transfer</a:t>
            </a: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 Success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59">
            <a:extLst>
              <a:ext uri="{FF2B5EF4-FFF2-40B4-BE49-F238E27FC236}">
                <a16:creationId xmlns:a16="http://schemas.microsoft.com/office/drawing/2014/main" id="{5B696A26-1683-2949-888E-BD1252477D29}"/>
              </a:ext>
            </a:extLst>
          </p:cNvPr>
          <p:cNvSpPr txBox="1"/>
          <p:nvPr/>
        </p:nvSpPr>
        <p:spPr>
          <a:xfrm rot="16200000">
            <a:off x="6638491" y="2120269"/>
            <a:ext cx="1926014" cy="69144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Career &amp; Job Placement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2" name="Text Box 53">
            <a:extLst>
              <a:ext uri="{FF2B5EF4-FFF2-40B4-BE49-F238E27FC236}">
                <a16:creationId xmlns:a16="http://schemas.microsoft.com/office/drawing/2014/main" id="{C848AF44-ED29-BE4F-BC0B-42067A31F44C}"/>
              </a:ext>
            </a:extLst>
          </p:cNvPr>
          <p:cNvSpPr txBox="1"/>
          <p:nvPr/>
        </p:nvSpPr>
        <p:spPr>
          <a:xfrm rot="16200000">
            <a:off x="6544171" y="5237510"/>
            <a:ext cx="2045141" cy="539507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000" dirty="0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Professional Development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3" name="Text Box 32">
            <a:extLst>
              <a:ext uri="{FF2B5EF4-FFF2-40B4-BE49-F238E27FC236}">
                <a16:creationId xmlns:a16="http://schemas.microsoft.com/office/drawing/2014/main" id="{CD1ABAD2-D072-F64C-B87C-3915A7CD2A00}"/>
              </a:ext>
            </a:extLst>
          </p:cNvPr>
          <p:cNvSpPr txBox="1"/>
          <p:nvPr/>
        </p:nvSpPr>
        <p:spPr>
          <a:xfrm>
            <a:off x="2725886" y="1505319"/>
            <a:ext cx="3729994" cy="1075364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By September 30, 2025, achieve a 5% increase in the Hispanic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freshman retention rate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to 81% over 2019 baseline of 76%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4" name="Text Box 46">
            <a:extLst>
              <a:ext uri="{FF2B5EF4-FFF2-40B4-BE49-F238E27FC236}">
                <a16:creationId xmlns:a16="http://schemas.microsoft.com/office/drawing/2014/main" id="{FBE6170F-294D-534E-AD02-36DDDF43C9DF}"/>
              </a:ext>
            </a:extLst>
          </p:cNvPr>
          <p:cNvSpPr txBox="1"/>
          <p:nvPr/>
        </p:nvSpPr>
        <p:spPr>
          <a:xfrm>
            <a:off x="2725154" y="2900622"/>
            <a:ext cx="2295738" cy="456161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8A7C4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2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5" name="Text Box 36">
            <a:extLst>
              <a:ext uri="{FF2B5EF4-FFF2-40B4-BE49-F238E27FC236}">
                <a16:creationId xmlns:a16="http://schemas.microsoft.com/office/drawing/2014/main" id="{3F36D14C-AE66-5448-85C6-34A7D9D4AB71}"/>
              </a:ext>
            </a:extLst>
          </p:cNvPr>
          <p:cNvSpPr txBox="1"/>
          <p:nvPr/>
        </p:nvSpPr>
        <p:spPr>
          <a:xfrm>
            <a:off x="2730659" y="3209866"/>
            <a:ext cx="3994653" cy="1240456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By September 30, 2025, increase the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annual rate of degree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or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certificate completion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for Hispanic students by 10% over a baseline of 237 students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6" name="Text Box 34">
            <a:extLst>
              <a:ext uri="{FF2B5EF4-FFF2-40B4-BE49-F238E27FC236}">
                <a16:creationId xmlns:a16="http://schemas.microsoft.com/office/drawing/2014/main" id="{27386DB5-0157-1F42-A1CE-871FF6CB4780}"/>
              </a:ext>
            </a:extLst>
          </p:cNvPr>
          <p:cNvSpPr txBox="1"/>
          <p:nvPr/>
        </p:nvSpPr>
        <p:spPr>
          <a:xfrm>
            <a:off x="2681867" y="1154864"/>
            <a:ext cx="2318509" cy="5416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8A7C4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7" name="Text Box 40">
            <a:extLst>
              <a:ext uri="{FF2B5EF4-FFF2-40B4-BE49-F238E27FC236}">
                <a16:creationId xmlns:a16="http://schemas.microsoft.com/office/drawing/2014/main" id="{BA1D27C6-3308-3B4E-9F24-8768645C3F76}"/>
              </a:ext>
            </a:extLst>
          </p:cNvPr>
          <p:cNvSpPr txBox="1"/>
          <p:nvPr/>
        </p:nvSpPr>
        <p:spPr>
          <a:xfrm>
            <a:off x="2769980" y="4825490"/>
            <a:ext cx="2377756" cy="5416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8A7C4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3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8" name="Text Box 38">
            <a:extLst>
              <a:ext uri="{FF2B5EF4-FFF2-40B4-BE49-F238E27FC236}">
                <a16:creationId xmlns:a16="http://schemas.microsoft.com/office/drawing/2014/main" id="{3E7A2DF4-68A5-034F-9197-29AC5041063C}"/>
              </a:ext>
            </a:extLst>
          </p:cNvPr>
          <p:cNvSpPr txBox="1"/>
          <p:nvPr/>
        </p:nvSpPr>
        <p:spPr>
          <a:xfrm>
            <a:off x="2732941" y="5145529"/>
            <a:ext cx="3973724" cy="115189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By September 30, 2025, increase the annual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number of Hispanic students who transfer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from BCC to a four-year institution to 146 from a 2019 baseline of 91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9" name="Text Box 42">
            <a:extLst>
              <a:ext uri="{FF2B5EF4-FFF2-40B4-BE49-F238E27FC236}">
                <a16:creationId xmlns:a16="http://schemas.microsoft.com/office/drawing/2014/main" id="{E5F3A08C-D662-E84D-9EF6-5DA98B2DABDD}"/>
              </a:ext>
            </a:extLst>
          </p:cNvPr>
          <p:cNvSpPr txBox="1"/>
          <p:nvPr/>
        </p:nvSpPr>
        <p:spPr>
          <a:xfrm>
            <a:off x="8157853" y="1962891"/>
            <a:ext cx="3801578" cy="100770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By Sept. 30, 2025, increase preparation of Hispanic and low-income students for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employment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from 58% to 68%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0" name="Text Box 44">
            <a:extLst>
              <a:ext uri="{FF2B5EF4-FFF2-40B4-BE49-F238E27FC236}">
                <a16:creationId xmlns:a16="http://schemas.microsoft.com/office/drawing/2014/main" id="{6ADA4DAA-ADC3-4B4C-A174-DE7D1D743D77}"/>
              </a:ext>
            </a:extLst>
          </p:cNvPr>
          <p:cNvSpPr txBox="1"/>
          <p:nvPr/>
        </p:nvSpPr>
        <p:spPr>
          <a:xfrm>
            <a:off x="8049272" y="1665467"/>
            <a:ext cx="2380312" cy="387469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8A7C4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5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1" name="Text Box 48">
            <a:extLst>
              <a:ext uri="{FF2B5EF4-FFF2-40B4-BE49-F238E27FC236}">
                <a16:creationId xmlns:a16="http://schemas.microsoft.com/office/drawing/2014/main" id="{4B254EFC-0096-CE41-AA7E-449CFAD45AC4}"/>
              </a:ext>
            </a:extLst>
          </p:cNvPr>
          <p:cNvSpPr txBox="1"/>
          <p:nvPr/>
        </p:nvSpPr>
        <p:spPr>
          <a:xfrm>
            <a:off x="8223688" y="5094882"/>
            <a:ext cx="3801578" cy="1009650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By Sept. 30, 2025, a total of 40 faculty and staff will participate in pedagogy-focused </a:t>
            </a:r>
            <a:r>
              <a:rPr lang="en-US" sz="2000" b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professional development </a:t>
            </a:r>
            <a:r>
              <a:rPr lang="en-US" sz="20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US" sz="20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2" name="Text Box 94">
            <a:extLst>
              <a:ext uri="{FF2B5EF4-FFF2-40B4-BE49-F238E27FC236}">
                <a16:creationId xmlns:a16="http://schemas.microsoft.com/office/drawing/2014/main" id="{58242C82-EE3D-4B45-8DED-FC598AC42C72}"/>
              </a:ext>
            </a:extLst>
          </p:cNvPr>
          <p:cNvSpPr txBox="1"/>
          <p:nvPr/>
        </p:nvSpPr>
        <p:spPr>
          <a:xfrm>
            <a:off x="8129262" y="4792575"/>
            <a:ext cx="2300321" cy="369094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200" dirty="0">
                <a:solidFill>
                  <a:srgbClr val="8A7C4E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Objective 4</a:t>
            </a:r>
            <a:endParaRPr lang="en-US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72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8A2D2-BBD3-C34A-8F14-FE0F992E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C3BD0-023C-C545-AD9D-45D2001FFE00}"/>
              </a:ext>
            </a:extLst>
          </p:cNvPr>
          <p:cNvSpPr txBox="1"/>
          <p:nvPr/>
        </p:nvSpPr>
        <p:spPr>
          <a:xfrm>
            <a:off x="2161310" y="83127"/>
            <a:ext cx="1003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Obj 1 – GY1 Milestones &amp; GY2 Planning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B1B8131F-C954-1641-ABAE-D02CDE4988C3}"/>
              </a:ext>
            </a:extLst>
          </p:cNvPr>
          <p:cNvSpPr txBox="1"/>
          <p:nvPr/>
        </p:nvSpPr>
        <p:spPr>
          <a:xfrm>
            <a:off x="1489352" y="1479221"/>
            <a:ext cx="4269012" cy="75113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040"/>
              </a:lnSpc>
            </a:pP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US" sz="22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chieve a 5% increase in the Hispanic </a:t>
            </a:r>
            <a:r>
              <a:rPr lang="en-US" sz="2200" b="1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freshman retention rate  </a:t>
            </a:r>
            <a:r>
              <a:rPr lang="en-US" sz="22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to 81% over 2019 baseline of 76% </a:t>
            </a:r>
            <a:endParaRPr lang="en-US" sz="2200" dirty="0">
              <a:solidFill>
                <a:srgbClr val="847C4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B6B755B5-74FE-EB45-BD7B-61F738D16156}"/>
              </a:ext>
            </a:extLst>
          </p:cNvPr>
          <p:cNvSpPr txBox="1"/>
          <p:nvPr/>
        </p:nvSpPr>
        <p:spPr>
          <a:xfrm>
            <a:off x="1433019" y="1102803"/>
            <a:ext cx="3401882" cy="7947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Objective 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A914AC-31AE-7142-A476-A970A0BDD86F}"/>
              </a:ext>
            </a:extLst>
          </p:cNvPr>
          <p:cNvCxnSpPr>
            <a:cxnSpLocks/>
          </p:cNvCxnSpPr>
          <p:nvPr/>
        </p:nvCxnSpPr>
        <p:spPr>
          <a:xfrm>
            <a:off x="695383" y="6692951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98C52-8D48-FC47-9105-844C0C398AF6}"/>
              </a:ext>
            </a:extLst>
          </p:cNvPr>
          <p:cNvCxnSpPr>
            <a:cxnSpLocks/>
          </p:cNvCxnSpPr>
          <p:nvPr/>
        </p:nvCxnSpPr>
        <p:spPr>
          <a:xfrm>
            <a:off x="5952629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46523-CE65-304F-A077-BF4F4AA8709A}"/>
              </a:ext>
            </a:extLst>
          </p:cNvPr>
          <p:cNvCxnSpPr>
            <a:cxnSpLocks/>
          </p:cNvCxnSpPr>
          <p:nvPr/>
        </p:nvCxnSpPr>
        <p:spPr>
          <a:xfrm>
            <a:off x="3324006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0CD7A-E726-2540-A384-B5815E2B2F0E}"/>
              </a:ext>
            </a:extLst>
          </p:cNvPr>
          <p:cNvCxnSpPr>
            <a:cxnSpLocks/>
          </p:cNvCxnSpPr>
          <p:nvPr/>
        </p:nvCxnSpPr>
        <p:spPr>
          <a:xfrm>
            <a:off x="8581252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Box 34">
            <a:extLst>
              <a:ext uri="{FF2B5EF4-FFF2-40B4-BE49-F238E27FC236}">
                <a16:creationId xmlns:a16="http://schemas.microsoft.com/office/drawing/2014/main" id="{D38C4AB1-44B6-D04F-8CF9-FB33FF9E252B}"/>
              </a:ext>
            </a:extLst>
          </p:cNvPr>
          <p:cNvSpPr txBox="1"/>
          <p:nvPr/>
        </p:nvSpPr>
        <p:spPr>
          <a:xfrm>
            <a:off x="269518" y="6141575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77%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 Box 34">
            <a:extLst>
              <a:ext uri="{FF2B5EF4-FFF2-40B4-BE49-F238E27FC236}">
                <a16:creationId xmlns:a16="http://schemas.microsoft.com/office/drawing/2014/main" id="{BF699648-0BD9-EF41-AE76-B329044B63D6}"/>
              </a:ext>
            </a:extLst>
          </p:cNvPr>
          <p:cNvSpPr txBox="1"/>
          <p:nvPr/>
        </p:nvSpPr>
        <p:spPr>
          <a:xfrm>
            <a:off x="2877248" y="6141578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084B93C3-234E-AD4E-BE0D-023655F438EE}"/>
              </a:ext>
            </a:extLst>
          </p:cNvPr>
          <p:cNvSpPr txBox="1"/>
          <p:nvPr/>
        </p:nvSpPr>
        <p:spPr>
          <a:xfrm>
            <a:off x="5518844" y="6141581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79%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7385B4C7-D1C5-D144-8343-4FA046CC818D}"/>
              </a:ext>
            </a:extLst>
          </p:cNvPr>
          <p:cNvSpPr txBox="1"/>
          <p:nvPr/>
        </p:nvSpPr>
        <p:spPr>
          <a:xfrm>
            <a:off x="8177376" y="6141581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80%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9C82AE78-C97C-1B47-B17C-0A8EE77703C8}"/>
              </a:ext>
            </a:extLst>
          </p:cNvPr>
          <p:cNvSpPr txBox="1"/>
          <p:nvPr/>
        </p:nvSpPr>
        <p:spPr>
          <a:xfrm>
            <a:off x="10818968" y="6158514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81%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Line Callout 1 32">
            <a:extLst>
              <a:ext uri="{FF2B5EF4-FFF2-40B4-BE49-F238E27FC236}">
                <a16:creationId xmlns:a16="http://schemas.microsoft.com/office/drawing/2014/main" id="{85537C7C-8696-F94A-B245-11B8EF401EF1}"/>
              </a:ext>
            </a:extLst>
          </p:cNvPr>
          <p:cNvSpPr/>
          <p:nvPr/>
        </p:nvSpPr>
        <p:spPr>
          <a:xfrm rot="10800000">
            <a:off x="339154" y="2858067"/>
            <a:ext cx="5474834" cy="2878336"/>
          </a:xfrm>
          <a:prstGeom prst="borderCallout1">
            <a:avLst>
              <a:gd name="adj1" fmla="val -2076"/>
              <a:gd name="adj2" fmla="val 75701"/>
              <a:gd name="adj3" fmla="val -19509"/>
              <a:gd name="adj4" fmla="val 59929"/>
            </a:avLst>
          </a:prstGeom>
          <a:solidFill>
            <a:srgbClr val="007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42DFD4-7B64-B441-A3D8-6C7F3721281E}"/>
              </a:ext>
            </a:extLst>
          </p:cNvPr>
          <p:cNvSpPr txBox="1"/>
          <p:nvPr/>
        </p:nvSpPr>
        <p:spPr>
          <a:xfrm>
            <a:off x="339154" y="3021965"/>
            <a:ext cx="532351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DCAC/EAOP Partnership</a:t>
            </a:r>
          </a:p>
          <a:p>
            <a:pPr algn="ctr"/>
            <a:endParaRPr lang="en-US" sz="6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Berkeley High, Oakland Tech, Skyline, Emery High, Castlemont  </a:t>
            </a: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5 College Advisors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A618FCA-D38A-4E41-B604-DCBE0FD2A5CE}"/>
              </a:ext>
            </a:extLst>
          </p:cNvPr>
          <p:cNvSpPr txBox="1"/>
          <p:nvPr/>
        </p:nvSpPr>
        <p:spPr>
          <a:xfrm>
            <a:off x="358193" y="5015137"/>
            <a:ext cx="545579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Latinx Heritage Month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5A3C72-6F83-4D48-A4C9-B4CD215D48CA}"/>
              </a:ext>
            </a:extLst>
          </p:cNvPr>
          <p:cNvSpPr/>
          <p:nvPr/>
        </p:nvSpPr>
        <p:spPr>
          <a:xfrm>
            <a:off x="6141362" y="1562031"/>
            <a:ext cx="701846" cy="6347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71D442-5D2A-9248-ADE3-C417C2DE6CDD}"/>
              </a:ext>
            </a:extLst>
          </p:cNvPr>
          <p:cNvSpPr/>
          <p:nvPr/>
        </p:nvSpPr>
        <p:spPr>
          <a:xfrm>
            <a:off x="6161669" y="2599093"/>
            <a:ext cx="701846" cy="6347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FD4FD-3A7E-484E-8FF3-194A6007AA2B}"/>
              </a:ext>
            </a:extLst>
          </p:cNvPr>
          <p:cNvSpPr/>
          <p:nvPr/>
        </p:nvSpPr>
        <p:spPr>
          <a:xfrm>
            <a:off x="6141362" y="3755681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8DA89-6C3D-8544-85C9-C4FEE086B435}"/>
              </a:ext>
            </a:extLst>
          </p:cNvPr>
          <p:cNvSpPr/>
          <p:nvPr/>
        </p:nvSpPr>
        <p:spPr>
          <a:xfrm>
            <a:off x="6135411" y="5144061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49C54-B57F-714D-A6D3-611814902E67}"/>
              </a:ext>
            </a:extLst>
          </p:cNvPr>
          <p:cNvSpPr txBox="1"/>
          <p:nvPr/>
        </p:nvSpPr>
        <p:spPr>
          <a:xfrm>
            <a:off x="6984965" y="1648571"/>
            <a:ext cx="48240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DCAC/EAOP Partnership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FE80-1B5D-F74A-BE8D-48E3E40A791C}"/>
              </a:ext>
            </a:extLst>
          </p:cNvPr>
          <p:cNvSpPr txBox="1"/>
          <p:nvPr/>
        </p:nvSpPr>
        <p:spPr>
          <a:xfrm>
            <a:off x="6984965" y="2486171"/>
            <a:ext cx="498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Finalize Outreach &amp; Retention position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5AD0B9-287C-7D42-A6D0-96CE57F6A7F2}"/>
              </a:ext>
            </a:extLst>
          </p:cNvPr>
          <p:cNvSpPr txBox="1"/>
          <p:nvPr/>
        </p:nvSpPr>
        <p:spPr>
          <a:xfrm>
            <a:off x="6984965" y="3495153"/>
            <a:ext cx="520703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HS Outreach Workshop Curriculum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Financial literacy, financial aid, career pathways, dual enrollment support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8C03B-2891-BD43-8754-A57CE7336236}"/>
              </a:ext>
            </a:extLst>
          </p:cNvPr>
          <p:cNvSpPr txBox="1"/>
          <p:nvPr/>
        </p:nvSpPr>
        <p:spPr>
          <a:xfrm>
            <a:off x="7053718" y="5105952"/>
            <a:ext cx="49862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venir Book" panose="02000503020000020003" pitchFamily="2" charset="0"/>
              </a:rPr>
              <a:t>“</a:t>
            </a:r>
            <a:r>
              <a:rPr lang="en-US" sz="2400" dirty="0" err="1">
                <a:latin typeface="Avenir Book" panose="02000503020000020003" pitchFamily="2" charset="0"/>
              </a:rPr>
              <a:t>Bienvenida</a:t>
            </a:r>
            <a:r>
              <a:rPr lang="en-US" sz="2400" dirty="0">
                <a:latin typeface="Avenir Book" panose="02000503020000020003" pitchFamily="2" charset="0"/>
              </a:rPr>
              <a:t> de BCC”, Latinx Welcome event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197825C-E698-0C42-95A4-724ADB580BA6}"/>
              </a:ext>
            </a:extLst>
          </p:cNvPr>
          <p:cNvCxnSpPr/>
          <p:nvPr/>
        </p:nvCxnSpPr>
        <p:spPr>
          <a:xfrm flipV="1">
            <a:off x="4605867" y="5736404"/>
            <a:ext cx="1593952" cy="647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0354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8A2D2-BBD3-C34A-8F14-FE0F992E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C3BD0-023C-C545-AD9D-45D2001FFE00}"/>
              </a:ext>
            </a:extLst>
          </p:cNvPr>
          <p:cNvSpPr txBox="1"/>
          <p:nvPr/>
        </p:nvSpPr>
        <p:spPr>
          <a:xfrm>
            <a:off x="2161310" y="83127"/>
            <a:ext cx="1003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Obj 2 – GY1 Milestones &amp; GY2 Planning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B1B8131F-C954-1641-ABAE-D02CDE4988C3}"/>
              </a:ext>
            </a:extLst>
          </p:cNvPr>
          <p:cNvSpPr txBox="1"/>
          <p:nvPr/>
        </p:nvSpPr>
        <p:spPr>
          <a:xfrm>
            <a:off x="1489352" y="1479221"/>
            <a:ext cx="4269012" cy="75113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040"/>
              </a:lnSpc>
            </a:pP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Increase annual rate of </a:t>
            </a:r>
            <a:r>
              <a:rPr lang="en-US" sz="2200" b="1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degree or certificate completion </a:t>
            </a: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for Latinx students by 10% over 237 baseline</a:t>
            </a:r>
            <a:endParaRPr lang="en-US" sz="2200" dirty="0">
              <a:solidFill>
                <a:srgbClr val="847C4E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40"/>
              </a:lnSpc>
            </a:pPr>
            <a:endParaRPr lang="en-US" sz="2200" dirty="0">
              <a:solidFill>
                <a:srgbClr val="847C4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B6B755B5-74FE-EB45-BD7B-61F738D16156}"/>
              </a:ext>
            </a:extLst>
          </p:cNvPr>
          <p:cNvSpPr txBox="1"/>
          <p:nvPr/>
        </p:nvSpPr>
        <p:spPr>
          <a:xfrm>
            <a:off x="1433019" y="1102803"/>
            <a:ext cx="3401882" cy="7947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Objective 2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A914AC-31AE-7142-A476-A970A0BDD86F}"/>
              </a:ext>
            </a:extLst>
          </p:cNvPr>
          <p:cNvCxnSpPr>
            <a:cxnSpLocks/>
          </p:cNvCxnSpPr>
          <p:nvPr/>
        </p:nvCxnSpPr>
        <p:spPr>
          <a:xfrm>
            <a:off x="695383" y="6692951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98C52-8D48-FC47-9105-844C0C398AF6}"/>
              </a:ext>
            </a:extLst>
          </p:cNvPr>
          <p:cNvCxnSpPr>
            <a:cxnSpLocks/>
          </p:cNvCxnSpPr>
          <p:nvPr/>
        </p:nvCxnSpPr>
        <p:spPr>
          <a:xfrm>
            <a:off x="5952629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46523-CE65-304F-A077-BF4F4AA8709A}"/>
              </a:ext>
            </a:extLst>
          </p:cNvPr>
          <p:cNvCxnSpPr>
            <a:cxnSpLocks/>
          </p:cNvCxnSpPr>
          <p:nvPr/>
        </p:nvCxnSpPr>
        <p:spPr>
          <a:xfrm>
            <a:off x="3324006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0CD7A-E726-2540-A384-B5815E2B2F0E}"/>
              </a:ext>
            </a:extLst>
          </p:cNvPr>
          <p:cNvCxnSpPr>
            <a:cxnSpLocks/>
          </p:cNvCxnSpPr>
          <p:nvPr/>
        </p:nvCxnSpPr>
        <p:spPr>
          <a:xfrm>
            <a:off x="8581252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Callout 1 32">
            <a:extLst>
              <a:ext uri="{FF2B5EF4-FFF2-40B4-BE49-F238E27FC236}">
                <a16:creationId xmlns:a16="http://schemas.microsoft.com/office/drawing/2014/main" id="{85537C7C-8696-F94A-B245-11B8EF401EF1}"/>
              </a:ext>
            </a:extLst>
          </p:cNvPr>
          <p:cNvSpPr/>
          <p:nvPr/>
        </p:nvSpPr>
        <p:spPr>
          <a:xfrm rot="10800000">
            <a:off x="339154" y="2858067"/>
            <a:ext cx="5474834" cy="2878336"/>
          </a:xfrm>
          <a:prstGeom prst="borderCallout1">
            <a:avLst>
              <a:gd name="adj1" fmla="val -2076"/>
              <a:gd name="adj2" fmla="val 75701"/>
              <a:gd name="adj3" fmla="val -19509"/>
              <a:gd name="adj4" fmla="val 59929"/>
            </a:avLst>
          </a:prstGeom>
          <a:solidFill>
            <a:srgbClr val="007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442DFD4-7B64-B441-A3D8-6C7F3721281E}"/>
              </a:ext>
            </a:extLst>
          </p:cNvPr>
          <p:cNvSpPr txBox="1"/>
          <p:nvPr/>
        </p:nvSpPr>
        <p:spPr>
          <a:xfrm>
            <a:off x="440752" y="2937300"/>
            <a:ext cx="532351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Puente Project – F21</a:t>
            </a:r>
          </a:p>
          <a:p>
            <a:pPr algn="ctr"/>
            <a:endParaRPr lang="en-US" sz="6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Fall 2021 Cohort  - 34 students</a:t>
            </a:r>
          </a:p>
          <a:p>
            <a:pPr marL="355600" lvl="1" indent="-30480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Embedded in COUNS 24 – College Success Courses</a:t>
            </a:r>
          </a:p>
          <a:p>
            <a:pPr marL="355600" lvl="1" indent="-30480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First Orientation – 95 attendees</a:t>
            </a:r>
          </a:p>
          <a:p>
            <a:pPr marL="355600" lvl="1" indent="-304800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773 drop-ins, 218 unduplicated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5A3C72-6F83-4D48-A4C9-B4CD215D48CA}"/>
              </a:ext>
            </a:extLst>
          </p:cNvPr>
          <p:cNvSpPr/>
          <p:nvPr/>
        </p:nvSpPr>
        <p:spPr>
          <a:xfrm>
            <a:off x="6141362" y="1562031"/>
            <a:ext cx="701846" cy="6347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71D442-5D2A-9248-ADE3-C417C2DE6CDD}"/>
              </a:ext>
            </a:extLst>
          </p:cNvPr>
          <p:cNvSpPr/>
          <p:nvPr/>
        </p:nvSpPr>
        <p:spPr>
          <a:xfrm>
            <a:off x="6141362" y="2615438"/>
            <a:ext cx="701846" cy="634746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FD4FD-3A7E-484E-8FF3-194A6007AA2B}"/>
              </a:ext>
            </a:extLst>
          </p:cNvPr>
          <p:cNvSpPr/>
          <p:nvPr/>
        </p:nvSpPr>
        <p:spPr>
          <a:xfrm>
            <a:off x="6141362" y="4131367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8DA89-6C3D-8544-85C9-C4FEE086B435}"/>
              </a:ext>
            </a:extLst>
          </p:cNvPr>
          <p:cNvSpPr/>
          <p:nvPr/>
        </p:nvSpPr>
        <p:spPr>
          <a:xfrm>
            <a:off x="6141362" y="5542314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49C54-B57F-714D-A6D3-611814902E67}"/>
              </a:ext>
            </a:extLst>
          </p:cNvPr>
          <p:cNvSpPr txBox="1"/>
          <p:nvPr/>
        </p:nvSpPr>
        <p:spPr>
          <a:xfrm>
            <a:off x="6984965" y="1648571"/>
            <a:ext cx="48240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Continue Puente Cohort(s)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FE80-1B5D-F74A-BE8D-48E3E40A791C}"/>
              </a:ext>
            </a:extLst>
          </p:cNvPr>
          <p:cNvSpPr txBox="1"/>
          <p:nvPr/>
        </p:nvSpPr>
        <p:spPr>
          <a:xfrm>
            <a:off x="6984965" y="2333773"/>
            <a:ext cx="4986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Career Pathways Workshop Curriculum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Financial literacy, financial aid, career pathways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5AD0B9-287C-7D42-A6D0-96CE57F6A7F2}"/>
              </a:ext>
            </a:extLst>
          </p:cNvPr>
          <p:cNvSpPr txBox="1"/>
          <p:nvPr/>
        </p:nvSpPr>
        <p:spPr>
          <a:xfrm>
            <a:off x="6984965" y="3969285"/>
            <a:ext cx="53086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Finalize Research Specialist position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Support outreach efforts, targeted Latinx efforts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8C03B-2891-BD43-8754-A57CE7336236}"/>
              </a:ext>
            </a:extLst>
          </p:cNvPr>
          <p:cNvSpPr txBox="1"/>
          <p:nvPr/>
        </p:nvSpPr>
        <p:spPr>
          <a:xfrm>
            <a:off x="7024489" y="5566689"/>
            <a:ext cx="49862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venir Book" panose="02000503020000020003" pitchFamily="2" charset="0"/>
              </a:rPr>
              <a:t>Raíces</a:t>
            </a:r>
            <a:r>
              <a:rPr lang="en-US" sz="2600" dirty="0">
                <a:latin typeface="Avenir Book" panose="02000503020000020003" pitchFamily="2" charset="0"/>
              </a:rPr>
              <a:t> Latinx Graduation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58FF8B-1B37-7247-96C5-45DC6F199EDC}"/>
              </a:ext>
            </a:extLst>
          </p:cNvPr>
          <p:cNvCxnSpPr>
            <a:cxnSpLocks/>
          </p:cNvCxnSpPr>
          <p:nvPr/>
        </p:nvCxnSpPr>
        <p:spPr>
          <a:xfrm flipH="1">
            <a:off x="5017477" y="5888564"/>
            <a:ext cx="1033162" cy="559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 Box 34">
            <a:extLst>
              <a:ext uri="{FF2B5EF4-FFF2-40B4-BE49-F238E27FC236}">
                <a16:creationId xmlns:a16="http://schemas.microsoft.com/office/drawing/2014/main" id="{45F8BEFB-1DF5-1846-82AB-E84716819569}"/>
              </a:ext>
            </a:extLst>
          </p:cNvPr>
          <p:cNvSpPr txBox="1"/>
          <p:nvPr/>
        </p:nvSpPr>
        <p:spPr>
          <a:xfrm>
            <a:off x="152288" y="6142560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241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5490DD8C-7AAD-924E-9720-F5154B34E775}"/>
              </a:ext>
            </a:extLst>
          </p:cNvPr>
          <p:cNvSpPr txBox="1"/>
          <p:nvPr/>
        </p:nvSpPr>
        <p:spPr>
          <a:xfrm>
            <a:off x="2760018" y="6142563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246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74F47B4E-45C2-794B-AE2A-EFD7E8268293}"/>
              </a:ext>
            </a:extLst>
          </p:cNvPr>
          <p:cNvSpPr txBox="1"/>
          <p:nvPr/>
        </p:nvSpPr>
        <p:spPr>
          <a:xfrm>
            <a:off x="5401614" y="6142566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251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21E1C3A2-10B1-0043-A327-168C878AEEA1}"/>
              </a:ext>
            </a:extLst>
          </p:cNvPr>
          <p:cNvSpPr txBox="1"/>
          <p:nvPr/>
        </p:nvSpPr>
        <p:spPr>
          <a:xfrm>
            <a:off x="8060146" y="6142566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256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D64AA2A2-4852-884D-BFDE-01F8EC57DFE5}"/>
              </a:ext>
            </a:extLst>
          </p:cNvPr>
          <p:cNvSpPr txBox="1"/>
          <p:nvPr/>
        </p:nvSpPr>
        <p:spPr>
          <a:xfrm>
            <a:off x="10701738" y="6159499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261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608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8A2D2-BBD3-C34A-8F14-FE0F992E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C3BD0-023C-C545-AD9D-45D2001FFE00}"/>
              </a:ext>
            </a:extLst>
          </p:cNvPr>
          <p:cNvSpPr txBox="1"/>
          <p:nvPr/>
        </p:nvSpPr>
        <p:spPr>
          <a:xfrm>
            <a:off x="2161310" y="83127"/>
            <a:ext cx="1003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Obj 3 – GY1 Milestones &amp; GY2 Planning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B1B8131F-C954-1641-ABAE-D02CDE4988C3}"/>
              </a:ext>
            </a:extLst>
          </p:cNvPr>
          <p:cNvSpPr txBox="1"/>
          <p:nvPr/>
        </p:nvSpPr>
        <p:spPr>
          <a:xfrm>
            <a:off x="1489352" y="1479221"/>
            <a:ext cx="4269012" cy="75113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040"/>
              </a:lnSpc>
            </a:pP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Increase annual </a:t>
            </a:r>
            <a:r>
              <a:rPr lang="en-US" sz="2200" b="1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number of Latinx students who transfer</a:t>
            </a: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 from BCC to a four-year from 91 to 146</a:t>
            </a:r>
            <a:endParaRPr lang="en-US" sz="2200" dirty="0">
              <a:solidFill>
                <a:srgbClr val="847C4E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040"/>
              </a:lnSpc>
            </a:pPr>
            <a:endParaRPr lang="en-US" sz="2200" dirty="0">
              <a:solidFill>
                <a:srgbClr val="847C4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B6B755B5-74FE-EB45-BD7B-61F738D16156}"/>
              </a:ext>
            </a:extLst>
          </p:cNvPr>
          <p:cNvSpPr txBox="1"/>
          <p:nvPr/>
        </p:nvSpPr>
        <p:spPr>
          <a:xfrm>
            <a:off x="1433019" y="1102803"/>
            <a:ext cx="3401882" cy="7947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Objective </a:t>
            </a:r>
            <a:r>
              <a:rPr lang="en-US" sz="28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n-US" sz="2800" dirty="0">
              <a:solidFill>
                <a:srgbClr val="847C4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A914AC-31AE-7142-A476-A970A0BDD86F}"/>
              </a:ext>
            </a:extLst>
          </p:cNvPr>
          <p:cNvCxnSpPr>
            <a:cxnSpLocks/>
          </p:cNvCxnSpPr>
          <p:nvPr/>
        </p:nvCxnSpPr>
        <p:spPr>
          <a:xfrm>
            <a:off x="695383" y="6692951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98C52-8D48-FC47-9105-844C0C398AF6}"/>
              </a:ext>
            </a:extLst>
          </p:cNvPr>
          <p:cNvCxnSpPr>
            <a:cxnSpLocks/>
          </p:cNvCxnSpPr>
          <p:nvPr/>
        </p:nvCxnSpPr>
        <p:spPr>
          <a:xfrm>
            <a:off x="5952629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46523-CE65-304F-A077-BF4F4AA8709A}"/>
              </a:ext>
            </a:extLst>
          </p:cNvPr>
          <p:cNvCxnSpPr>
            <a:cxnSpLocks/>
          </p:cNvCxnSpPr>
          <p:nvPr/>
        </p:nvCxnSpPr>
        <p:spPr>
          <a:xfrm>
            <a:off x="3324006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0CD7A-E726-2540-A384-B5815E2B2F0E}"/>
              </a:ext>
            </a:extLst>
          </p:cNvPr>
          <p:cNvCxnSpPr>
            <a:cxnSpLocks/>
          </p:cNvCxnSpPr>
          <p:nvPr/>
        </p:nvCxnSpPr>
        <p:spPr>
          <a:xfrm>
            <a:off x="8581252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Callout 1 32">
            <a:extLst>
              <a:ext uri="{FF2B5EF4-FFF2-40B4-BE49-F238E27FC236}">
                <a16:creationId xmlns:a16="http://schemas.microsoft.com/office/drawing/2014/main" id="{85537C7C-8696-F94A-B245-11B8EF401EF1}"/>
              </a:ext>
            </a:extLst>
          </p:cNvPr>
          <p:cNvSpPr/>
          <p:nvPr/>
        </p:nvSpPr>
        <p:spPr>
          <a:xfrm rot="10800000">
            <a:off x="339154" y="2858067"/>
            <a:ext cx="5474834" cy="2878336"/>
          </a:xfrm>
          <a:prstGeom prst="borderCallout1">
            <a:avLst>
              <a:gd name="adj1" fmla="val -2076"/>
              <a:gd name="adj2" fmla="val 75701"/>
              <a:gd name="adj3" fmla="val -19509"/>
              <a:gd name="adj4" fmla="val 59929"/>
            </a:avLst>
          </a:prstGeom>
          <a:solidFill>
            <a:srgbClr val="007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5A3C72-6F83-4D48-A4C9-B4CD215D48CA}"/>
              </a:ext>
            </a:extLst>
          </p:cNvPr>
          <p:cNvSpPr/>
          <p:nvPr/>
        </p:nvSpPr>
        <p:spPr>
          <a:xfrm>
            <a:off x="6141362" y="1257233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71D442-5D2A-9248-ADE3-C417C2DE6CDD}"/>
              </a:ext>
            </a:extLst>
          </p:cNvPr>
          <p:cNvSpPr/>
          <p:nvPr/>
        </p:nvSpPr>
        <p:spPr>
          <a:xfrm>
            <a:off x="6161669" y="2294295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FD4FD-3A7E-484E-8FF3-194A6007AA2B}"/>
              </a:ext>
            </a:extLst>
          </p:cNvPr>
          <p:cNvSpPr/>
          <p:nvPr/>
        </p:nvSpPr>
        <p:spPr>
          <a:xfrm>
            <a:off x="6141362" y="3428485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8DA89-6C3D-8544-85C9-C4FEE086B435}"/>
              </a:ext>
            </a:extLst>
          </p:cNvPr>
          <p:cNvSpPr/>
          <p:nvPr/>
        </p:nvSpPr>
        <p:spPr>
          <a:xfrm>
            <a:off x="6196119" y="4613187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49C54-B57F-714D-A6D3-611814902E67}"/>
              </a:ext>
            </a:extLst>
          </p:cNvPr>
          <p:cNvSpPr txBox="1"/>
          <p:nvPr/>
        </p:nvSpPr>
        <p:spPr>
          <a:xfrm>
            <a:off x="6971104" y="1275841"/>
            <a:ext cx="52070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Retention &amp; Completion position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FE80-1B5D-F74A-BE8D-48E3E40A791C}"/>
              </a:ext>
            </a:extLst>
          </p:cNvPr>
          <p:cNvSpPr txBox="1"/>
          <p:nvPr/>
        </p:nvSpPr>
        <p:spPr>
          <a:xfrm>
            <a:off x="6984964" y="1967492"/>
            <a:ext cx="4986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Transfer Workshop Support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Targeted outreach, social media, campaign support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5AD0B9-287C-7D42-A6D0-96CE57F6A7F2}"/>
              </a:ext>
            </a:extLst>
          </p:cNvPr>
          <p:cNvSpPr txBox="1"/>
          <p:nvPr/>
        </p:nvSpPr>
        <p:spPr>
          <a:xfrm>
            <a:off x="6971103" y="4535532"/>
            <a:ext cx="5207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Planning for additional closed cohort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248C03B-2891-BD43-8754-A57CE7336236}"/>
              </a:ext>
            </a:extLst>
          </p:cNvPr>
          <p:cNvSpPr txBox="1"/>
          <p:nvPr/>
        </p:nvSpPr>
        <p:spPr>
          <a:xfrm>
            <a:off x="6968635" y="5515276"/>
            <a:ext cx="498622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Potential Transfer/Articulation event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58FF8B-1B37-7247-96C5-45DC6F199EDC}"/>
              </a:ext>
            </a:extLst>
          </p:cNvPr>
          <p:cNvCxnSpPr>
            <a:cxnSpLocks/>
          </p:cNvCxnSpPr>
          <p:nvPr/>
        </p:nvCxnSpPr>
        <p:spPr>
          <a:xfrm flipH="1">
            <a:off x="5017477" y="5814535"/>
            <a:ext cx="1123886" cy="633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 Box 34">
            <a:extLst>
              <a:ext uri="{FF2B5EF4-FFF2-40B4-BE49-F238E27FC236}">
                <a16:creationId xmlns:a16="http://schemas.microsoft.com/office/drawing/2014/main" id="{5EDB6695-E411-D74E-9089-2CCB2A490385}"/>
              </a:ext>
            </a:extLst>
          </p:cNvPr>
          <p:cNvSpPr txBox="1"/>
          <p:nvPr/>
        </p:nvSpPr>
        <p:spPr>
          <a:xfrm>
            <a:off x="153676" y="6150296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102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710020D7-B8D0-9443-86EE-B683414583F6}"/>
              </a:ext>
            </a:extLst>
          </p:cNvPr>
          <p:cNvSpPr txBox="1"/>
          <p:nvPr/>
        </p:nvSpPr>
        <p:spPr>
          <a:xfrm>
            <a:off x="2883326" y="6150299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113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10CD1E3B-BAD1-B045-AD78-4DA41228E7D9}"/>
              </a:ext>
            </a:extLst>
          </p:cNvPr>
          <p:cNvSpPr txBox="1"/>
          <p:nvPr/>
        </p:nvSpPr>
        <p:spPr>
          <a:xfrm>
            <a:off x="5479202" y="6150302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124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2C93006E-2D24-E34D-852E-38C0BF124CAB}"/>
              </a:ext>
            </a:extLst>
          </p:cNvPr>
          <p:cNvSpPr txBox="1"/>
          <p:nvPr/>
        </p:nvSpPr>
        <p:spPr>
          <a:xfrm>
            <a:off x="8122494" y="6150302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135</a:t>
            </a:r>
          </a:p>
          <a:p>
            <a:pPr marL="0" marR="0" algn="ctr">
              <a:spcBef>
                <a:spcPts val="0"/>
              </a:spcBef>
              <a:spcAft>
                <a:spcPts val="800"/>
              </a:spcAft>
            </a:pP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714CEF8D-F1DE-9542-A5F4-3A6AFCF2DCE9}"/>
              </a:ext>
            </a:extLst>
          </p:cNvPr>
          <p:cNvSpPr txBox="1"/>
          <p:nvPr/>
        </p:nvSpPr>
        <p:spPr>
          <a:xfrm>
            <a:off x="10870766" y="6167235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146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25E443C-551E-1C42-82A7-3C0888CAB679}"/>
              </a:ext>
            </a:extLst>
          </p:cNvPr>
          <p:cNvSpPr txBox="1"/>
          <p:nvPr/>
        </p:nvSpPr>
        <p:spPr>
          <a:xfrm>
            <a:off x="280031" y="2832670"/>
            <a:ext cx="553395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Transfer Success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Fall 2021 Outreach Support</a:t>
            </a:r>
          </a:p>
          <a:p>
            <a:pPr marL="808038" lvl="1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200 calls made</a:t>
            </a: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Support for Virtual Transfer Day</a:t>
            </a:r>
          </a:p>
          <a:p>
            <a:pPr marL="808038" lvl="1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Social media</a:t>
            </a:r>
          </a:p>
          <a:p>
            <a:pPr marL="808038" lvl="1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Latinx student email campaign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744AB48-A5C2-CB43-B31B-1FCE509A5F06}"/>
              </a:ext>
            </a:extLst>
          </p:cNvPr>
          <p:cNvSpPr txBox="1"/>
          <p:nvPr/>
        </p:nvSpPr>
        <p:spPr>
          <a:xfrm>
            <a:off x="6971103" y="3271317"/>
            <a:ext cx="498622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Targeted Outreach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Outreach campaign, targeted Latinx efforts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E75CBA8F-B517-024E-91FB-2B13D97E2851}"/>
              </a:ext>
            </a:extLst>
          </p:cNvPr>
          <p:cNvSpPr/>
          <p:nvPr/>
        </p:nvSpPr>
        <p:spPr>
          <a:xfrm>
            <a:off x="6161669" y="5500944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132834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8A2D2-BBD3-C34A-8F14-FE0F992E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C3BD0-023C-C545-AD9D-45D2001FFE00}"/>
              </a:ext>
            </a:extLst>
          </p:cNvPr>
          <p:cNvSpPr txBox="1"/>
          <p:nvPr/>
        </p:nvSpPr>
        <p:spPr>
          <a:xfrm>
            <a:off x="2161310" y="83127"/>
            <a:ext cx="1003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Obj 4 – GY1 Milestones &amp; GY2 Planning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B1B8131F-C954-1641-ABAE-D02CDE4988C3}"/>
              </a:ext>
            </a:extLst>
          </p:cNvPr>
          <p:cNvSpPr txBox="1"/>
          <p:nvPr/>
        </p:nvSpPr>
        <p:spPr>
          <a:xfrm>
            <a:off x="1489352" y="1479221"/>
            <a:ext cx="4269012" cy="75113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040"/>
              </a:lnSpc>
            </a:pP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40 Faculty and staff will participate in pedagogy-focused </a:t>
            </a:r>
            <a:r>
              <a:rPr lang="en-US" sz="2200" b="1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professional development </a:t>
            </a: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activities</a:t>
            </a:r>
            <a:endParaRPr lang="en-US" sz="2200" dirty="0">
              <a:solidFill>
                <a:srgbClr val="847C4E"/>
              </a:solidFill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B6B755B5-74FE-EB45-BD7B-61F738D16156}"/>
              </a:ext>
            </a:extLst>
          </p:cNvPr>
          <p:cNvSpPr txBox="1"/>
          <p:nvPr/>
        </p:nvSpPr>
        <p:spPr>
          <a:xfrm>
            <a:off x="1433019" y="1102803"/>
            <a:ext cx="3401882" cy="7947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Objective </a:t>
            </a:r>
            <a:r>
              <a:rPr lang="en-US" sz="28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</a:t>
            </a:r>
            <a:endParaRPr lang="en-US" sz="2800" dirty="0">
              <a:solidFill>
                <a:srgbClr val="847C4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A914AC-31AE-7142-A476-A970A0BDD86F}"/>
              </a:ext>
            </a:extLst>
          </p:cNvPr>
          <p:cNvCxnSpPr>
            <a:cxnSpLocks/>
          </p:cNvCxnSpPr>
          <p:nvPr/>
        </p:nvCxnSpPr>
        <p:spPr>
          <a:xfrm>
            <a:off x="695383" y="6692951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98C52-8D48-FC47-9105-844C0C398AF6}"/>
              </a:ext>
            </a:extLst>
          </p:cNvPr>
          <p:cNvCxnSpPr>
            <a:cxnSpLocks/>
          </p:cNvCxnSpPr>
          <p:nvPr/>
        </p:nvCxnSpPr>
        <p:spPr>
          <a:xfrm>
            <a:off x="5952629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46523-CE65-304F-A077-BF4F4AA8709A}"/>
              </a:ext>
            </a:extLst>
          </p:cNvPr>
          <p:cNvCxnSpPr>
            <a:cxnSpLocks/>
          </p:cNvCxnSpPr>
          <p:nvPr/>
        </p:nvCxnSpPr>
        <p:spPr>
          <a:xfrm>
            <a:off x="3324006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0CD7A-E726-2540-A384-B5815E2B2F0E}"/>
              </a:ext>
            </a:extLst>
          </p:cNvPr>
          <p:cNvCxnSpPr>
            <a:cxnSpLocks/>
          </p:cNvCxnSpPr>
          <p:nvPr/>
        </p:nvCxnSpPr>
        <p:spPr>
          <a:xfrm>
            <a:off x="8581252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Callout 1 32">
            <a:extLst>
              <a:ext uri="{FF2B5EF4-FFF2-40B4-BE49-F238E27FC236}">
                <a16:creationId xmlns:a16="http://schemas.microsoft.com/office/drawing/2014/main" id="{85537C7C-8696-F94A-B245-11B8EF401EF1}"/>
              </a:ext>
            </a:extLst>
          </p:cNvPr>
          <p:cNvSpPr/>
          <p:nvPr/>
        </p:nvSpPr>
        <p:spPr>
          <a:xfrm rot="10800000">
            <a:off x="339154" y="2858067"/>
            <a:ext cx="5474834" cy="2878336"/>
          </a:xfrm>
          <a:prstGeom prst="borderCallout1">
            <a:avLst>
              <a:gd name="adj1" fmla="val -2076"/>
              <a:gd name="adj2" fmla="val 75701"/>
              <a:gd name="adj3" fmla="val -19509"/>
              <a:gd name="adj4" fmla="val 59929"/>
            </a:avLst>
          </a:prstGeom>
          <a:solidFill>
            <a:srgbClr val="007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5A3C72-6F83-4D48-A4C9-B4CD215D48CA}"/>
              </a:ext>
            </a:extLst>
          </p:cNvPr>
          <p:cNvSpPr/>
          <p:nvPr/>
        </p:nvSpPr>
        <p:spPr>
          <a:xfrm>
            <a:off x="6141362" y="1371528"/>
            <a:ext cx="701846" cy="634746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71D442-5D2A-9248-ADE3-C417C2DE6CDD}"/>
              </a:ext>
            </a:extLst>
          </p:cNvPr>
          <p:cNvSpPr/>
          <p:nvPr/>
        </p:nvSpPr>
        <p:spPr>
          <a:xfrm>
            <a:off x="6141362" y="3074686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FD4FD-3A7E-484E-8FF3-194A6007AA2B}"/>
              </a:ext>
            </a:extLst>
          </p:cNvPr>
          <p:cNvSpPr/>
          <p:nvPr/>
        </p:nvSpPr>
        <p:spPr>
          <a:xfrm>
            <a:off x="6141208" y="4513940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8DA89-6C3D-8544-85C9-C4FEE086B435}"/>
              </a:ext>
            </a:extLst>
          </p:cNvPr>
          <p:cNvSpPr/>
          <p:nvPr/>
        </p:nvSpPr>
        <p:spPr>
          <a:xfrm>
            <a:off x="6141208" y="5427355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49C54-B57F-714D-A6D3-611814902E67}"/>
              </a:ext>
            </a:extLst>
          </p:cNvPr>
          <p:cNvSpPr txBox="1"/>
          <p:nvPr/>
        </p:nvSpPr>
        <p:spPr>
          <a:xfrm>
            <a:off x="6971104" y="1210519"/>
            <a:ext cx="520703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Complete January Workshop with Dr. Garcia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Continue Transforming Institutions model and BCC inventory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5AD0B9-287C-7D42-A6D0-96CE57F6A7F2}"/>
              </a:ext>
            </a:extLst>
          </p:cNvPr>
          <p:cNvSpPr txBox="1"/>
          <p:nvPr/>
        </p:nvSpPr>
        <p:spPr>
          <a:xfrm>
            <a:off x="6996174" y="4589912"/>
            <a:ext cx="52070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AY 2021-2022 Closing Event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58FF8B-1B37-7247-96C5-45DC6F199EDC}"/>
              </a:ext>
            </a:extLst>
          </p:cNvPr>
          <p:cNvCxnSpPr>
            <a:cxnSpLocks/>
          </p:cNvCxnSpPr>
          <p:nvPr/>
        </p:nvCxnSpPr>
        <p:spPr>
          <a:xfrm flipH="1">
            <a:off x="5017477" y="5814535"/>
            <a:ext cx="1123886" cy="63315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744AB48-A5C2-CB43-B31B-1FCE509A5F06}"/>
              </a:ext>
            </a:extLst>
          </p:cNvPr>
          <p:cNvSpPr txBox="1"/>
          <p:nvPr/>
        </p:nvSpPr>
        <p:spPr>
          <a:xfrm>
            <a:off x="6971103" y="2847077"/>
            <a:ext cx="4986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March Flex Day Workshop Development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Focus on Assessment using Transforming Institutions model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35C568A-FC05-3E4B-8624-378D94076336}"/>
              </a:ext>
            </a:extLst>
          </p:cNvPr>
          <p:cNvSpPr txBox="1"/>
          <p:nvPr/>
        </p:nvSpPr>
        <p:spPr>
          <a:xfrm>
            <a:off x="404521" y="2847077"/>
            <a:ext cx="54521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Professional Development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Partnership with BCC PD Committee, Dr. Gina Garcia</a:t>
            </a: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Two Flex Day (Aug 20, October 20)  on Transforming Institutions</a:t>
            </a:r>
          </a:p>
          <a:p>
            <a:pPr marL="808038" lvl="1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More than 200 participants</a:t>
            </a:r>
          </a:p>
        </p:txBody>
      </p:sp>
      <p:sp>
        <p:nvSpPr>
          <p:cNvPr id="27" name="Text Box 34">
            <a:extLst>
              <a:ext uri="{FF2B5EF4-FFF2-40B4-BE49-F238E27FC236}">
                <a16:creationId xmlns:a16="http://schemas.microsoft.com/office/drawing/2014/main" id="{C2888B63-84A6-6C45-8F1F-179B408EDF9A}"/>
              </a:ext>
            </a:extLst>
          </p:cNvPr>
          <p:cNvSpPr txBox="1"/>
          <p:nvPr/>
        </p:nvSpPr>
        <p:spPr>
          <a:xfrm>
            <a:off x="180905" y="6121976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Text Box 34">
            <a:extLst>
              <a:ext uri="{FF2B5EF4-FFF2-40B4-BE49-F238E27FC236}">
                <a16:creationId xmlns:a16="http://schemas.microsoft.com/office/drawing/2014/main" id="{3F74DD4A-EED0-114C-A344-01782EE810A9}"/>
              </a:ext>
            </a:extLst>
          </p:cNvPr>
          <p:cNvSpPr txBox="1"/>
          <p:nvPr/>
        </p:nvSpPr>
        <p:spPr>
          <a:xfrm>
            <a:off x="2850579" y="6121979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16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Text Box 34">
            <a:extLst>
              <a:ext uri="{FF2B5EF4-FFF2-40B4-BE49-F238E27FC236}">
                <a16:creationId xmlns:a16="http://schemas.microsoft.com/office/drawing/2014/main" id="{6AA543E1-D571-E642-A578-0490D62502E4}"/>
              </a:ext>
            </a:extLst>
          </p:cNvPr>
          <p:cNvSpPr txBox="1"/>
          <p:nvPr/>
        </p:nvSpPr>
        <p:spPr>
          <a:xfrm>
            <a:off x="5521671" y="6121982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24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Text Box 34">
            <a:extLst>
              <a:ext uri="{FF2B5EF4-FFF2-40B4-BE49-F238E27FC236}">
                <a16:creationId xmlns:a16="http://schemas.microsoft.com/office/drawing/2014/main" id="{9172FB81-27E7-C643-8EA0-EA7DC947FF02}"/>
              </a:ext>
            </a:extLst>
          </p:cNvPr>
          <p:cNvSpPr txBox="1"/>
          <p:nvPr/>
        </p:nvSpPr>
        <p:spPr>
          <a:xfrm>
            <a:off x="8180203" y="6121982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32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0" name="Text Box 34">
            <a:extLst>
              <a:ext uri="{FF2B5EF4-FFF2-40B4-BE49-F238E27FC236}">
                <a16:creationId xmlns:a16="http://schemas.microsoft.com/office/drawing/2014/main" id="{FF7F049C-ADA8-E24B-ABE3-841A4F2F69F7}"/>
              </a:ext>
            </a:extLst>
          </p:cNvPr>
          <p:cNvSpPr txBox="1"/>
          <p:nvPr/>
        </p:nvSpPr>
        <p:spPr>
          <a:xfrm>
            <a:off x="10821795" y="6138915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40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032DCD7-4F35-F14C-BC33-A510EF5218F3}"/>
              </a:ext>
            </a:extLst>
          </p:cNvPr>
          <p:cNvSpPr txBox="1"/>
          <p:nvPr/>
        </p:nvSpPr>
        <p:spPr>
          <a:xfrm>
            <a:off x="7001346" y="5295940"/>
            <a:ext cx="520703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venir Book" panose="02000503020000020003" pitchFamily="2" charset="0"/>
              </a:rPr>
              <a:t>Ongoing PD Planning, Advisory Group</a:t>
            </a:r>
          </a:p>
        </p:txBody>
      </p:sp>
    </p:spTree>
    <p:extLst>
      <p:ext uri="{BB962C8B-B14F-4D97-AF65-F5344CB8AC3E}">
        <p14:creationId xmlns:p14="http://schemas.microsoft.com/office/powerpoint/2010/main" val="35420563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C88A2D2-BBD3-C34A-8F14-FE0F992E5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93C3BD0-023C-C545-AD9D-45D2001FFE00}"/>
              </a:ext>
            </a:extLst>
          </p:cNvPr>
          <p:cNvSpPr txBox="1"/>
          <p:nvPr/>
        </p:nvSpPr>
        <p:spPr>
          <a:xfrm>
            <a:off x="2161310" y="83127"/>
            <a:ext cx="1003069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entury Gothic" panose="020B0502020202020204" pitchFamily="34" charset="0"/>
              </a:rPr>
              <a:t>Obj 5 – GY1 Milestones &amp; GY2 Planning</a:t>
            </a:r>
          </a:p>
        </p:txBody>
      </p:sp>
      <p:sp>
        <p:nvSpPr>
          <p:cNvPr id="9" name="Text Box 32">
            <a:extLst>
              <a:ext uri="{FF2B5EF4-FFF2-40B4-BE49-F238E27FC236}">
                <a16:creationId xmlns:a16="http://schemas.microsoft.com/office/drawing/2014/main" id="{B1B8131F-C954-1641-ABAE-D02CDE4988C3}"/>
              </a:ext>
            </a:extLst>
          </p:cNvPr>
          <p:cNvSpPr txBox="1"/>
          <p:nvPr/>
        </p:nvSpPr>
        <p:spPr>
          <a:xfrm>
            <a:off x="1489352" y="1479221"/>
            <a:ext cx="4269012" cy="75113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ts val="3040"/>
              </a:lnSpc>
            </a:pP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Increase preparation of Latinx and low-income students for </a:t>
            </a:r>
            <a:r>
              <a:rPr lang="en-US" sz="2200" b="1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employment </a:t>
            </a:r>
            <a:r>
              <a:rPr lang="en-US" sz="2200" dirty="0">
                <a:solidFill>
                  <a:srgbClr val="847C4E"/>
                </a:solidFill>
                <a:latin typeface="+mj-lt"/>
                <a:ea typeface="Calibri" panose="020F0502020204030204" pitchFamily="34" charset="0"/>
                <a:cs typeface="Calibri" panose="020F0502020204030204" pitchFamily="34" charset="0"/>
              </a:rPr>
              <a:t>from 58% to 68%</a:t>
            </a:r>
            <a:endParaRPr lang="en-US" sz="2200" dirty="0">
              <a:solidFill>
                <a:srgbClr val="847C4E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Text Box 34">
            <a:extLst>
              <a:ext uri="{FF2B5EF4-FFF2-40B4-BE49-F238E27FC236}">
                <a16:creationId xmlns:a16="http://schemas.microsoft.com/office/drawing/2014/main" id="{B6B755B5-74FE-EB45-BD7B-61F738D16156}"/>
              </a:ext>
            </a:extLst>
          </p:cNvPr>
          <p:cNvSpPr txBox="1"/>
          <p:nvPr/>
        </p:nvSpPr>
        <p:spPr>
          <a:xfrm>
            <a:off x="1433019" y="1102803"/>
            <a:ext cx="3401882" cy="794755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800" dirty="0">
                <a:solidFill>
                  <a:srgbClr val="847C4E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Objective 5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AA914AC-31AE-7142-A476-A970A0BDD86F}"/>
              </a:ext>
            </a:extLst>
          </p:cNvPr>
          <p:cNvCxnSpPr>
            <a:cxnSpLocks/>
          </p:cNvCxnSpPr>
          <p:nvPr/>
        </p:nvCxnSpPr>
        <p:spPr>
          <a:xfrm>
            <a:off x="695383" y="6692951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498C52-8D48-FC47-9105-844C0C398AF6}"/>
              </a:ext>
            </a:extLst>
          </p:cNvPr>
          <p:cNvCxnSpPr>
            <a:cxnSpLocks/>
          </p:cNvCxnSpPr>
          <p:nvPr/>
        </p:nvCxnSpPr>
        <p:spPr>
          <a:xfrm>
            <a:off x="5952629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5546523-CE65-304F-A077-BF4F4AA8709A}"/>
              </a:ext>
            </a:extLst>
          </p:cNvPr>
          <p:cNvCxnSpPr>
            <a:cxnSpLocks/>
          </p:cNvCxnSpPr>
          <p:nvPr/>
        </p:nvCxnSpPr>
        <p:spPr>
          <a:xfrm>
            <a:off x="3324006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8560CD7A-E726-2540-A384-B5815E2B2F0E}"/>
              </a:ext>
            </a:extLst>
          </p:cNvPr>
          <p:cNvCxnSpPr>
            <a:cxnSpLocks/>
          </p:cNvCxnSpPr>
          <p:nvPr/>
        </p:nvCxnSpPr>
        <p:spPr>
          <a:xfrm>
            <a:off x="8581252" y="6700703"/>
            <a:ext cx="2628623" cy="0"/>
          </a:xfrm>
          <a:prstGeom prst="line">
            <a:avLst/>
          </a:prstGeom>
          <a:ln w="92075">
            <a:solidFill>
              <a:srgbClr val="847C4E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Line Callout 1 32">
            <a:extLst>
              <a:ext uri="{FF2B5EF4-FFF2-40B4-BE49-F238E27FC236}">
                <a16:creationId xmlns:a16="http://schemas.microsoft.com/office/drawing/2014/main" id="{85537C7C-8696-F94A-B245-11B8EF401EF1}"/>
              </a:ext>
            </a:extLst>
          </p:cNvPr>
          <p:cNvSpPr/>
          <p:nvPr/>
        </p:nvSpPr>
        <p:spPr>
          <a:xfrm rot="10800000">
            <a:off x="339154" y="2858067"/>
            <a:ext cx="5474834" cy="2878336"/>
          </a:xfrm>
          <a:prstGeom prst="borderCallout1">
            <a:avLst>
              <a:gd name="adj1" fmla="val -2076"/>
              <a:gd name="adj2" fmla="val 75701"/>
              <a:gd name="adj3" fmla="val -19509"/>
              <a:gd name="adj4" fmla="val 59929"/>
            </a:avLst>
          </a:prstGeom>
          <a:solidFill>
            <a:srgbClr val="00708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55A3C72-6F83-4D48-A4C9-B4CD215D48CA}"/>
              </a:ext>
            </a:extLst>
          </p:cNvPr>
          <p:cNvSpPr/>
          <p:nvPr/>
        </p:nvSpPr>
        <p:spPr>
          <a:xfrm>
            <a:off x="6141362" y="1371528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1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A71D442-5D2A-9248-ADE3-C417C2DE6CDD}"/>
              </a:ext>
            </a:extLst>
          </p:cNvPr>
          <p:cNvSpPr/>
          <p:nvPr/>
        </p:nvSpPr>
        <p:spPr>
          <a:xfrm>
            <a:off x="6141362" y="2611630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2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61FD4FD-3A7E-484E-8FF3-194A6007AA2B}"/>
              </a:ext>
            </a:extLst>
          </p:cNvPr>
          <p:cNvSpPr/>
          <p:nvPr/>
        </p:nvSpPr>
        <p:spPr>
          <a:xfrm>
            <a:off x="6141362" y="4050763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3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58DA89-6C3D-8544-85C9-C4FEE086B435}"/>
              </a:ext>
            </a:extLst>
          </p:cNvPr>
          <p:cNvSpPr/>
          <p:nvPr/>
        </p:nvSpPr>
        <p:spPr>
          <a:xfrm>
            <a:off x="6141362" y="5450016"/>
            <a:ext cx="701846" cy="634746"/>
          </a:xfrm>
          <a:prstGeom prst="ellipse">
            <a:avLst/>
          </a:prstGeom>
          <a:solidFill>
            <a:srgbClr val="008D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4149C54-B57F-714D-A6D3-611814902E67}"/>
              </a:ext>
            </a:extLst>
          </p:cNvPr>
          <p:cNvSpPr txBox="1"/>
          <p:nvPr/>
        </p:nvSpPr>
        <p:spPr>
          <a:xfrm>
            <a:off x="6971104" y="1210519"/>
            <a:ext cx="5207034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Complete first annual BCC </a:t>
            </a:r>
          </a:p>
          <a:p>
            <a:r>
              <a:rPr lang="en-US" sz="2600" dirty="0">
                <a:latin typeface="Avenir Book" panose="02000503020000020003" pitchFamily="2" charset="0"/>
              </a:rPr>
              <a:t>Career Fair event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66AFE80-1B5D-F74A-BE8D-48E3E40A791C}"/>
              </a:ext>
            </a:extLst>
          </p:cNvPr>
          <p:cNvSpPr txBox="1"/>
          <p:nvPr/>
        </p:nvSpPr>
        <p:spPr>
          <a:xfrm>
            <a:off x="6984964" y="2245074"/>
            <a:ext cx="4986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Career Pathways Workshop Curriculum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Financial literacy, financial aid, career pathways for Fair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85AD0B9-287C-7D42-A6D0-96CE57F6A7F2}"/>
              </a:ext>
            </a:extLst>
          </p:cNvPr>
          <p:cNvSpPr txBox="1"/>
          <p:nvPr/>
        </p:nvSpPr>
        <p:spPr>
          <a:xfrm>
            <a:off x="6971103" y="5368295"/>
            <a:ext cx="520703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Develop Social Media, web presence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558FF8B-1B37-7247-96C5-45DC6F199EDC}"/>
              </a:ext>
            </a:extLst>
          </p:cNvPr>
          <p:cNvCxnSpPr>
            <a:cxnSpLocks/>
          </p:cNvCxnSpPr>
          <p:nvPr/>
        </p:nvCxnSpPr>
        <p:spPr>
          <a:xfrm flipH="1">
            <a:off x="5017477" y="5967346"/>
            <a:ext cx="995990" cy="4803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1744AB48-A5C2-CB43-B31B-1FCE509A5F06}"/>
              </a:ext>
            </a:extLst>
          </p:cNvPr>
          <p:cNvSpPr txBox="1"/>
          <p:nvPr/>
        </p:nvSpPr>
        <p:spPr>
          <a:xfrm>
            <a:off x="6971103" y="3826488"/>
            <a:ext cx="498622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latin typeface="Avenir Book" panose="02000503020000020003" pitchFamily="2" charset="0"/>
              </a:rPr>
              <a:t>Financial Aid, Literacy Workshop Curriculum</a:t>
            </a:r>
          </a:p>
          <a:p>
            <a:r>
              <a:rPr lang="en-US" sz="2000" dirty="0">
                <a:latin typeface="Avenir Book" panose="02000503020000020003" pitchFamily="2" charset="0"/>
              </a:rPr>
              <a:t>Support financial aid efforts, targeted Latinx efforts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3A7578A-4544-1642-9560-DD97A57AC8A3}"/>
              </a:ext>
            </a:extLst>
          </p:cNvPr>
          <p:cNvSpPr txBox="1"/>
          <p:nvPr/>
        </p:nvSpPr>
        <p:spPr>
          <a:xfrm>
            <a:off x="275954" y="3049675"/>
            <a:ext cx="5828839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Avenir Book" panose="02000503020000020003" pitchFamily="2" charset="0"/>
              </a:rPr>
              <a:t>Career Development</a:t>
            </a:r>
          </a:p>
          <a:p>
            <a:pPr algn="ctr"/>
            <a:endParaRPr lang="en-US" sz="1000" dirty="0">
              <a:solidFill>
                <a:schemeClr val="bg1"/>
              </a:solidFill>
              <a:latin typeface="Avenir Book" panose="02000503020000020003" pitchFamily="2" charset="0"/>
            </a:endParaRP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Initiated planning for first Annual Career Fair</a:t>
            </a:r>
          </a:p>
          <a:p>
            <a:pPr marL="350838" indent="-284163">
              <a:buFont typeface="Wingdings" pitchFamily="2" charset="2"/>
              <a:buChar char="§"/>
            </a:pPr>
            <a:r>
              <a:rPr lang="en-US" sz="2800" dirty="0">
                <a:solidFill>
                  <a:schemeClr val="bg1"/>
                </a:solidFill>
                <a:latin typeface="+mj-lt"/>
              </a:rPr>
              <a:t>Partnership building with Career &amp; Transfer Center, Career Education</a:t>
            </a:r>
          </a:p>
        </p:txBody>
      </p:sp>
      <p:sp>
        <p:nvSpPr>
          <p:cNvPr id="36" name="Text Box 34">
            <a:extLst>
              <a:ext uri="{FF2B5EF4-FFF2-40B4-BE49-F238E27FC236}">
                <a16:creationId xmlns:a16="http://schemas.microsoft.com/office/drawing/2014/main" id="{BA90880B-9768-5B46-A239-032BAEBB13C3}"/>
              </a:ext>
            </a:extLst>
          </p:cNvPr>
          <p:cNvSpPr txBox="1"/>
          <p:nvPr/>
        </p:nvSpPr>
        <p:spPr>
          <a:xfrm>
            <a:off x="138436" y="6124636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60%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7" name="Text Box 34">
            <a:extLst>
              <a:ext uri="{FF2B5EF4-FFF2-40B4-BE49-F238E27FC236}">
                <a16:creationId xmlns:a16="http://schemas.microsoft.com/office/drawing/2014/main" id="{099F5F45-9D76-1841-BA64-6FE238D9B9FE}"/>
              </a:ext>
            </a:extLst>
          </p:cNvPr>
          <p:cNvSpPr txBox="1"/>
          <p:nvPr/>
        </p:nvSpPr>
        <p:spPr>
          <a:xfrm>
            <a:off x="2837606" y="6124639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62%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8" name="Text Box 34">
            <a:extLst>
              <a:ext uri="{FF2B5EF4-FFF2-40B4-BE49-F238E27FC236}">
                <a16:creationId xmlns:a16="http://schemas.microsoft.com/office/drawing/2014/main" id="{179D1293-2A81-F14A-B347-237506CFE1FA}"/>
              </a:ext>
            </a:extLst>
          </p:cNvPr>
          <p:cNvSpPr txBox="1"/>
          <p:nvPr/>
        </p:nvSpPr>
        <p:spPr>
          <a:xfrm>
            <a:off x="5479202" y="6124642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64%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9" name="Text Box 34">
            <a:extLst>
              <a:ext uri="{FF2B5EF4-FFF2-40B4-BE49-F238E27FC236}">
                <a16:creationId xmlns:a16="http://schemas.microsoft.com/office/drawing/2014/main" id="{1CD8C707-5189-B24B-8581-A124EC6BC4ED}"/>
              </a:ext>
            </a:extLst>
          </p:cNvPr>
          <p:cNvSpPr txBox="1"/>
          <p:nvPr/>
        </p:nvSpPr>
        <p:spPr>
          <a:xfrm>
            <a:off x="8137734" y="6124642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66%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1" name="Text Box 34">
            <a:extLst>
              <a:ext uri="{FF2B5EF4-FFF2-40B4-BE49-F238E27FC236}">
                <a16:creationId xmlns:a16="http://schemas.microsoft.com/office/drawing/2014/main" id="{DA8AB5F6-1DCD-B541-AE67-70EB65389B57}"/>
              </a:ext>
            </a:extLst>
          </p:cNvPr>
          <p:cNvSpPr txBox="1"/>
          <p:nvPr/>
        </p:nvSpPr>
        <p:spPr>
          <a:xfrm>
            <a:off x="10779326" y="6141575"/>
            <a:ext cx="946853" cy="559128"/>
          </a:xfrm>
          <a:prstGeom prst="rect">
            <a:avLst/>
          </a:prstGeom>
          <a:solidFill>
            <a:schemeClr val="lt1">
              <a:alpha val="0"/>
            </a:schemeClr>
          </a:solidFill>
          <a:ln w="6350">
            <a:noFill/>
          </a:ln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algn="ctr">
              <a:spcBef>
                <a:spcPts val="0"/>
              </a:spcBef>
              <a:spcAft>
                <a:spcPts val="800"/>
              </a:spcAft>
            </a:pPr>
            <a:r>
              <a:rPr lang="en-US" sz="2600" dirty="0">
                <a:solidFill>
                  <a:srgbClr val="8A7C4E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68%</a:t>
            </a:r>
            <a:endParaRPr lang="en-US" sz="2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6834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E0612CF-077E-7C4F-A513-88099C7C91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83536" y="-103239"/>
            <a:ext cx="12375536" cy="6961239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FA58215-F250-8F4A-A650-79F2E1E71B9D}"/>
              </a:ext>
            </a:extLst>
          </p:cNvPr>
          <p:cNvSpPr txBox="1"/>
          <p:nvPr/>
        </p:nvSpPr>
        <p:spPr>
          <a:xfrm>
            <a:off x="-183536" y="75584"/>
            <a:ext cx="12375537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800" dirty="0">
                <a:solidFill>
                  <a:schemeClr val="bg1"/>
                </a:solidFill>
                <a:latin typeface="Century Gothic" panose="020B0502020202020204" pitchFamily="34" charset="0"/>
              </a:rPr>
              <a:t>Budget Overview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8DBAEF72-CCD9-4B40-889F-379A86A8097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714012"/>
              </p:ext>
            </p:extLst>
          </p:nvPr>
        </p:nvGraphicFramePr>
        <p:xfrm>
          <a:off x="0" y="906466"/>
          <a:ext cx="11666512" cy="5523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" r:id="rId5" imgW="6464300" imgH="3060700" progId="Word.Document.12">
                  <p:embed/>
                </p:oleObj>
              </mc:Choice>
              <mc:Fallback>
                <p:oleObj name="Document" r:id="rId5" imgW="6464300" imgH="3060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906466"/>
                        <a:ext cx="11666512" cy="552383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892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20789</TotalTime>
  <Words>1315</Words>
  <Application>Microsoft Office PowerPoint</Application>
  <PresentationFormat>Widescreen</PresentationFormat>
  <Paragraphs>209</Paragraphs>
  <Slides>10</Slides>
  <Notes>7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Arial</vt:lpstr>
      <vt:lpstr>Avenir Book</vt:lpstr>
      <vt:lpstr>Calibri</vt:lpstr>
      <vt:lpstr>Calibri Light</vt:lpstr>
      <vt:lpstr>Century Gothic</vt:lpstr>
      <vt:lpstr>Roboto Medium</vt:lpstr>
      <vt:lpstr>Times New Roman</vt:lpstr>
      <vt:lpstr>Wingdings</vt:lpstr>
      <vt:lpstr>Office Theme</vt:lpstr>
      <vt:lpstr>Document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Veronica Montoya</dc:creator>
  <cp:lastModifiedBy>Cynthia Reese</cp:lastModifiedBy>
  <cp:revision>13</cp:revision>
  <dcterms:created xsi:type="dcterms:W3CDTF">2021-11-23T17:23:21Z</dcterms:created>
  <dcterms:modified xsi:type="dcterms:W3CDTF">2021-12-13T23:58:29Z</dcterms:modified>
</cp:coreProperties>
</file>