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5" r:id="rId4"/>
    <p:sldId id="260" r:id="rId5"/>
    <p:sldId id="261" r:id="rId6"/>
    <p:sldId id="257" r:id="rId7"/>
    <p:sldId id="259" r:id="rId8"/>
    <p:sldId id="263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8" d="100"/>
          <a:sy n="98" d="100"/>
        </p:scale>
        <p:origin x="2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psayavong\Documents\PUENTE\Puente%20Data%20Trends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psayavong\Documents\PUENTE\Puente%20Data%20Trends%20v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psayavong\Documents\PUENTE\Puente%20Data%20Trends%202%20(Autosav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psayavong\Documents\PUENTE\Puente%20Data%20Trends%202%20(Autosaved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psayavong\Documents\DATA%20FILES\AB%20540\AB540%20Student%20Count%20by%20College%20F16-No22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psayavong\Documents\PUENTE\Puente%20Data%20Trends%20v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psayavong\Documents\PUENTE\Puente%20Data%20Trends%20v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psayavong\Documents\PUENTE\Puente%20Data%20Trends%20v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'Enrollment Trend'!$B$16</c:f>
              <c:strCache>
                <c:ptCount val="1"/>
                <c:pt idx="0">
                  <c:v>Annual 2016-2017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'Enrollment Trend'!$A$17:$A$25</c:f>
              <c:strCache>
                <c:ptCount val="9"/>
                <c:pt idx="0">
                  <c:v>African-American</c:v>
                </c:pt>
                <c:pt idx="1">
                  <c:v>American Indian/Alaskan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</c:v>
                </c:pt>
                <c:pt idx="5">
                  <c:v>Multi-Ethnicity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'Enrollment Trend'!$B$17:$B$25</c:f>
              <c:numCache>
                <c:formatCode>General</c:formatCode>
                <c:ptCount val="9"/>
                <c:pt idx="0" formatCode="#,##0">
                  <c:v>1994</c:v>
                </c:pt>
                <c:pt idx="1">
                  <c:v>17</c:v>
                </c:pt>
                <c:pt idx="2" formatCode="#,##0">
                  <c:v>2687</c:v>
                </c:pt>
                <c:pt idx="3">
                  <c:v>314</c:v>
                </c:pt>
                <c:pt idx="4" formatCode="#,##0">
                  <c:v>2474</c:v>
                </c:pt>
                <c:pt idx="5">
                  <c:v>336</c:v>
                </c:pt>
                <c:pt idx="6">
                  <c:v>49</c:v>
                </c:pt>
                <c:pt idx="7">
                  <c:v>509</c:v>
                </c:pt>
                <c:pt idx="8" formatCode="#,##0">
                  <c:v>2815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2-4551-8FCC-AEB383E4F8F4}"/>
            </c:ext>
          </c:extLst>
        </c:ser>
        <c:ser>
          <c:idx val="1"/>
          <c:order val="1"/>
          <c:tx>
            <c:strRef>
              <c:f>'Enrollment Trend'!$C$16</c:f>
              <c:strCache>
                <c:ptCount val="1"/>
                <c:pt idx="0">
                  <c:v>Annual 2017-2018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'Enrollment Trend'!$A$17:$A$25</c:f>
              <c:strCache>
                <c:ptCount val="9"/>
                <c:pt idx="0">
                  <c:v>African-American</c:v>
                </c:pt>
                <c:pt idx="1">
                  <c:v>American Indian/Alaskan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</c:v>
                </c:pt>
                <c:pt idx="5">
                  <c:v>Multi-Ethnicity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'Enrollment Trend'!$C$17:$C$25</c:f>
              <c:numCache>
                <c:formatCode>General</c:formatCode>
                <c:ptCount val="9"/>
                <c:pt idx="0" formatCode="#,##0">
                  <c:v>1706</c:v>
                </c:pt>
                <c:pt idx="1">
                  <c:v>25</c:v>
                </c:pt>
                <c:pt idx="2" formatCode="#,##0">
                  <c:v>2440</c:v>
                </c:pt>
                <c:pt idx="3">
                  <c:v>271</c:v>
                </c:pt>
                <c:pt idx="4" formatCode="#,##0">
                  <c:v>2689</c:v>
                </c:pt>
                <c:pt idx="5">
                  <c:v>769</c:v>
                </c:pt>
                <c:pt idx="6">
                  <c:v>34</c:v>
                </c:pt>
                <c:pt idx="7">
                  <c:v>427</c:v>
                </c:pt>
                <c:pt idx="8" formatCode="#,##0">
                  <c:v>2679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82-4551-8FCC-AEB383E4F8F4}"/>
            </c:ext>
          </c:extLst>
        </c:ser>
        <c:ser>
          <c:idx val="2"/>
          <c:order val="2"/>
          <c:tx>
            <c:strRef>
              <c:f>'Enrollment Trend'!$D$16</c:f>
              <c:strCache>
                <c:ptCount val="1"/>
                <c:pt idx="0">
                  <c:v>Annual 2018-2019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'Enrollment Trend'!$A$17:$A$25</c:f>
              <c:strCache>
                <c:ptCount val="9"/>
                <c:pt idx="0">
                  <c:v>African-American</c:v>
                </c:pt>
                <c:pt idx="1">
                  <c:v>American Indian/Alaskan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</c:v>
                </c:pt>
                <c:pt idx="5">
                  <c:v>Multi-Ethnicity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'Enrollment Trend'!$D$17:$D$25</c:f>
              <c:numCache>
                <c:formatCode>General</c:formatCode>
                <c:ptCount val="9"/>
                <c:pt idx="0" formatCode="#,##0">
                  <c:v>1716</c:v>
                </c:pt>
                <c:pt idx="1">
                  <c:v>22</c:v>
                </c:pt>
                <c:pt idx="2" formatCode="#,##0">
                  <c:v>2361</c:v>
                </c:pt>
                <c:pt idx="3">
                  <c:v>250</c:v>
                </c:pt>
                <c:pt idx="4" formatCode="#,##0">
                  <c:v>2728</c:v>
                </c:pt>
                <c:pt idx="5">
                  <c:v>810</c:v>
                </c:pt>
                <c:pt idx="6">
                  <c:v>35</c:v>
                </c:pt>
                <c:pt idx="7">
                  <c:v>375</c:v>
                </c:pt>
                <c:pt idx="8" formatCode="#,##0">
                  <c:v>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82-4551-8FCC-AEB383E4F8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35693584"/>
        <c:axId val="1235691504"/>
      </c:barChart>
      <c:catAx>
        <c:axId val="123569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5691504"/>
        <c:crosses val="autoZero"/>
        <c:auto val="1"/>
        <c:lblAlgn val="ctr"/>
        <c:lblOffset val="100"/>
        <c:noMultiLvlLbl val="0"/>
      </c:catAx>
      <c:valAx>
        <c:axId val="123569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569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'Enrollment Trend'!$B$28</c:f>
              <c:strCache>
                <c:ptCount val="1"/>
                <c:pt idx="0">
                  <c:v>Annual 2018-2019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9DD-4168-A6A6-8A6069B852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9DD-4168-A6A6-8A6069B852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9DD-4168-A6A6-8A6069B852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9DD-4168-A6A6-8A6069B852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59DD-4168-A6A6-8A6069B852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59DD-4168-A6A6-8A6069B852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59DD-4168-A6A6-8A6069B852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59DD-4168-A6A6-8A6069B852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59DD-4168-A6A6-8A6069B852AD}"/>
              </c:ext>
            </c:extLst>
          </c:dPt>
          <c:dLbls>
            <c:dLbl>
              <c:idx val="0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59DD-4168-A6A6-8A6069B852AD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59DD-4168-A6A6-8A6069B852AD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59DD-4168-A6A6-8A6069B852AD}"/>
                </c:ext>
              </c:extLst>
            </c:dLbl>
            <c:dLbl>
              <c:idx val="3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59DD-4168-A6A6-8A6069B852AD}"/>
                </c:ext>
              </c:extLst>
            </c:dLbl>
            <c:dLbl>
              <c:idx val="4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59DD-4168-A6A6-8A6069B852AD}"/>
                </c:ext>
              </c:extLst>
            </c:dLbl>
            <c:dLbl>
              <c:idx val="5"/>
              <c:layout>
                <c:manualLayout>
                  <c:x val="0"/>
                  <c:y val="0.1075027869133462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59DD-4168-A6A6-8A6069B852AD}"/>
                </c:ext>
              </c:extLst>
            </c:dLbl>
            <c:dLbl>
              <c:idx val="6"/>
              <c:layout>
                <c:manualLayout>
                  <c:x val="0"/>
                  <c:y val="7.7640901659638939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59DD-4168-A6A6-8A6069B852AD}"/>
                </c:ext>
              </c:extLst>
            </c:dLbl>
            <c:dLbl>
              <c:idx val="7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59DD-4168-A6A6-8A6069B852AD}"/>
                </c:ext>
              </c:extLst>
            </c:dLbl>
            <c:dLbl>
              <c:idx val="8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1-59DD-4168-A6A6-8A6069B852A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5B9BD5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'Enrollment Trend'!$A$29:$A$37</c:f>
              <c:strCache>
                <c:ptCount val="9"/>
                <c:pt idx="0">
                  <c:v>African-American</c:v>
                </c:pt>
                <c:pt idx="1">
                  <c:v>American Indian/Alaskan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</c:v>
                </c:pt>
                <c:pt idx="5">
                  <c:v>Multi-Ethnicity</c:v>
                </c:pt>
                <c:pt idx="6">
                  <c:v>Pacific Islander</c:v>
                </c:pt>
                <c:pt idx="7">
                  <c:v>Unknown</c:v>
                </c:pt>
                <c:pt idx="8">
                  <c:v>White Non-Hispanic</c:v>
                </c:pt>
              </c:strCache>
            </c:strRef>
          </c:cat>
          <c:val>
            <c:numRef>
              <c:f>'Enrollment Trend'!$B$29:$B$37</c:f>
              <c:numCache>
                <c:formatCode>0.00%</c:formatCode>
                <c:ptCount val="9"/>
                <c:pt idx="0">
                  <c:v>0.15740000000000001</c:v>
                </c:pt>
                <c:pt idx="1">
                  <c:v>2E-3</c:v>
                </c:pt>
                <c:pt idx="2">
                  <c:v>0.2165</c:v>
                </c:pt>
                <c:pt idx="3">
                  <c:v>2.29E-2</c:v>
                </c:pt>
                <c:pt idx="4">
                  <c:v>0.25019999999999998</c:v>
                </c:pt>
                <c:pt idx="5">
                  <c:v>7.4300000000000005E-2</c:v>
                </c:pt>
                <c:pt idx="6">
                  <c:v>3.2000000000000002E-3</c:v>
                </c:pt>
                <c:pt idx="7">
                  <c:v>3.44E-2</c:v>
                </c:pt>
                <c:pt idx="8">
                  <c:v>0.2392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9DD-4168-A6A6-8A6069B85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Annual Course</a:t>
            </a:r>
            <a:r>
              <a:rPr lang="en-US" sz="3200" baseline="0" dirty="0">
                <a:solidFill>
                  <a:schemeClr val="accent2">
                    <a:lumMod val="75000"/>
                  </a:schemeClr>
                </a:solidFill>
              </a:rPr>
              <a:t> Success Rate</a:t>
            </a:r>
          </a:p>
          <a:p>
            <a:pPr>
              <a:defRPr/>
            </a:pPr>
            <a:r>
              <a:rPr lang="en-US" sz="1200" baseline="0" dirty="0"/>
              <a:t>(passing with a C or better)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'Course Completion'!$B$26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'Course Completion'!$A$27:$A$34</c:f>
              <c:strCache>
                <c:ptCount val="8"/>
                <c:pt idx="0">
                  <c:v>American Indian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Hispanic/Latino</c:v>
                </c:pt>
                <c:pt idx="4">
                  <c:v>Pacific Islander</c:v>
                </c:pt>
                <c:pt idx="5">
                  <c:v>Two or more</c:v>
                </c:pt>
                <c:pt idx="6">
                  <c:v>Unknown/NR</c:v>
                </c:pt>
                <c:pt idx="7">
                  <c:v>White</c:v>
                </c:pt>
              </c:strCache>
            </c:strRef>
          </c:cat>
          <c:val>
            <c:numRef>
              <c:f>'Course Completion'!$B$27:$B$34</c:f>
              <c:numCache>
                <c:formatCode>0%</c:formatCode>
                <c:ptCount val="8"/>
                <c:pt idx="0">
                  <c:v>0.63934426229508201</c:v>
                </c:pt>
                <c:pt idx="1">
                  <c:v>0.73942923704135122</c:v>
                </c:pt>
                <c:pt idx="2">
                  <c:v>0.50848158874637983</c:v>
                </c:pt>
                <c:pt idx="3">
                  <c:v>0.60752373139575766</c:v>
                </c:pt>
                <c:pt idx="4">
                  <c:v>0.64968152866242035</c:v>
                </c:pt>
                <c:pt idx="5">
                  <c:v>0.66030989272943985</c:v>
                </c:pt>
                <c:pt idx="6">
                  <c:v>0.63968253968253963</c:v>
                </c:pt>
                <c:pt idx="7">
                  <c:v>0.72228051766351875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B-4A8B-AA04-EF532048A713}"/>
            </c:ext>
          </c:extLst>
        </c:ser>
        <c:ser>
          <c:idx val="1"/>
          <c:order val="1"/>
          <c:tx>
            <c:strRef>
              <c:f>'Course Completion'!$C$26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'Course Completion'!$A$27:$A$34</c:f>
              <c:strCache>
                <c:ptCount val="8"/>
                <c:pt idx="0">
                  <c:v>American Indian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Hispanic/Latino</c:v>
                </c:pt>
                <c:pt idx="4">
                  <c:v>Pacific Islander</c:v>
                </c:pt>
                <c:pt idx="5">
                  <c:v>Two or more</c:v>
                </c:pt>
                <c:pt idx="6">
                  <c:v>Unknown/NR</c:v>
                </c:pt>
                <c:pt idx="7">
                  <c:v>White</c:v>
                </c:pt>
              </c:strCache>
            </c:strRef>
          </c:cat>
          <c:val>
            <c:numRef>
              <c:f>'Course Completion'!$C$27:$C$34</c:f>
              <c:numCache>
                <c:formatCode>0%</c:formatCode>
                <c:ptCount val="8"/>
                <c:pt idx="0">
                  <c:v>0.74242424242424243</c:v>
                </c:pt>
                <c:pt idx="1">
                  <c:v>0.74340122936000963</c:v>
                </c:pt>
                <c:pt idx="2">
                  <c:v>0.53854299025836505</c:v>
                </c:pt>
                <c:pt idx="3">
                  <c:v>0.60596732180914037</c:v>
                </c:pt>
                <c:pt idx="4">
                  <c:v>0.6330275229357798</c:v>
                </c:pt>
                <c:pt idx="5">
                  <c:v>0.63516389953171559</c:v>
                </c:pt>
                <c:pt idx="6">
                  <c:v>0.70077007700770078</c:v>
                </c:pt>
                <c:pt idx="7">
                  <c:v>0.73337713534822602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B-4A8B-AA04-EF532048A713}"/>
            </c:ext>
          </c:extLst>
        </c:ser>
        <c:ser>
          <c:idx val="2"/>
          <c:order val="2"/>
          <c:tx>
            <c:strRef>
              <c:f>'Course Completion'!$D$26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'Course Completion'!$A$27:$A$34</c:f>
              <c:strCache>
                <c:ptCount val="8"/>
                <c:pt idx="0">
                  <c:v>American Indian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Hispanic/Latino</c:v>
                </c:pt>
                <c:pt idx="4">
                  <c:v>Pacific Islander</c:v>
                </c:pt>
                <c:pt idx="5">
                  <c:v>Two or more</c:v>
                </c:pt>
                <c:pt idx="6">
                  <c:v>Unknown/NR</c:v>
                </c:pt>
                <c:pt idx="7">
                  <c:v>White</c:v>
                </c:pt>
              </c:strCache>
            </c:strRef>
          </c:cat>
          <c:val>
            <c:numRef>
              <c:f>'Course Completion'!$D$27:$D$34</c:f>
              <c:numCache>
                <c:formatCode>0%</c:formatCode>
                <c:ptCount val="8"/>
                <c:pt idx="0">
                  <c:v>0.59615384615384615</c:v>
                </c:pt>
                <c:pt idx="1">
                  <c:v>0.75624999999999998</c:v>
                </c:pt>
                <c:pt idx="2">
                  <c:v>0.57350993377483439</c:v>
                </c:pt>
                <c:pt idx="3">
                  <c:v>0.64033238248790769</c:v>
                </c:pt>
                <c:pt idx="4">
                  <c:v>0.6619718309859155</c:v>
                </c:pt>
                <c:pt idx="5">
                  <c:v>0.69392216878006119</c:v>
                </c:pt>
                <c:pt idx="6">
                  <c:v>0.71299871299871298</c:v>
                </c:pt>
                <c:pt idx="7">
                  <c:v>0.74469610091743121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B-4A8B-AA04-EF532048A71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867343"/>
        <c:axId val="352869007"/>
      </c:barChart>
      <c:catAx>
        <c:axId val="352867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869007"/>
        <c:crosses val="autoZero"/>
        <c:auto val="1"/>
        <c:lblAlgn val="ctr"/>
        <c:lblOffset val="100"/>
        <c:noMultiLvlLbl val="0"/>
      </c:catAx>
      <c:valAx>
        <c:axId val="35286900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2867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Course Retention</a:t>
            </a:r>
            <a:r>
              <a:rPr lang="en-US" sz="3200" baseline="0" dirty="0">
                <a:solidFill>
                  <a:schemeClr val="accent2">
                    <a:lumMod val="75000"/>
                  </a:schemeClr>
                </a:solidFill>
              </a:rPr>
              <a:t> Rate</a:t>
            </a:r>
          </a:p>
          <a:p>
            <a:pPr>
              <a:defRPr/>
            </a:pPr>
            <a:r>
              <a:rPr lang="en-US" sz="1400" baseline="0" dirty="0"/>
              <a:t>(Staying enrolled through the semester)</a:t>
            </a:r>
            <a:endParaRPr lang="en-US" sz="1400" dirty="0"/>
          </a:p>
        </c:rich>
      </c:tx>
      <c:layout>
        <c:manualLayout>
          <c:xMode val="edge"/>
          <c:yMode val="edge"/>
          <c:x val="0.2661063084126298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Retention!$B$2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Retention!$A$3:$A$10</c:f>
              <c:strCache>
                <c:ptCount val="8"/>
                <c:pt idx="0">
                  <c:v>American Indian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Hispanic/Latino</c:v>
                </c:pt>
                <c:pt idx="4">
                  <c:v>Pacific Islander</c:v>
                </c:pt>
                <c:pt idx="5">
                  <c:v>Two or more</c:v>
                </c:pt>
                <c:pt idx="6">
                  <c:v>Unknown/NR</c:v>
                </c:pt>
                <c:pt idx="7">
                  <c:v>White</c:v>
                </c:pt>
              </c:strCache>
            </c:strRef>
          </c:cat>
          <c:val>
            <c:numRef>
              <c:f>Retention!$B$3:$B$10</c:f>
              <c:numCache>
                <c:formatCode>0%</c:formatCode>
                <c:ptCount val="8"/>
                <c:pt idx="0">
                  <c:v>0.72699999999999998</c:v>
                </c:pt>
                <c:pt idx="1">
                  <c:v>0.626</c:v>
                </c:pt>
                <c:pt idx="2">
                  <c:v>0.495</c:v>
                </c:pt>
                <c:pt idx="3">
                  <c:v>0.55800000000000005</c:v>
                </c:pt>
                <c:pt idx="4">
                  <c:v>0.44</c:v>
                </c:pt>
                <c:pt idx="5">
                  <c:v>0.56599999999999995</c:v>
                </c:pt>
                <c:pt idx="6">
                  <c:v>0.46700000000000003</c:v>
                </c:pt>
                <c:pt idx="7">
                  <c:v>0.53600000000000003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E-4390-B09D-F9F1A54C49D7}"/>
            </c:ext>
          </c:extLst>
        </c:ser>
        <c:ser>
          <c:idx val="1"/>
          <c:order val="1"/>
          <c:tx>
            <c:strRef>
              <c:f>Retention!$C$2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1.64756186789408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0E-4390-B09D-F9F1A54C49D7}"/>
                </c:ext>
              </c:extLst>
            </c:dLbl>
            <c:dLbl>
              <c:idx val="4"/>
              <c:layout>
                <c:manualLayout>
                  <c:x val="-9.7346701939729444E-3"/>
                  <c:y val="9.8853712073644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0E-4390-B09D-F9F1A54C49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Retention!$A$3:$A$10</c:f>
              <c:strCache>
                <c:ptCount val="8"/>
                <c:pt idx="0">
                  <c:v>American Indian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Hispanic/Latino</c:v>
                </c:pt>
                <c:pt idx="4">
                  <c:v>Pacific Islander</c:v>
                </c:pt>
                <c:pt idx="5">
                  <c:v>Two or more</c:v>
                </c:pt>
                <c:pt idx="6">
                  <c:v>Unknown/NR</c:v>
                </c:pt>
                <c:pt idx="7">
                  <c:v>White</c:v>
                </c:pt>
              </c:strCache>
            </c:strRef>
          </c:cat>
          <c:val>
            <c:numRef>
              <c:f>Retention!$C$3:$C$10</c:f>
              <c:numCache>
                <c:formatCode>0%</c:formatCode>
                <c:ptCount val="8"/>
                <c:pt idx="1">
                  <c:v>0.63500000000000001</c:v>
                </c:pt>
                <c:pt idx="2">
                  <c:v>0.51400000000000001</c:v>
                </c:pt>
                <c:pt idx="3">
                  <c:v>0.50700000000000001</c:v>
                </c:pt>
                <c:pt idx="4">
                  <c:v>0.61799999999999999</c:v>
                </c:pt>
                <c:pt idx="6">
                  <c:v>0.505</c:v>
                </c:pt>
                <c:pt idx="7">
                  <c:v>0.56100000000000005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0E-4390-B09D-F9F1A54C49D7}"/>
            </c:ext>
          </c:extLst>
        </c:ser>
        <c:ser>
          <c:idx val="2"/>
          <c:order val="2"/>
          <c:tx>
            <c:strRef>
              <c:f>Retention!$D$2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Retention!$A$3:$A$10</c:f>
              <c:strCache>
                <c:ptCount val="8"/>
                <c:pt idx="0">
                  <c:v>American Indian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Hispanic/Latino</c:v>
                </c:pt>
                <c:pt idx="4">
                  <c:v>Pacific Islander</c:v>
                </c:pt>
                <c:pt idx="5">
                  <c:v>Two or more</c:v>
                </c:pt>
                <c:pt idx="6">
                  <c:v>Unknown/NR</c:v>
                </c:pt>
                <c:pt idx="7">
                  <c:v>White</c:v>
                </c:pt>
              </c:strCache>
            </c:strRef>
          </c:cat>
          <c:val>
            <c:numRef>
              <c:f>Retention!$D$3:$D$10</c:f>
              <c:numCache>
                <c:formatCode>0%</c:formatCode>
                <c:ptCount val="8"/>
                <c:pt idx="0">
                  <c:v>0.52400000000000002</c:v>
                </c:pt>
                <c:pt idx="1">
                  <c:v>0.61199999999999999</c:v>
                </c:pt>
                <c:pt idx="2">
                  <c:v>0.48099999999999998</c:v>
                </c:pt>
                <c:pt idx="3">
                  <c:v>0.54300000000000004</c:v>
                </c:pt>
                <c:pt idx="4">
                  <c:v>0.6</c:v>
                </c:pt>
                <c:pt idx="5">
                  <c:v>0.55100000000000005</c:v>
                </c:pt>
                <c:pt idx="6">
                  <c:v>0.49</c:v>
                </c:pt>
                <c:pt idx="7">
                  <c:v>0.56899999999999995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0E-4390-B09D-F9F1A54C49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2739999"/>
        <c:axId val="362738335"/>
      </c:barChart>
      <c:catAx>
        <c:axId val="362739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738335"/>
        <c:crosses val="autoZero"/>
        <c:auto val="1"/>
        <c:lblAlgn val="ctr"/>
        <c:lblOffset val="100"/>
        <c:noMultiLvlLbl val="0"/>
      </c:catAx>
      <c:valAx>
        <c:axId val="36273833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62739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Sheet1!$F$3</c:f>
              <c:strCache>
                <c:ptCount val="1"/>
                <c:pt idx="0">
                  <c:v>Count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5E-4D25-87C3-E40C6652D6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5E-4D25-87C3-E40C6652D6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75E-4D25-87C3-E40C6652D64B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Franklin Gothic Demi Cond" panose="020B07060304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Sheet1!$E$4:$E$7</c:f>
              <c:strCache>
                <c:ptCount val="4"/>
                <c:pt idx="0">
                  <c:v>F16</c:v>
                </c:pt>
                <c:pt idx="1">
                  <c:v>F17</c:v>
                </c:pt>
                <c:pt idx="2">
                  <c:v>F18</c:v>
                </c:pt>
                <c:pt idx="3">
                  <c:v>F19</c:v>
                </c:pt>
              </c:strCache>
            </c:strRef>
          </c:cat>
          <c:val>
            <c:numRef>
              <c:f>Sheet1!$F$4:$F$7</c:f>
              <c:numCache>
                <c:formatCode>General</c:formatCode>
                <c:ptCount val="4"/>
                <c:pt idx="0">
                  <c:v>25</c:v>
                </c:pt>
                <c:pt idx="1">
                  <c:v>30</c:v>
                </c:pt>
                <c:pt idx="2">
                  <c:v>38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5E-4D25-87C3-E40C6652D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20654127"/>
        <c:axId val="220652047"/>
      </c:barChart>
      <c:catAx>
        <c:axId val="22065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pPr>
            <a:endParaRPr lang="en-US"/>
          </a:p>
        </c:txPr>
        <c:crossAx val="220652047"/>
        <c:crosses val="autoZero"/>
        <c:auto val="1"/>
        <c:lblAlgn val="ctr"/>
        <c:lblOffset val="100"/>
        <c:noMultiLvlLbl val="0"/>
      </c:catAx>
      <c:valAx>
        <c:axId val="220652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Franklin Gothic Demi Cond" panose="020B0706030402020204" pitchFamily="34" charset="0"/>
                <a:ea typeface="+mn-ea"/>
                <a:cs typeface="+mn-cs"/>
              </a:defRPr>
            </a:pPr>
            <a:endParaRPr lang="en-US"/>
          </a:p>
        </c:txPr>
        <c:crossAx val="220654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Demi Cond" panose="020B07060304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'AB540 Ethnicity'!$F$12</c:f>
              <c:strCache>
                <c:ptCount val="1"/>
                <c:pt idx="0">
                  <c:v>% of Students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1D08-4E72-B151-143505EC35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1D08-4E72-B151-143505EC356F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1D08-4E72-B151-143505EC35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1D08-4E72-B151-143505EC356F}"/>
              </c:ext>
            </c:extLst>
          </c:dPt>
          <c:dLbls>
            <c:dLbl>
              <c:idx val="1"/>
              <c:layout>
                <c:manualLayout>
                  <c:x val="2.8755249343832022E-2"/>
                  <c:y val="2.15412656751239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08-4E72-B151-143505EC356F}"/>
                </c:ext>
              </c:extLst>
            </c:dLbl>
            <c:dLbl>
              <c:idx val="2"/>
              <c:layout>
                <c:manualLayout>
                  <c:x val="-8.6212160979877508E-2"/>
                  <c:y val="-0.2966265675123943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08-4E72-B151-143505EC356F}"/>
                </c:ext>
              </c:extLst>
            </c:dLbl>
            <c:dLbl>
              <c:idx val="3"/>
              <c:layout>
                <c:manualLayout>
                  <c:x val="6.6195756780402445E-2"/>
                  <c:y val="0.123452537182852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08-4E72-B151-143505EC35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'AB540 Ethnicity'!$E$13:$E$16</c:f>
              <c:strCache>
                <c:ptCount val="4"/>
                <c:pt idx="0">
                  <c:v>Asian</c:v>
                </c:pt>
                <c:pt idx="1">
                  <c:v>African American</c:v>
                </c:pt>
                <c:pt idx="2">
                  <c:v>Latinx</c:v>
                </c:pt>
                <c:pt idx="3">
                  <c:v>White</c:v>
                </c:pt>
              </c:strCache>
            </c:strRef>
          </c:cat>
          <c:val>
            <c:numRef>
              <c:f>'AB540 Ethnicity'!$F$13:$F$16</c:f>
              <c:numCache>
                <c:formatCode>0%</c:formatCode>
                <c:ptCount val="4"/>
                <c:pt idx="0">
                  <c:v>5.4263565891472867E-2</c:v>
                </c:pt>
                <c:pt idx="1">
                  <c:v>1.5503875968992248E-2</c:v>
                </c:pt>
                <c:pt idx="2">
                  <c:v>0.79844961240310075</c:v>
                </c:pt>
                <c:pt idx="3">
                  <c:v>0.13178294573643412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08-4E72-B151-143505EC356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'High School BUSD'!$A$49</c:f>
              <c:strCache>
                <c:ptCount val="1"/>
                <c:pt idx="0">
                  <c:v>Berkeley High (2017-18)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'High School BUSD'!$B$48:$I$48</c:f>
              <c:strCache>
                <c:ptCount val="8"/>
                <c:pt idx="0">
                  <c:v>African American</c:v>
                </c:pt>
                <c:pt idx="1">
                  <c:v>American Indian or Alaska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 or Latino</c:v>
                </c:pt>
                <c:pt idx="5">
                  <c:v>Pacific Islander</c:v>
                </c:pt>
                <c:pt idx="6">
                  <c:v>White</c:v>
                </c:pt>
                <c:pt idx="7">
                  <c:v>Two or More Races</c:v>
                </c:pt>
              </c:strCache>
            </c:strRef>
          </c:cat>
          <c:val>
            <c:numRef>
              <c:f>'High School BUSD'!$B$49:$I$49</c:f>
              <c:numCache>
                <c:formatCode>0%</c:formatCode>
                <c:ptCount val="8"/>
                <c:pt idx="0">
                  <c:v>0.14899999999999999</c:v>
                </c:pt>
                <c:pt idx="1">
                  <c:v>2E-3</c:v>
                </c:pt>
                <c:pt idx="2">
                  <c:v>8.1000000000000003E-2</c:v>
                </c:pt>
                <c:pt idx="3">
                  <c:v>7.0000000000000001E-3</c:v>
                </c:pt>
                <c:pt idx="4">
                  <c:v>0.23499999999999999</c:v>
                </c:pt>
                <c:pt idx="5">
                  <c:v>4.0000000000000001E-3</c:v>
                </c:pt>
                <c:pt idx="6">
                  <c:v>0.40300000000000002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F4-4C93-A597-982E18B57E54}"/>
            </c:ext>
          </c:extLst>
        </c:ser>
        <c:ser>
          <c:idx val="1"/>
          <c:order val="1"/>
          <c:tx>
            <c:strRef>
              <c:f>'High School BUSD'!$A$50</c:f>
              <c:strCache>
                <c:ptCount val="1"/>
                <c:pt idx="0">
                  <c:v>Berkeley High (2018-19)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'High School BUSD'!$B$48:$I$48</c:f>
              <c:strCache>
                <c:ptCount val="8"/>
                <c:pt idx="0">
                  <c:v>African American</c:v>
                </c:pt>
                <c:pt idx="1">
                  <c:v>American Indian or Alaska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 or Latino</c:v>
                </c:pt>
                <c:pt idx="5">
                  <c:v>Pacific Islander</c:v>
                </c:pt>
                <c:pt idx="6">
                  <c:v>White</c:v>
                </c:pt>
                <c:pt idx="7">
                  <c:v>Two or More Races</c:v>
                </c:pt>
              </c:strCache>
            </c:strRef>
          </c:cat>
          <c:val>
            <c:numRef>
              <c:f>'High School BUSD'!$B$50:$I$50</c:f>
              <c:numCache>
                <c:formatCode>0%</c:formatCode>
                <c:ptCount val="8"/>
                <c:pt idx="0">
                  <c:v>0.13600000000000001</c:v>
                </c:pt>
                <c:pt idx="1">
                  <c:v>2E-3</c:v>
                </c:pt>
                <c:pt idx="2">
                  <c:v>0.08</c:v>
                </c:pt>
                <c:pt idx="3">
                  <c:v>8.0000000000000002E-3</c:v>
                </c:pt>
                <c:pt idx="4">
                  <c:v>0.221</c:v>
                </c:pt>
                <c:pt idx="5">
                  <c:v>3.0000000000000001E-3</c:v>
                </c:pt>
                <c:pt idx="6">
                  <c:v>0.42</c:v>
                </c:pt>
                <c:pt idx="7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F4-4C93-A597-982E18B57E54}"/>
            </c:ext>
          </c:extLst>
        </c:ser>
        <c:ser>
          <c:idx val="2"/>
          <c:order val="2"/>
          <c:tx>
            <c:strRef>
              <c:f>'High School BUSD'!$A$51</c:f>
              <c:strCache>
                <c:ptCount val="1"/>
                <c:pt idx="0">
                  <c:v>Berkeley Unified (2017-18)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'High School BUSD'!$B$48:$I$48</c:f>
              <c:strCache>
                <c:ptCount val="8"/>
                <c:pt idx="0">
                  <c:v>African American</c:v>
                </c:pt>
                <c:pt idx="1">
                  <c:v>American Indian or Alaska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 or Latino</c:v>
                </c:pt>
                <c:pt idx="5">
                  <c:v>Pacific Islander</c:v>
                </c:pt>
                <c:pt idx="6">
                  <c:v>White</c:v>
                </c:pt>
                <c:pt idx="7">
                  <c:v>Two or More Races</c:v>
                </c:pt>
              </c:strCache>
            </c:strRef>
          </c:cat>
          <c:val>
            <c:numRef>
              <c:f>'High School BUSD'!$B$51:$I$51</c:f>
              <c:numCache>
                <c:formatCode>0%</c:formatCode>
                <c:ptCount val="8"/>
                <c:pt idx="0">
                  <c:v>0.152</c:v>
                </c:pt>
                <c:pt idx="1">
                  <c:v>2E-3</c:v>
                </c:pt>
                <c:pt idx="2">
                  <c:v>7.0999999999999994E-2</c:v>
                </c:pt>
                <c:pt idx="3">
                  <c:v>7.0000000000000001E-3</c:v>
                </c:pt>
                <c:pt idx="4">
                  <c:v>0.24299999999999999</c:v>
                </c:pt>
                <c:pt idx="5">
                  <c:v>2E-3</c:v>
                </c:pt>
                <c:pt idx="6">
                  <c:v>0.38600000000000001</c:v>
                </c:pt>
                <c:pt idx="7">
                  <c:v>0.13700000000000001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F4-4C93-A597-982E18B57E54}"/>
            </c:ext>
          </c:extLst>
        </c:ser>
        <c:ser>
          <c:idx val="3"/>
          <c:order val="3"/>
          <c:tx>
            <c:strRef>
              <c:f>'High School BUSD'!$A$52</c:f>
              <c:strCache>
                <c:ptCount val="1"/>
                <c:pt idx="0">
                  <c:v>Berkeley Unified (2018-19)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'High School BUSD'!$B$48:$I$48</c:f>
              <c:strCache>
                <c:ptCount val="8"/>
                <c:pt idx="0">
                  <c:v>African American</c:v>
                </c:pt>
                <c:pt idx="1">
                  <c:v>American Indian or Alaska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 or Latino</c:v>
                </c:pt>
                <c:pt idx="5">
                  <c:v>Pacific Islander</c:v>
                </c:pt>
                <c:pt idx="6">
                  <c:v>White</c:v>
                </c:pt>
                <c:pt idx="7">
                  <c:v>Two or More Races</c:v>
                </c:pt>
              </c:strCache>
            </c:strRef>
          </c:cat>
          <c:val>
            <c:numRef>
              <c:f>'High School BUSD'!$B$52:$I$52</c:f>
              <c:numCache>
                <c:formatCode>0%</c:formatCode>
                <c:ptCount val="8"/>
                <c:pt idx="0">
                  <c:v>0.14099999999999999</c:v>
                </c:pt>
                <c:pt idx="1">
                  <c:v>2E-3</c:v>
                </c:pt>
                <c:pt idx="2">
                  <c:v>7.1999999999999995E-2</c:v>
                </c:pt>
                <c:pt idx="3">
                  <c:v>8.0000000000000002E-3</c:v>
                </c:pt>
                <c:pt idx="4">
                  <c:v>0.23899999999999999</c:v>
                </c:pt>
                <c:pt idx="5">
                  <c:v>1E-3</c:v>
                </c:pt>
                <c:pt idx="6">
                  <c:v>0.39200000000000002</c:v>
                </c:pt>
                <c:pt idx="7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F4-4C93-A597-982E18B57E54}"/>
            </c:ext>
          </c:extLst>
        </c:ser>
        <c:ser>
          <c:idx val="4"/>
          <c:order val="4"/>
          <c:tx>
            <c:strRef>
              <c:f>'High School BUSD'!$A$53</c:f>
              <c:strCache>
                <c:ptCount val="1"/>
                <c:pt idx="0">
                  <c:v>Alameda County (2017-18)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'High School BUSD'!$B$48:$I$48</c:f>
              <c:strCache>
                <c:ptCount val="8"/>
                <c:pt idx="0">
                  <c:v>African American</c:v>
                </c:pt>
                <c:pt idx="1">
                  <c:v>American Indian or Alaska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 or Latino</c:v>
                </c:pt>
                <c:pt idx="5">
                  <c:v>Pacific Islander</c:v>
                </c:pt>
                <c:pt idx="6">
                  <c:v>White</c:v>
                </c:pt>
                <c:pt idx="7">
                  <c:v>Two or More Races</c:v>
                </c:pt>
              </c:strCache>
            </c:strRef>
          </c:cat>
          <c:val>
            <c:numRef>
              <c:f>'High School BUSD'!$B$53:$I$53</c:f>
              <c:numCache>
                <c:formatCode>0%</c:formatCode>
                <c:ptCount val="8"/>
                <c:pt idx="0">
                  <c:v>0.1</c:v>
                </c:pt>
                <c:pt idx="1">
                  <c:v>3.0000000000000001E-3</c:v>
                </c:pt>
                <c:pt idx="2">
                  <c:v>0.254</c:v>
                </c:pt>
                <c:pt idx="3">
                  <c:v>4.8000000000000001E-2</c:v>
                </c:pt>
                <c:pt idx="4">
                  <c:v>0.33900000000000002</c:v>
                </c:pt>
                <c:pt idx="5">
                  <c:v>0.01</c:v>
                </c:pt>
                <c:pt idx="6">
                  <c:v>0.183</c:v>
                </c:pt>
                <c:pt idx="7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F4-4C93-A597-982E18B57E54}"/>
            </c:ext>
          </c:extLst>
        </c:ser>
        <c:ser>
          <c:idx val="5"/>
          <c:order val="5"/>
          <c:tx>
            <c:strRef>
              <c:f>'High School BUSD'!$A$54</c:f>
              <c:strCache>
                <c:ptCount val="1"/>
                <c:pt idx="0">
                  <c:v>Alameda County (2018-19)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'High School BUSD'!$B$48:$I$48</c:f>
              <c:strCache>
                <c:ptCount val="8"/>
                <c:pt idx="0">
                  <c:v>African American</c:v>
                </c:pt>
                <c:pt idx="1">
                  <c:v>American Indian or Alaska Native</c:v>
                </c:pt>
                <c:pt idx="2">
                  <c:v>Asian</c:v>
                </c:pt>
                <c:pt idx="3">
                  <c:v>Filipino</c:v>
                </c:pt>
                <c:pt idx="4">
                  <c:v>Hispanic or Latino</c:v>
                </c:pt>
                <c:pt idx="5">
                  <c:v>Pacific Islander</c:v>
                </c:pt>
                <c:pt idx="6">
                  <c:v>White</c:v>
                </c:pt>
                <c:pt idx="7">
                  <c:v>Two or More Races</c:v>
                </c:pt>
              </c:strCache>
            </c:strRef>
          </c:cat>
          <c:val>
            <c:numRef>
              <c:f>'High School BUSD'!$B$54:$I$54</c:f>
              <c:numCache>
                <c:formatCode>0%</c:formatCode>
                <c:ptCount val="8"/>
                <c:pt idx="0">
                  <c:v>9.6000000000000002E-2</c:v>
                </c:pt>
                <c:pt idx="1">
                  <c:v>3.0000000000000001E-3</c:v>
                </c:pt>
                <c:pt idx="2">
                  <c:v>0.26100000000000001</c:v>
                </c:pt>
                <c:pt idx="3">
                  <c:v>4.7E-2</c:v>
                </c:pt>
                <c:pt idx="4">
                  <c:v>0.33800000000000002</c:v>
                </c:pt>
                <c:pt idx="5">
                  <c:v>0.01</c:v>
                </c:pt>
                <c:pt idx="6">
                  <c:v>0.17699999999999999</c:v>
                </c:pt>
                <c:pt idx="7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F4-4C93-A597-982E18B57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7737008"/>
        <c:axId val="1027738256"/>
      </c:barChart>
      <c:catAx>
        <c:axId val="102773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738256"/>
        <c:crosses val="autoZero"/>
        <c:auto val="1"/>
        <c:lblAlgn val="ctr"/>
        <c:lblOffset val="100"/>
        <c:noMultiLvlLbl val="0"/>
      </c:catAx>
      <c:valAx>
        <c:axId val="102773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73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'Adult School'!$K$20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29753001653618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40-4CC7-9AAC-44ADBF6E1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'Adult School'!$J$21:$J$30</c:f>
              <c:strCache>
                <c:ptCount val="10"/>
                <c:pt idx="0">
                  <c:v>Hispanic </c:v>
                </c:pt>
                <c:pt idx="1">
                  <c:v>White </c:v>
                </c:pt>
                <c:pt idx="2">
                  <c:v>Asian </c:v>
                </c:pt>
                <c:pt idx="3">
                  <c:v>Black </c:v>
                </c:pt>
                <c:pt idx="4">
                  <c:v>Hawaiian</c:v>
                </c:pt>
                <c:pt idx="5">
                  <c:v>Pacific Islander</c:v>
                </c:pt>
                <c:pt idx="6">
                  <c:v>Filipino</c:v>
                </c:pt>
                <c:pt idx="7">
                  <c:v>Native American</c:v>
                </c:pt>
                <c:pt idx="8">
                  <c:v>Native Alaskan </c:v>
                </c:pt>
                <c:pt idx="9">
                  <c:v>N/A </c:v>
                </c:pt>
              </c:strCache>
            </c:strRef>
          </c:cat>
          <c:val>
            <c:numRef>
              <c:f>'Adult School'!$K$21:$K$30</c:f>
              <c:numCache>
                <c:formatCode>#,##0</c:formatCode>
                <c:ptCount val="10"/>
                <c:pt idx="0">
                  <c:v>1589</c:v>
                </c:pt>
                <c:pt idx="1">
                  <c:v>3255</c:v>
                </c:pt>
                <c:pt idx="2">
                  <c:v>1334</c:v>
                </c:pt>
                <c:pt idx="3">
                  <c:v>1018</c:v>
                </c:pt>
                <c:pt idx="4" formatCode="General">
                  <c:v>11</c:v>
                </c:pt>
                <c:pt idx="5" formatCode="General">
                  <c:v>11</c:v>
                </c:pt>
                <c:pt idx="6" formatCode="General">
                  <c:v>41</c:v>
                </c:pt>
                <c:pt idx="7" formatCode="General">
                  <c:v>28</c:v>
                </c:pt>
                <c:pt idx="8" formatCode="General">
                  <c:v>0</c:v>
                </c:pt>
                <c:pt idx="9" formatCode="General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40-4CC7-9AAC-44ADBF6E1335}"/>
            </c:ext>
          </c:extLst>
        </c:ser>
        <c:ser>
          <c:idx val="1"/>
          <c:order val="1"/>
          <c:tx>
            <c:strRef>
              <c:f>'Adult School'!$L$20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'Adult School'!$J$21:$J$30</c:f>
              <c:strCache>
                <c:ptCount val="10"/>
                <c:pt idx="0">
                  <c:v>Hispanic </c:v>
                </c:pt>
                <c:pt idx="1">
                  <c:v>White </c:v>
                </c:pt>
                <c:pt idx="2">
                  <c:v>Asian </c:v>
                </c:pt>
                <c:pt idx="3">
                  <c:v>Black </c:v>
                </c:pt>
                <c:pt idx="4">
                  <c:v>Hawaiian</c:v>
                </c:pt>
                <c:pt idx="5">
                  <c:v>Pacific Islander</c:v>
                </c:pt>
                <c:pt idx="6">
                  <c:v>Filipino</c:v>
                </c:pt>
                <c:pt idx="7">
                  <c:v>Native American</c:v>
                </c:pt>
                <c:pt idx="8">
                  <c:v>Native Alaskan </c:v>
                </c:pt>
                <c:pt idx="9">
                  <c:v>N/A </c:v>
                </c:pt>
              </c:strCache>
            </c:strRef>
          </c:cat>
          <c:val>
            <c:numRef>
              <c:f>'Adult School'!$L$21:$L$30</c:f>
              <c:numCache>
                <c:formatCode>#,##0</c:formatCode>
                <c:ptCount val="10"/>
                <c:pt idx="0">
                  <c:v>1871</c:v>
                </c:pt>
                <c:pt idx="1">
                  <c:v>3219</c:v>
                </c:pt>
                <c:pt idx="2">
                  <c:v>1638</c:v>
                </c:pt>
                <c:pt idx="3" formatCode="General">
                  <c:v>944</c:v>
                </c:pt>
                <c:pt idx="4" formatCode="General">
                  <c:v>13</c:v>
                </c:pt>
                <c:pt idx="5" formatCode="General">
                  <c:v>13</c:v>
                </c:pt>
                <c:pt idx="6" formatCode="General">
                  <c:v>31</c:v>
                </c:pt>
                <c:pt idx="7" formatCode="General">
                  <c:v>18</c:v>
                </c:pt>
                <c:pt idx="8" formatCode="General">
                  <c:v>0</c:v>
                </c:pt>
                <c:pt idx="9" formatCode="General">
                  <c:v>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40-4CC7-9AAC-44ADBF6E1335}"/>
            </c:ext>
          </c:extLst>
        </c:ser>
        <c:ser>
          <c:idx val="2"/>
          <c:order val="2"/>
          <c:tx>
            <c:strRef>
              <c:f>'Adult School'!$M$20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5069868430526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40-4CC7-9AAC-44ADBF6E1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'Adult School'!$J$21:$J$30</c:f>
              <c:strCache>
                <c:ptCount val="10"/>
                <c:pt idx="0">
                  <c:v>Hispanic </c:v>
                </c:pt>
                <c:pt idx="1">
                  <c:v>White </c:v>
                </c:pt>
                <c:pt idx="2">
                  <c:v>Asian </c:v>
                </c:pt>
                <c:pt idx="3">
                  <c:v>Black </c:v>
                </c:pt>
                <c:pt idx="4">
                  <c:v>Hawaiian</c:v>
                </c:pt>
                <c:pt idx="5">
                  <c:v>Pacific Islander</c:v>
                </c:pt>
                <c:pt idx="6">
                  <c:v>Filipino</c:v>
                </c:pt>
                <c:pt idx="7">
                  <c:v>Native American</c:v>
                </c:pt>
                <c:pt idx="8">
                  <c:v>Native Alaskan </c:v>
                </c:pt>
                <c:pt idx="9">
                  <c:v>N/A </c:v>
                </c:pt>
              </c:strCache>
            </c:strRef>
          </c:cat>
          <c:val>
            <c:numRef>
              <c:f>'Adult School'!$M$21:$M$30</c:f>
              <c:numCache>
                <c:formatCode>#,##0</c:formatCode>
                <c:ptCount val="10"/>
                <c:pt idx="0">
                  <c:v>1475</c:v>
                </c:pt>
                <c:pt idx="1">
                  <c:v>3225</c:v>
                </c:pt>
                <c:pt idx="2">
                  <c:v>1124</c:v>
                </c:pt>
                <c:pt idx="3" formatCode="General">
                  <c:v>720</c:v>
                </c:pt>
                <c:pt idx="4" formatCode="General">
                  <c:v>13</c:v>
                </c:pt>
                <c:pt idx="5" formatCode="General">
                  <c:v>13</c:v>
                </c:pt>
                <c:pt idx="6" formatCode="General">
                  <c:v>28</c:v>
                </c:pt>
                <c:pt idx="7" formatCode="General">
                  <c:v>17</c:v>
                </c:pt>
                <c:pt idx="8" formatCode="General">
                  <c:v>0</c:v>
                </c:pt>
                <c:pt idx="9" formatCode="General">
                  <c:v>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40-4CC7-9AAC-44ADBF6E13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6485680"/>
        <c:axId val="906486096"/>
      </c:barChart>
      <c:catAx>
        <c:axId val="90648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486096"/>
        <c:crosses val="autoZero"/>
        <c:auto val="1"/>
        <c:lblAlgn val="ctr"/>
        <c:lblOffset val="100"/>
        <c:noMultiLvlLbl val="0"/>
      </c:catAx>
      <c:valAx>
        <c:axId val="906486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90648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3449A-7D08-41E5-9D38-058EDDF42D77}" type="doc">
      <dgm:prSet loTypeId="urn:microsoft.com/office/officeart/2011/layout/Circle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807E04-00BA-44AA-BF5B-F97D56F584FC}">
      <dgm:prSet phldrT="[Text]"/>
      <dgm:spPr/>
      <dgm:t>
        <a:bodyPr/>
        <a:lstStyle/>
        <a:p>
          <a:r>
            <a:rPr lang="en-US" dirty="0"/>
            <a:t>6,060</a:t>
          </a:r>
        </a:p>
      </dgm:t>
    </dgm:pt>
    <dgm:pt modelId="{40128054-3CC9-449A-859B-CB2076457FD3}" type="parTrans" cxnId="{193A55C4-8EB6-48A5-91B5-7A1B648D1F0A}">
      <dgm:prSet/>
      <dgm:spPr/>
      <dgm:t>
        <a:bodyPr/>
        <a:lstStyle/>
        <a:p>
          <a:endParaRPr lang="en-US"/>
        </a:p>
      </dgm:t>
    </dgm:pt>
    <dgm:pt modelId="{18B88E73-EF99-4BF2-BECF-5018FAF08F75}" type="sibTrans" cxnId="{193A55C4-8EB6-48A5-91B5-7A1B648D1F0A}">
      <dgm:prSet/>
      <dgm:spPr/>
      <dgm:t>
        <a:bodyPr/>
        <a:lstStyle/>
        <a:p>
          <a:endParaRPr lang="en-US"/>
        </a:p>
      </dgm:t>
    </dgm:pt>
    <dgm:pt modelId="{3480BB7A-A9FA-4985-95A7-A921BD9ADA5C}">
      <dgm:prSet phldrT="[Text]"/>
      <dgm:spPr/>
      <dgm:t>
        <a:bodyPr/>
        <a:lstStyle/>
        <a:p>
          <a:r>
            <a:rPr lang="en-US" dirty="0"/>
            <a:t>6,501</a:t>
          </a:r>
        </a:p>
      </dgm:t>
    </dgm:pt>
    <dgm:pt modelId="{F1AD25BB-D912-4EB2-B5AE-D53BA412B7D5}" type="parTrans" cxnId="{DD6150DA-11AC-418A-9C91-A81E5297CD02}">
      <dgm:prSet/>
      <dgm:spPr/>
      <dgm:t>
        <a:bodyPr/>
        <a:lstStyle/>
        <a:p>
          <a:endParaRPr lang="en-US"/>
        </a:p>
      </dgm:t>
    </dgm:pt>
    <dgm:pt modelId="{B5FEA53B-C8F1-447B-9961-01F89D290B1E}" type="sibTrans" cxnId="{DD6150DA-11AC-418A-9C91-A81E5297CD02}">
      <dgm:prSet/>
      <dgm:spPr/>
      <dgm:t>
        <a:bodyPr/>
        <a:lstStyle/>
        <a:p>
          <a:endParaRPr lang="en-US"/>
        </a:p>
      </dgm:t>
    </dgm:pt>
    <dgm:pt modelId="{41FB0C57-8561-4591-ADC1-25F15D6FBEF9}">
      <dgm:prSet phldrT="[Text]"/>
      <dgm:spPr/>
      <dgm:t>
        <a:bodyPr/>
        <a:lstStyle/>
        <a:p>
          <a:r>
            <a:rPr lang="en-US" dirty="0"/>
            <a:t>5,413</a:t>
          </a:r>
        </a:p>
      </dgm:t>
    </dgm:pt>
    <dgm:pt modelId="{A41A2B09-F1C8-42E5-AEF5-897F1241D229}" type="parTrans" cxnId="{81B0984B-1A77-46D9-B152-BF90D88B650A}">
      <dgm:prSet/>
      <dgm:spPr/>
      <dgm:t>
        <a:bodyPr/>
        <a:lstStyle/>
        <a:p>
          <a:endParaRPr lang="en-US"/>
        </a:p>
      </dgm:t>
    </dgm:pt>
    <dgm:pt modelId="{C98391D0-66B7-45B7-851B-076F1FDD9663}" type="sibTrans" cxnId="{81B0984B-1A77-46D9-B152-BF90D88B650A}">
      <dgm:prSet/>
      <dgm:spPr/>
      <dgm:t>
        <a:bodyPr/>
        <a:lstStyle/>
        <a:p>
          <a:endParaRPr lang="en-US"/>
        </a:p>
      </dgm:t>
    </dgm:pt>
    <dgm:pt modelId="{D12C1763-49C6-41E2-B492-907C7B497DEB}" type="pres">
      <dgm:prSet presAssocID="{2D83449A-7D08-41E5-9D38-058EDDF42D77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EBEA7043-7F4F-4F66-9285-EEC53FCCE4B2}" type="pres">
      <dgm:prSet presAssocID="{41FB0C57-8561-4591-ADC1-25F15D6FBEF9}" presName="Accent3" presStyleCnt="0"/>
      <dgm:spPr/>
    </dgm:pt>
    <dgm:pt modelId="{A4901CE8-6A8B-4541-BBD2-5330E397E84A}" type="pres">
      <dgm:prSet presAssocID="{41FB0C57-8561-4591-ADC1-25F15D6FBEF9}" presName="Accent" presStyleLbl="node1" presStyleIdx="0" presStyleCnt="3"/>
      <dgm:spPr/>
    </dgm:pt>
    <dgm:pt modelId="{A5031F47-3ABE-4214-9615-8AD4DC942B89}" type="pres">
      <dgm:prSet presAssocID="{41FB0C57-8561-4591-ADC1-25F15D6FBEF9}" presName="ParentBackground3" presStyleCnt="0"/>
      <dgm:spPr/>
    </dgm:pt>
    <dgm:pt modelId="{01CE8041-25B9-4D08-A7CD-370CD553D282}" type="pres">
      <dgm:prSet presAssocID="{41FB0C57-8561-4591-ADC1-25F15D6FBEF9}" presName="ParentBackground" presStyleLbl="fgAcc1" presStyleIdx="0" presStyleCnt="3"/>
      <dgm:spPr/>
    </dgm:pt>
    <dgm:pt modelId="{050A3E63-1619-4B69-9340-18B8AAE8396E}" type="pres">
      <dgm:prSet presAssocID="{41FB0C57-8561-4591-ADC1-25F15D6FBEF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6BC63AAB-3864-4E23-B85B-EABD5CCD2734}" type="pres">
      <dgm:prSet presAssocID="{3480BB7A-A9FA-4985-95A7-A921BD9ADA5C}" presName="Accent2" presStyleCnt="0"/>
      <dgm:spPr/>
    </dgm:pt>
    <dgm:pt modelId="{1509DC29-7E2F-41B0-B2A3-C2B9DBBE8424}" type="pres">
      <dgm:prSet presAssocID="{3480BB7A-A9FA-4985-95A7-A921BD9ADA5C}" presName="Accent" presStyleLbl="node1" presStyleIdx="1" presStyleCnt="3"/>
      <dgm:spPr/>
    </dgm:pt>
    <dgm:pt modelId="{769CF1CE-21F1-42F9-AE63-21703E668E69}" type="pres">
      <dgm:prSet presAssocID="{3480BB7A-A9FA-4985-95A7-A921BD9ADA5C}" presName="ParentBackground2" presStyleCnt="0"/>
      <dgm:spPr/>
    </dgm:pt>
    <dgm:pt modelId="{3C69A6AE-F651-47DF-A2D4-27818E347936}" type="pres">
      <dgm:prSet presAssocID="{3480BB7A-A9FA-4985-95A7-A921BD9ADA5C}" presName="ParentBackground" presStyleLbl="fgAcc1" presStyleIdx="1" presStyleCnt="3"/>
      <dgm:spPr/>
    </dgm:pt>
    <dgm:pt modelId="{C0D95E90-9C56-4D59-9E44-DF9EEBA73F7E}" type="pres">
      <dgm:prSet presAssocID="{3480BB7A-A9FA-4985-95A7-A921BD9ADA5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53B252C-22E8-443F-9391-3307FF354481}" type="pres">
      <dgm:prSet presAssocID="{95807E04-00BA-44AA-BF5B-F97D56F584FC}" presName="Accent1" presStyleCnt="0"/>
      <dgm:spPr/>
    </dgm:pt>
    <dgm:pt modelId="{BD33246D-0A59-43BC-8C95-880BA101C71B}" type="pres">
      <dgm:prSet presAssocID="{95807E04-00BA-44AA-BF5B-F97D56F584FC}" presName="Accent" presStyleLbl="node1" presStyleIdx="2" presStyleCnt="3"/>
      <dgm:spPr/>
    </dgm:pt>
    <dgm:pt modelId="{9359D20D-A90D-4713-BD60-DE279BF019F7}" type="pres">
      <dgm:prSet presAssocID="{95807E04-00BA-44AA-BF5B-F97D56F584FC}" presName="ParentBackground1" presStyleCnt="0"/>
      <dgm:spPr/>
    </dgm:pt>
    <dgm:pt modelId="{B5D402FA-1B7B-4ACC-8FA1-FB340D5940AA}" type="pres">
      <dgm:prSet presAssocID="{95807E04-00BA-44AA-BF5B-F97D56F584FC}" presName="ParentBackground" presStyleLbl="fgAcc1" presStyleIdx="2" presStyleCnt="3"/>
      <dgm:spPr/>
    </dgm:pt>
    <dgm:pt modelId="{0AC5D9D5-25B3-4B6E-A669-265240A7EE56}" type="pres">
      <dgm:prSet presAssocID="{95807E04-00BA-44AA-BF5B-F97D56F584FC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B2EDCF13-6779-49FF-9D2A-16597ACFB47D}" type="presOf" srcId="{95807E04-00BA-44AA-BF5B-F97D56F584FC}" destId="{B5D402FA-1B7B-4ACC-8FA1-FB340D5940AA}" srcOrd="0" destOrd="0" presId="urn:microsoft.com/office/officeart/2011/layout/CircleProcess"/>
    <dgm:cxn modelId="{58662E2F-48F0-4F7F-B3B7-E00040C63F69}" type="presOf" srcId="{41FB0C57-8561-4591-ADC1-25F15D6FBEF9}" destId="{01CE8041-25B9-4D08-A7CD-370CD553D282}" srcOrd="0" destOrd="0" presId="urn:microsoft.com/office/officeart/2011/layout/CircleProcess"/>
    <dgm:cxn modelId="{95A5233A-2318-4ADB-9F94-78E9377AC94B}" type="presOf" srcId="{41FB0C57-8561-4591-ADC1-25F15D6FBEF9}" destId="{050A3E63-1619-4B69-9340-18B8AAE8396E}" srcOrd="1" destOrd="0" presId="urn:microsoft.com/office/officeart/2011/layout/CircleProcess"/>
    <dgm:cxn modelId="{D7C17543-7742-49B0-8FD5-22F53B8230A7}" type="presOf" srcId="{3480BB7A-A9FA-4985-95A7-A921BD9ADA5C}" destId="{3C69A6AE-F651-47DF-A2D4-27818E347936}" srcOrd="0" destOrd="0" presId="urn:microsoft.com/office/officeart/2011/layout/CircleProcess"/>
    <dgm:cxn modelId="{81B0984B-1A77-46D9-B152-BF90D88B650A}" srcId="{2D83449A-7D08-41E5-9D38-058EDDF42D77}" destId="{41FB0C57-8561-4591-ADC1-25F15D6FBEF9}" srcOrd="2" destOrd="0" parTransId="{A41A2B09-F1C8-42E5-AEF5-897F1241D229}" sibTransId="{C98391D0-66B7-45B7-851B-076F1FDD9663}"/>
    <dgm:cxn modelId="{10DD2C96-3386-4086-A88E-29D14DE613C6}" type="presOf" srcId="{3480BB7A-A9FA-4985-95A7-A921BD9ADA5C}" destId="{C0D95E90-9C56-4D59-9E44-DF9EEBA73F7E}" srcOrd="1" destOrd="0" presId="urn:microsoft.com/office/officeart/2011/layout/CircleProcess"/>
    <dgm:cxn modelId="{38F0A2B6-F716-4744-80E0-92865804F2C0}" type="presOf" srcId="{2D83449A-7D08-41E5-9D38-058EDDF42D77}" destId="{D12C1763-49C6-41E2-B492-907C7B497DEB}" srcOrd="0" destOrd="0" presId="urn:microsoft.com/office/officeart/2011/layout/CircleProcess"/>
    <dgm:cxn modelId="{193A55C4-8EB6-48A5-91B5-7A1B648D1F0A}" srcId="{2D83449A-7D08-41E5-9D38-058EDDF42D77}" destId="{95807E04-00BA-44AA-BF5B-F97D56F584FC}" srcOrd="0" destOrd="0" parTransId="{40128054-3CC9-449A-859B-CB2076457FD3}" sibTransId="{18B88E73-EF99-4BF2-BECF-5018FAF08F75}"/>
    <dgm:cxn modelId="{DD6150DA-11AC-418A-9C91-A81E5297CD02}" srcId="{2D83449A-7D08-41E5-9D38-058EDDF42D77}" destId="{3480BB7A-A9FA-4985-95A7-A921BD9ADA5C}" srcOrd="1" destOrd="0" parTransId="{F1AD25BB-D912-4EB2-B5AE-D53BA412B7D5}" sibTransId="{B5FEA53B-C8F1-447B-9961-01F89D290B1E}"/>
    <dgm:cxn modelId="{33B661DA-9CB3-47B2-B2BC-F0C68779EB79}" type="presOf" srcId="{95807E04-00BA-44AA-BF5B-F97D56F584FC}" destId="{0AC5D9D5-25B3-4B6E-A669-265240A7EE56}" srcOrd="1" destOrd="0" presId="urn:microsoft.com/office/officeart/2011/layout/CircleProcess"/>
    <dgm:cxn modelId="{A6BB0600-926F-4955-B69C-C8BD0BB7E040}" type="presParOf" srcId="{D12C1763-49C6-41E2-B492-907C7B497DEB}" destId="{EBEA7043-7F4F-4F66-9285-EEC53FCCE4B2}" srcOrd="0" destOrd="0" presId="urn:microsoft.com/office/officeart/2011/layout/CircleProcess"/>
    <dgm:cxn modelId="{E1DD3BB5-4165-4C06-AC99-70A256092583}" type="presParOf" srcId="{EBEA7043-7F4F-4F66-9285-EEC53FCCE4B2}" destId="{A4901CE8-6A8B-4541-BBD2-5330E397E84A}" srcOrd="0" destOrd="0" presId="urn:microsoft.com/office/officeart/2011/layout/CircleProcess"/>
    <dgm:cxn modelId="{ED0B66C6-AFD2-463C-8331-0AFE2A21F4C6}" type="presParOf" srcId="{D12C1763-49C6-41E2-B492-907C7B497DEB}" destId="{A5031F47-3ABE-4214-9615-8AD4DC942B89}" srcOrd="1" destOrd="0" presId="urn:microsoft.com/office/officeart/2011/layout/CircleProcess"/>
    <dgm:cxn modelId="{D29B1238-09D5-4264-8F7E-41E6BB2CB851}" type="presParOf" srcId="{A5031F47-3ABE-4214-9615-8AD4DC942B89}" destId="{01CE8041-25B9-4D08-A7CD-370CD553D282}" srcOrd="0" destOrd="0" presId="urn:microsoft.com/office/officeart/2011/layout/CircleProcess"/>
    <dgm:cxn modelId="{90661FD7-ACAA-4C37-8213-7DC55B878B1E}" type="presParOf" srcId="{D12C1763-49C6-41E2-B492-907C7B497DEB}" destId="{050A3E63-1619-4B69-9340-18B8AAE8396E}" srcOrd="2" destOrd="0" presId="urn:microsoft.com/office/officeart/2011/layout/CircleProcess"/>
    <dgm:cxn modelId="{024ADB84-F3E5-4E62-BF6F-23E3239514A8}" type="presParOf" srcId="{D12C1763-49C6-41E2-B492-907C7B497DEB}" destId="{6BC63AAB-3864-4E23-B85B-EABD5CCD2734}" srcOrd="3" destOrd="0" presId="urn:microsoft.com/office/officeart/2011/layout/CircleProcess"/>
    <dgm:cxn modelId="{EEBB5CCF-B2DB-4447-9F10-33533FA90DB3}" type="presParOf" srcId="{6BC63AAB-3864-4E23-B85B-EABD5CCD2734}" destId="{1509DC29-7E2F-41B0-B2A3-C2B9DBBE8424}" srcOrd="0" destOrd="0" presId="urn:microsoft.com/office/officeart/2011/layout/CircleProcess"/>
    <dgm:cxn modelId="{6CAC6BB2-74E5-44D8-8172-B9A0D7B60FCE}" type="presParOf" srcId="{D12C1763-49C6-41E2-B492-907C7B497DEB}" destId="{769CF1CE-21F1-42F9-AE63-21703E668E69}" srcOrd="4" destOrd="0" presId="urn:microsoft.com/office/officeart/2011/layout/CircleProcess"/>
    <dgm:cxn modelId="{95379C39-72E1-441D-B004-50562AE613FD}" type="presParOf" srcId="{769CF1CE-21F1-42F9-AE63-21703E668E69}" destId="{3C69A6AE-F651-47DF-A2D4-27818E347936}" srcOrd="0" destOrd="0" presId="urn:microsoft.com/office/officeart/2011/layout/CircleProcess"/>
    <dgm:cxn modelId="{40BE6023-DB70-4538-8654-8AAF17E0F6DE}" type="presParOf" srcId="{D12C1763-49C6-41E2-B492-907C7B497DEB}" destId="{C0D95E90-9C56-4D59-9E44-DF9EEBA73F7E}" srcOrd="5" destOrd="0" presId="urn:microsoft.com/office/officeart/2011/layout/CircleProcess"/>
    <dgm:cxn modelId="{260314E8-E502-47AD-99EE-69C400504CB8}" type="presParOf" srcId="{D12C1763-49C6-41E2-B492-907C7B497DEB}" destId="{F53B252C-22E8-443F-9391-3307FF354481}" srcOrd="6" destOrd="0" presId="urn:microsoft.com/office/officeart/2011/layout/CircleProcess"/>
    <dgm:cxn modelId="{7CB05845-EEB8-4717-94E9-3B1D9DD9F3E9}" type="presParOf" srcId="{F53B252C-22E8-443F-9391-3307FF354481}" destId="{BD33246D-0A59-43BC-8C95-880BA101C71B}" srcOrd="0" destOrd="0" presId="urn:microsoft.com/office/officeart/2011/layout/CircleProcess"/>
    <dgm:cxn modelId="{7DF906E0-E474-475F-9443-696C72BF81D0}" type="presParOf" srcId="{D12C1763-49C6-41E2-B492-907C7B497DEB}" destId="{9359D20D-A90D-4713-BD60-DE279BF019F7}" srcOrd="7" destOrd="0" presId="urn:microsoft.com/office/officeart/2011/layout/CircleProcess"/>
    <dgm:cxn modelId="{51A9C0DE-D6AF-4371-9648-4BC3C8E857E0}" type="presParOf" srcId="{9359D20D-A90D-4713-BD60-DE279BF019F7}" destId="{B5D402FA-1B7B-4ACC-8FA1-FB340D5940AA}" srcOrd="0" destOrd="0" presId="urn:microsoft.com/office/officeart/2011/layout/CircleProcess"/>
    <dgm:cxn modelId="{17D26A90-3F17-4212-B3FE-F6CD93C6EADE}" type="presParOf" srcId="{D12C1763-49C6-41E2-B492-907C7B497DEB}" destId="{0AC5D9D5-25B3-4B6E-A669-265240A7EE56}" srcOrd="8" destOrd="0" presId="urn:microsoft.com/office/officeart/2011/layout/CircleProcess"/>
  </dgm:cxnLst>
  <dgm:bg/>
  <dgm:whole>
    <a:ln w="1905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01CE8-6A8B-4541-BBD2-5330E397E84A}">
      <dsp:nvSpPr>
        <dsp:cNvPr id="0" name=""/>
        <dsp:cNvSpPr/>
      </dsp:nvSpPr>
      <dsp:spPr>
        <a:xfrm>
          <a:off x="2600636" y="351227"/>
          <a:ext cx="930393" cy="9305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CE8041-25B9-4D08-A7CD-370CD553D282}">
      <dsp:nvSpPr>
        <dsp:cNvPr id="0" name=""/>
        <dsp:cNvSpPr/>
      </dsp:nvSpPr>
      <dsp:spPr>
        <a:xfrm>
          <a:off x="2631528" y="382252"/>
          <a:ext cx="868609" cy="86851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5,413</a:t>
          </a:r>
        </a:p>
      </dsp:txBody>
      <dsp:txXfrm>
        <a:off x="2755702" y="506349"/>
        <a:ext cx="620262" cy="620322"/>
      </dsp:txXfrm>
    </dsp:sp>
    <dsp:sp modelId="{1509DC29-7E2F-41B0-B2A3-C2B9DBBE8424}">
      <dsp:nvSpPr>
        <dsp:cNvPr id="0" name=""/>
        <dsp:cNvSpPr/>
      </dsp:nvSpPr>
      <dsp:spPr>
        <a:xfrm rot="2700000">
          <a:off x="1640168" y="352352"/>
          <a:ext cx="928152" cy="92815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69A6AE-F651-47DF-A2D4-27818E347936}">
      <dsp:nvSpPr>
        <dsp:cNvPr id="0" name=""/>
        <dsp:cNvSpPr/>
      </dsp:nvSpPr>
      <dsp:spPr>
        <a:xfrm>
          <a:off x="1669940" y="382252"/>
          <a:ext cx="868609" cy="86851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6,501</a:t>
          </a:r>
        </a:p>
      </dsp:txBody>
      <dsp:txXfrm>
        <a:off x="1794113" y="506349"/>
        <a:ext cx="620262" cy="620322"/>
      </dsp:txXfrm>
    </dsp:sp>
    <dsp:sp modelId="{BD33246D-0A59-43BC-8C95-880BA101C71B}">
      <dsp:nvSpPr>
        <dsp:cNvPr id="0" name=""/>
        <dsp:cNvSpPr/>
      </dsp:nvSpPr>
      <dsp:spPr>
        <a:xfrm rot="2700000">
          <a:off x="678580" y="352352"/>
          <a:ext cx="928152" cy="92815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D402FA-1B7B-4ACC-8FA1-FB340D5940AA}">
      <dsp:nvSpPr>
        <dsp:cNvPr id="0" name=""/>
        <dsp:cNvSpPr/>
      </dsp:nvSpPr>
      <dsp:spPr>
        <a:xfrm>
          <a:off x="708351" y="382252"/>
          <a:ext cx="868609" cy="86851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6,060</a:t>
          </a:r>
        </a:p>
      </dsp:txBody>
      <dsp:txXfrm>
        <a:off x="832525" y="506349"/>
        <a:ext cx="620262" cy="620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FBDCFB-46D1-4FD2-87BC-8758634A35DF}" type="datetimeFigureOut">
              <a:rPr lang="en-US" smtClean="0"/>
              <a:t>12/9/19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95B695-03FB-416F-BE24-96A8E013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1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142" y="1699684"/>
            <a:ext cx="7766936" cy="1646302"/>
          </a:xfrm>
        </p:spPr>
        <p:txBody>
          <a:bodyPr/>
          <a:lstStyle/>
          <a:p>
            <a:pPr algn="ctr"/>
            <a:r>
              <a:rPr lang="en-US" sz="6600" dirty="0"/>
              <a:t>PUENTÉ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142" y="334598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Data Inquiry</a:t>
            </a:r>
          </a:p>
        </p:txBody>
      </p:sp>
    </p:spTree>
    <p:extLst>
      <p:ext uri="{BB962C8B-B14F-4D97-AF65-F5344CB8AC3E}">
        <p14:creationId xmlns:p14="http://schemas.microsoft.com/office/powerpoint/2010/main" val="1389638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8011"/>
            <a:ext cx="8596668" cy="1320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Completion rate of degrees or transfers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77334" y="1319712"/>
            <a:ext cx="9219142" cy="468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6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Students Earning Degrees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68162" y="2133600"/>
            <a:ext cx="8705839" cy="362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42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3806"/>
            <a:ext cx="8596668" cy="13208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Transfers from BCC who enrolled at any 4-year college or university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77333" y="2046514"/>
            <a:ext cx="8902095" cy="3414667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4473238" y="3580621"/>
            <a:ext cx="2137112" cy="61912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19% of Overall</a:t>
            </a:r>
          </a:p>
        </p:txBody>
      </p:sp>
      <p:sp>
        <p:nvSpPr>
          <p:cNvPr id="8" name="Left Arrow 7"/>
          <p:cNvSpPr/>
          <p:nvPr/>
        </p:nvSpPr>
        <p:spPr>
          <a:xfrm>
            <a:off x="4473238" y="4018457"/>
            <a:ext cx="2137112" cy="619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18% of Overall</a:t>
            </a:r>
          </a:p>
        </p:txBody>
      </p:sp>
    </p:spTree>
    <p:extLst>
      <p:ext uri="{BB962C8B-B14F-4D97-AF65-F5344CB8AC3E}">
        <p14:creationId xmlns:p14="http://schemas.microsoft.com/office/powerpoint/2010/main" val="560766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AB705: Disproportionately Impacted Groups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46" y="2872953"/>
            <a:ext cx="10321399" cy="25689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7608" y="1182993"/>
            <a:ext cx="895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First time students who completed both transfer-level math and English within the District in their first year (2017-18)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05525" y="3066362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4% Pt Gap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318412" y="3435694"/>
            <a:ext cx="8708" cy="7802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81497" y="3435694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9% Pt Gap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94384" y="3805026"/>
            <a:ext cx="8708" cy="7802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27020" y="3111853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4% Pt Gap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37167" y="3481185"/>
            <a:ext cx="8708" cy="7802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343622" y="2881696"/>
            <a:ext cx="165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AY 2017-18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81190" y="3268560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7% Pt Gap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294077" y="3637892"/>
            <a:ext cx="8708" cy="7802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829734" y="762000"/>
            <a:ext cx="1031451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27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AB540: Enrollment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216149"/>
              </p:ext>
            </p:extLst>
          </p:nvPr>
        </p:nvGraphicFramePr>
        <p:xfrm>
          <a:off x="546706" y="1503442"/>
          <a:ext cx="6899123" cy="2867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793805"/>
              </p:ext>
            </p:extLst>
          </p:nvPr>
        </p:nvGraphicFramePr>
        <p:xfrm>
          <a:off x="5464628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1060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Demographics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680292"/>
              </p:ext>
            </p:extLst>
          </p:nvPr>
        </p:nvGraphicFramePr>
        <p:xfrm>
          <a:off x="372706" y="2259400"/>
          <a:ext cx="9362678" cy="426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54045" y="2795451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2% decline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468983" y="3164783"/>
            <a:ext cx="8708" cy="7802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7334" y="3409405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1% decline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92272" y="3778737"/>
            <a:ext cx="8708" cy="7802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33221" y="3819069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Change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48753" y="4148069"/>
            <a:ext cx="8708" cy="7802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87793" y="1406433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2% increase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702731" y="1775765"/>
            <a:ext cx="8708" cy="78020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55544" y="3793853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1% increase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804207" y="4188401"/>
            <a:ext cx="0" cy="41086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18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313714" y="792480"/>
            <a:ext cx="3065417" cy="181138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445167" cy="1320800"/>
          </a:xfrm>
        </p:spPr>
        <p:txBody>
          <a:bodyPr/>
          <a:lstStyle/>
          <a:p>
            <a:r>
              <a:rPr lang="en-US" dirty="0"/>
              <a:t>Adult Education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294091"/>
              </p:ext>
            </p:extLst>
          </p:nvPr>
        </p:nvGraphicFramePr>
        <p:xfrm>
          <a:off x="314093" y="2521129"/>
          <a:ext cx="9698514" cy="372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57368486"/>
              </p:ext>
            </p:extLst>
          </p:nvPr>
        </p:nvGraphicFramePr>
        <p:xfrm>
          <a:off x="5702708" y="888271"/>
          <a:ext cx="4017384" cy="1632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82102" y="854220"/>
            <a:ext cx="370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Total Enrollment (Ages 18+)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44718" y="2213352"/>
            <a:ext cx="3702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2016-17       2017-18      2018-19</a:t>
            </a:r>
          </a:p>
        </p:txBody>
      </p:sp>
    </p:spTree>
    <p:extLst>
      <p:ext uri="{BB962C8B-B14F-4D97-AF65-F5344CB8AC3E}">
        <p14:creationId xmlns:p14="http://schemas.microsoft.com/office/powerpoint/2010/main" val="292859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Enrollment Trend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851312"/>
              </p:ext>
            </p:extLst>
          </p:nvPr>
        </p:nvGraphicFramePr>
        <p:xfrm>
          <a:off x="532256" y="1654968"/>
          <a:ext cx="8886824" cy="425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95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023155"/>
              </p:ext>
            </p:extLst>
          </p:nvPr>
        </p:nvGraphicFramePr>
        <p:xfrm>
          <a:off x="531018" y="1007268"/>
          <a:ext cx="8479632" cy="5850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2018-19 Enrollment by Ethnicity</a:t>
            </a:r>
          </a:p>
        </p:txBody>
      </p:sp>
    </p:spTree>
    <p:extLst>
      <p:ext uri="{BB962C8B-B14F-4D97-AF65-F5344CB8AC3E}">
        <p14:creationId xmlns:p14="http://schemas.microsoft.com/office/powerpoint/2010/main" val="106109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Participation in BCC (instructional and student service) programs that lead to the completion of a certificate, degree, or transfer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77334" y="1930400"/>
            <a:ext cx="9086487" cy="426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2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94" y="523875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b="1" dirty="0"/>
              <a:t>P</a:t>
            </a:r>
            <a:r>
              <a:rPr lang="en-US" sz="2800" dirty="0"/>
              <a:t>ersistence in the first three consecutive terms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7493" y="1435779"/>
            <a:ext cx="8416349" cy="417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3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30614" y="661857"/>
            <a:ext cx="8763001" cy="5305500"/>
            <a:chOff x="511001" y="1307568"/>
            <a:chExt cx="8763001" cy="53055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34827" y="2541057"/>
              <a:ext cx="8486775" cy="0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34827" y="2464857"/>
              <a:ext cx="8486775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11407453"/>
                </p:ext>
              </p:extLst>
            </p:nvPr>
          </p:nvGraphicFramePr>
          <p:xfrm>
            <a:off x="511001" y="1307568"/>
            <a:ext cx="8763001" cy="51673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4" name="Straight Connector 13"/>
            <p:cNvCxnSpPr/>
            <p:nvPr/>
          </p:nvCxnSpPr>
          <p:spPr>
            <a:xfrm>
              <a:off x="827421" y="6275111"/>
              <a:ext cx="641314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27421" y="6491988"/>
              <a:ext cx="641314" cy="0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468735" y="6137329"/>
              <a:ext cx="289392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AVG 67% (2017-18 &amp; 2018-19)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68735" y="6366847"/>
              <a:ext cx="289392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AVG 65% (2016-17)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4440" y="5443993"/>
            <a:ext cx="2691178" cy="475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8088" y="1290861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67% </a:t>
            </a:r>
            <a:r>
              <a:rPr lang="en-US" dirty="0" err="1"/>
              <a:t>Avg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41215" y="2100023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65% </a:t>
            </a:r>
            <a:r>
              <a:rPr lang="en-US" dirty="0" err="1"/>
              <a:t>Avg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9041215" y="1608823"/>
            <a:ext cx="308268" cy="162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9029721" y="1899349"/>
            <a:ext cx="163894" cy="2415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43350" y="1910882"/>
            <a:ext cx="197135" cy="45210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83706" y="1836254"/>
            <a:ext cx="197135" cy="526736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57562" y="1866773"/>
            <a:ext cx="197135" cy="666822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17206" y="1836254"/>
            <a:ext cx="197135" cy="841177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889665" y="1942972"/>
            <a:ext cx="197135" cy="908705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24062" y="1836254"/>
            <a:ext cx="197135" cy="356139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21702" y="1836254"/>
            <a:ext cx="197135" cy="590349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7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022216"/>
              </p:ext>
            </p:extLst>
          </p:nvPr>
        </p:nvGraphicFramePr>
        <p:xfrm>
          <a:off x="393548" y="868863"/>
          <a:ext cx="9082047" cy="502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81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8640"/>
            <a:ext cx="8596668" cy="78486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ESL momentum (students first enrolled in an ESL credit course who completed a college-level English course)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77334" y="1543051"/>
            <a:ext cx="9101848" cy="425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12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CTE participation (access) rate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03160" y="1650999"/>
            <a:ext cx="9245690" cy="39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819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6242</TotalTime>
  <Words>226</Words>
  <Application>Microsoft Macintosh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PUENTÉ</vt:lpstr>
      <vt:lpstr>Enrollment Trend</vt:lpstr>
      <vt:lpstr>2018-19 Enrollment by Ethnicity</vt:lpstr>
      <vt:lpstr>Participation in BCC (instructional and student service) programs that lead to the completion of a certificate, degree, or transfer</vt:lpstr>
      <vt:lpstr>Persistence in the first three consecutive terms</vt:lpstr>
      <vt:lpstr>PowerPoint Presentation</vt:lpstr>
      <vt:lpstr>PowerPoint Presentation</vt:lpstr>
      <vt:lpstr>ESL momentum (students first enrolled in an ESL credit course who completed a college-level English course)</vt:lpstr>
      <vt:lpstr>CTE participation (access) rate</vt:lpstr>
      <vt:lpstr>Completion rate of degrees or transfers</vt:lpstr>
      <vt:lpstr>Students Earning Degrees</vt:lpstr>
      <vt:lpstr>Transfers from BCC who enrolled at any 4-year college or university</vt:lpstr>
      <vt:lpstr>AB705: Disproportionately Impacted Groups  </vt:lpstr>
      <vt:lpstr>AB540: Enrollment</vt:lpstr>
      <vt:lpstr>High School Demographics</vt:lpstr>
      <vt:lpstr>Adult Education</vt:lpstr>
    </vt:vector>
  </TitlesOfParts>
  <Company>PCCD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Phoumy Sayavong</dc:creator>
  <cp:lastModifiedBy>Phoumy Sayavong</cp:lastModifiedBy>
  <cp:revision>36</cp:revision>
  <cp:lastPrinted>2019-11-19T18:35:24Z</cp:lastPrinted>
  <dcterms:created xsi:type="dcterms:W3CDTF">2019-11-19T17:39:19Z</dcterms:created>
  <dcterms:modified xsi:type="dcterms:W3CDTF">2019-12-09T21:17:10Z</dcterms:modified>
</cp:coreProperties>
</file>