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30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FAF42-C7D4-412D-8465-3828114B96D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73736-D3E9-486B-8717-DCD8B9D7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Estimates of the minimum guarantee for 2018-19 and 2019-20 have changed slightly compared to projections when the 2019-20 budget was enacted in June of last year. Such increases can occur if school enrollment, economic growth, or state revenues turn out to be different than expected. Specifically, 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dirty="0"/>
              <a:t>the revised estimate for 2018-19 is higher than was projected in June. As a result, the state is required to make a “settle-up” payment to fully fund the guarantee. (The settle-up payment for 2018-19 affects K-12 funding only, but the CCC share of funding for 2018-19 remains above the traditional share.) 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dirty="0"/>
              <a:t>In addition, the revised estimate for 2019-20 is higher than projected in June. The Governor’s Budget adjusts funding to match the revised guarantee in 2019-20. </a:t>
            </a:r>
          </a:p>
          <a:p>
            <a:pPr defTabSz="939363">
              <a:defRPr/>
            </a:pPr>
            <a:endParaRPr lang="en-US" dirty="0"/>
          </a:p>
          <a:p>
            <a:pPr defTabSz="939363">
              <a:defRPr/>
            </a:pPr>
            <a:r>
              <a:rPr lang="en-US" u="sng" dirty="0"/>
              <a:t>CCC Share</a:t>
            </a:r>
          </a:p>
          <a:p>
            <a:pPr defTabSz="939363">
              <a:defRPr/>
            </a:pPr>
            <a:r>
              <a:rPr lang="en-US" dirty="0"/>
              <a:t>For the prior and current year, CCC’s share of total </a:t>
            </a:r>
            <a:r>
              <a:rPr lang="en-US" sz="1100" dirty="0"/>
              <a:t>Proposition</a:t>
            </a:r>
            <a:r>
              <a:rPr lang="en-US" dirty="0"/>
              <a:t> 98 funding is at or above 10.93% (the traditional share). For the budget year, an error resulted in a CCC share of 10.92 percent but the administration notes that it will correct this error before the budget is enacted, resulting in a CCC share of 10.93%. </a:t>
            </a:r>
          </a:p>
          <a:p>
            <a:pPr defTabSz="939363">
              <a:defRPr/>
            </a:pPr>
            <a:endParaRPr lang="en-US" dirty="0"/>
          </a:p>
          <a:p>
            <a:pPr defTabSz="939363">
              <a:defRPr/>
            </a:pPr>
            <a:r>
              <a:rPr lang="en-US" dirty="0"/>
              <a:t>For those of you trying to do the math, you have to exclude the programs listed in the footnote from the Proposition 98 total before calculating the CCC and K-12 shares.</a:t>
            </a:r>
          </a:p>
          <a:p>
            <a:pPr defTabSz="93936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968D-5969-4CC4-A63D-C90CD4C34E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9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4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097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89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668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9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0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5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6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A3C2-F0E2-4BC7-8EE0-5A676043A5B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669C64-A3DF-4A2A-9DB3-A7328563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3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California community Colleges (CCC) Budget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Proposition 98 provides minimum guarantee for school and community college funding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Although formulas determine total funding, Governor and legislature determine allocation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determining the Proposition 98 requirements: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Department of Finance estimates minimum guarantee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These estimates cover prior, current, and budget years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Adjusted periodically, with settle-up required if funding was below the final guarantee</a:t>
            </a:r>
          </a:p>
        </p:txBody>
      </p:sp>
    </p:spTree>
    <p:extLst>
      <p:ext uri="{BB962C8B-B14F-4D97-AF65-F5344CB8AC3E}">
        <p14:creationId xmlns:p14="http://schemas.microsoft.com/office/powerpoint/2010/main" val="75719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Proposition 98 Estimates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>(Dollars In Millions)</a:t>
            </a:r>
            <a:endParaRPr lang="en-US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59081" y="2043589"/>
          <a:ext cx="8610599" cy="409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3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Source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2018-19 Revised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2019-20 Revised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2020-21 Proposed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Change (Amount)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Change</a:t>
                      </a:r>
                      <a:r>
                        <a:rPr lang="en-US" sz="1500" baseline="0" dirty="0"/>
                        <a:t> (Percent)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All Proposition 98 Programs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General Fund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$54,506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$56,405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$57,573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Local Property Tax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23,942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25,168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$78,448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$81,573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$84,048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Community Colleges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General Fund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Local property tax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$8,503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$8,770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$9,088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866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Note: </a:t>
                      </a:r>
                      <a:r>
                        <a:rPr lang="en-US" sz="1500" b="0" dirty="0"/>
                        <a:t>Prior to calculating the CCC share of Proposition 98 funding, funding for the Adult Education, Adults in Correctional Facilities, and K-12 Strong Workforce programs ,and transfers to the PSSSA</a:t>
                      </a:r>
                      <a:r>
                        <a:rPr lang="en-US" sz="1500" b="0" baseline="0" dirty="0"/>
                        <a:t> </a:t>
                      </a:r>
                      <a:r>
                        <a:rPr lang="en-US" sz="1500" b="0" dirty="0"/>
                        <a:t>($794 million, $1.337 billion, and $805 million in the prior, current, and budget years, respectively), are excluded from the total. </a:t>
                      </a:r>
                      <a:endParaRPr lang="en-US" sz="15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63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CCC Apportionments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No changes to Student Centered Funding Formula at this time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Administration supports Formula Oversight Committee recommendation  to include a metric reflecting first-generation college students within the formula in the future, after data for the new metric is available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Chancellor’s Office will publish preliminary formula funding rates in mid-February</a:t>
            </a:r>
          </a:p>
        </p:txBody>
      </p:sp>
    </p:spTree>
    <p:extLst>
      <p:ext uri="{BB962C8B-B14F-4D97-AF65-F5344CB8AC3E}">
        <p14:creationId xmlns:p14="http://schemas.microsoft.com/office/powerpoint/2010/main" val="334572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CCC Student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Expands work-based learning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$27.8 million ongoing and $20.4 million one-time for apprenticeship hours,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and $15 million ongoing to expand the California Apprenticeship Initiative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$20 million one-time to expand access to work-based learning models and programs at community colleges</a:t>
            </a:r>
          </a:p>
          <a:p>
            <a:r>
              <a:rPr lang="en-US" dirty="0">
                <a:solidFill>
                  <a:srgbClr val="002060"/>
                </a:solidFill>
              </a:rPr>
              <a:t>Assists undocumented students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$5.8 million ongoing to fund Dreamer Resource Liaisons and associated support services at each CCC campus, per Assembly Bill 1645 (Blanca Rubio)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$10 million ongoing for legal services to immigrant students, faculty, and staff, </a:t>
            </a: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>
                <a:solidFill>
                  <a:srgbClr val="002060"/>
                </a:solidFill>
              </a:rPr>
              <a:t>be administered through Department of Social Services</a:t>
            </a:r>
          </a:p>
          <a:p>
            <a:r>
              <a:rPr lang="en-US" dirty="0">
                <a:solidFill>
                  <a:srgbClr val="002060"/>
                </a:solidFill>
              </a:rPr>
              <a:t>Other proposals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$11.4 million ongoing for food pantry programs at community colleges, and $5 million for instructional materials for dual enrollment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1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CCC System Support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Set-asides for administrative and statewide activities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Student Equity and Achievement Program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Cooperating Agencies Foster Youth Educational Support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CCC Strong Workforce Program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Statewide Programs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Institutional Effectiveness Partnership Initiative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Integrated Technology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Transfer Education and Articulation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Expand Delivery of Courses through Technology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Statewide media campaigns (from Financial Aid Administration)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66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700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California community Colleges (CCC) Budget</vt:lpstr>
      <vt:lpstr>Proposition 98 Estimates (Dollars In Millions)</vt:lpstr>
      <vt:lpstr>CCC Apportionments</vt:lpstr>
      <vt:lpstr>CCC Student Needs</vt:lpstr>
      <vt:lpstr>CCC System Support Program</vt:lpstr>
    </vt:vector>
  </TitlesOfParts>
  <Company>PCCD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sslaughter@peralta.edu</dc:creator>
  <cp:lastModifiedBy>Cynthia Reese</cp:lastModifiedBy>
  <cp:revision>6</cp:revision>
  <dcterms:created xsi:type="dcterms:W3CDTF">2020-01-24T23:01:17Z</dcterms:created>
  <dcterms:modified xsi:type="dcterms:W3CDTF">2020-01-24T23:48:48Z</dcterms:modified>
</cp:coreProperties>
</file>