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45" d="100"/>
          <a:sy n="45" d="100"/>
        </p:scale>
        <p:origin x="24"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95C9E35-602A-456D-AAC8-1B17CFB82FCA}" type="datetimeFigureOut">
              <a:rPr lang="en-US" smtClean="0"/>
              <a:t>10/14/2019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9026CA4-4C93-4C61-8EFD-6DE53C0C1476}" type="slidenum">
              <a:rPr lang="en-US" smtClean="0"/>
              <a:t>‹#›</a:t>
            </a:fld>
            <a:endParaRPr lang="en-US"/>
          </a:p>
        </p:txBody>
      </p:sp>
    </p:spTree>
    <p:extLst>
      <p:ext uri="{BB962C8B-B14F-4D97-AF65-F5344CB8AC3E}">
        <p14:creationId xmlns:p14="http://schemas.microsoft.com/office/powerpoint/2010/main" val="27817439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603937-BF4C-41FF-A38C-B4230E75C92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225072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03937-BF4C-41FF-A38C-B4230E75C92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1394328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03937-BF4C-41FF-A38C-B4230E75C92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42874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603937-BF4C-41FF-A38C-B4230E75C92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101714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603937-BF4C-41FF-A38C-B4230E75C925}"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352328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603937-BF4C-41FF-A38C-B4230E75C925}"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91168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603937-BF4C-41FF-A38C-B4230E75C925}"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2730537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603937-BF4C-41FF-A38C-B4230E75C925}"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162362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03937-BF4C-41FF-A38C-B4230E75C925}"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387730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603937-BF4C-41FF-A38C-B4230E75C925}"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31170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603937-BF4C-41FF-A38C-B4230E75C925}"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47AC9-DF86-484D-9776-C36A98A82D43}" type="slidenum">
              <a:rPr lang="en-US" smtClean="0"/>
              <a:t>‹#›</a:t>
            </a:fld>
            <a:endParaRPr lang="en-US"/>
          </a:p>
        </p:txBody>
      </p:sp>
    </p:spTree>
    <p:extLst>
      <p:ext uri="{BB962C8B-B14F-4D97-AF65-F5344CB8AC3E}">
        <p14:creationId xmlns:p14="http://schemas.microsoft.com/office/powerpoint/2010/main" val="104759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603937-BF4C-41FF-A38C-B4230E75C925}" type="datetimeFigureOut">
              <a:rPr lang="en-US" smtClean="0"/>
              <a:t>10/14/2019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47AC9-DF86-484D-9776-C36A98A82D43}" type="slidenum">
              <a:rPr lang="en-US" smtClean="0"/>
              <a:t>‹#›</a:t>
            </a:fld>
            <a:endParaRPr lang="en-US"/>
          </a:p>
        </p:txBody>
      </p:sp>
    </p:spTree>
    <p:extLst>
      <p:ext uri="{BB962C8B-B14F-4D97-AF65-F5344CB8AC3E}">
        <p14:creationId xmlns:p14="http://schemas.microsoft.com/office/powerpoint/2010/main" val="57687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ccjc.org/public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38079"/>
          </a:xfrm>
        </p:spPr>
        <p:txBody>
          <a:bodyPr>
            <a:normAutofit/>
          </a:bodyPr>
          <a:lstStyle/>
          <a:p>
            <a:r>
              <a:rPr lang="en-US" sz="3600" b="1" dirty="0" smtClean="0"/>
              <a:t>BCC 2021 Accreditation Institutional Self-Evaluation Report (ISER)</a:t>
            </a:r>
            <a:endParaRPr lang="en-US" sz="3600" b="1" dirty="0"/>
          </a:p>
        </p:txBody>
      </p:sp>
      <p:sp>
        <p:nvSpPr>
          <p:cNvPr id="3" name="Subtitle 2"/>
          <p:cNvSpPr>
            <a:spLocks noGrp="1"/>
          </p:cNvSpPr>
          <p:nvPr>
            <p:ph type="subTitle" idx="1"/>
          </p:nvPr>
        </p:nvSpPr>
        <p:spPr>
          <a:xfrm>
            <a:off x="1524000" y="3269183"/>
            <a:ext cx="10387476" cy="3204445"/>
          </a:xfrm>
        </p:spPr>
        <p:txBody>
          <a:bodyPr/>
          <a:lstStyle/>
          <a:p>
            <a:endParaRPr lang="en-US" dirty="0" smtClean="0"/>
          </a:p>
          <a:p>
            <a:r>
              <a:rPr lang="en-US" b="1" dirty="0" smtClean="0"/>
              <a:t>ISER Preparation and Role of Participatory Governance Committees</a:t>
            </a:r>
          </a:p>
          <a:p>
            <a:r>
              <a:rPr lang="en-US" b="1" dirty="0" smtClean="0"/>
              <a:t>College Roundtable for Budgeting and Planning</a:t>
            </a:r>
            <a:endParaRPr lang="en-US" b="1" dirty="0"/>
          </a:p>
          <a:p>
            <a:r>
              <a:rPr lang="en-US" sz="2000" dirty="0" smtClean="0"/>
              <a:t>Kuni Hay, Vice President of Instruction</a:t>
            </a:r>
          </a:p>
          <a:p>
            <a:r>
              <a:rPr lang="en-US" sz="2000" dirty="0" smtClean="0"/>
              <a:t>Institutional Accreditation Liaison Officer</a:t>
            </a:r>
          </a:p>
          <a:p>
            <a:r>
              <a:rPr lang="en-US" sz="2000" dirty="0" smtClean="0"/>
              <a:t>10-14-19</a:t>
            </a:r>
            <a:endParaRPr lang="en-US" sz="2000" dirty="0" smtClean="0"/>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68845" y="4750025"/>
            <a:ext cx="2675596" cy="1610290"/>
          </a:xfrm>
          <a:prstGeom prst="rect">
            <a:avLst/>
          </a:prstGeom>
        </p:spPr>
      </p:pic>
    </p:spTree>
    <p:extLst>
      <p:ext uri="{BB962C8B-B14F-4D97-AF65-F5344CB8AC3E}">
        <p14:creationId xmlns:p14="http://schemas.microsoft.com/office/powerpoint/2010/main" val="2705370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PP from September 26, 2019 training</a:t>
            </a:r>
          </a:p>
          <a:p>
            <a:pPr marL="514350" indent="-514350">
              <a:buAutoNum type="arabicPeriod"/>
            </a:pPr>
            <a:r>
              <a:rPr lang="en-US" dirty="0" smtClean="0"/>
              <a:t>ACCJC Guide to Institutional Self-Evaluation, Improvement, and Peer Review </a:t>
            </a:r>
          </a:p>
          <a:p>
            <a:pPr marL="0" indent="0">
              <a:buNone/>
            </a:pPr>
            <a:r>
              <a:rPr lang="en-US" dirty="0"/>
              <a:t>	</a:t>
            </a:r>
            <a:r>
              <a:rPr lang="en-US" dirty="0">
                <a:hlinkClick r:id="rId2"/>
              </a:rPr>
              <a:t>https://accjc.org/publications</a:t>
            </a:r>
            <a:r>
              <a:rPr lang="en-US" dirty="0" smtClean="0">
                <a:hlinkClick r:id="rId2"/>
              </a:rPr>
              <a:t>/</a:t>
            </a:r>
            <a:endParaRPr lang="en-US" dirty="0" smtClean="0"/>
          </a:p>
          <a:p>
            <a:pPr marL="0" indent="0">
              <a:buNone/>
            </a:pPr>
            <a:r>
              <a:rPr lang="en-US" dirty="0" smtClean="0"/>
              <a:t>3. Checklist for the Steering Committee Co-Chairs</a:t>
            </a:r>
            <a:endParaRPr lang="en-US" dirty="0" smtClean="0"/>
          </a:p>
          <a:p>
            <a:pPr marL="0" indent="0">
              <a:buNone/>
            </a:pPr>
            <a:endParaRPr lang="en-US" dirty="0"/>
          </a:p>
        </p:txBody>
      </p:sp>
    </p:spTree>
    <p:extLst>
      <p:ext uri="{BB962C8B-B14F-4D97-AF65-F5344CB8AC3E}">
        <p14:creationId xmlns:p14="http://schemas.microsoft.com/office/powerpoint/2010/main" val="14578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220"/>
          </a:xfrm>
        </p:spPr>
        <p:txBody>
          <a:bodyPr>
            <a:normAutofit/>
          </a:bodyPr>
          <a:lstStyle/>
          <a:p>
            <a:r>
              <a:rPr lang="en-US" sz="3200" b="1" dirty="0" smtClean="0"/>
              <a:t>Outcomes</a:t>
            </a:r>
            <a:endParaRPr lang="en-US" sz="3200" b="1" dirty="0"/>
          </a:p>
        </p:txBody>
      </p:sp>
      <p:sp>
        <p:nvSpPr>
          <p:cNvPr id="3" name="Content Placeholder 2"/>
          <p:cNvSpPr>
            <a:spLocks noGrp="1"/>
          </p:cNvSpPr>
          <p:nvPr>
            <p:ph idx="1"/>
          </p:nvPr>
        </p:nvSpPr>
        <p:spPr>
          <a:xfrm>
            <a:off x="838200" y="1529395"/>
            <a:ext cx="10515600" cy="4647568"/>
          </a:xfrm>
        </p:spPr>
        <p:txBody>
          <a:bodyPr>
            <a:normAutofit fontScale="70000" lnSpcReduction="20000"/>
          </a:bodyPr>
          <a:lstStyle/>
          <a:p>
            <a:pPr marL="914400" lvl="1" indent="-457200">
              <a:buAutoNum type="arabicPeriod"/>
            </a:pPr>
            <a:r>
              <a:rPr lang="en-US" dirty="0" smtClean="0"/>
              <a:t>Debrief: ACCJC Training, September 26, 2019</a:t>
            </a:r>
          </a:p>
          <a:p>
            <a:pPr marL="457200" lvl="1" indent="0">
              <a:buNone/>
            </a:pPr>
            <a:r>
              <a:rPr lang="en-US" dirty="0"/>
              <a:t>	</a:t>
            </a:r>
            <a:r>
              <a:rPr lang="en-US" dirty="0" smtClean="0"/>
              <a:t>	Dr. Stephanie Droker, ACCJC</a:t>
            </a:r>
          </a:p>
          <a:p>
            <a:pPr marL="457200" lvl="1" indent="0">
              <a:buNone/>
            </a:pPr>
            <a:r>
              <a:rPr lang="en-US" dirty="0"/>
              <a:t>	</a:t>
            </a:r>
            <a:r>
              <a:rPr lang="en-US" dirty="0" smtClean="0"/>
              <a:t>	What did we learn?</a:t>
            </a:r>
          </a:p>
          <a:p>
            <a:pPr marL="457200" lvl="1" indent="0">
              <a:buNone/>
            </a:pPr>
            <a:r>
              <a:rPr lang="en-US" dirty="0"/>
              <a:t>	</a:t>
            </a:r>
            <a:r>
              <a:rPr lang="en-US" dirty="0" smtClean="0"/>
              <a:t>	What are some critically important factors for us to remember when preparing for the ISER?</a:t>
            </a:r>
          </a:p>
          <a:p>
            <a:pPr marL="457200" lvl="1" indent="0">
              <a:buNone/>
            </a:pPr>
            <a:r>
              <a:rPr lang="en-US" dirty="0"/>
              <a:t>	</a:t>
            </a:r>
            <a:r>
              <a:rPr lang="en-US" dirty="0" smtClean="0"/>
              <a:t>	</a:t>
            </a:r>
          </a:p>
          <a:p>
            <a:pPr marL="914400" lvl="1" indent="-457200">
              <a:buAutoNum type="arabicPeriod" startAt="2"/>
            </a:pPr>
            <a:r>
              <a:rPr lang="en-US" dirty="0" smtClean="0"/>
              <a:t>Preparation for ISER:</a:t>
            </a:r>
          </a:p>
          <a:p>
            <a:pPr marL="457200" lvl="1" indent="0">
              <a:buNone/>
            </a:pPr>
            <a:r>
              <a:rPr lang="en-US" dirty="0"/>
              <a:t>	</a:t>
            </a:r>
            <a:r>
              <a:rPr lang="en-US" dirty="0" smtClean="0"/>
              <a:t>	Structure for the ISER development</a:t>
            </a:r>
          </a:p>
          <a:p>
            <a:pPr marL="914400" lvl="1" indent="-457200">
              <a:buAutoNum type="arabicPeriod" startAt="2"/>
            </a:pPr>
            <a:endParaRPr lang="en-US" dirty="0"/>
          </a:p>
          <a:p>
            <a:pPr marL="914400" lvl="1" indent="-457200">
              <a:buAutoNum type="arabicPeriod" startAt="3"/>
            </a:pPr>
            <a:r>
              <a:rPr lang="en-US" dirty="0" smtClean="0"/>
              <a:t>Preparation for ISER:</a:t>
            </a:r>
          </a:p>
          <a:p>
            <a:pPr marL="457200" lvl="1" indent="0">
              <a:buNone/>
            </a:pPr>
            <a:r>
              <a:rPr lang="en-US" dirty="0"/>
              <a:t>	</a:t>
            </a:r>
            <a:r>
              <a:rPr lang="en-US" dirty="0" smtClean="0"/>
              <a:t>	Timeline and work flow</a:t>
            </a:r>
          </a:p>
          <a:p>
            <a:pPr marL="457200" lvl="1" indent="0">
              <a:buNone/>
            </a:pPr>
            <a:endParaRPr lang="en-US" dirty="0"/>
          </a:p>
          <a:p>
            <a:pPr marL="914400" lvl="1" indent="-457200">
              <a:buAutoNum type="arabicPeriod" startAt="4"/>
            </a:pPr>
            <a:r>
              <a:rPr lang="en-US" dirty="0" smtClean="0"/>
              <a:t>Preparation for ISER:</a:t>
            </a:r>
          </a:p>
          <a:p>
            <a:pPr marL="457200" lvl="1" indent="0">
              <a:buNone/>
            </a:pPr>
            <a:r>
              <a:rPr lang="en-US" dirty="0"/>
              <a:t>	</a:t>
            </a:r>
            <a:r>
              <a:rPr lang="en-US" dirty="0" smtClean="0"/>
              <a:t>	Detailed timeline and writing process, Fall 2019 and Spring 2020</a:t>
            </a:r>
          </a:p>
          <a:p>
            <a:pPr marL="457200" lvl="1" indent="0">
              <a:buNone/>
            </a:pPr>
            <a:endParaRPr lang="en-US" dirty="0"/>
          </a:p>
          <a:p>
            <a:pPr marL="914400" lvl="1" indent="-457200">
              <a:buAutoNum type="arabicPeriod" startAt="5"/>
            </a:pPr>
            <a:r>
              <a:rPr lang="en-US" dirty="0" smtClean="0"/>
              <a:t>Resources</a:t>
            </a:r>
          </a:p>
          <a:p>
            <a:pPr marL="914400" lvl="1" indent="-457200">
              <a:buAutoNum type="arabicPeriod" startAt="5"/>
            </a:pPr>
            <a:endParaRPr lang="en-US" dirty="0"/>
          </a:p>
          <a:p>
            <a:pPr marL="457200" lvl="1" indent="0">
              <a:buNone/>
            </a:pPr>
            <a:r>
              <a:rPr lang="en-US" dirty="0" smtClean="0"/>
              <a:t>6.	Role of the </a:t>
            </a:r>
            <a:r>
              <a:rPr lang="en-US" dirty="0" smtClean="0"/>
              <a:t>Roundtable </a:t>
            </a:r>
            <a:endParaRPr lang="en-US" dirty="0" smtClean="0"/>
          </a:p>
          <a:p>
            <a:pPr marL="457200" lvl="1" indent="0">
              <a:buNone/>
            </a:pPr>
            <a:r>
              <a:rPr lang="en-US" dirty="0"/>
              <a:t>	</a:t>
            </a:r>
            <a:r>
              <a:rPr lang="en-US" dirty="0" smtClean="0"/>
              <a:t>	</a:t>
            </a:r>
          </a:p>
          <a:p>
            <a:pPr marL="457200" lvl="1" indent="0">
              <a:buNone/>
            </a:pPr>
            <a:endParaRPr lang="en-US" dirty="0" smtClean="0"/>
          </a:p>
          <a:p>
            <a:pPr marL="914400" lvl="1" indent="-457200">
              <a:buAutoNum type="arabicPeriod" startAt="2"/>
            </a:pPr>
            <a:endParaRPr lang="en-US" dirty="0"/>
          </a:p>
          <a:p>
            <a:pPr marL="457200" lvl="1" indent="0">
              <a:buNone/>
            </a:pPr>
            <a:endParaRPr lang="en-US" dirty="0" smtClean="0"/>
          </a:p>
          <a:p>
            <a:pPr marL="457200" lvl="1" indent="0">
              <a:buNone/>
            </a:pPr>
            <a:endParaRPr lang="en-US" dirty="0" smtClean="0"/>
          </a:p>
        </p:txBody>
      </p:sp>
    </p:spTree>
    <p:extLst>
      <p:ext uri="{BB962C8B-B14F-4D97-AF65-F5344CB8AC3E}">
        <p14:creationId xmlns:p14="http://schemas.microsoft.com/office/powerpoint/2010/main" val="382870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1116"/>
          </a:xfrm>
        </p:spPr>
        <p:txBody>
          <a:bodyPr>
            <a:normAutofit/>
          </a:bodyPr>
          <a:lstStyle/>
          <a:p>
            <a:r>
              <a:rPr lang="en-US" sz="3200" b="1" dirty="0" smtClean="0"/>
              <a:t>Debrief: ACCJC Training</a:t>
            </a:r>
            <a:endParaRPr lang="en-US" sz="3200" b="1" dirty="0"/>
          </a:p>
        </p:txBody>
      </p:sp>
      <p:sp>
        <p:nvSpPr>
          <p:cNvPr id="3" name="Content Placeholder 2"/>
          <p:cNvSpPr>
            <a:spLocks noGrp="1"/>
          </p:cNvSpPr>
          <p:nvPr>
            <p:ph idx="1"/>
          </p:nvPr>
        </p:nvSpPr>
        <p:spPr>
          <a:xfrm>
            <a:off x="838200" y="1327094"/>
            <a:ext cx="10515600" cy="4849869"/>
          </a:xfrm>
        </p:spPr>
        <p:txBody>
          <a:bodyPr/>
          <a:lstStyle/>
          <a:p>
            <a:endParaRPr lang="en-US" dirty="0" smtClean="0"/>
          </a:p>
          <a:p>
            <a:pPr marL="514350" indent="-514350">
              <a:buAutoNum type="arabicPeriod"/>
            </a:pPr>
            <a:r>
              <a:rPr lang="en-US" dirty="0" smtClean="0"/>
              <a:t>What did you learn?  Take away</a:t>
            </a:r>
          </a:p>
          <a:p>
            <a:pPr marL="514350" indent="-514350">
              <a:buAutoNum type="arabicPeriod"/>
            </a:pPr>
            <a:endParaRPr lang="en-US" dirty="0"/>
          </a:p>
          <a:p>
            <a:pPr marL="514350" indent="-514350">
              <a:buAutoNum type="arabicPeriod"/>
            </a:pPr>
            <a:r>
              <a:rPr lang="en-US" dirty="0" smtClean="0"/>
              <a:t>What are some challenges?</a:t>
            </a:r>
          </a:p>
          <a:p>
            <a:pPr marL="514350" indent="-514350">
              <a:buAutoNum type="arabicPeriod"/>
            </a:pPr>
            <a:endParaRPr lang="en-US" dirty="0"/>
          </a:p>
          <a:p>
            <a:pPr marL="514350" indent="-514350">
              <a:buAutoNum type="arabicPeriod"/>
            </a:pPr>
            <a:r>
              <a:rPr lang="en-US" dirty="0" smtClean="0"/>
              <a:t>Feedback and your needs?</a:t>
            </a:r>
            <a:endParaRPr lang="en-US" dirty="0"/>
          </a:p>
        </p:txBody>
      </p:sp>
    </p:spTree>
    <p:extLst>
      <p:ext uri="{BB962C8B-B14F-4D97-AF65-F5344CB8AC3E}">
        <p14:creationId xmlns:p14="http://schemas.microsoft.com/office/powerpoint/2010/main" val="4136627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4471"/>
          </a:xfrm>
        </p:spPr>
        <p:txBody>
          <a:bodyPr>
            <a:normAutofit/>
          </a:bodyPr>
          <a:lstStyle/>
          <a:p>
            <a:r>
              <a:rPr lang="en-US" sz="3200" b="1" dirty="0" smtClean="0"/>
              <a:t>Structure for the ISER Development</a:t>
            </a:r>
            <a:endParaRPr lang="en-US" sz="3200" b="1" dirty="0"/>
          </a:p>
        </p:txBody>
      </p:sp>
      <p:sp>
        <p:nvSpPr>
          <p:cNvPr id="3" name="Content Placeholder 2"/>
          <p:cNvSpPr>
            <a:spLocks noGrp="1"/>
          </p:cNvSpPr>
          <p:nvPr>
            <p:ph idx="1"/>
          </p:nvPr>
        </p:nvSpPr>
        <p:spPr>
          <a:xfrm>
            <a:off x="838200" y="1019596"/>
            <a:ext cx="10515600" cy="5157367"/>
          </a:xfrm>
        </p:spPr>
        <p:txBody>
          <a:bodyPr/>
          <a:lstStyle/>
          <a:p>
            <a:pPr marL="0" indent="0" algn="ctr">
              <a:buNone/>
            </a:pPr>
            <a:r>
              <a:rPr lang="en-US" sz="2000" dirty="0" smtClean="0"/>
              <a:t>College ALO: VPI Hay, Faculty ALO: Charlotte Lee</a:t>
            </a:r>
            <a:endParaRPr lang="en-US" sz="2000" dirty="0"/>
          </a:p>
          <a:p>
            <a:pPr marL="0" indent="0" algn="ctr">
              <a:buNone/>
            </a:pPr>
            <a:endParaRPr lang="en-US" dirty="0"/>
          </a:p>
        </p:txBody>
      </p:sp>
      <p:sp>
        <p:nvSpPr>
          <p:cNvPr id="6" name="Rectangle 2"/>
          <p:cNvSpPr>
            <a:spLocks noChangeArrowheads="1"/>
          </p:cNvSpPr>
          <p:nvPr/>
        </p:nvSpPr>
        <p:spPr bwMode="auto">
          <a:xfrm>
            <a:off x="4621985" y="1766019"/>
            <a:ext cx="2969182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84287157"/>
              </p:ext>
            </p:extLst>
          </p:nvPr>
        </p:nvGraphicFramePr>
        <p:xfrm>
          <a:off x="2401322" y="1750039"/>
          <a:ext cx="8677803" cy="4863412"/>
        </p:xfrm>
        <a:graphic>
          <a:graphicData uri="http://schemas.openxmlformats.org/drawingml/2006/table">
            <a:tbl>
              <a:tblPr firstRow="1" firstCol="1" bandRow="1">
                <a:tableStyleId>{5C22544A-7EE6-4342-B048-85BDC9FD1C3A}</a:tableStyleId>
              </a:tblPr>
              <a:tblGrid>
                <a:gridCol w="1609927">
                  <a:extLst>
                    <a:ext uri="{9D8B030D-6E8A-4147-A177-3AD203B41FA5}">
                      <a16:colId xmlns:a16="http://schemas.microsoft.com/office/drawing/2014/main" val="2380414055"/>
                    </a:ext>
                  </a:extLst>
                </a:gridCol>
                <a:gridCol w="1602803">
                  <a:extLst>
                    <a:ext uri="{9D8B030D-6E8A-4147-A177-3AD203B41FA5}">
                      <a16:colId xmlns:a16="http://schemas.microsoft.com/office/drawing/2014/main" val="3904948528"/>
                    </a:ext>
                  </a:extLst>
                </a:gridCol>
                <a:gridCol w="1635183">
                  <a:extLst>
                    <a:ext uri="{9D8B030D-6E8A-4147-A177-3AD203B41FA5}">
                      <a16:colId xmlns:a16="http://schemas.microsoft.com/office/drawing/2014/main" val="2942475640"/>
                    </a:ext>
                  </a:extLst>
                </a:gridCol>
                <a:gridCol w="1617698">
                  <a:extLst>
                    <a:ext uri="{9D8B030D-6E8A-4147-A177-3AD203B41FA5}">
                      <a16:colId xmlns:a16="http://schemas.microsoft.com/office/drawing/2014/main" val="1129803686"/>
                    </a:ext>
                  </a:extLst>
                </a:gridCol>
                <a:gridCol w="2212192">
                  <a:extLst>
                    <a:ext uri="{9D8B030D-6E8A-4147-A177-3AD203B41FA5}">
                      <a16:colId xmlns:a16="http://schemas.microsoft.com/office/drawing/2014/main" val="2794852119"/>
                    </a:ext>
                  </a:extLst>
                </a:gridCol>
              </a:tblGrid>
              <a:tr h="1794695">
                <a:tc>
                  <a:txBody>
                    <a:bodyPr/>
                    <a:lstStyle/>
                    <a:p>
                      <a:pPr marL="0" marR="0">
                        <a:lnSpc>
                          <a:spcPct val="107000"/>
                        </a:lnSpc>
                        <a:spcBef>
                          <a:spcPts val="260"/>
                        </a:spcBef>
                        <a:spcAft>
                          <a:spcPts val="0"/>
                        </a:spcAft>
                      </a:pPr>
                      <a:r>
                        <a:rPr lang="en-US" sz="900" kern="1200">
                          <a:effectLst/>
                        </a:rPr>
                        <a:t>Standards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Standard I:</a:t>
                      </a:r>
                      <a:endParaRPr lang="en-US" sz="1000">
                        <a:effectLst/>
                      </a:endParaRPr>
                    </a:p>
                    <a:p>
                      <a:pPr marL="0" marR="0">
                        <a:lnSpc>
                          <a:spcPct val="107000"/>
                        </a:lnSpc>
                        <a:spcBef>
                          <a:spcPts val="260"/>
                        </a:spcBef>
                        <a:spcAft>
                          <a:spcPts val="0"/>
                        </a:spcAft>
                      </a:pPr>
                      <a:r>
                        <a:rPr lang="en-US" sz="900" kern="1200">
                          <a:effectLst/>
                        </a:rPr>
                        <a:t>Mission, Academic Quality and Institutional Effectiveness, and Integrity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Standard II:</a:t>
                      </a:r>
                      <a:endParaRPr lang="en-US" sz="1000">
                        <a:effectLst/>
                      </a:endParaRPr>
                    </a:p>
                    <a:p>
                      <a:pPr marL="0" marR="0">
                        <a:lnSpc>
                          <a:spcPct val="107000"/>
                        </a:lnSpc>
                        <a:spcBef>
                          <a:spcPts val="260"/>
                        </a:spcBef>
                        <a:spcAft>
                          <a:spcPts val="0"/>
                        </a:spcAft>
                      </a:pPr>
                      <a:r>
                        <a:rPr lang="en-US" sz="900" kern="1200">
                          <a:effectLst/>
                        </a:rPr>
                        <a:t>Student Learning Programs and Support Services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Instructional Programs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Library and Learning Support Services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Student Support Services</a:t>
                      </a:r>
                      <a:endParaRPr lang="en-US" sz="1000">
                        <a:effectLst/>
                        <a:latin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Standard III:</a:t>
                      </a:r>
                      <a:endParaRPr lang="en-US" sz="1000">
                        <a:effectLst/>
                      </a:endParaRPr>
                    </a:p>
                    <a:p>
                      <a:pPr marL="0" marR="0">
                        <a:lnSpc>
                          <a:spcPct val="107000"/>
                        </a:lnSpc>
                        <a:spcBef>
                          <a:spcPts val="260"/>
                        </a:spcBef>
                        <a:spcAft>
                          <a:spcPts val="0"/>
                        </a:spcAft>
                      </a:pPr>
                      <a:r>
                        <a:rPr lang="en-US" sz="900" kern="1200">
                          <a:effectLst/>
                        </a:rPr>
                        <a:t>Resources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Human Resources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Physical Resources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Technology Resources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Financial Resources</a:t>
                      </a:r>
                      <a:endParaRPr lang="en-US" sz="1000">
                        <a:effectLst/>
                        <a:latin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Standard IV:</a:t>
                      </a:r>
                      <a:endParaRPr lang="en-US" sz="1000">
                        <a:effectLst/>
                      </a:endParaRPr>
                    </a:p>
                    <a:p>
                      <a:pPr marL="0" marR="0">
                        <a:lnSpc>
                          <a:spcPct val="107000"/>
                        </a:lnSpc>
                        <a:spcBef>
                          <a:spcPts val="260"/>
                        </a:spcBef>
                        <a:spcAft>
                          <a:spcPts val="0"/>
                        </a:spcAft>
                      </a:pPr>
                      <a:r>
                        <a:rPr lang="en-US" sz="900" kern="1200">
                          <a:effectLst/>
                        </a:rPr>
                        <a:t>Leadership and Governance</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Decision-Making Roles and Processes</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Chief Executive Officer</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Governing Board</a:t>
                      </a:r>
                      <a:endParaRPr lang="en-US" sz="1000">
                        <a:effectLst/>
                      </a:endParaRPr>
                    </a:p>
                    <a:p>
                      <a:pPr marL="342900" marR="0" lvl="0" indent="-342900">
                        <a:lnSpc>
                          <a:spcPct val="107000"/>
                        </a:lnSpc>
                        <a:spcBef>
                          <a:spcPts val="0"/>
                        </a:spcBef>
                        <a:spcAft>
                          <a:spcPts val="0"/>
                        </a:spcAft>
                        <a:buFont typeface="+mj-lt"/>
                        <a:buAutoNum type="alphaUcPeriod"/>
                        <a:tabLst>
                          <a:tab pos="457200" algn="l"/>
                        </a:tabLst>
                      </a:pPr>
                      <a:r>
                        <a:rPr lang="en-US" sz="900" kern="1200">
                          <a:effectLst/>
                        </a:rPr>
                        <a:t>Multi-College District or Systems</a:t>
                      </a:r>
                      <a:endParaRPr lang="en-US" sz="1000">
                        <a:effectLst/>
                        <a:latin typeface="Calibri" panose="020F0502020204030204" pitchFamily="34" charset="0"/>
                        <a:cs typeface="Times New Roman" panose="02020603050405020304" pitchFamily="18" charset="0"/>
                      </a:endParaRPr>
                    </a:p>
                  </a:txBody>
                  <a:tcPr marL="56247" marR="56247" marT="8272" marB="0"/>
                </a:tc>
                <a:extLst>
                  <a:ext uri="{0D108BD9-81ED-4DB2-BD59-A6C34878D82A}">
                    <a16:rowId xmlns:a16="http://schemas.microsoft.com/office/drawing/2014/main" val="1019468592"/>
                  </a:ext>
                </a:extLst>
              </a:tr>
              <a:tr h="679675">
                <a:tc>
                  <a:txBody>
                    <a:bodyPr/>
                    <a:lstStyle/>
                    <a:p>
                      <a:pPr marL="0" marR="0">
                        <a:lnSpc>
                          <a:spcPct val="107000"/>
                        </a:lnSpc>
                        <a:spcBef>
                          <a:spcPts val="260"/>
                        </a:spcBef>
                        <a:spcAft>
                          <a:spcPts val="0"/>
                        </a:spcAft>
                      </a:pPr>
                      <a:r>
                        <a:rPr lang="en-US" sz="900" kern="1200">
                          <a:effectLst/>
                        </a:rPr>
                        <a:t>Administrative Co-Lead(s)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Rowena Tomaneng</a:t>
                      </a:r>
                      <a:endParaRPr lang="en-US" sz="1000">
                        <a:effectLst/>
                      </a:endParaRPr>
                    </a:p>
                    <a:p>
                      <a:pPr marL="0" marR="0">
                        <a:lnSpc>
                          <a:spcPct val="107000"/>
                        </a:lnSpc>
                        <a:spcBef>
                          <a:spcPts val="260"/>
                        </a:spcBef>
                        <a:spcAft>
                          <a:spcPts val="0"/>
                        </a:spcAft>
                      </a:pPr>
                      <a:r>
                        <a:rPr lang="en-US" sz="900" kern="1200">
                          <a:effectLst/>
                        </a:rPr>
                        <a:t>Phoumy Sayavong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Stacey Shears</a:t>
                      </a:r>
                      <a:endParaRPr lang="en-US" sz="1000">
                        <a:effectLst/>
                      </a:endParaRPr>
                    </a:p>
                    <a:p>
                      <a:pPr marL="0" marR="0">
                        <a:lnSpc>
                          <a:spcPct val="107000"/>
                        </a:lnSpc>
                        <a:spcBef>
                          <a:spcPts val="260"/>
                        </a:spcBef>
                        <a:spcAft>
                          <a:spcPts val="0"/>
                        </a:spcAft>
                      </a:pPr>
                      <a:r>
                        <a:rPr lang="en-US" sz="900" kern="1200">
                          <a:effectLst/>
                        </a:rPr>
                        <a:t>Kuni Hay</a:t>
                      </a:r>
                      <a:endParaRPr lang="en-US" sz="1000">
                        <a:effectLst/>
                      </a:endParaRPr>
                    </a:p>
                    <a:p>
                      <a:pPr marL="0" marR="0">
                        <a:lnSpc>
                          <a:spcPct val="107000"/>
                        </a:lnSpc>
                        <a:spcBef>
                          <a:spcPts val="260"/>
                        </a:spcBef>
                        <a:spcAft>
                          <a:spcPts val="0"/>
                        </a:spcAft>
                      </a:pPr>
                      <a:r>
                        <a:rPr lang="en-US" sz="900" kern="12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Rowena Tomaneng</a:t>
                      </a:r>
                      <a:endParaRPr lang="en-US" sz="1000">
                        <a:effectLst/>
                      </a:endParaRPr>
                    </a:p>
                    <a:p>
                      <a:pPr marL="0" marR="0">
                        <a:lnSpc>
                          <a:spcPct val="107000"/>
                        </a:lnSpc>
                        <a:spcBef>
                          <a:spcPts val="260"/>
                        </a:spcBef>
                        <a:spcAft>
                          <a:spcPts val="0"/>
                        </a:spcAft>
                      </a:pPr>
                      <a:r>
                        <a:rPr lang="en-US" sz="900" kern="1200">
                          <a:effectLst/>
                        </a:rPr>
                        <a:t>Shirley Slaughter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900" kern="1200">
                          <a:effectLst/>
                        </a:rPr>
                        <a:t>Lisa Cook</a:t>
                      </a:r>
                      <a:endParaRPr lang="en-US" sz="1000">
                        <a:effectLst/>
                      </a:endParaRPr>
                    </a:p>
                    <a:p>
                      <a:pPr marL="0" marR="0">
                        <a:lnSpc>
                          <a:spcPct val="107000"/>
                        </a:lnSpc>
                        <a:spcBef>
                          <a:spcPts val="260"/>
                        </a:spcBef>
                        <a:spcAft>
                          <a:spcPts val="0"/>
                        </a:spcAft>
                      </a:pPr>
                      <a:r>
                        <a:rPr lang="en-US" sz="900" kern="1200">
                          <a:effectLst/>
                        </a:rPr>
                        <a:t>John Nguyen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extLst>
                  <a:ext uri="{0D108BD9-81ED-4DB2-BD59-A6C34878D82A}">
                    <a16:rowId xmlns:a16="http://schemas.microsoft.com/office/drawing/2014/main" val="2495290577"/>
                  </a:ext>
                </a:extLst>
              </a:tr>
              <a:tr h="355991">
                <a:tc>
                  <a:txBody>
                    <a:bodyPr/>
                    <a:lstStyle/>
                    <a:p>
                      <a:pPr marL="0" marR="0">
                        <a:lnSpc>
                          <a:spcPct val="107000"/>
                        </a:lnSpc>
                        <a:spcBef>
                          <a:spcPts val="260"/>
                        </a:spcBef>
                        <a:spcAft>
                          <a:spcPts val="0"/>
                        </a:spcAft>
                      </a:pPr>
                      <a:r>
                        <a:rPr lang="en-US" sz="1000" kern="1200">
                          <a:effectLst/>
                        </a:rPr>
                        <a:t>Faculty/Classified Co-Leads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0"/>
                        </a:spcBef>
                        <a:spcAft>
                          <a:spcPts val="0"/>
                        </a:spcAft>
                      </a:pPr>
                      <a:r>
                        <a:rPr lang="en-US" sz="900">
                          <a:effectLst/>
                        </a:rPr>
                        <a:t>Sam Gillett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0"/>
                        </a:spcBef>
                        <a:spcAft>
                          <a:spcPts val="0"/>
                        </a:spcAft>
                      </a:pPr>
                      <a:r>
                        <a:rPr lang="en-US" sz="900">
                          <a:effectLst/>
                        </a:rPr>
                        <a:t>Susan Truong</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0"/>
                        </a:spcBef>
                        <a:spcAft>
                          <a:spcPts val="0"/>
                        </a:spcAft>
                      </a:pPr>
                      <a:r>
                        <a:rPr lang="en-US" sz="900">
                          <a:effectLst/>
                        </a:rPr>
                        <a:t>Vincent Koo </a:t>
                      </a:r>
                      <a:endParaRPr lang="en-US" sz="1000">
                        <a:effectLst/>
                      </a:endParaRPr>
                    </a:p>
                    <a:p>
                      <a:pPr marL="0" marR="0">
                        <a:lnSpc>
                          <a:spcPct val="107000"/>
                        </a:lnSpc>
                        <a:spcBef>
                          <a:spcPts val="0"/>
                        </a:spcBef>
                        <a:spcAft>
                          <a:spcPts val="0"/>
                        </a:spcAft>
                      </a:pPr>
                      <a:r>
                        <a:rPr lang="en-US" sz="900">
                          <a:effectLst/>
                        </a:rPr>
                        <a:t>Barbara Des Rochers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0"/>
                        </a:spcBef>
                        <a:spcAft>
                          <a:spcPts val="0"/>
                        </a:spcAft>
                      </a:pPr>
                      <a:r>
                        <a:rPr lang="en-US" sz="900">
                          <a:effectLst/>
                        </a:rPr>
                        <a:t>Kelly Pernell</a:t>
                      </a:r>
                      <a:endParaRPr lang="en-US" sz="1000">
                        <a:effectLst/>
                      </a:endParaRPr>
                    </a:p>
                    <a:p>
                      <a:pPr marL="0" marR="0">
                        <a:lnSpc>
                          <a:spcPct val="107000"/>
                        </a:lnSpc>
                        <a:spcBef>
                          <a:spcPts val="0"/>
                        </a:spcBef>
                        <a:spcAft>
                          <a:spcPts val="0"/>
                        </a:spcAft>
                      </a:pPr>
                      <a:r>
                        <a:rPr lang="en-US" sz="900">
                          <a:effectLst/>
                        </a:rPr>
                        <a:t>Jennifer Lenahan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extLst>
                  <a:ext uri="{0D108BD9-81ED-4DB2-BD59-A6C34878D82A}">
                    <a16:rowId xmlns:a16="http://schemas.microsoft.com/office/drawing/2014/main" val="2945610197"/>
                  </a:ext>
                </a:extLst>
              </a:tr>
              <a:tr h="409839">
                <a:tc>
                  <a:txBody>
                    <a:bodyPr/>
                    <a:lstStyle/>
                    <a:p>
                      <a:pPr marL="0" marR="0">
                        <a:lnSpc>
                          <a:spcPct val="107000"/>
                        </a:lnSpc>
                        <a:spcBef>
                          <a:spcPts val="260"/>
                        </a:spcBef>
                        <a:spcAft>
                          <a:spcPts val="0"/>
                        </a:spcAft>
                      </a:pPr>
                      <a:r>
                        <a:rPr lang="en-US" sz="1000" kern="1200">
                          <a:effectLst/>
                        </a:rPr>
                        <a:t>Standard Task Force Members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56247" marR="56247" marT="8272" marB="0"/>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56247" marR="56247" marT="8272" marB="0"/>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56247" marR="56247" marT="8272" marB="0"/>
                </a:tc>
                <a:tc>
                  <a:txBody>
                    <a:bodyPr/>
                    <a:lstStyle/>
                    <a:p>
                      <a:pPr>
                        <a:lnSpc>
                          <a:spcPct val="107000"/>
                        </a:lnSpc>
                      </a:pPr>
                      <a:endParaRPr lang="en-US" sz="1000">
                        <a:effectLst/>
                        <a:latin typeface="Calibri" panose="020F0502020204030204" pitchFamily="34" charset="0"/>
                        <a:cs typeface="Times New Roman" panose="02020603050405020304" pitchFamily="18" charset="0"/>
                      </a:endParaRPr>
                    </a:p>
                  </a:txBody>
                  <a:tcPr marL="56247" marR="56247" marT="8272" marB="0"/>
                </a:tc>
                <a:extLst>
                  <a:ext uri="{0D108BD9-81ED-4DB2-BD59-A6C34878D82A}">
                    <a16:rowId xmlns:a16="http://schemas.microsoft.com/office/drawing/2014/main" val="3255868914"/>
                  </a:ext>
                </a:extLst>
              </a:tr>
              <a:tr h="1623212">
                <a:tc>
                  <a:txBody>
                    <a:bodyPr/>
                    <a:lstStyle/>
                    <a:p>
                      <a:pPr marL="0" marR="0">
                        <a:lnSpc>
                          <a:spcPct val="107000"/>
                        </a:lnSpc>
                        <a:spcBef>
                          <a:spcPts val="260"/>
                        </a:spcBef>
                        <a:spcAft>
                          <a:spcPts val="0"/>
                        </a:spcAft>
                      </a:pPr>
                      <a:r>
                        <a:rPr lang="en-US" sz="900" kern="1200" dirty="0">
                          <a:effectLst/>
                        </a:rPr>
                        <a:t>Participatory Governance Partners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0"/>
                        </a:spcBef>
                        <a:spcAft>
                          <a:spcPts val="0"/>
                        </a:spcAft>
                      </a:pPr>
                      <a:r>
                        <a:rPr lang="en-US" sz="900" kern="1200">
                          <a:effectLst/>
                        </a:rPr>
                        <a:t>*Integrated Planning Committee (PIC)</a:t>
                      </a:r>
                      <a:endParaRPr lang="en-US" sz="1000">
                        <a:effectLst/>
                      </a:endParaRPr>
                    </a:p>
                    <a:p>
                      <a:pPr marL="0" marR="0">
                        <a:lnSpc>
                          <a:spcPct val="107000"/>
                        </a:lnSpc>
                        <a:spcBef>
                          <a:spcPts val="0"/>
                        </a:spcBef>
                        <a:spcAft>
                          <a:spcPts val="0"/>
                        </a:spcAft>
                      </a:pPr>
                      <a:r>
                        <a:rPr lang="en-US" sz="900" kern="1200">
                          <a:effectLst/>
                        </a:rPr>
                        <a:t>*Roundtable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0"/>
                        </a:spcBef>
                        <a:spcAft>
                          <a:spcPts val="0"/>
                        </a:spcAft>
                      </a:pPr>
                      <a:r>
                        <a:rPr lang="en-US" sz="800" kern="1200">
                          <a:effectLst/>
                        </a:rPr>
                        <a:t>*Curriculum Committee</a:t>
                      </a:r>
                      <a:endParaRPr lang="en-US" sz="1000">
                        <a:effectLst/>
                      </a:endParaRPr>
                    </a:p>
                    <a:p>
                      <a:pPr marL="0" marR="0">
                        <a:lnSpc>
                          <a:spcPct val="107000"/>
                        </a:lnSpc>
                        <a:spcBef>
                          <a:spcPts val="0"/>
                        </a:spcBef>
                        <a:spcAft>
                          <a:spcPts val="0"/>
                        </a:spcAft>
                      </a:pPr>
                      <a:r>
                        <a:rPr lang="en-US" sz="800" kern="1200">
                          <a:effectLst/>
                        </a:rPr>
                        <a:t>* CE committee</a:t>
                      </a:r>
                      <a:endParaRPr lang="en-US" sz="1000">
                        <a:effectLst/>
                      </a:endParaRPr>
                    </a:p>
                    <a:p>
                      <a:pPr marL="0" marR="0">
                        <a:lnSpc>
                          <a:spcPct val="107000"/>
                        </a:lnSpc>
                        <a:spcBef>
                          <a:spcPts val="0"/>
                        </a:spcBef>
                        <a:spcAft>
                          <a:spcPts val="0"/>
                        </a:spcAft>
                      </a:pPr>
                      <a:r>
                        <a:rPr lang="en-US" sz="800" kern="1200">
                          <a:effectLst/>
                        </a:rPr>
                        <a:t>*Assessment Committee</a:t>
                      </a:r>
                      <a:endParaRPr lang="en-US" sz="1000">
                        <a:effectLst/>
                      </a:endParaRPr>
                    </a:p>
                    <a:p>
                      <a:pPr marL="0" marR="0">
                        <a:lnSpc>
                          <a:spcPct val="107000"/>
                        </a:lnSpc>
                        <a:spcBef>
                          <a:spcPts val="0"/>
                        </a:spcBef>
                        <a:spcAft>
                          <a:spcPts val="0"/>
                        </a:spcAft>
                      </a:pPr>
                      <a:r>
                        <a:rPr lang="en-US" sz="800" kern="1200">
                          <a:effectLst/>
                        </a:rPr>
                        <a:t>*Teaching &amp; Learning Committee</a:t>
                      </a:r>
                      <a:endParaRPr lang="en-US" sz="1000">
                        <a:effectLst/>
                      </a:endParaRPr>
                    </a:p>
                    <a:p>
                      <a:pPr marL="0" marR="0">
                        <a:lnSpc>
                          <a:spcPct val="107000"/>
                        </a:lnSpc>
                        <a:spcBef>
                          <a:spcPts val="0"/>
                        </a:spcBef>
                        <a:spcAft>
                          <a:spcPts val="0"/>
                        </a:spcAft>
                      </a:pPr>
                      <a:r>
                        <a:rPr lang="en-US" sz="800" kern="1200">
                          <a:effectLst/>
                        </a:rPr>
                        <a:t>*Distance Education Committee</a:t>
                      </a:r>
                      <a:endParaRPr lang="en-US" sz="1000">
                        <a:effectLst/>
                      </a:endParaRPr>
                    </a:p>
                    <a:p>
                      <a:pPr marL="0" marR="0">
                        <a:lnSpc>
                          <a:spcPct val="107000"/>
                        </a:lnSpc>
                        <a:spcBef>
                          <a:spcPts val="0"/>
                        </a:spcBef>
                        <a:spcAft>
                          <a:spcPts val="0"/>
                        </a:spcAft>
                      </a:pPr>
                      <a:r>
                        <a:rPr lang="en-US" sz="800" kern="1200">
                          <a:effectLst/>
                        </a:rPr>
                        <a:t>*Student Services Council</a:t>
                      </a:r>
                      <a:endParaRPr lang="en-US" sz="1000">
                        <a:effectLst/>
                      </a:endParaRPr>
                    </a:p>
                    <a:p>
                      <a:pPr marL="0" marR="0">
                        <a:lnSpc>
                          <a:spcPct val="107000"/>
                        </a:lnSpc>
                        <a:spcBef>
                          <a:spcPts val="0"/>
                        </a:spcBef>
                        <a:spcAft>
                          <a:spcPts val="0"/>
                        </a:spcAft>
                      </a:pPr>
                      <a:r>
                        <a:rPr lang="en-US" sz="800" kern="1200">
                          <a:effectLst/>
                        </a:rPr>
                        <a:t>* Library</a:t>
                      </a:r>
                      <a:endParaRPr lang="en-US" sz="1000">
                        <a:effectLst/>
                      </a:endParaRPr>
                    </a:p>
                    <a:p>
                      <a:pPr marL="0" marR="0">
                        <a:lnSpc>
                          <a:spcPct val="107000"/>
                        </a:lnSpc>
                        <a:spcBef>
                          <a:spcPts val="0"/>
                        </a:spcBef>
                        <a:spcAft>
                          <a:spcPts val="0"/>
                        </a:spcAft>
                      </a:pPr>
                      <a:r>
                        <a:rPr lang="en-US" sz="800" kern="1200">
                          <a:effectLst/>
                        </a:rPr>
                        <a:t>*Learning Resources Center</a:t>
                      </a:r>
                      <a:endParaRPr lang="en-US" sz="1000">
                        <a:effectLst/>
                      </a:endParaRPr>
                    </a:p>
                    <a:p>
                      <a:pPr marL="0" marR="0">
                        <a:lnSpc>
                          <a:spcPct val="107000"/>
                        </a:lnSpc>
                        <a:spcBef>
                          <a:spcPts val="0"/>
                        </a:spcBef>
                        <a:spcAft>
                          <a:spcPts val="0"/>
                        </a:spcAft>
                      </a:pPr>
                      <a:r>
                        <a:rPr lang="en-US" sz="800" kern="1200">
                          <a:effectLst/>
                        </a:rPr>
                        <a:t>* Academic Senate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6247" marR="56247" marT="8272" marB="0"/>
                </a:tc>
                <a:tc>
                  <a:txBody>
                    <a:bodyPr/>
                    <a:lstStyle/>
                    <a:p>
                      <a:pPr marL="0" marR="0">
                        <a:lnSpc>
                          <a:spcPct val="107000"/>
                        </a:lnSpc>
                        <a:spcBef>
                          <a:spcPts val="260"/>
                        </a:spcBef>
                        <a:spcAft>
                          <a:spcPts val="0"/>
                        </a:spcAft>
                      </a:pPr>
                      <a:r>
                        <a:rPr lang="en-US" sz="1000" kern="1200">
                          <a:effectLst/>
                        </a:rPr>
                        <a:t>*Facility/Safety Committee</a:t>
                      </a:r>
                      <a:endParaRPr lang="en-US" sz="1000">
                        <a:effectLst/>
                      </a:endParaRPr>
                    </a:p>
                    <a:p>
                      <a:pPr marL="0" marR="0">
                        <a:lnSpc>
                          <a:spcPct val="107000"/>
                        </a:lnSpc>
                        <a:spcBef>
                          <a:spcPts val="260"/>
                        </a:spcBef>
                        <a:spcAft>
                          <a:spcPts val="0"/>
                        </a:spcAft>
                      </a:pPr>
                      <a:r>
                        <a:rPr lang="en-US" sz="1000" kern="1200">
                          <a:effectLst/>
                        </a:rPr>
                        <a:t>*Technology committee</a:t>
                      </a:r>
                      <a:endParaRPr lang="en-US" sz="1000">
                        <a:effectLst/>
                      </a:endParaRPr>
                    </a:p>
                    <a:p>
                      <a:pPr marL="0" marR="0">
                        <a:lnSpc>
                          <a:spcPct val="107000"/>
                        </a:lnSpc>
                        <a:spcBef>
                          <a:spcPts val="260"/>
                        </a:spcBef>
                        <a:spcAft>
                          <a:spcPts val="0"/>
                        </a:spcAft>
                      </a:pPr>
                      <a:r>
                        <a:rPr lang="en-US" sz="1000" kern="1200">
                          <a:effectLst/>
                        </a:rPr>
                        <a:t>* Distance Education Committee</a:t>
                      </a:r>
                      <a:endParaRPr lang="en-US" sz="1000">
                        <a:effectLst/>
                      </a:endParaRPr>
                    </a:p>
                    <a:p>
                      <a:pPr marL="0" marR="0">
                        <a:lnSpc>
                          <a:spcPct val="107000"/>
                        </a:lnSpc>
                        <a:spcBef>
                          <a:spcPts val="260"/>
                        </a:spcBef>
                        <a:spcAft>
                          <a:spcPts val="0"/>
                        </a:spcAft>
                      </a:pPr>
                      <a:r>
                        <a:rPr lang="en-US" sz="1000" kern="1200">
                          <a:effectLst/>
                        </a:rPr>
                        <a:t>*Administrative Services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9556" marR="59556" marT="8272" marB="0"/>
                </a:tc>
                <a:tc>
                  <a:txBody>
                    <a:bodyPr/>
                    <a:lstStyle/>
                    <a:p>
                      <a:pPr marL="0" marR="0">
                        <a:lnSpc>
                          <a:spcPct val="107000"/>
                        </a:lnSpc>
                        <a:spcBef>
                          <a:spcPts val="0"/>
                        </a:spcBef>
                        <a:spcAft>
                          <a:spcPts val="0"/>
                        </a:spcAft>
                      </a:pPr>
                      <a:r>
                        <a:rPr lang="en-US" sz="1000" kern="1200" dirty="0">
                          <a:effectLst/>
                        </a:rPr>
                        <a:t>*Roundtable</a:t>
                      </a:r>
                      <a:endParaRPr lang="en-US" sz="1000" dirty="0">
                        <a:effectLst/>
                      </a:endParaRPr>
                    </a:p>
                    <a:p>
                      <a:pPr marL="0" marR="0">
                        <a:lnSpc>
                          <a:spcPct val="107000"/>
                        </a:lnSpc>
                        <a:spcBef>
                          <a:spcPts val="0"/>
                        </a:spcBef>
                        <a:spcAft>
                          <a:spcPts val="0"/>
                        </a:spcAft>
                      </a:pPr>
                      <a:r>
                        <a:rPr lang="en-US" sz="1000" kern="1200" dirty="0">
                          <a:effectLst/>
                        </a:rPr>
                        <a:t>* Academic Senate</a:t>
                      </a:r>
                      <a:endParaRPr lang="en-US" sz="1000" dirty="0">
                        <a:effectLst/>
                      </a:endParaRPr>
                    </a:p>
                    <a:p>
                      <a:pPr marL="0" marR="0">
                        <a:lnSpc>
                          <a:spcPct val="107000"/>
                        </a:lnSpc>
                        <a:spcBef>
                          <a:spcPts val="260"/>
                        </a:spcBef>
                        <a:spcAft>
                          <a:spcPts val="0"/>
                        </a:spcAft>
                      </a:pPr>
                      <a:r>
                        <a:rPr lang="en-US" sz="1000" kern="1200" dirty="0">
                          <a:effectLst/>
                        </a:rPr>
                        <a:t>*IPC</a:t>
                      </a:r>
                      <a:endParaRPr lang="en-US" sz="1000" dirty="0">
                        <a:effectLst/>
                      </a:endParaRPr>
                    </a:p>
                    <a:p>
                      <a:pPr marL="0" marR="0">
                        <a:lnSpc>
                          <a:spcPct val="107000"/>
                        </a:lnSpc>
                        <a:spcBef>
                          <a:spcPts val="260"/>
                        </a:spcBef>
                        <a:spcAft>
                          <a:spcPts val="0"/>
                        </a:spcAft>
                      </a:pPr>
                      <a:r>
                        <a:rPr lang="en-US" sz="1000" kern="1200" dirty="0">
                          <a:effectLst/>
                        </a:rPr>
                        <a:t>*Classified Senate</a:t>
                      </a:r>
                      <a:endParaRPr lang="en-US" sz="1000" dirty="0">
                        <a:effectLst/>
                      </a:endParaRPr>
                    </a:p>
                    <a:p>
                      <a:pPr marL="0" marR="0">
                        <a:lnSpc>
                          <a:spcPct val="107000"/>
                        </a:lnSpc>
                        <a:spcBef>
                          <a:spcPts val="260"/>
                        </a:spcBef>
                        <a:spcAft>
                          <a:spcPts val="0"/>
                        </a:spcAft>
                      </a:pPr>
                      <a:r>
                        <a:rPr lang="en-US" sz="1000" kern="1200" dirty="0">
                          <a:effectLst/>
                        </a:rPr>
                        <a:t>* Associate Student of Berkeley City College (ASBCC)</a:t>
                      </a:r>
                      <a:endParaRPr lang="en-US" sz="1000" dirty="0">
                        <a:effectLst/>
                      </a:endParaRPr>
                    </a:p>
                    <a:p>
                      <a:pPr marL="0" marR="0">
                        <a:lnSpc>
                          <a:spcPct val="107000"/>
                        </a:lnSpc>
                        <a:spcBef>
                          <a:spcPts val="260"/>
                        </a:spcBef>
                        <a:spcAft>
                          <a:spcPts val="0"/>
                        </a:spcAft>
                      </a:pPr>
                      <a:r>
                        <a:rPr lang="en-US" sz="1000" kern="1200" dirty="0">
                          <a:effectLst/>
                        </a:rPr>
                        <a:t> </a:t>
                      </a:r>
                      <a:endParaRPr lang="en-US" sz="1000" dirty="0">
                        <a:effectLst/>
                      </a:endParaRPr>
                    </a:p>
                    <a:p>
                      <a:pPr marL="0" marR="0">
                        <a:lnSpc>
                          <a:spcPct val="107000"/>
                        </a:lnSpc>
                        <a:spcBef>
                          <a:spcPts val="260"/>
                        </a:spcBef>
                        <a:spcAft>
                          <a:spcPts val="0"/>
                        </a:spcAft>
                      </a:pPr>
                      <a:r>
                        <a:rPr lang="en-US" sz="1000" kern="12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556" marR="59556" marT="8272" marB="0"/>
                </a:tc>
                <a:extLst>
                  <a:ext uri="{0D108BD9-81ED-4DB2-BD59-A6C34878D82A}">
                    <a16:rowId xmlns:a16="http://schemas.microsoft.com/office/drawing/2014/main" val="3425312908"/>
                  </a:ext>
                </a:extLst>
              </a:tr>
            </a:tbl>
          </a:graphicData>
        </a:graphic>
      </p:graphicFrame>
    </p:spTree>
    <p:extLst>
      <p:ext uri="{BB962C8B-B14F-4D97-AF65-F5344CB8AC3E}">
        <p14:creationId xmlns:p14="http://schemas.microsoft.com/office/powerpoint/2010/main" val="1568070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6548"/>
          </a:xfrm>
        </p:spPr>
        <p:txBody>
          <a:bodyPr>
            <a:normAutofit/>
          </a:bodyPr>
          <a:lstStyle/>
          <a:p>
            <a:r>
              <a:rPr lang="en-US" sz="3200" b="1" dirty="0" smtClean="0"/>
              <a:t>Timeline and Workflow</a:t>
            </a:r>
            <a:endParaRPr lang="en-US" sz="3200" b="1" dirty="0"/>
          </a:p>
        </p:txBody>
      </p:sp>
      <p:sp>
        <p:nvSpPr>
          <p:cNvPr id="3" name="Content Placeholder 2"/>
          <p:cNvSpPr>
            <a:spLocks noGrp="1"/>
          </p:cNvSpPr>
          <p:nvPr>
            <p:ph idx="1"/>
          </p:nvPr>
        </p:nvSpPr>
        <p:spPr>
          <a:xfrm>
            <a:off x="838200" y="991674"/>
            <a:ext cx="10515600" cy="5185289"/>
          </a:xfrm>
        </p:spPr>
        <p:txBody>
          <a:bodyPr>
            <a:normAutofit/>
          </a:bodyPr>
          <a:lstStyle/>
          <a:p>
            <a:pPr marL="0" indent="0">
              <a:buNone/>
            </a:pPr>
            <a:r>
              <a:rPr lang="en-US" sz="2000" dirty="0" smtClean="0"/>
              <a:t>(See handouts)</a:t>
            </a:r>
          </a:p>
          <a:p>
            <a:pPr marL="0" indent="0">
              <a:buNone/>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3923633707"/>
              </p:ext>
            </p:extLst>
          </p:nvPr>
        </p:nvGraphicFramePr>
        <p:xfrm>
          <a:off x="838200" y="1442434"/>
          <a:ext cx="10161431" cy="5128283"/>
        </p:xfrm>
        <a:graphic>
          <a:graphicData uri="http://schemas.openxmlformats.org/drawingml/2006/table">
            <a:tbl>
              <a:tblPr>
                <a:tableStyleId>{5C22544A-7EE6-4342-B048-85BDC9FD1C3A}</a:tableStyleId>
              </a:tblPr>
              <a:tblGrid>
                <a:gridCol w="1451633">
                  <a:extLst>
                    <a:ext uri="{9D8B030D-6E8A-4147-A177-3AD203B41FA5}">
                      <a16:colId xmlns:a16="http://schemas.microsoft.com/office/drawing/2014/main" val="1292094456"/>
                    </a:ext>
                  </a:extLst>
                </a:gridCol>
                <a:gridCol w="1451633">
                  <a:extLst>
                    <a:ext uri="{9D8B030D-6E8A-4147-A177-3AD203B41FA5}">
                      <a16:colId xmlns:a16="http://schemas.microsoft.com/office/drawing/2014/main" val="2582063099"/>
                    </a:ext>
                  </a:extLst>
                </a:gridCol>
                <a:gridCol w="1451633">
                  <a:extLst>
                    <a:ext uri="{9D8B030D-6E8A-4147-A177-3AD203B41FA5}">
                      <a16:colId xmlns:a16="http://schemas.microsoft.com/office/drawing/2014/main" val="2073071895"/>
                    </a:ext>
                  </a:extLst>
                </a:gridCol>
                <a:gridCol w="1451633">
                  <a:extLst>
                    <a:ext uri="{9D8B030D-6E8A-4147-A177-3AD203B41FA5}">
                      <a16:colId xmlns:a16="http://schemas.microsoft.com/office/drawing/2014/main" val="1999439274"/>
                    </a:ext>
                  </a:extLst>
                </a:gridCol>
                <a:gridCol w="1451633">
                  <a:extLst>
                    <a:ext uri="{9D8B030D-6E8A-4147-A177-3AD203B41FA5}">
                      <a16:colId xmlns:a16="http://schemas.microsoft.com/office/drawing/2014/main" val="2039490168"/>
                    </a:ext>
                  </a:extLst>
                </a:gridCol>
                <a:gridCol w="1451633">
                  <a:extLst>
                    <a:ext uri="{9D8B030D-6E8A-4147-A177-3AD203B41FA5}">
                      <a16:colId xmlns:a16="http://schemas.microsoft.com/office/drawing/2014/main" val="329624038"/>
                    </a:ext>
                  </a:extLst>
                </a:gridCol>
                <a:gridCol w="1451633">
                  <a:extLst>
                    <a:ext uri="{9D8B030D-6E8A-4147-A177-3AD203B41FA5}">
                      <a16:colId xmlns:a16="http://schemas.microsoft.com/office/drawing/2014/main" val="820566289"/>
                    </a:ext>
                  </a:extLst>
                </a:gridCol>
              </a:tblGrid>
              <a:tr h="112122">
                <a:tc gridSpan="7">
                  <a:txBody>
                    <a:bodyPr/>
                    <a:lstStyle/>
                    <a:p>
                      <a:pPr algn="ctr" fontAlgn="ctr"/>
                      <a:r>
                        <a:rPr lang="en-US" sz="600" u="none" strike="noStrike">
                          <a:effectLst/>
                        </a:rPr>
                        <a:t>BCC 2021 ACCJC Institutional Self-Evaluation Report Preparation Plan (DRAFT)</a:t>
                      </a:r>
                      <a:endParaRPr lang="en-US" sz="600" b="1" i="0" u="none" strike="noStrike">
                        <a:solidFill>
                          <a:srgbClr val="000000"/>
                        </a:solidFill>
                        <a:effectLst/>
                        <a:latin typeface="Calibri" panose="020F0502020204030204" pitchFamily="34" charset="0"/>
                      </a:endParaRPr>
                    </a:p>
                  </a:txBody>
                  <a:tcPr marL="3976" marR="3976" marT="3976"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67750660"/>
                  </a:ext>
                </a:extLst>
              </a:tr>
              <a:tr h="90437">
                <a:tc>
                  <a:txBody>
                    <a:bodyPr/>
                    <a:lstStyle/>
                    <a:p>
                      <a:pPr algn="l" fontAlgn="ctr"/>
                      <a:r>
                        <a:rPr lang="en-US" sz="500" u="none" strike="noStrike">
                          <a:effectLst/>
                        </a:rPr>
                        <a:t>Summer 2019</a:t>
                      </a:r>
                      <a:endParaRPr lang="en-US" sz="500" b="1" i="0" u="none" strike="noStrike">
                        <a:solidFill>
                          <a:srgbClr val="000000"/>
                        </a:solidFill>
                        <a:effectLst/>
                        <a:latin typeface="Calibri" panose="020F0502020204030204" pitchFamily="34" charset="0"/>
                      </a:endParaRPr>
                    </a:p>
                  </a:txBody>
                  <a:tcPr marL="3976" marR="3976" marT="3976" marB="0" anchor="ctr"/>
                </a:tc>
                <a:tc>
                  <a:txBody>
                    <a:bodyPr/>
                    <a:lstStyle/>
                    <a:p>
                      <a:pPr algn="l" fontAlgn="ctr"/>
                      <a:r>
                        <a:rPr lang="en-US" sz="500" u="none" strike="noStrike">
                          <a:effectLst/>
                        </a:rPr>
                        <a:t>Fall 2019</a:t>
                      </a:r>
                      <a:endParaRPr lang="en-US" sz="500" b="1" i="0" u="none" strike="noStrike">
                        <a:solidFill>
                          <a:srgbClr val="000000"/>
                        </a:solidFill>
                        <a:effectLst/>
                        <a:latin typeface="Calibri" panose="020F0502020204030204" pitchFamily="34" charset="0"/>
                      </a:endParaRPr>
                    </a:p>
                  </a:txBody>
                  <a:tcPr marL="3976" marR="3976" marT="3976" marB="0" anchor="ctr"/>
                </a:tc>
                <a:tc>
                  <a:txBody>
                    <a:bodyPr/>
                    <a:lstStyle/>
                    <a:p>
                      <a:pPr algn="l" fontAlgn="ctr"/>
                      <a:r>
                        <a:rPr lang="en-US" sz="400" u="none" strike="noStrike">
                          <a:effectLst/>
                        </a:rPr>
                        <a:t>Spring 2020</a:t>
                      </a:r>
                      <a:endParaRPr lang="en-US" sz="400" b="1" i="0" u="none" strike="noStrike">
                        <a:solidFill>
                          <a:srgbClr val="000000"/>
                        </a:solidFill>
                        <a:effectLst/>
                        <a:latin typeface="Calibri" panose="020F0502020204030204" pitchFamily="34" charset="0"/>
                      </a:endParaRPr>
                    </a:p>
                  </a:txBody>
                  <a:tcPr marL="3976" marR="3976" marT="3976" marB="0" anchor="ctr"/>
                </a:tc>
                <a:tc>
                  <a:txBody>
                    <a:bodyPr/>
                    <a:lstStyle/>
                    <a:p>
                      <a:pPr algn="l" fontAlgn="ctr"/>
                      <a:r>
                        <a:rPr lang="en-US" sz="500" u="none" strike="noStrike">
                          <a:effectLst/>
                        </a:rPr>
                        <a:t>Summer 2020</a:t>
                      </a:r>
                      <a:endParaRPr lang="en-US" sz="500" b="1" i="0" u="none" strike="noStrike">
                        <a:solidFill>
                          <a:srgbClr val="000000"/>
                        </a:solidFill>
                        <a:effectLst/>
                        <a:latin typeface="Calibri" panose="020F0502020204030204" pitchFamily="34" charset="0"/>
                      </a:endParaRPr>
                    </a:p>
                  </a:txBody>
                  <a:tcPr marL="3976" marR="3976" marT="3976" marB="0" anchor="ctr"/>
                </a:tc>
                <a:tc>
                  <a:txBody>
                    <a:bodyPr/>
                    <a:lstStyle/>
                    <a:p>
                      <a:pPr algn="l" fontAlgn="ctr"/>
                      <a:r>
                        <a:rPr lang="en-US" sz="500" u="none" strike="noStrike">
                          <a:effectLst/>
                        </a:rPr>
                        <a:t>Fall 2020</a:t>
                      </a:r>
                      <a:endParaRPr lang="en-US" sz="500" b="1" i="0" u="none" strike="noStrike">
                        <a:solidFill>
                          <a:srgbClr val="000000"/>
                        </a:solidFill>
                        <a:effectLst/>
                        <a:latin typeface="Calibri" panose="020F0502020204030204" pitchFamily="34" charset="0"/>
                      </a:endParaRPr>
                    </a:p>
                  </a:txBody>
                  <a:tcPr marL="3976" marR="3976" marT="3976" marB="0" anchor="ctr"/>
                </a:tc>
                <a:tc>
                  <a:txBody>
                    <a:bodyPr/>
                    <a:lstStyle/>
                    <a:p>
                      <a:pPr algn="l" fontAlgn="ctr"/>
                      <a:r>
                        <a:rPr lang="en-US" sz="500" u="none" strike="noStrike">
                          <a:effectLst/>
                        </a:rPr>
                        <a:t>Winter, January 2021</a:t>
                      </a:r>
                      <a:endParaRPr lang="en-US" sz="500" b="1" i="0" u="none" strike="noStrike">
                        <a:solidFill>
                          <a:srgbClr val="000000"/>
                        </a:solidFill>
                        <a:effectLst/>
                        <a:latin typeface="Calibri" panose="020F0502020204030204" pitchFamily="34" charset="0"/>
                      </a:endParaRPr>
                    </a:p>
                  </a:txBody>
                  <a:tcPr marL="3976" marR="3976" marT="3976" marB="0" anchor="ctr"/>
                </a:tc>
                <a:tc>
                  <a:txBody>
                    <a:bodyPr/>
                    <a:lstStyle/>
                    <a:p>
                      <a:pPr algn="l" fontAlgn="ctr"/>
                      <a:r>
                        <a:rPr lang="en-US" sz="500" u="none" strike="noStrike">
                          <a:effectLst/>
                        </a:rPr>
                        <a:t>Spring 2021</a:t>
                      </a:r>
                      <a:endParaRPr lang="en-US" sz="500" b="1" i="0" u="none" strike="noStrike">
                        <a:solidFill>
                          <a:srgbClr val="000000"/>
                        </a:solidFill>
                        <a:effectLst/>
                        <a:latin typeface="Calibri" panose="020F0502020204030204" pitchFamily="34" charset="0"/>
                      </a:endParaRPr>
                    </a:p>
                  </a:txBody>
                  <a:tcPr marL="3976" marR="3976" marT="3976" marB="0" anchor="ctr"/>
                </a:tc>
                <a:extLst>
                  <a:ext uri="{0D108BD9-81ED-4DB2-BD59-A6C34878D82A}">
                    <a16:rowId xmlns:a16="http://schemas.microsoft.com/office/drawing/2014/main" val="330419849"/>
                  </a:ext>
                </a:extLst>
              </a:tr>
              <a:tr h="1723531">
                <a:tc>
                  <a:txBody>
                    <a:bodyPr/>
                    <a:lstStyle/>
                    <a:p>
                      <a:pPr algn="l" fontAlgn="t"/>
                      <a:r>
                        <a:rPr lang="en-US" sz="500" u="none" strike="noStrike">
                          <a:effectLst/>
                        </a:rPr>
                        <a:t>1. Late 6, early 7, connect with Dr. Stephanie Droker/ACCJC:</a:t>
                      </a:r>
                      <a:br>
                        <a:rPr lang="en-US" sz="500" u="none" strike="noStrike">
                          <a:effectLst/>
                        </a:rPr>
                      </a:br>
                      <a:r>
                        <a:rPr lang="en-US" sz="500" u="none" strike="noStrike">
                          <a:effectLst/>
                        </a:rPr>
                        <a:t>* Eligibility requiremnent and current PCCD fiscal challenges</a:t>
                      </a:r>
                      <a:br>
                        <a:rPr lang="en-US" sz="500" u="none" strike="noStrike">
                          <a:effectLst/>
                        </a:rPr>
                      </a:br>
                      <a:r>
                        <a:rPr lang="en-US" sz="500" u="none" strike="noStrike">
                          <a:effectLst/>
                        </a:rPr>
                        <a:t>* Timing of eligibility requirement submission</a:t>
                      </a:r>
                      <a:br>
                        <a:rPr lang="en-US" sz="500" u="none" strike="noStrike">
                          <a:effectLst/>
                        </a:rPr>
                      </a:br>
                      <a:r>
                        <a:rPr lang="en-US" sz="500" u="none" strike="noStrike">
                          <a:effectLst/>
                        </a:rPr>
                        <a:t>* Substantive change submission dates (prioir to 9, 2020) based on prior submission by BCC and Sub. Change Committee's review dates.</a:t>
                      </a:r>
                      <a:br>
                        <a:rPr lang="en-US" sz="500" u="none" strike="noStrike">
                          <a:effectLst/>
                        </a:rPr>
                      </a:br>
                      <a:r>
                        <a:rPr lang="en-US" sz="500" u="none" strike="noStrike">
                          <a:effectLst/>
                        </a:rPr>
                        <a:t>* Exact date of ISER submission in 1, 2021 (1-22-21?)</a:t>
                      </a:r>
                      <a:endParaRPr lang="en-US" sz="5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500" u="none" strike="noStrike">
                          <a:effectLst/>
                        </a:rPr>
                        <a:t>1.  Early 9, Role out of BCC ACCJC ISER preparation plan to the college community:</a:t>
                      </a:r>
                      <a:br>
                        <a:rPr lang="en-US" sz="500" u="none" strike="noStrike">
                          <a:effectLst/>
                        </a:rPr>
                      </a:br>
                      <a:r>
                        <a:rPr lang="en-US" sz="500" u="none" strike="noStrike">
                          <a:effectLst/>
                        </a:rPr>
                        <a:t>* Call out for Faculty ALO (0.4FTE) and Faculty or Staff lead for each standard</a:t>
                      </a:r>
                      <a:br>
                        <a:rPr lang="en-US" sz="500" u="none" strike="noStrike">
                          <a:effectLst/>
                        </a:rPr>
                      </a:br>
                      <a:r>
                        <a:rPr lang="en-US" sz="500" u="none" strike="noStrike">
                          <a:effectLst/>
                        </a:rPr>
                        <a:t>and identification of the evidence team, and an editor.</a:t>
                      </a:r>
                      <a:br>
                        <a:rPr lang="en-US" sz="500" u="none" strike="noStrike">
                          <a:effectLst/>
                        </a:rPr>
                      </a:br>
                      <a:r>
                        <a:rPr lang="en-US" sz="500" u="none" strike="noStrike">
                          <a:effectLst/>
                        </a:rPr>
                        <a:t>(complete by 9/27)</a:t>
                      </a:r>
                      <a:br>
                        <a:rPr lang="en-US" sz="500" u="none" strike="noStrike">
                          <a:effectLst/>
                        </a:rPr>
                      </a:br>
                      <a:r>
                        <a:rPr lang="en-US" sz="500" u="none" strike="noStrike">
                          <a:effectLst/>
                        </a:rPr>
                        <a:t>* Plan for the training of the team and community at large (9/26/19)</a:t>
                      </a:r>
                      <a:br>
                        <a:rPr lang="en-US" sz="500" u="none" strike="noStrike">
                          <a:effectLst/>
                        </a:rPr>
                      </a:br>
                      <a:r>
                        <a:rPr lang="en-US" sz="500" u="none" strike="noStrike">
                          <a:effectLst/>
                        </a:rPr>
                        <a:t>* Inform them that the Survey is coming their way</a:t>
                      </a:r>
                      <a:br>
                        <a:rPr lang="en-US" sz="500" u="none" strike="noStrike">
                          <a:effectLst/>
                        </a:rPr>
                      </a:br>
                      <a:r>
                        <a:rPr lang="en-US" sz="500" u="none" strike="noStrike">
                          <a:effectLst/>
                        </a:rPr>
                        <a:t>* Meet with ACCJC late September.</a:t>
                      </a:r>
                      <a:br>
                        <a:rPr lang="en-US" sz="500" u="none" strike="noStrike">
                          <a:effectLst/>
                        </a:rPr>
                      </a:br>
                      <a:r>
                        <a:rPr lang="en-US" sz="500" u="none" strike="noStrike">
                          <a:effectLst/>
                        </a:rPr>
                        <a:t/>
                      </a:r>
                      <a:br>
                        <a:rPr lang="en-US" sz="500" u="none" strike="noStrike">
                          <a:effectLst/>
                        </a:rPr>
                      </a:br>
                      <a:r>
                        <a:rPr lang="en-US" sz="500" u="none" strike="noStrike">
                          <a:effectLst/>
                        </a:rPr>
                        <a:t/>
                      </a:r>
                      <a:br>
                        <a:rPr lang="en-US" sz="500" u="none" strike="noStrike">
                          <a:effectLst/>
                        </a:rPr>
                      </a:br>
                      <a:r>
                        <a:rPr lang="en-US" sz="500" u="none" strike="noStrike">
                          <a:effectLst/>
                        </a:rPr>
                        <a:t/>
                      </a:r>
                      <a:br>
                        <a:rPr lang="en-US" sz="500" u="none" strike="noStrike">
                          <a:effectLst/>
                        </a:rPr>
                      </a:br>
                      <a:r>
                        <a:rPr lang="en-US" sz="500" u="none" strike="noStrike">
                          <a:effectLst/>
                        </a:rPr>
                        <a:t/>
                      </a:r>
                      <a:br>
                        <a:rPr lang="en-US" sz="500" u="none" strike="noStrike">
                          <a:effectLst/>
                        </a:rPr>
                      </a:br>
                      <a:endParaRPr lang="en-US" sz="5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300" u="none" strike="noStrike" dirty="0">
                          <a:effectLst/>
                        </a:rPr>
                        <a:t>1. Surveys in early spring 2020: 2-18-20 or so.</a:t>
                      </a:r>
                      <a:br>
                        <a:rPr lang="en-US" sz="300" u="none" strike="noStrike" dirty="0">
                          <a:effectLst/>
                        </a:rPr>
                      </a:br>
                      <a:r>
                        <a:rPr lang="en-US" sz="300" u="none" strike="noStrike" dirty="0">
                          <a:effectLst/>
                        </a:rPr>
                        <a:t>CCSSE - CC survey of Student </a:t>
                      </a:r>
                      <a:r>
                        <a:rPr lang="en-US" sz="300" u="none" strike="noStrike" dirty="0" err="1">
                          <a:effectLst/>
                        </a:rPr>
                        <a:t>Enggement</a:t>
                      </a:r>
                      <a:r>
                        <a:rPr lang="en-US" sz="300" u="none" strike="noStrike" dirty="0">
                          <a:effectLst/>
                        </a:rPr>
                        <a:t> (2013, 2015, 2017) and</a:t>
                      </a:r>
                      <a:br>
                        <a:rPr lang="en-US" sz="300" u="none" strike="noStrike" dirty="0">
                          <a:effectLst/>
                        </a:rPr>
                      </a:br>
                      <a:r>
                        <a:rPr lang="en-US" sz="300" u="none" strike="noStrike" dirty="0">
                          <a:effectLst/>
                        </a:rPr>
                        <a:t>GP </a:t>
                      </a:r>
                      <a:br>
                        <a:rPr lang="en-US" sz="300" u="none" strike="noStrike" dirty="0">
                          <a:effectLst/>
                        </a:rPr>
                      </a:br>
                      <a:r>
                        <a:rPr lang="en-US" sz="300" u="none" strike="noStrike" dirty="0">
                          <a:effectLst/>
                        </a:rPr>
                        <a:t/>
                      </a:r>
                      <a:br>
                        <a:rPr lang="en-US" sz="300" u="none" strike="noStrike" dirty="0">
                          <a:effectLst/>
                        </a:rPr>
                      </a:br>
                      <a:r>
                        <a:rPr lang="en-US" sz="300" u="none" strike="noStrike" dirty="0">
                          <a:effectLst/>
                        </a:rPr>
                        <a:t/>
                      </a:r>
                      <a:br>
                        <a:rPr lang="en-US" sz="300" u="none" strike="noStrike" dirty="0">
                          <a:effectLst/>
                        </a:rPr>
                      </a:br>
                      <a:r>
                        <a:rPr lang="en-US" sz="300" u="none" strike="noStrike" dirty="0">
                          <a:effectLst/>
                        </a:rPr>
                        <a:t/>
                      </a:r>
                      <a:br>
                        <a:rPr lang="en-US" sz="300" u="none" strike="noStrike" dirty="0">
                          <a:effectLst/>
                        </a:rPr>
                      </a:br>
                      <a:r>
                        <a:rPr lang="en-US" sz="300" u="none" strike="noStrike" dirty="0">
                          <a:effectLst/>
                        </a:rPr>
                        <a:t/>
                      </a:r>
                      <a:br>
                        <a:rPr lang="en-US" sz="300" u="none" strike="noStrike" dirty="0">
                          <a:effectLst/>
                        </a:rPr>
                      </a:br>
                      <a:r>
                        <a:rPr lang="en-US" sz="300" u="none" strike="noStrike" dirty="0">
                          <a:effectLst/>
                        </a:rPr>
                        <a:t/>
                      </a:r>
                      <a:br>
                        <a:rPr lang="en-US" sz="300" u="none" strike="noStrike" dirty="0">
                          <a:effectLst/>
                        </a:rPr>
                      </a:br>
                      <a:r>
                        <a:rPr lang="en-US" sz="300" u="none" strike="noStrike" dirty="0">
                          <a:effectLst/>
                        </a:rPr>
                        <a:t/>
                      </a:r>
                      <a:br>
                        <a:rPr lang="en-US" sz="300" u="none" strike="noStrike" dirty="0">
                          <a:effectLst/>
                        </a:rPr>
                      </a:br>
                      <a:r>
                        <a:rPr lang="en-US" sz="300" u="none" strike="noStrike" dirty="0">
                          <a:effectLst/>
                        </a:rPr>
                        <a:t/>
                      </a:r>
                      <a:br>
                        <a:rPr lang="en-US" sz="300" u="none" strike="noStrike" dirty="0">
                          <a:effectLst/>
                        </a:rPr>
                      </a:br>
                      <a:endParaRPr lang="en-US" sz="300" b="0" i="0" u="none" strike="noStrike" dirty="0">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Reserved for technical revisions.</a:t>
                      </a:r>
                      <a:br>
                        <a:rPr lang="en-US" sz="400" u="none" strike="noStrike">
                          <a:effectLst/>
                        </a:rPr>
                      </a:br>
                      <a:r>
                        <a:rPr lang="en-US" sz="400" u="none" strike="noStrike">
                          <a:effectLst/>
                        </a:rPr>
                        <a:t/>
                      </a:r>
                      <a:br>
                        <a:rPr lang="en-US" sz="400" u="none" strike="noStrike">
                          <a:effectLst/>
                        </a:rPr>
                      </a:br>
                      <a:r>
                        <a:rPr lang="en-US" sz="400" u="none" strike="noStrike">
                          <a:effectLst/>
                        </a:rPr>
                        <a:t>1. Each team lead and editor polishes and clean up reports.  Create consistency across the report.</a:t>
                      </a:r>
                      <a:br>
                        <a:rPr lang="en-US" sz="400" u="none" strike="noStrike">
                          <a:effectLst/>
                        </a:rPr>
                      </a:br>
                      <a:r>
                        <a:rPr lang="en-US" sz="400" u="none" strike="noStrike">
                          <a:effectLst/>
                        </a:rPr>
                        <a:t/>
                      </a:r>
                      <a:br>
                        <a:rPr lang="en-US" sz="400" u="none" strike="noStrike">
                          <a:effectLst/>
                        </a:rPr>
                      </a:br>
                      <a:r>
                        <a:rPr lang="en-US" sz="400" u="none" strike="noStrike">
                          <a:effectLst/>
                        </a:rPr>
                        <a:t/>
                      </a:r>
                      <a:br>
                        <a:rPr lang="en-US" sz="400" u="none" strike="noStrike">
                          <a:effectLst/>
                        </a:rPr>
                      </a:br>
                      <a:r>
                        <a:rPr lang="en-US" sz="400" u="none" strike="noStrike">
                          <a:effectLst/>
                        </a:rPr>
                        <a:t/>
                      </a:r>
                      <a:br>
                        <a:rPr lang="en-US" sz="400" u="none" strike="noStrike">
                          <a:effectLst/>
                        </a:rPr>
                      </a:b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500" u="none" strike="noStrike">
                          <a:effectLst/>
                        </a:rPr>
                        <a:t>1. At the beginning of fall 2020, BCC ISER draft should be at 80% completion point with accompanied evidence.</a:t>
                      </a:r>
                      <a:br>
                        <a:rPr lang="en-US" sz="500" u="none" strike="noStrike">
                          <a:effectLst/>
                        </a:rPr>
                      </a:br>
                      <a:r>
                        <a:rPr lang="en-US" sz="500" u="none" strike="noStrike">
                          <a:effectLst/>
                        </a:rPr>
                        <a:t>* Take drafts to BCC participatory governance groups for review and feedback.</a:t>
                      </a:r>
                      <a:br>
                        <a:rPr lang="en-US" sz="500" u="none" strike="noStrike">
                          <a:effectLst/>
                        </a:rPr>
                      </a:br>
                      <a:r>
                        <a:rPr lang="en-US" sz="500" u="none" strike="noStrike">
                          <a:effectLst/>
                        </a:rPr>
                        <a:t/>
                      </a:r>
                      <a:br>
                        <a:rPr lang="en-US" sz="500" u="none" strike="noStrike">
                          <a:effectLst/>
                        </a:rPr>
                      </a:br>
                      <a:r>
                        <a:rPr lang="en-US" sz="500" u="none" strike="noStrike">
                          <a:effectLst/>
                        </a:rPr>
                        <a:t/>
                      </a:r>
                      <a:br>
                        <a:rPr lang="en-US" sz="500" u="none" strike="noStrike">
                          <a:effectLst/>
                        </a:rPr>
                      </a:br>
                      <a:r>
                        <a:rPr lang="en-US" sz="500" u="none" strike="noStrike">
                          <a:effectLst/>
                        </a:rPr>
                        <a:t/>
                      </a:r>
                      <a:br>
                        <a:rPr lang="en-US" sz="500" u="none" strike="noStrike">
                          <a:effectLst/>
                        </a:rPr>
                      </a:br>
                      <a:endParaRPr lang="en-US" sz="5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500" u="none" strike="noStrike">
                          <a:effectLst/>
                        </a:rPr>
                        <a:t>1. Final clean up of the ISER, Evidence check, and final wrap up of the ISER, be ready for subnission by mid 1, 2019 if not sooner.</a:t>
                      </a:r>
                      <a:endParaRPr lang="en-US" sz="5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500" u="none" strike="noStrike">
                          <a:effectLst/>
                        </a:rPr>
                        <a:t>1. BCC ISER submission to ACCJC no later than by Friday, 1-22-21 (8weeks before the visit during 3-15-21 week), confirm with Dr. Sroker/ACCJC now.</a:t>
                      </a:r>
                      <a:endParaRPr lang="en-US" sz="500" b="0" i="0" u="none" strike="noStrike">
                        <a:solidFill>
                          <a:srgbClr val="000000"/>
                        </a:solidFill>
                        <a:effectLst/>
                        <a:latin typeface="Calibri" panose="020F0502020204030204" pitchFamily="34" charset="0"/>
                      </a:endParaRPr>
                    </a:p>
                  </a:txBody>
                  <a:tcPr marL="3976" marR="3976" marT="3976" marB="0"/>
                </a:tc>
                <a:extLst>
                  <a:ext uri="{0D108BD9-81ED-4DB2-BD59-A6C34878D82A}">
                    <a16:rowId xmlns:a16="http://schemas.microsoft.com/office/drawing/2014/main" val="1144741337"/>
                  </a:ext>
                </a:extLst>
              </a:tr>
              <a:tr h="991155">
                <a:tc>
                  <a:txBody>
                    <a:bodyPr/>
                    <a:lstStyle/>
                    <a:p>
                      <a:pPr algn="l" fontAlgn="t"/>
                      <a:r>
                        <a:rPr lang="en-US" sz="400" u="none" strike="noStrike">
                          <a:effectLst/>
                        </a:rPr>
                        <a:t>2. Complete a draft of timeline andpreparation activities - Mid 7</a:t>
                      </a:r>
                      <a:br>
                        <a:rPr lang="en-US" sz="400" u="none" strike="noStrike">
                          <a:effectLst/>
                        </a:rPr>
                      </a:br>
                      <a:r>
                        <a:rPr lang="en-US" sz="400" u="none" strike="noStrike">
                          <a:effectLst/>
                        </a:rPr>
                        <a:t>* Idenfity BCC Accreditation preparation structure including a faculty ALO.</a:t>
                      </a:r>
                      <a:br>
                        <a:rPr lang="en-US" sz="400" u="none" strike="noStrike">
                          <a:effectLst/>
                        </a:rPr>
                      </a:br>
                      <a:r>
                        <a:rPr lang="en-US" sz="400" u="none" strike="noStrike">
                          <a:effectLst/>
                        </a:rPr>
                        <a:t>* Identify Budget needs</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2. Week of 9/23, sent out the First-Time Student Survey (Gap analysis), closes on 10/11.  Survey results to be compiled by 10/25.</a:t>
                      </a:r>
                      <a:br>
                        <a:rPr lang="en-US" sz="400" u="none" strike="noStrike">
                          <a:effectLst/>
                        </a:rPr>
                      </a:b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2. Each standard group begins writing their section based on the bullet points to the standard including the identification of evidence.</a:t>
                      </a:r>
                      <a:br>
                        <a:rPr lang="en-US" sz="400" u="none" strike="noStrike">
                          <a:effectLst/>
                        </a:rPr>
                      </a:br>
                      <a:r>
                        <a:rPr lang="en-US" sz="400" u="none" strike="noStrike">
                          <a:effectLst/>
                        </a:rPr>
                        <a:t>* Provide template for writing each section and how evidence should be identified to each team.</a:t>
                      </a:r>
                      <a:br>
                        <a:rPr lang="en-US" sz="400" u="none" strike="noStrike">
                          <a:effectLst/>
                        </a:rPr>
                      </a:br>
                      <a:r>
                        <a:rPr lang="en-US" sz="400" u="none" strike="noStrike">
                          <a:effectLst/>
                        </a:rPr>
                        <a:t>* Survey results should be used to write each section where appropriate.</a:t>
                      </a:r>
                      <a:br>
                        <a:rPr lang="en-US" sz="400" u="none" strike="noStrike">
                          <a:effectLst/>
                        </a:rPr>
                      </a:br>
                      <a:r>
                        <a:rPr lang="en-US" sz="400" u="none" strike="noStrike">
                          <a:effectLst/>
                        </a:rPr>
                        <a:t>* Writing timeline will be provided to each standard group.</a:t>
                      </a:r>
                      <a:br>
                        <a:rPr lang="en-US" sz="400" u="none" strike="noStrike">
                          <a:effectLst/>
                        </a:rPr>
                      </a:br>
                      <a:r>
                        <a:rPr lang="en-US" sz="400" u="none" strike="noStrike">
                          <a:effectLst/>
                        </a:rPr>
                        <a:t>* Editor edits as each writing team submits </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2. Evidence Team works on missing evidence, linking of the evidence to the section, and ensures that all links work.</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2. Be ready to take the Final Draft t BOT in 11 and 12, 2020 (confirm dates at the beginning of the semester)</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extLst>
                  <a:ext uri="{0D108BD9-81ED-4DB2-BD59-A6C34878D82A}">
                    <a16:rowId xmlns:a16="http://schemas.microsoft.com/office/drawing/2014/main" val="1039415623"/>
                  </a:ext>
                </a:extLst>
              </a:tr>
              <a:tr h="228728">
                <a:tc>
                  <a:txBody>
                    <a:bodyPr/>
                    <a:lstStyle/>
                    <a:p>
                      <a:pPr algn="l" fontAlgn="t"/>
                      <a:r>
                        <a:rPr lang="en-US" sz="400" u="none" strike="noStrike">
                          <a:effectLst/>
                        </a:rPr>
                        <a:t>3. Obtain a couple of Quality ISERs from other institutioms.</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3. SLO/A &amp; PR APU begins per the timeline (completion aimed at 11, 2019)</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3. Evidence team meets and ensures that each section of evidence is linked appropriately.</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3. Cross-reference content and standard requirements. </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extLst>
                  <a:ext uri="{0D108BD9-81ED-4DB2-BD59-A6C34878D82A}">
                    <a16:rowId xmlns:a16="http://schemas.microsoft.com/office/drawing/2014/main" val="3611749887"/>
                  </a:ext>
                </a:extLst>
              </a:tr>
              <a:tr h="838670">
                <a:tc>
                  <a:txBody>
                    <a:bodyPr/>
                    <a:lstStyle/>
                    <a:p>
                      <a:pPr algn="l" fontAlgn="t"/>
                      <a:r>
                        <a:rPr lang="en-US" sz="500" u="none" strike="noStrike">
                          <a:effectLst/>
                        </a:rPr>
                        <a:t>4. Assessment of Evidence:</a:t>
                      </a:r>
                      <a:br>
                        <a:rPr lang="en-US" sz="500" u="none" strike="noStrike">
                          <a:effectLst/>
                        </a:rPr>
                      </a:br>
                      <a:r>
                        <a:rPr lang="en-US" sz="500" u="none" strike="noStrike">
                          <a:effectLst/>
                        </a:rPr>
                        <a:t>* Shared governanc agendas &amp; minutes since 2017</a:t>
                      </a:r>
                      <a:br>
                        <a:rPr lang="en-US" sz="500" u="none" strike="noStrike">
                          <a:effectLst/>
                        </a:rPr>
                      </a:br>
                      <a:r>
                        <a:rPr lang="en-US" sz="500" u="none" strike="noStrike">
                          <a:effectLst/>
                        </a:rPr>
                        <a:t>*What's missing?</a:t>
                      </a:r>
                      <a:br>
                        <a:rPr lang="en-US" sz="500" u="none" strike="noStrike">
                          <a:effectLst/>
                        </a:rPr>
                      </a:br>
                      <a:r>
                        <a:rPr lang="en-US" sz="500" u="none" strike="noStrike">
                          <a:effectLst/>
                        </a:rPr>
                        <a:t>* Who will be in charge of obtaining missing information?</a:t>
                      </a:r>
                      <a:endParaRPr lang="en-US" sz="5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4. Mid-late 10, conduct BCC Accreditation survey per the standard and conduct gap analysis:</a:t>
                      </a:r>
                      <a:br>
                        <a:rPr lang="en-US" sz="400" u="none" strike="noStrike">
                          <a:effectLst/>
                        </a:rPr>
                      </a:br>
                      <a:r>
                        <a:rPr lang="en-US" sz="400" u="none" strike="noStrike">
                          <a:effectLst/>
                        </a:rPr>
                        <a:t>* SLO/PLO/ILO</a:t>
                      </a:r>
                      <a:br>
                        <a:rPr lang="en-US" sz="400" u="none" strike="noStrike">
                          <a:effectLst/>
                        </a:rPr>
                      </a:br>
                      <a:r>
                        <a:rPr lang="en-US" sz="400" u="none" strike="noStrike">
                          <a:effectLst/>
                        </a:rPr>
                        <a:t>* Participatory Governance</a:t>
                      </a:r>
                      <a:br>
                        <a:rPr lang="en-US" sz="400" u="none" strike="noStrike">
                          <a:effectLst/>
                        </a:rPr>
                      </a:br>
                      <a:r>
                        <a:rPr lang="en-US" sz="400" u="none" strike="noStrike">
                          <a:effectLst/>
                        </a:rPr>
                        <a:t>* Campus Cliamate</a:t>
                      </a:r>
                      <a:br>
                        <a:rPr lang="en-US" sz="400" u="none" strike="noStrike">
                          <a:effectLst/>
                        </a:rPr>
                      </a:br>
                      <a:r>
                        <a:rPr lang="en-US" sz="400" u="none" strike="noStrike">
                          <a:effectLst/>
                        </a:rPr>
                        <a:t>* Standard 3 &amp; 4, District</a:t>
                      </a:r>
                      <a:br>
                        <a:rPr lang="en-US" sz="400" u="none" strike="noStrike">
                          <a:effectLst/>
                        </a:rPr>
                      </a:br>
                      <a:r>
                        <a:rPr lang="en-US" sz="400" u="none" strike="noStrike">
                          <a:effectLst/>
                        </a:rPr>
                        <a:t>* Interest for Quality Essay topics</a:t>
                      </a:r>
                      <a:br>
                        <a:rPr lang="en-US" sz="400" u="none" strike="noStrike">
                          <a:effectLst/>
                        </a:rPr>
                      </a:br>
                      <a:r>
                        <a:rPr lang="en-US" sz="400" u="none" strike="noStrike">
                          <a:effectLst/>
                        </a:rPr>
                        <a:t>Results to be summarized by late 11 or early 12, 2019.</a:t>
                      </a:r>
                      <a:br>
                        <a:rPr lang="en-US" sz="400" u="none" strike="noStrike">
                          <a:effectLst/>
                        </a:rPr>
                      </a:b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4. By late 4, 2020, Draft of the BCC ISER and its evidence should be at 75% completion point.</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 </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extLst>
                  <a:ext uri="{0D108BD9-81ED-4DB2-BD59-A6C34878D82A}">
                    <a16:rowId xmlns:a16="http://schemas.microsoft.com/office/drawing/2014/main" val="955347963"/>
                  </a:ext>
                </a:extLst>
              </a:tr>
              <a:tr h="457456">
                <a:tc>
                  <a:txBody>
                    <a:bodyPr/>
                    <a:lstStyle/>
                    <a:p>
                      <a:pPr algn="l" fontAlgn="t"/>
                      <a:r>
                        <a:rPr lang="en-US" sz="400" u="none" strike="noStrike">
                          <a:effectLst/>
                        </a:rPr>
                        <a:t>5. Brainstorm potential ideas for "Quality Essay" for BCC</a:t>
                      </a:r>
                      <a:br>
                        <a:rPr lang="en-US" sz="400" u="none" strike="noStrike">
                          <a:effectLst/>
                        </a:rPr>
                      </a:br>
                      <a:r>
                        <a:rPr lang="en-US" sz="400" u="none" strike="noStrike">
                          <a:effectLst/>
                        </a:rPr>
                        <a:t>* Must be related to Student Learning &amp; student Achievement</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5. Each standard group starts working on developing bullet points of each standard, complete by late 11, 2019.</a:t>
                      </a:r>
                      <a:br>
                        <a:rPr lang="en-US" sz="400" u="none" strike="noStrike">
                          <a:effectLst/>
                        </a:rPr>
                      </a:br>
                      <a:r>
                        <a:rPr lang="en-US" sz="400" u="none" strike="noStrike">
                          <a:effectLst/>
                        </a:rPr>
                        <a:t>* Gap analysis: before writing them, what information is missing?  Identify them by the end of fall 2019 semester.</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5. Coordination of information wiht the district's office particularly on standard 3 and 4.</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extLst>
                  <a:ext uri="{0D108BD9-81ED-4DB2-BD59-A6C34878D82A}">
                    <a16:rowId xmlns:a16="http://schemas.microsoft.com/office/drawing/2014/main" val="2003598000"/>
                  </a:ext>
                </a:extLst>
              </a:tr>
              <a:tr h="381213">
                <a:tc>
                  <a:txBody>
                    <a:bodyPr/>
                    <a:lstStyle/>
                    <a:p>
                      <a:pPr algn="l" fontAlgn="t"/>
                      <a:r>
                        <a:rPr lang="en-US" sz="400" u="none" strike="noStrike">
                          <a:effectLst/>
                        </a:rPr>
                        <a:t>6. Prepare for an initial "gap analysis" per the standard on a higher level.</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6. Regularly scheduled BCC ISER Steering committee meeting and writing team meeting will be taking place througout the fall 2019 semester.</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b"/>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extLst>
                  <a:ext uri="{0D108BD9-81ED-4DB2-BD59-A6C34878D82A}">
                    <a16:rowId xmlns:a16="http://schemas.microsoft.com/office/drawing/2014/main" val="567064493"/>
                  </a:ext>
                </a:extLst>
              </a:tr>
              <a:tr h="304971">
                <a:tc>
                  <a:txBody>
                    <a:bodyPr/>
                    <a:lstStyle/>
                    <a:p>
                      <a:pPr algn="l" fontAlgn="t"/>
                      <a:r>
                        <a:rPr lang="en-US" sz="400" u="none" strike="noStrike">
                          <a:effectLst/>
                        </a:rPr>
                        <a:t>7. Identify District Office (DO) ALO and define working relationship with the colleges.</a:t>
                      </a:r>
                      <a:br>
                        <a:rPr lang="en-US" sz="400" u="none" strike="noStrike">
                          <a:effectLst/>
                        </a:rPr>
                      </a:br>
                      <a:r>
                        <a:rPr lang="en-US" sz="400" u="none" strike="noStrike">
                          <a:effectLst/>
                        </a:rPr>
                        <a:t>* Annette Danbrogio</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t"/>
                      <a:r>
                        <a:rPr lang="en-US" sz="400" u="none" strike="noStrike">
                          <a:effectLst/>
                        </a:rPr>
                        <a:t>7. Coordination with the Districts with standard 3 and 4</a:t>
                      </a:r>
                      <a:endParaRPr lang="en-US" sz="400" b="0" i="0" u="none" strike="noStrike">
                        <a:solidFill>
                          <a:srgbClr val="000000"/>
                        </a:solidFill>
                        <a:effectLst/>
                        <a:latin typeface="Calibri" panose="020F0502020204030204" pitchFamily="34" charset="0"/>
                      </a:endParaRPr>
                    </a:p>
                  </a:txBody>
                  <a:tcPr marL="3976" marR="3976" marT="3976" marB="0"/>
                </a:tc>
                <a:tc>
                  <a:txBody>
                    <a:bodyPr/>
                    <a:lstStyle/>
                    <a:p>
                      <a:pPr algn="l" fontAlgn="b"/>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dirty="0">
                          <a:effectLst/>
                        </a:rPr>
                        <a:t> </a:t>
                      </a:r>
                      <a:endParaRPr lang="en-US" sz="500" b="0" i="0" u="none" strike="noStrike" dirty="0">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3976" marR="3976" marT="3976" marB="0" anchor="b"/>
                </a:tc>
                <a:tc>
                  <a:txBody>
                    <a:bodyPr/>
                    <a:lstStyle/>
                    <a:p>
                      <a:pPr algn="l" fontAlgn="b"/>
                      <a:r>
                        <a:rPr lang="en-US" sz="500" u="none" strike="noStrike" dirty="0">
                          <a:effectLst/>
                        </a:rPr>
                        <a:t> </a:t>
                      </a:r>
                      <a:endParaRPr lang="en-US" sz="500" b="0" i="0" u="none" strike="noStrike" dirty="0">
                        <a:solidFill>
                          <a:srgbClr val="000000"/>
                        </a:solidFill>
                        <a:effectLst/>
                        <a:latin typeface="Calibri" panose="020F0502020204030204" pitchFamily="34" charset="0"/>
                      </a:endParaRPr>
                    </a:p>
                  </a:txBody>
                  <a:tcPr marL="3976" marR="3976" marT="3976" marB="0" anchor="b"/>
                </a:tc>
                <a:extLst>
                  <a:ext uri="{0D108BD9-81ED-4DB2-BD59-A6C34878D82A}">
                    <a16:rowId xmlns:a16="http://schemas.microsoft.com/office/drawing/2014/main" val="923662551"/>
                  </a:ext>
                </a:extLst>
              </a:tr>
            </a:tbl>
          </a:graphicData>
        </a:graphic>
      </p:graphicFrame>
    </p:spTree>
    <p:extLst>
      <p:ext uri="{BB962C8B-B14F-4D97-AF65-F5344CB8AC3E}">
        <p14:creationId xmlns:p14="http://schemas.microsoft.com/office/powerpoint/2010/main" val="312913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a:bodyPr>
          <a:lstStyle/>
          <a:p>
            <a:r>
              <a:rPr lang="en-US" sz="3200" b="1" dirty="0" smtClean="0"/>
              <a:t>Timeline and Workflow</a:t>
            </a:r>
            <a:endParaRPr lang="en-US" sz="3200" b="1" dirty="0"/>
          </a:p>
        </p:txBody>
      </p:sp>
      <p:sp>
        <p:nvSpPr>
          <p:cNvPr id="3" name="Content Placeholder 2"/>
          <p:cNvSpPr>
            <a:spLocks noGrp="1"/>
          </p:cNvSpPr>
          <p:nvPr>
            <p:ph idx="1"/>
          </p:nvPr>
        </p:nvSpPr>
        <p:spPr>
          <a:xfrm>
            <a:off x="838200" y="1262130"/>
            <a:ext cx="10515600" cy="5331853"/>
          </a:xfrm>
        </p:spPr>
        <p:txBody>
          <a:bodyPr>
            <a:normAutofit lnSpcReduction="10000"/>
          </a:bodyPr>
          <a:lstStyle/>
          <a:p>
            <a:r>
              <a:rPr lang="en-US" dirty="0" smtClean="0"/>
              <a:t>ISER development period:</a:t>
            </a:r>
          </a:p>
          <a:p>
            <a:pPr marL="0" indent="0">
              <a:buNone/>
            </a:pPr>
            <a:r>
              <a:rPr lang="en-US" dirty="0"/>
              <a:t>	</a:t>
            </a:r>
            <a:r>
              <a:rPr lang="en-US" u="sng" dirty="0" smtClean="0"/>
              <a:t>Fall 2019 and Spring 2020</a:t>
            </a:r>
          </a:p>
          <a:p>
            <a:pPr marL="0" indent="0">
              <a:buNone/>
            </a:pPr>
            <a:r>
              <a:rPr lang="en-US" dirty="0"/>
              <a:t>	</a:t>
            </a:r>
            <a:r>
              <a:rPr lang="en-US" u="sng" dirty="0" smtClean="0"/>
              <a:t>Spring 2020</a:t>
            </a:r>
            <a:r>
              <a:rPr lang="en-US" dirty="0" smtClean="0"/>
              <a:t>: college-wide review and feedback - twice</a:t>
            </a:r>
          </a:p>
          <a:p>
            <a:pPr marL="0" indent="0">
              <a:buNone/>
            </a:pPr>
            <a:r>
              <a:rPr lang="en-US" dirty="0"/>
              <a:t>	</a:t>
            </a:r>
            <a:r>
              <a:rPr lang="en-US" dirty="0" smtClean="0"/>
              <a:t>80% completed by May 2020</a:t>
            </a:r>
            <a:endParaRPr lang="en-US" dirty="0"/>
          </a:p>
          <a:p>
            <a:pPr marL="0" indent="0">
              <a:buNone/>
            </a:pPr>
            <a:r>
              <a:rPr lang="en-US" dirty="0" smtClean="0"/>
              <a:t>	</a:t>
            </a:r>
            <a:r>
              <a:rPr lang="en-US" u="sng" dirty="0" smtClean="0"/>
              <a:t>Summer 2020</a:t>
            </a:r>
            <a:r>
              <a:rPr lang="en-US" dirty="0" smtClean="0"/>
              <a:t>: 	Editing, Evidence validation, alignment, and</a:t>
            </a:r>
          </a:p>
          <a:p>
            <a:pPr marL="0" indent="0">
              <a:buNone/>
            </a:pPr>
            <a:r>
              <a:rPr lang="en-US" dirty="0"/>
              <a:t>	</a:t>
            </a:r>
            <a:r>
              <a:rPr lang="en-US" dirty="0" smtClean="0"/>
              <a:t>			other technical revision and clean up</a:t>
            </a:r>
          </a:p>
          <a:p>
            <a:pPr marL="0" indent="0">
              <a:buNone/>
            </a:pPr>
            <a:r>
              <a:rPr lang="en-US" dirty="0"/>
              <a:t>	</a:t>
            </a:r>
            <a:r>
              <a:rPr lang="en-US" u="sng" dirty="0" smtClean="0"/>
              <a:t>Fall 2020</a:t>
            </a:r>
            <a:r>
              <a:rPr lang="en-US" dirty="0" smtClean="0"/>
              <a:t>:	BCC Participatory governance review </a:t>
            </a:r>
          </a:p>
          <a:p>
            <a:pPr marL="0" indent="0">
              <a:buNone/>
            </a:pPr>
            <a:r>
              <a:rPr lang="en-US" dirty="0"/>
              <a:t>	</a:t>
            </a:r>
            <a:r>
              <a:rPr lang="en-US" u="sng" dirty="0" smtClean="0"/>
              <a:t>November 2020:  </a:t>
            </a:r>
            <a:r>
              <a:rPr lang="en-US" dirty="0" smtClean="0"/>
              <a:t>First review by the Board</a:t>
            </a:r>
          </a:p>
          <a:p>
            <a:pPr marL="0" indent="0">
              <a:buNone/>
            </a:pPr>
            <a:r>
              <a:rPr lang="en-US" dirty="0"/>
              <a:t>	</a:t>
            </a:r>
            <a:r>
              <a:rPr lang="en-US" u="sng" dirty="0" smtClean="0"/>
              <a:t>December 2020: </a:t>
            </a:r>
            <a:r>
              <a:rPr lang="en-US" dirty="0" smtClean="0"/>
              <a:t>Second Review &amp; approval by the Board</a:t>
            </a:r>
          </a:p>
          <a:p>
            <a:pPr marL="0" indent="0">
              <a:buNone/>
            </a:pPr>
            <a:r>
              <a:rPr lang="en-US" dirty="0"/>
              <a:t>	</a:t>
            </a:r>
            <a:r>
              <a:rPr lang="en-US" u="sng" dirty="0" smtClean="0"/>
              <a:t>January 2021:</a:t>
            </a:r>
            <a:r>
              <a:rPr lang="en-US" dirty="0"/>
              <a:t> </a:t>
            </a:r>
            <a:r>
              <a:rPr lang="en-US" dirty="0" smtClean="0"/>
              <a:t>  Submission of BCC ISER to ACCJC</a:t>
            </a:r>
          </a:p>
          <a:p>
            <a:pPr marL="0" indent="0">
              <a:buNone/>
            </a:pPr>
            <a:r>
              <a:rPr lang="en-US" dirty="0"/>
              <a:t>	</a:t>
            </a:r>
            <a:r>
              <a:rPr lang="en-US" u="sng" dirty="0" smtClean="0"/>
              <a:t>Mid March 2021: </a:t>
            </a:r>
            <a:r>
              <a:rPr lang="en-US" dirty="0" smtClean="0"/>
              <a:t>Team visit</a:t>
            </a:r>
            <a:endParaRPr lang="en-US" dirty="0"/>
          </a:p>
        </p:txBody>
      </p:sp>
    </p:spTree>
    <p:extLst>
      <p:ext uri="{BB962C8B-B14F-4D97-AF65-F5344CB8AC3E}">
        <p14:creationId xmlns:p14="http://schemas.microsoft.com/office/powerpoint/2010/main" val="643131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033"/>
          </a:xfrm>
        </p:spPr>
        <p:txBody>
          <a:bodyPr>
            <a:normAutofit fontScale="90000"/>
          </a:bodyPr>
          <a:lstStyle/>
          <a:p>
            <a:r>
              <a:rPr lang="en-US" b="1" dirty="0" smtClean="0"/>
              <a:t>Writing: Detailed timeline and process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4843443"/>
              </p:ext>
            </p:extLst>
          </p:nvPr>
        </p:nvGraphicFramePr>
        <p:xfrm>
          <a:off x="1687131" y="1068389"/>
          <a:ext cx="7830356" cy="5108572"/>
        </p:xfrm>
        <a:graphic>
          <a:graphicData uri="http://schemas.openxmlformats.org/drawingml/2006/table">
            <a:tbl>
              <a:tblPr>
                <a:tableStyleId>{5C22544A-7EE6-4342-B048-85BDC9FD1C3A}</a:tableStyleId>
              </a:tblPr>
              <a:tblGrid>
                <a:gridCol w="1179184">
                  <a:extLst>
                    <a:ext uri="{9D8B030D-6E8A-4147-A177-3AD203B41FA5}">
                      <a16:colId xmlns:a16="http://schemas.microsoft.com/office/drawing/2014/main" val="3883091276"/>
                    </a:ext>
                  </a:extLst>
                </a:gridCol>
                <a:gridCol w="1893025">
                  <a:extLst>
                    <a:ext uri="{9D8B030D-6E8A-4147-A177-3AD203B41FA5}">
                      <a16:colId xmlns:a16="http://schemas.microsoft.com/office/drawing/2014/main" val="3410492607"/>
                    </a:ext>
                  </a:extLst>
                </a:gridCol>
                <a:gridCol w="1805319">
                  <a:extLst>
                    <a:ext uri="{9D8B030D-6E8A-4147-A177-3AD203B41FA5}">
                      <a16:colId xmlns:a16="http://schemas.microsoft.com/office/drawing/2014/main" val="1793406419"/>
                    </a:ext>
                  </a:extLst>
                </a:gridCol>
                <a:gridCol w="1734665">
                  <a:extLst>
                    <a:ext uri="{9D8B030D-6E8A-4147-A177-3AD203B41FA5}">
                      <a16:colId xmlns:a16="http://schemas.microsoft.com/office/drawing/2014/main" val="2991186895"/>
                    </a:ext>
                  </a:extLst>
                </a:gridCol>
                <a:gridCol w="1218163">
                  <a:extLst>
                    <a:ext uri="{9D8B030D-6E8A-4147-A177-3AD203B41FA5}">
                      <a16:colId xmlns:a16="http://schemas.microsoft.com/office/drawing/2014/main" val="17540450"/>
                    </a:ext>
                  </a:extLst>
                </a:gridCol>
              </a:tblGrid>
              <a:tr h="112420">
                <a:tc>
                  <a:txBody>
                    <a:bodyPr/>
                    <a:lstStyle/>
                    <a:p>
                      <a:pPr algn="l" fontAlgn="ctr"/>
                      <a:r>
                        <a:rPr lang="en-US" sz="300" u="none" strike="noStrike">
                          <a:effectLst/>
                        </a:rPr>
                        <a:t>Steering Committee meetings</a:t>
                      </a:r>
                      <a:endParaRPr lang="en-US" sz="300" b="1" i="0" u="none" strike="noStrike">
                        <a:solidFill>
                          <a:srgbClr val="000000"/>
                        </a:solidFill>
                        <a:effectLst/>
                        <a:latin typeface="Calibri" panose="020F0502020204030204" pitchFamily="34" charset="0"/>
                      </a:endParaRPr>
                    </a:p>
                  </a:txBody>
                  <a:tcPr marL="2614" marR="2614" marT="2614" marB="0" anchor="ctr"/>
                </a:tc>
                <a:tc>
                  <a:txBody>
                    <a:bodyPr/>
                    <a:lstStyle/>
                    <a:p>
                      <a:pPr algn="l" fontAlgn="ctr"/>
                      <a:r>
                        <a:rPr lang="en-US" sz="300" u="none" strike="noStrike">
                          <a:effectLst/>
                        </a:rPr>
                        <a:t>Steering Committee focus</a:t>
                      </a:r>
                      <a:endParaRPr lang="en-US" sz="300" b="1" i="0" u="none" strike="noStrike">
                        <a:solidFill>
                          <a:srgbClr val="000000"/>
                        </a:solidFill>
                        <a:effectLst/>
                        <a:latin typeface="Calibri" panose="020F0502020204030204" pitchFamily="34" charset="0"/>
                      </a:endParaRPr>
                    </a:p>
                  </a:txBody>
                  <a:tcPr marL="2614" marR="2614" marT="2614" marB="0" anchor="ctr"/>
                </a:tc>
                <a:tc>
                  <a:txBody>
                    <a:bodyPr/>
                    <a:lstStyle/>
                    <a:p>
                      <a:pPr algn="l" fontAlgn="ctr"/>
                      <a:r>
                        <a:rPr lang="en-US" sz="300" u="none" strike="noStrike">
                          <a:effectLst/>
                        </a:rPr>
                        <a:t>Writing Team Timeline or meetings</a:t>
                      </a:r>
                      <a:endParaRPr lang="en-US" sz="300" b="1" i="0" u="none" strike="noStrike">
                        <a:solidFill>
                          <a:srgbClr val="000000"/>
                        </a:solidFill>
                        <a:effectLst/>
                        <a:latin typeface="Calibri" panose="020F0502020204030204" pitchFamily="34" charset="0"/>
                      </a:endParaRPr>
                    </a:p>
                  </a:txBody>
                  <a:tcPr marL="2614" marR="2614" marT="2614" marB="0" anchor="ctr"/>
                </a:tc>
                <a:tc>
                  <a:txBody>
                    <a:bodyPr/>
                    <a:lstStyle/>
                    <a:p>
                      <a:pPr algn="l" fontAlgn="ctr"/>
                      <a:r>
                        <a:rPr lang="en-US" sz="300" u="none" strike="noStrike">
                          <a:effectLst/>
                        </a:rPr>
                        <a:t>Writing Team activities and focus</a:t>
                      </a:r>
                      <a:endParaRPr lang="en-US" sz="300" b="1" i="0" u="none" strike="noStrike">
                        <a:solidFill>
                          <a:srgbClr val="000000"/>
                        </a:solidFill>
                        <a:effectLst/>
                        <a:latin typeface="Calibri" panose="020F0502020204030204" pitchFamily="34" charset="0"/>
                      </a:endParaRPr>
                    </a:p>
                  </a:txBody>
                  <a:tcPr marL="2614" marR="2614" marT="2614" marB="0" anchor="ctr"/>
                </a:tc>
                <a:tc>
                  <a:txBody>
                    <a:bodyPr/>
                    <a:lstStyle/>
                    <a:p>
                      <a:pPr algn="l" fontAlgn="ctr"/>
                      <a:r>
                        <a:rPr lang="en-US" sz="300" u="none" strike="noStrike">
                          <a:effectLst/>
                        </a:rPr>
                        <a:t>Evidence Tream</a:t>
                      </a:r>
                      <a:endParaRPr lang="en-US" sz="300" b="1" i="0" u="none" strike="noStrike">
                        <a:solidFill>
                          <a:srgbClr val="000000"/>
                        </a:solidFill>
                        <a:effectLst/>
                        <a:latin typeface="Calibri" panose="020F0502020204030204" pitchFamily="34" charset="0"/>
                      </a:endParaRPr>
                    </a:p>
                  </a:txBody>
                  <a:tcPr marL="2614" marR="2614" marT="2614" marB="0" anchor="ctr"/>
                </a:tc>
                <a:extLst>
                  <a:ext uri="{0D108BD9-81ED-4DB2-BD59-A6C34878D82A}">
                    <a16:rowId xmlns:a16="http://schemas.microsoft.com/office/drawing/2014/main" val="3254099729"/>
                  </a:ext>
                </a:extLst>
              </a:tr>
              <a:tr h="418307">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4-Oct</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Confirm Faculty ALO</a:t>
                      </a:r>
                      <a:br>
                        <a:rPr lang="en-US" sz="300" u="none" strike="noStrike">
                          <a:effectLst/>
                        </a:rPr>
                      </a:br>
                      <a:r>
                        <a:rPr lang="en-US" sz="300" u="none" strike="noStrike">
                          <a:effectLst/>
                        </a:rPr>
                        <a:t>* Confirm Faculty or Classified Co-leads per the standard</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Team set up</a:t>
                      </a:r>
                      <a:br>
                        <a:rPr lang="en-US" sz="300" u="none" strike="noStrike">
                          <a:effectLst/>
                        </a:rPr>
                      </a:br>
                      <a:r>
                        <a:rPr lang="en-US" sz="300" u="none" strike="noStrike">
                          <a:effectLst/>
                        </a:rPr>
                        <a:t>* Review ACCJC format</a:t>
                      </a:r>
                      <a:br>
                        <a:rPr lang="en-US" sz="300" u="none" strike="noStrike">
                          <a:effectLst/>
                        </a:rPr>
                      </a:br>
                      <a:r>
                        <a:rPr lang="en-US" sz="300" u="none" strike="noStrike">
                          <a:effectLst/>
                        </a:rPr>
                        <a:t>* Identify depository</a:t>
                      </a:r>
                      <a:br>
                        <a:rPr lang="en-US" sz="300" u="none" strike="noStrike">
                          <a:effectLst/>
                        </a:rPr>
                      </a:br>
                      <a:r>
                        <a:rPr lang="en-US" sz="300" u="none" strike="noStrike">
                          <a:effectLst/>
                        </a:rPr>
                        <a:t>* Ask participatory governance to start organizing agendas and minutes from 3 years ago.</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512004963"/>
                  </a:ext>
                </a:extLst>
              </a:tr>
              <a:tr h="501968">
                <a:tc>
                  <a:txBody>
                    <a:bodyPr/>
                    <a:lstStyle/>
                    <a:p>
                      <a:pPr algn="ctr" fontAlgn="t"/>
                      <a:r>
                        <a:rPr lang="en-US" sz="300" u="none" strike="noStrike">
                          <a:effectLst/>
                        </a:rPr>
                        <a:t>10/7/2019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*Introduction of the Steering Team</a:t>
                      </a:r>
                      <a:br>
                        <a:rPr lang="en-US" sz="300" u="none" strike="noStrike">
                          <a:effectLst/>
                        </a:rPr>
                      </a:br>
                      <a:r>
                        <a:rPr lang="en-US" sz="300" u="none" strike="noStrike">
                          <a:effectLst/>
                        </a:rPr>
                        <a:t>*Writing team set up process</a:t>
                      </a:r>
                      <a:br>
                        <a:rPr lang="en-US" sz="300" u="none" strike="noStrike">
                          <a:effectLst/>
                        </a:rPr>
                      </a:br>
                      <a:r>
                        <a:rPr lang="en-US" sz="300" u="none" strike="noStrike">
                          <a:effectLst/>
                        </a:rPr>
                        <a:t>* Review of the writing process (Draft Development)</a:t>
                      </a:r>
                      <a:br>
                        <a:rPr lang="en-US" sz="300" u="none" strike="noStrike">
                          <a:effectLst/>
                        </a:rPr>
                      </a:br>
                      <a:r>
                        <a:rPr lang="en-US" sz="300" u="none" strike="noStrike">
                          <a:effectLst/>
                        </a:rPr>
                        <a:t>* Review Guide to Institutional Self-Evaluation, Improvement, and Peer Review (Possible Source of Evidence and Review Criteria)</a:t>
                      </a:r>
                      <a:br>
                        <a:rPr lang="en-US" sz="300" u="none" strike="noStrike">
                          <a:effectLst/>
                        </a:rPr>
                      </a:br>
                      <a:r>
                        <a:rPr lang="en-US" sz="300" u="none" strike="noStrike">
                          <a:effectLst/>
                        </a:rPr>
                        <a:t>* Review Timeline</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032926182"/>
                  </a:ext>
                </a:extLst>
              </a:tr>
              <a:tr h="201310">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10/17/2019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Writing members of each Standard to be confirmed by the Co-Chairs</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78120789"/>
                  </a:ext>
                </a:extLst>
              </a:tr>
              <a:tr h="376476">
                <a:tc>
                  <a:txBody>
                    <a:bodyPr/>
                    <a:lstStyle/>
                    <a:p>
                      <a:pPr algn="ctr" fontAlgn="t"/>
                      <a:r>
                        <a:rPr lang="en-US" sz="300" u="none" strike="noStrike">
                          <a:effectLst/>
                        </a:rPr>
                        <a:t>10/21/2019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Share writing team members (co-leads)</a:t>
                      </a:r>
                      <a:br>
                        <a:rPr lang="en-US" sz="300" u="none" strike="noStrike">
                          <a:effectLst/>
                        </a:rPr>
                      </a:br>
                      <a:r>
                        <a:rPr lang="en-US" sz="300" u="none" strike="noStrike">
                          <a:effectLst/>
                        </a:rPr>
                        <a:t>* Review overall process: format for responses to the questions.</a:t>
                      </a:r>
                      <a:br>
                        <a:rPr lang="en-US" sz="300" u="none" strike="noStrike">
                          <a:effectLst/>
                        </a:rPr>
                      </a:br>
                      <a:r>
                        <a:rPr lang="en-US" sz="300" u="none" strike="noStrike">
                          <a:effectLst/>
                        </a:rPr>
                        <a:t>* Begin bullet points of outline per question.</a:t>
                      </a:r>
                      <a:br>
                        <a:rPr lang="en-US" sz="300" u="none" strike="noStrike">
                          <a:effectLst/>
                        </a:rPr>
                      </a:br>
                      <a:r>
                        <a:rPr lang="en-US" sz="300" u="none" strike="noStrike">
                          <a:effectLst/>
                        </a:rPr>
                        <a:t>* Evidence collecion begins per Standard </a:t>
                      </a:r>
                      <a:br>
                        <a:rPr lang="en-US" sz="300" u="none" strike="noStrike">
                          <a:effectLst/>
                        </a:rPr>
                      </a:b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765243316"/>
                  </a:ext>
                </a:extLst>
              </a:tr>
              <a:tr h="250984">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10/21 - 11/4 (2 weeks)</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Each writing team designate members to wrok on questions within the standard </a:t>
                      </a:r>
                      <a:br>
                        <a:rPr lang="en-US" sz="300" u="none" strike="noStrike">
                          <a:effectLst/>
                        </a:rPr>
                      </a:br>
                      <a:r>
                        <a:rPr lang="en-US" sz="300" u="none" strike="noStrike">
                          <a:effectLst/>
                        </a:rPr>
                        <a:t>* Begin producing outlines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747984881"/>
                  </a:ext>
                </a:extLst>
              </a:tr>
              <a:tr h="125492">
                <a:tc>
                  <a:txBody>
                    <a:bodyPr/>
                    <a:lstStyle/>
                    <a:p>
                      <a:pPr algn="ctr" fontAlgn="t"/>
                      <a:r>
                        <a:rPr lang="en-US" sz="300" u="none" strike="noStrike">
                          <a:effectLst/>
                        </a:rPr>
                        <a:t>11/4/2019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Check on progress on the outlines &amp; evidence</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2693305119"/>
                  </a:ext>
                </a:extLst>
              </a:tr>
              <a:tr h="125492">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11/5 - 11/18 (2 weeks)</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Bullet points productin &amp; evidence collection continues</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403579034"/>
                  </a:ext>
                </a:extLst>
              </a:tr>
              <a:tr h="125492">
                <a:tc>
                  <a:txBody>
                    <a:bodyPr/>
                    <a:lstStyle/>
                    <a:p>
                      <a:pPr algn="ctr" fontAlgn="t"/>
                      <a:r>
                        <a:rPr lang="en-US" sz="300" u="none" strike="noStrike">
                          <a:effectLst/>
                        </a:rPr>
                        <a:t>11/18/2019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Chek on progress o the outlines &amp; evidence</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972679298"/>
                  </a:ext>
                </a:extLst>
              </a:tr>
              <a:tr h="125492">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11/19 - 12/1 (2 weeks)</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Be ready to complete bullet points/outlines by 12/2/19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313311637"/>
                  </a:ext>
                </a:extLst>
              </a:tr>
              <a:tr h="400006">
                <a:tc>
                  <a:txBody>
                    <a:bodyPr/>
                    <a:lstStyle/>
                    <a:p>
                      <a:pPr algn="ctr" fontAlgn="t"/>
                      <a:r>
                        <a:rPr lang="en-US" sz="300" u="none" strike="noStrike">
                          <a:effectLst/>
                        </a:rPr>
                        <a:t>12/2/2019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*Outline completed, be ready to write narrative</a:t>
                      </a:r>
                      <a:br>
                        <a:rPr lang="en-US" sz="300" u="none" strike="noStrike">
                          <a:effectLst/>
                        </a:rPr>
                      </a:br>
                      <a:r>
                        <a:rPr lang="en-US" sz="300" u="none" strike="noStrike">
                          <a:effectLst/>
                        </a:rPr>
                        <a:t>*Discuss Narrative writing based on the bullet points, set timeline for writing process for spring 2020</a:t>
                      </a:r>
                      <a:br>
                        <a:rPr lang="en-US" sz="300" u="none" strike="noStrike">
                          <a:effectLst/>
                        </a:rPr>
                      </a:br>
                      <a:r>
                        <a:rPr lang="en-US" sz="300" u="none" strike="noStrike">
                          <a:effectLst/>
                        </a:rPr>
                        <a:t>*Member assignments for writing narrative completed.</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2729104041"/>
                  </a:ext>
                </a:extLst>
              </a:tr>
              <a:tr h="169937">
                <a:tc>
                  <a:txBody>
                    <a:bodyPr/>
                    <a:lstStyle/>
                    <a:p>
                      <a:pPr algn="ctr" fontAlgn="t"/>
                      <a:r>
                        <a:rPr lang="en-US" sz="300" u="none" strike="noStrike">
                          <a:effectLst/>
                        </a:rPr>
                        <a:t>(12/16/2019)</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Additional time to regroup as necessary to be ready for writing</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252737712"/>
                  </a:ext>
                </a:extLst>
              </a:tr>
              <a:tr h="54903">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ctr"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2673647188"/>
                  </a:ext>
                </a:extLst>
              </a:tr>
              <a:tr h="125492">
                <a:tc>
                  <a:txBody>
                    <a:bodyPr/>
                    <a:lstStyle/>
                    <a:p>
                      <a:pPr algn="l" fontAlgn="t"/>
                      <a:r>
                        <a:rPr lang="en-US" sz="300" u="none" strike="noStrike">
                          <a:effectLst/>
                        </a:rPr>
                        <a:t>(1/6/2020 or 1/13/2020)</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Writing review (preliminary)</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562037420"/>
                  </a:ext>
                </a:extLst>
              </a:tr>
              <a:tr h="125492">
                <a:tc>
                  <a:txBody>
                    <a:bodyPr/>
                    <a:lstStyle/>
                    <a:p>
                      <a:pPr algn="ctr" fontAlgn="t"/>
                      <a:r>
                        <a:rPr lang="en-US" sz="300" u="none" strike="noStrike">
                          <a:effectLst/>
                        </a:rPr>
                        <a:t>2/3/2020</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*Writing review &amp; Evidence check</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4150715322"/>
                  </a:ext>
                </a:extLst>
              </a:tr>
              <a:tr h="156865">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2/4/2020 - 2/16/2020</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Writing teams check progress on narrative development &amp; evidence collection &amp; alignment</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52596054"/>
                  </a:ext>
                </a:extLst>
              </a:tr>
              <a:tr h="125492">
                <a:tc>
                  <a:txBody>
                    <a:bodyPr/>
                    <a:lstStyle/>
                    <a:p>
                      <a:pPr algn="ctr" fontAlgn="ctr"/>
                      <a:r>
                        <a:rPr lang="en-US" sz="300" u="none" strike="noStrike">
                          <a:effectLst/>
                        </a:rPr>
                        <a:t>2/17/2020</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Writing review &amp; Evidence check</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4131077474"/>
                  </a:ext>
                </a:extLst>
              </a:tr>
              <a:tr h="125492">
                <a:tc>
                  <a:txBody>
                    <a:bodyPr/>
                    <a:lstStyle/>
                    <a:p>
                      <a:pPr algn="ctr" fontAlgn="ctr"/>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990146737"/>
                  </a:ext>
                </a:extLst>
              </a:tr>
              <a:tr h="125492">
                <a:tc>
                  <a:txBody>
                    <a:bodyPr/>
                    <a:lstStyle/>
                    <a:p>
                      <a:pPr algn="ctr" fontAlgn="ctr"/>
                      <a:r>
                        <a:rPr lang="en-US" sz="300" u="none" strike="noStrike">
                          <a:effectLst/>
                        </a:rPr>
                        <a:t>3/16/2020</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*Writing review &amp; Evidence check</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094347791"/>
                  </a:ext>
                </a:extLst>
              </a:tr>
              <a:tr h="125492">
                <a:tc>
                  <a:txBody>
                    <a:bodyPr/>
                    <a:lstStyle/>
                    <a:p>
                      <a:pPr algn="ctr" fontAlgn="ctr"/>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(*Feedback from the college)</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87802280"/>
                  </a:ext>
                </a:extLst>
              </a:tr>
              <a:tr h="125492">
                <a:tc>
                  <a:txBody>
                    <a:bodyPr/>
                    <a:lstStyle/>
                    <a:p>
                      <a:pPr algn="ctr" fontAlgn="ctr"/>
                      <a:r>
                        <a:rPr lang="en-US" sz="300" u="none" strike="noStrike">
                          <a:effectLst/>
                        </a:rPr>
                        <a:t>3/30/2020</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*Writing review &amp; Evidence check</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2194683689"/>
                  </a:ext>
                </a:extLst>
              </a:tr>
              <a:tr h="125492">
                <a:tc>
                  <a:txBody>
                    <a:bodyPr/>
                    <a:lstStyle/>
                    <a:p>
                      <a:pPr algn="ctr" fontAlgn="ctr"/>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2476506690"/>
                  </a:ext>
                </a:extLst>
              </a:tr>
              <a:tr h="125492">
                <a:tc>
                  <a:txBody>
                    <a:bodyPr/>
                    <a:lstStyle/>
                    <a:p>
                      <a:pPr algn="ctr" fontAlgn="ctr"/>
                      <a:r>
                        <a:rPr lang="en-US" sz="300" u="none" strike="noStrike">
                          <a:effectLst/>
                        </a:rPr>
                        <a:t>4/20/2020</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Writing &amp; Evidence done at 75% point of completion</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4009999495"/>
                  </a:ext>
                </a:extLst>
              </a:tr>
              <a:tr h="125492">
                <a:tc>
                  <a:txBody>
                    <a:bodyPr/>
                    <a:lstStyle/>
                    <a:p>
                      <a:pPr algn="ctr" fontAlgn="ctr"/>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919312622"/>
                  </a:ext>
                </a:extLst>
              </a:tr>
              <a:tr h="125492">
                <a:tc>
                  <a:txBody>
                    <a:bodyPr/>
                    <a:lstStyle/>
                    <a:p>
                      <a:pPr algn="ctr" fontAlgn="ctr"/>
                      <a:r>
                        <a:rPr lang="en-US" sz="300" u="none" strike="noStrike">
                          <a:effectLst/>
                        </a:rPr>
                        <a:t>5/4/2020</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Writing &amp; Evidence done at 80% point of completion</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(Share draft with the college)</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Coordination with the writing team</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965616100"/>
                  </a:ext>
                </a:extLst>
              </a:tr>
              <a:tr h="117649">
                <a:tc>
                  <a:txBody>
                    <a:bodyPr/>
                    <a:lstStyle/>
                    <a:p>
                      <a:pPr algn="ctr" fontAlgn="ctr"/>
                      <a:r>
                        <a:rPr lang="en-US" sz="300" u="none" strike="noStrike">
                          <a:effectLst/>
                        </a:rPr>
                        <a:t>(5/18/19)</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t"/>
                      <a:r>
                        <a:rPr lang="en-US" sz="300" u="none" strike="noStrike">
                          <a:effectLst/>
                        </a:rPr>
                        <a:t>* Additional time for catch up</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113065731"/>
                  </a:ext>
                </a:extLst>
              </a:tr>
              <a:tr h="60132">
                <a:tc>
                  <a:txBody>
                    <a:bodyPr/>
                    <a:lstStyle/>
                    <a:p>
                      <a:pPr algn="ctr" fontAlgn="ctr"/>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ctr"/>
                </a:tc>
                <a:tc>
                  <a:txBody>
                    <a:bodyPr/>
                    <a:lstStyle/>
                    <a:p>
                      <a:pPr algn="l" fontAlgn="b"/>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b"/>
                </a:tc>
                <a:tc>
                  <a:txBody>
                    <a:bodyPr/>
                    <a:lstStyle/>
                    <a:p>
                      <a:pPr algn="l" fontAlgn="b"/>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b"/>
                </a:tc>
                <a:tc>
                  <a:txBody>
                    <a:bodyPr/>
                    <a:lstStyle/>
                    <a:p>
                      <a:pPr algn="l" fontAlgn="b"/>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b"/>
                </a:tc>
                <a:tc>
                  <a:txBody>
                    <a:bodyPr/>
                    <a:lstStyle/>
                    <a:p>
                      <a:pPr algn="l" fontAlgn="b"/>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nchor="b"/>
                </a:tc>
                <a:extLst>
                  <a:ext uri="{0D108BD9-81ED-4DB2-BD59-A6C34878D82A}">
                    <a16:rowId xmlns:a16="http://schemas.microsoft.com/office/drawing/2014/main" val="22216676"/>
                  </a:ext>
                </a:extLst>
              </a:tr>
              <a:tr h="125492">
                <a:tc>
                  <a:txBody>
                    <a:bodyPr/>
                    <a:lstStyle/>
                    <a:p>
                      <a:pPr algn="ctr" fontAlgn="t"/>
                      <a:r>
                        <a:rPr lang="en-US" sz="300" u="none" strike="noStrike">
                          <a:effectLst/>
                        </a:rPr>
                        <a:t>Summer 2020</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Edit narrative, align evidence</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481099904"/>
                  </a:ext>
                </a:extLst>
              </a:tr>
              <a:tr h="279743">
                <a:tc>
                  <a:txBody>
                    <a:bodyPr/>
                    <a:lstStyle/>
                    <a:p>
                      <a:pPr algn="ctr" fontAlgn="t"/>
                      <a:r>
                        <a:rPr lang="en-US" sz="300" u="none" strike="noStrike">
                          <a:effectLst/>
                        </a:rPr>
                        <a:t>Fall 2020</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College participatory overnance review</a:t>
                      </a:r>
                      <a:br>
                        <a:rPr lang="en-US" sz="300" u="none" strike="noStrike">
                          <a:effectLst/>
                        </a:rPr>
                      </a:br>
                      <a:r>
                        <a:rPr lang="en-US" sz="300" u="none" strike="noStrike">
                          <a:effectLst/>
                        </a:rPr>
                        <a:t>* Board = first read, November</a:t>
                      </a:r>
                      <a:br>
                        <a:rPr lang="en-US" sz="300" u="none" strike="noStrike">
                          <a:effectLst/>
                        </a:rPr>
                      </a:br>
                      <a:r>
                        <a:rPr lang="en-US" sz="300" u="none" strike="noStrike">
                          <a:effectLst/>
                        </a:rPr>
                        <a:t>* Board = second read, December</a:t>
                      </a:r>
                      <a:br>
                        <a:rPr lang="en-US" sz="300" u="none" strike="noStrike">
                          <a:effectLst/>
                        </a:rPr>
                      </a:br>
                      <a:r>
                        <a:rPr lang="en-US" sz="300" u="none" strike="noStrike">
                          <a:effectLst/>
                        </a:rPr>
                        <a:t>* Early January 2021 = submission to ACCJC</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a:effectLst/>
                        </a:rPr>
                        <a:t> </a:t>
                      </a:r>
                      <a:endParaRPr lang="en-US" sz="300" b="0" i="0" u="none" strike="noStrike">
                        <a:solidFill>
                          <a:srgbClr val="000000"/>
                        </a:solidFill>
                        <a:effectLst/>
                        <a:latin typeface="Calibri" panose="020F0502020204030204" pitchFamily="34" charset="0"/>
                      </a:endParaRPr>
                    </a:p>
                  </a:txBody>
                  <a:tcPr marL="2614" marR="2614" marT="2614" marB="0"/>
                </a:tc>
                <a:tc>
                  <a:txBody>
                    <a:bodyPr/>
                    <a:lstStyle/>
                    <a:p>
                      <a:pPr algn="l" fontAlgn="t"/>
                      <a:r>
                        <a:rPr lang="en-US" sz="300" u="none" strike="noStrike" dirty="0">
                          <a:effectLst/>
                        </a:rPr>
                        <a:t> </a:t>
                      </a:r>
                      <a:endParaRPr lang="en-US" sz="300" b="0" i="0" u="none" strike="noStrike" dirty="0">
                        <a:solidFill>
                          <a:srgbClr val="000000"/>
                        </a:solidFill>
                        <a:effectLst/>
                        <a:latin typeface="Calibri" panose="020F0502020204030204" pitchFamily="34" charset="0"/>
                      </a:endParaRPr>
                    </a:p>
                  </a:txBody>
                  <a:tcPr marL="2614" marR="2614" marT="2614" marB="0"/>
                </a:tc>
                <a:extLst>
                  <a:ext uri="{0D108BD9-81ED-4DB2-BD59-A6C34878D82A}">
                    <a16:rowId xmlns:a16="http://schemas.microsoft.com/office/drawing/2014/main" val="3484908274"/>
                  </a:ext>
                </a:extLst>
              </a:tr>
            </a:tbl>
          </a:graphicData>
        </a:graphic>
      </p:graphicFrame>
    </p:spTree>
    <p:extLst>
      <p:ext uri="{BB962C8B-B14F-4D97-AF65-F5344CB8AC3E}">
        <p14:creationId xmlns:p14="http://schemas.microsoft.com/office/powerpoint/2010/main" val="3605591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9579"/>
          </a:xfrm>
        </p:spPr>
        <p:txBody>
          <a:bodyPr/>
          <a:lstStyle/>
          <a:p>
            <a:r>
              <a:rPr lang="en-US" b="1" dirty="0"/>
              <a:t>Writing: Detailed timeline and process</a:t>
            </a:r>
            <a:endParaRPr lang="en-US" dirty="0"/>
          </a:p>
        </p:txBody>
      </p:sp>
      <p:sp>
        <p:nvSpPr>
          <p:cNvPr id="3" name="Content Placeholder 2"/>
          <p:cNvSpPr>
            <a:spLocks noGrp="1"/>
          </p:cNvSpPr>
          <p:nvPr>
            <p:ph idx="1"/>
          </p:nvPr>
        </p:nvSpPr>
        <p:spPr>
          <a:xfrm>
            <a:off x="838200" y="1210614"/>
            <a:ext cx="10515600" cy="4966349"/>
          </a:xfrm>
        </p:spPr>
        <p:txBody>
          <a:bodyPr/>
          <a:lstStyle/>
          <a:p>
            <a:pPr marL="0" indent="0">
              <a:buNone/>
            </a:pPr>
            <a:r>
              <a:rPr lang="en-US" dirty="0" smtClean="0"/>
              <a:t>BCC ISER Steering Committee:</a:t>
            </a:r>
          </a:p>
          <a:p>
            <a:pPr marL="0" indent="0">
              <a:buNone/>
            </a:pPr>
            <a:r>
              <a:rPr lang="en-US" dirty="0"/>
              <a:t>	</a:t>
            </a:r>
            <a:r>
              <a:rPr lang="en-US" dirty="0" smtClean="0"/>
              <a:t>AO, Faculty ALO, Co-Leads of each Standard</a:t>
            </a:r>
          </a:p>
          <a:p>
            <a:pPr marL="0" indent="0">
              <a:buNone/>
            </a:pPr>
            <a:r>
              <a:rPr lang="en-US" dirty="0"/>
              <a:t>	</a:t>
            </a:r>
            <a:r>
              <a:rPr lang="en-US" dirty="0" smtClean="0"/>
              <a:t>Twice/month, opposite date/time from Roundtable (on BCC 	Participatory governance calendar)</a:t>
            </a:r>
          </a:p>
          <a:p>
            <a:pPr marL="0" indent="0">
              <a:buNone/>
            </a:pPr>
            <a:r>
              <a:rPr lang="en-US" dirty="0" smtClean="0"/>
              <a:t>Fall 2019: </a:t>
            </a:r>
          </a:p>
          <a:p>
            <a:pPr marL="0" indent="0">
              <a:buNone/>
            </a:pPr>
            <a:r>
              <a:rPr lang="en-US" dirty="0"/>
              <a:t>	</a:t>
            </a:r>
            <a:r>
              <a:rPr lang="en-US" dirty="0" smtClean="0"/>
              <a:t>Bullet point per statement/question</a:t>
            </a:r>
          </a:p>
          <a:p>
            <a:pPr marL="0" indent="0">
              <a:buNone/>
            </a:pPr>
            <a:r>
              <a:rPr lang="en-US" dirty="0"/>
              <a:t>	</a:t>
            </a:r>
            <a:r>
              <a:rPr lang="en-US" dirty="0" smtClean="0"/>
              <a:t>Evidence collection and organization </a:t>
            </a:r>
          </a:p>
          <a:p>
            <a:pPr marL="0" indent="0">
              <a:buNone/>
            </a:pPr>
            <a:r>
              <a:rPr lang="en-US" dirty="0" smtClean="0"/>
              <a:t>Spring 2020:</a:t>
            </a:r>
          </a:p>
          <a:p>
            <a:pPr marL="0" indent="0">
              <a:buNone/>
            </a:pPr>
            <a:r>
              <a:rPr lang="en-US" dirty="0"/>
              <a:t>	</a:t>
            </a:r>
            <a:r>
              <a:rPr lang="en-US" dirty="0" smtClean="0"/>
              <a:t>Writing per ACCJC format, By May 4, 2020</a:t>
            </a:r>
            <a:endParaRPr lang="en-US" dirty="0"/>
          </a:p>
        </p:txBody>
      </p:sp>
    </p:spTree>
    <p:extLst>
      <p:ext uri="{BB962C8B-B14F-4D97-AF65-F5344CB8AC3E}">
        <p14:creationId xmlns:p14="http://schemas.microsoft.com/office/powerpoint/2010/main" val="457286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p:spPr>
        <p:txBody>
          <a:bodyPr/>
          <a:lstStyle/>
          <a:p>
            <a:r>
              <a:rPr lang="en-US" b="1" dirty="0" smtClean="0"/>
              <a:t>ISER format per ACCJC</a:t>
            </a:r>
            <a:endParaRPr lang="en-US" b="1" dirty="0"/>
          </a:p>
        </p:txBody>
      </p:sp>
      <p:sp>
        <p:nvSpPr>
          <p:cNvPr id="3" name="Content Placeholder 2"/>
          <p:cNvSpPr>
            <a:spLocks noGrp="1"/>
          </p:cNvSpPr>
          <p:nvPr>
            <p:ph idx="1"/>
          </p:nvPr>
        </p:nvSpPr>
        <p:spPr>
          <a:xfrm>
            <a:off x="838200" y="1223493"/>
            <a:ext cx="10515600" cy="5215944"/>
          </a:xfrm>
        </p:spPr>
        <p:txBody>
          <a:bodyPr>
            <a:normAutofit fontScale="55000" lnSpcReduction="20000"/>
          </a:bodyPr>
          <a:lstStyle/>
          <a:p>
            <a:r>
              <a:rPr lang="en-US" b="1" dirty="0"/>
              <a:t>Instructional Programs</a:t>
            </a:r>
          </a:p>
          <a:p>
            <a:r>
              <a:rPr lang="en-US" b="1" dirty="0"/>
              <a:t>All instructional programs, regardless of location or means of delivery, including distance education and correspondence education, are offered in fields of study consistent with the institution’s mission, are appropriate to higher education, and culminate in student attainment of identified student learning outcomes, and achievement of degrees, certificates, employment, or transfer to other higher education programs. (ER 9 and ER 11)</a:t>
            </a:r>
          </a:p>
          <a:p>
            <a:endParaRPr lang="en-US" b="1" dirty="0"/>
          </a:p>
          <a:p>
            <a:r>
              <a:rPr lang="en-US" sz="4000" i="1" dirty="0"/>
              <a:t>P</a:t>
            </a:r>
            <a:r>
              <a:rPr lang="en-US" i="1" dirty="0"/>
              <a:t>OSSIBLE </a:t>
            </a:r>
            <a:r>
              <a:rPr lang="en-US" sz="4000" i="1" dirty="0"/>
              <a:t>S</a:t>
            </a:r>
            <a:r>
              <a:rPr lang="en-US" i="1" dirty="0"/>
              <a:t>OURCES OF </a:t>
            </a:r>
            <a:r>
              <a:rPr lang="en-US" sz="4000" i="1" dirty="0"/>
              <a:t>E</a:t>
            </a:r>
            <a:r>
              <a:rPr lang="en-US" i="1" dirty="0"/>
              <a:t>VIDENCE</a:t>
            </a:r>
            <a:r>
              <a:rPr lang="en-US" sz="4000" i="1" dirty="0"/>
              <a:t>*:</a:t>
            </a:r>
          </a:p>
          <a:p>
            <a:endParaRPr lang="en-US" i="1" dirty="0"/>
          </a:p>
          <a:p>
            <a:r>
              <a:rPr lang="en-US" dirty="0"/>
              <a:t>The college catalog—program descriptions show that programs align to the mission, are appropriate to higher education, and culminate in student attainment of learning outcomes and achievement of degrees, certificates, employment, and/or transfer;</a:t>
            </a:r>
          </a:p>
          <a:p>
            <a:r>
              <a:rPr lang="en-US" dirty="0"/>
              <a:t>Program brochures and web pages that describe the same;</a:t>
            </a:r>
          </a:p>
          <a:p>
            <a:r>
              <a:rPr lang="en-US" dirty="0"/>
              <a:t>And/or other documents that demonstrate the institution is aligned with this Standard</a:t>
            </a:r>
          </a:p>
          <a:p>
            <a:r>
              <a:rPr lang="en-US" dirty="0"/>
              <a:t>(Data on student degree/certificate completion, transfer, and job placement are already included in the ISER section on Student Achievement and do not need to be repeated here as evidence that programs culminate in achievement of degrees, etc.)</a:t>
            </a:r>
          </a:p>
          <a:p>
            <a:endParaRPr lang="en-US" dirty="0"/>
          </a:p>
          <a:p>
            <a:r>
              <a:rPr lang="en-US" sz="4000" i="1" dirty="0"/>
              <a:t>R</a:t>
            </a:r>
            <a:r>
              <a:rPr lang="en-US" i="1" dirty="0"/>
              <a:t>EVIEW </a:t>
            </a:r>
            <a:r>
              <a:rPr lang="en-US" sz="4000" i="1" dirty="0"/>
              <a:t>C</a:t>
            </a:r>
            <a:r>
              <a:rPr lang="en-US" i="1" dirty="0"/>
              <a:t>RITERIA</a:t>
            </a:r>
            <a:r>
              <a:rPr lang="en-US" sz="4000" i="1" dirty="0"/>
              <a:t>:</a:t>
            </a:r>
          </a:p>
          <a:p>
            <a:r>
              <a:rPr lang="en-US" dirty="0"/>
              <a:t>All course and program offerings, whether traditional or distance education and/or correspondence education (DE/CE), align with the stated mission of the institution.</a:t>
            </a:r>
          </a:p>
          <a:p>
            <a:pPr lvl="4"/>
            <a:r>
              <a:rPr lang="en-US" dirty="0"/>
              <a:t>Course and program offerings are appropriate for post-secondary education.</a:t>
            </a:r>
          </a:p>
          <a:p>
            <a:pPr lvl="4"/>
            <a:r>
              <a:rPr lang="en-US" dirty="0"/>
              <a:t>Program descriptions include expected student learning outcomes and list the degrees and certificates that can be earned.</a:t>
            </a:r>
          </a:p>
          <a:p>
            <a:pPr lvl="4"/>
            <a:r>
              <a:rPr lang="en-US" dirty="0"/>
              <a:t>The institution can supply data that students actually achieve degrees and</a:t>
            </a:r>
          </a:p>
          <a:p>
            <a:endParaRPr lang="en-US" b="1" dirty="0"/>
          </a:p>
        </p:txBody>
      </p:sp>
    </p:spTree>
    <p:extLst>
      <p:ext uri="{BB962C8B-B14F-4D97-AF65-F5344CB8AC3E}">
        <p14:creationId xmlns:p14="http://schemas.microsoft.com/office/powerpoint/2010/main" val="25042412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1388</Words>
  <Application>Microsoft Office PowerPoint</Application>
  <PresentationFormat>Widescreen</PresentationFormat>
  <Paragraphs>345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BCC 2021 Accreditation Institutional Self-Evaluation Report (ISER)</vt:lpstr>
      <vt:lpstr>Outcomes</vt:lpstr>
      <vt:lpstr>Debrief: ACCJC Training</vt:lpstr>
      <vt:lpstr>Structure for the ISER Development</vt:lpstr>
      <vt:lpstr>Timeline and Workflow</vt:lpstr>
      <vt:lpstr>Timeline and Workflow</vt:lpstr>
      <vt:lpstr>Writing: Detailed timeline and process</vt:lpstr>
      <vt:lpstr>Writing: Detailed timeline and process</vt:lpstr>
      <vt:lpstr>ISER format per ACCJC</vt:lpstr>
      <vt:lpstr>Resources</vt:lpstr>
    </vt:vector>
  </TitlesOfParts>
  <Company>PCCD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Kuniko Hay</dc:creator>
  <cp:lastModifiedBy>Kuniko Hay</cp:lastModifiedBy>
  <cp:revision>16</cp:revision>
  <cp:lastPrinted>2019-10-03T17:01:41Z</cp:lastPrinted>
  <dcterms:created xsi:type="dcterms:W3CDTF">2019-10-03T03:38:48Z</dcterms:created>
  <dcterms:modified xsi:type="dcterms:W3CDTF">2019-10-14T15:08:05Z</dcterms:modified>
</cp:coreProperties>
</file>