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5"/>
    <p:restoredTop sz="94646"/>
  </p:normalViewPr>
  <p:slideViewPr>
    <p:cSldViewPr snapToGrid="0" snapToObjects="1">
      <p:cViewPr varScale="1">
        <p:scale>
          <a:sx n="94" d="100"/>
          <a:sy n="94" d="100"/>
        </p:scale>
        <p:origin x="6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34213A89-B19E-4746-9089-06A3A89DB4AD}" type="datetimeFigureOut">
              <a:rPr lang="en-US" smtClean="0"/>
              <a:t>5/28/19</a:t>
            </a:fld>
            <a:endParaRPr lang="en-US"/>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en-US"/>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A56905C9-9A29-CC4A-89D0-622EF578DA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13A89-B19E-4746-9089-06A3A89DB4AD}"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213A89-B19E-4746-9089-06A3A89DB4AD}"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213A89-B19E-4746-9089-06A3A89DB4AD}"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213A89-B19E-4746-9089-06A3A89DB4AD}"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4213A89-B19E-4746-9089-06A3A89DB4AD}" type="datetimeFigureOut">
              <a:rPr lang="en-US" smtClean="0"/>
              <a:t>5/28/19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4213A89-B19E-4746-9089-06A3A89DB4AD}" type="datetimeFigureOut">
              <a:rPr lang="en-US" smtClean="0"/>
              <a:t>5/28/19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213A89-B19E-4746-9089-06A3A89DB4AD}"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213A89-B19E-4746-9089-06A3A89DB4AD}" type="datetimeFigureOut">
              <a:rPr lang="en-US" smtClean="0"/>
              <a:t>5/28/19</a:t>
            </a:fld>
            <a:endParaRPr lang="en-US"/>
          </a:p>
        </p:txBody>
      </p:sp>
      <p:sp>
        <p:nvSpPr>
          <p:cNvPr id="5" name="Footer Placeholder 4"/>
          <p:cNvSpPr>
            <a:spLocks noGrp="1"/>
          </p:cNvSpPr>
          <p:nvPr>
            <p:ph type="ftr" sz="quarter" idx="11"/>
          </p:nvPr>
        </p:nvSpPr>
        <p:spPr/>
        <p:txBody>
          <a:bodyPr/>
          <a:lstStyle/>
          <a:p>
            <a:endParaRPr lang="en-US"/>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213A89-B19E-4746-9089-06A3A89DB4AD}" type="datetimeFigureOut">
              <a:rPr lang="en-US" smtClean="0"/>
              <a:t>5/28/19</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6" name="Slide Number Placeholder 5"/>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213A89-B19E-4746-9089-06A3A89DB4AD}" type="datetimeFigureOut">
              <a:rPr lang="en-US" smtClean="0"/>
              <a:t>5/28/19</a:t>
            </a:fld>
            <a:endParaRPr lang="en-US"/>
          </a:p>
        </p:txBody>
      </p:sp>
      <p:sp>
        <p:nvSpPr>
          <p:cNvPr id="5" name="Footer Placeholder 4"/>
          <p:cNvSpPr>
            <a:spLocks noGrp="1"/>
          </p:cNvSpPr>
          <p:nvPr>
            <p:ph type="ftr" sz="quarter" idx="11"/>
          </p:nvPr>
        </p:nvSpPr>
        <p:spPr/>
        <p:txBody>
          <a:bodyPr/>
          <a:lstStyle>
            <a:lvl1pPr>
              <a:defRPr sz="1000" b="1"/>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213A89-B19E-4746-9089-06A3A89DB4AD}"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213A89-B19E-4746-9089-06A3A89DB4AD}" type="datetimeFigureOut">
              <a:rPr lang="en-US" smtClean="0"/>
              <a:t>5/28/19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213A89-B19E-4746-9089-06A3A89DB4AD}" type="datetimeFigureOut">
              <a:rPr lang="en-US" smtClean="0"/>
              <a:t>5/28/19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213A89-B19E-4746-9089-06A3A89DB4AD}" type="datetimeFigureOut">
              <a:rPr lang="en-US" smtClean="0"/>
              <a:t>5/28/19</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13A89-B19E-4746-9089-06A3A89DB4AD}" type="datetimeFigureOut">
              <a:rPr lang="en-US" smtClean="0"/>
              <a:t>5/28/19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213A89-B19E-4746-9089-06A3A89DB4AD}" type="datetimeFigureOut">
              <a:rPr lang="en-US" smtClean="0"/>
              <a:t>5/28/19</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56905C9-9A29-CC4A-89D0-622EF578DAF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34213A89-B19E-4746-9089-06A3A89DB4AD}" type="datetimeFigureOut">
              <a:rPr lang="en-US" smtClean="0"/>
              <a:t>5/28/19</a:t>
            </a:fld>
            <a:endParaRPr lang="en-US"/>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en-US"/>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56905C9-9A29-CC4A-89D0-622EF578DAF8}" type="slidenum">
              <a:rPr lang="en-US" smtClean="0"/>
              <a:t>‹#›</a:t>
            </a:fld>
            <a:endParaRPr lang="en-US"/>
          </a:p>
        </p:txBody>
      </p:sp>
    </p:spTree>
    <p:extLst>
      <p:ext uri="{BB962C8B-B14F-4D97-AF65-F5344CB8AC3E}">
        <p14:creationId xmlns:p14="http://schemas.microsoft.com/office/powerpoint/2010/main" val="947289819"/>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Veteran Services Grant (March 2019)</a:t>
            </a:r>
            <a:endParaRPr lang="en-US" dirty="0"/>
          </a:p>
        </p:txBody>
      </p:sp>
      <p:sp>
        <p:nvSpPr>
          <p:cNvPr id="3" name="Subtitle 2"/>
          <p:cNvSpPr>
            <a:spLocks noGrp="1"/>
          </p:cNvSpPr>
          <p:nvPr>
            <p:ph idx="1"/>
          </p:nvPr>
        </p:nvSpPr>
        <p:spPr/>
        <p:txBody>
          <a:bodyPr>
            <a:normAutofit/>
          </a:bodyPr>
          <a:lstStyle/>
          <a:p>
            <a:pPr>
              <a:lnSpc>
                <a:spcPct val="100000"/>
              </a:lnSpc>
              <a:spcBef>
                <a:spcPts val="0"/>
              </a:spcBef>
            </a:pPr>
            <a:r>
              <a:rPr lang="en-US" dirty="0" smtClean="0"/>
              <a:t>The VRC grant was established to enable colleges receiving an award to establish or expand on-campus VRCs that provide support services for students who are current or former members of the Armed Forces of the United States and who are enrolled, or are attempting to enroll, at a community college. </a:t>
            </a:r>
          </a:p>
          <a:p>
            <a:pPr>
              <a:lnSpc>
                <a:spcPct val="100000"/>
              </a:lnSpc>
              <a:spcBef>
                <a:spcPts val="0"/>
              </a:spcBef>
            </a:pPr>
            <a:r>
              <a:rPr lang="en-US" dirty="0" smtClean="0"/>
              <a:t>It is the intent of the Legislature that a community college campus support the ongoing activities of its VRC by utilizing additional funding from SSSP, Student Equity Program, or any other funds appropriate in the annual Budget Act to support VRCs.</a:t>
            </a:r>
          </a:p>
          <a:p>
            <a:pPr>
              <a:lnSpc>
                <a:spcPct val="100000"/>
              </a:lnSpc>
              <a:spcBef>
                <a:spcPts val="0"/>
              </a:spcBef>
            </a:pPr>
            <a:r>
              <a:rPr lang="en-US" dirty="0" smtClean="0"/>
              <a:t>Berkeley City College received $99,840.00 to be spent by December 31, 2020.</a:t>
            </a:r>
          </a:p>
          <a:p>
            <a:pPr>
              <a:lnSpc>
                <a:spcPct val="100000"/>
              </a:lnSpc>
              <a:spcBef>
                <a:spcPts val="0"/>
              </a:spcBef>
            </a:pPr>
            <a:endParaRPr lang="en-US" dirty="0" smtClean="0"/>
          </a:p>
          <a:p>
            <a:pPr>
              <a:lnSpc>
                <a:spcPct val="100000"/>
              </a:lnSpc>
              <a:spcBef>
                <a:spcPts val="0"/>
              </a:spcBef>
            </a:pPr>
            <a:endParaRPr lang="en-US" dirty="0" smtClean="0"/>
          </a:p>
        </p:txBody>
      </p:sp>
    </p:spTree>
    <p:extLst>
      <p:ext uri="{BB962C8B-B14F-4D97-AF65-F5344CB8AC3E}">
        <p14:creationId xmlns:p14="http://schemas.microsoft.com/office/powerpoint/2010/main" val="151817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VRC Grant Allocations</a:t>
            </a:r>
            <a:endParaRPr lang="en-US" dirty="0"/>
          </a:p>
        </p:txBody>
      </p:sp>
      <p:sp>
        <p:nvSpPr>
          <p:cNvPr id="3" name="Content Placeholder 2"/>
          <p:cNvSpPr>
            <a:spLocks noGrp="1"/>
          </p:cNvSpPr>
          <p:nvPr>
            <p:ph idx="1"/>
          </p:nvPr>
        </p:nvSpPr>
        <p:spPr/>
        <p:txBody>
          <a:bodyPr>
            <a:normAutofit/>
          </a:bodyPr>
          <a:lstStyle/>
          <a:p>
            <a:r>
              <a:rPr lang="en-US" dirty="0" smtClean="0"/>
              <a:t>Hire a part-time staff assistant for the VRC ($60,000)</a:t>
            </a:r>
          </a:p>
          <a:p>
            <a:pPr lvl="1"/>
            <a:r>
              <a:rPr lang="en-US" dirty="0" smtClean="0"/>
              <a:t>Due to the inability to hire an hourly staff assistant, money will be redirected to student workers and tutors</a:t>
            </a:r>
          </a:p>
          <a:p>
            <a:r>
              <a:rPr lang="en-US" dirty="0" smtClean="0"/>
              <a:t>Enhance “peer to peer” Veteran Mentoring Program ($24,000)</a:t>
            </a:r>
          </a:p>
          <a:p>
            <a:pPr lvl="1"/>
            <a:r>
              <a:rPr lang="en-US" dirty="0" smtClean="0"/>
              <a:t>Student Peer Mentors, Tutors</a:t>
            </a:r>
          </a:p>
          <a:p>
            <a:r>
              <a:rPr lang="en-US" dirty="0" smtClean="0"/>
              <a:t>Academic Coaching/Intrusive Advising (Early Alert) ($7,794)</a:t>
            </a:r>
          </a:p>
          <a:p>
            <a:pPr lvl="1"/>
            <a:r>
              <a:rPr lang="en-US" dirty="0" smtClean="0"/>
              <a:t>Professional Development and Outreach (internal)</a:t>
            </a:r>
          </a:p>
          <a:p>
            <a:r>
              <a:rPr lang="en-US" dirty="0" smtClean="0"/>
              <a:t>Connecting with Veteran Community Resources ($8,046)</a:t>
            </a:r>
          </a:p>
          <a:p>
            <a:pPr lvl="1"/>
            <a:r>
              <a:rPr lang="en-US" dirty="0" smtClean="0"/>
              <a:t>Events, Activities, Local Travel, Outreach (external)</a:t>
            </a:r>
            <a:endParaRPr lang="en-US" dirty="0"/>
          </a:p>
        </p:txBody>
      </p:sp>
    </p:spTree>
    <p:extLst>
      <p:ext uri="{BB962C8B-B14F-4D97-AF65-F5344CB8AC3E}">
        <p14:creationId xmlns:p14="http://schemas.microsoft.com/office/powerpoint/2010/main" val="61595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Outcomes, so far</a:t>
            </a:r>
            <a:endParaRPr lang="en-US" dirty="0"/>
          </a:p>
        </p:txBody>
      </p:sp>
      <p:sp>
        <p:nvSpPr>
          <p:cNvPr id="3" name="Content Placeholder 2"/>
          <p:cNvSpPr>
            <a:spLocks noGrp="1"/>
          </p:cNvSpPr>
          <p:nvPr>
            <p:ph idx="1"/>
          </p:nvPr>
        </p:nvSpPr>
        <p:spPr/>
        <p:txBody>
          <a:bodyPr/>
          <a:lstStyle/>
          <a:p>
            <a:r>
              <a:rPr lang="en-US" dirty="0" smtClean="0"/>
              <a:t>Due to the inability to hire a part-time staff assistant, we have redirected funding to hire veteran student workers and veteran student tutors.</a:t>
            </a:r>
          </a:p>
          <a:p>
            <a:r>
              <a:rPr lang="en-US" dirty="0" smtClean="0"/>
              <a:t>Completed grant tasks include the development of a job board for veterans, a housing/roommate referral program and the peer to peer mentoring program.</a:t>
            </a:r>
          </a:p>
          <a:p>
            <a:r>
              <a:rPr lang="en-US" dirty="0" smtClean="0"/>
              <a:t>Coordinated the early alert (Program) to separate veteran student population from general population so Veteran Academic Counselor can follow up with veteran students.  At-risk students are being contacted on a regular basis.  </a:t>
            </a:r>
          </a:p>
          <a:p>
            <a:endParaRPr lang="en-US" dirty="0"/>
          </a:p>
        </p:txBody>
      </p:sp>
    </p:spTree>
    <p:extLst>
      <p:ext uri="{BB962C8B-B14F-4D97-AF65-F5344CB8AC3E}">
        <p14:creationId xmlns:p14="http://schemas.microsoft.com/office/powerpoint/2010/main" val="1658399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BCC’s Mission and Strategic Goals Support	</a:t>
            </a:r>
            <a:endParaRPr lang="en-US" dirty="0"/>
          </a:p>
        </p:txBody>
      </p:sp>
      <p:sp>
        <p:nvSpPr>
          <p:cNvPr id="3" name="Content Placeholder 2"/>
          <p:cNvSpPr>
            <a:spLocks noGrp="1"/>
          </p:cNvSpPr>
          <p:nvPr>
            <p:ph idx="1"/>
          </p:nvPr>
        </p:nvSpPr>
        <p:spPr/>
        <p:txBody>
          <a:bodyPr>
            <a:normAutofit/>
          </a:bodyPr>
          <a:lstStyle/>
          <a:p>
            <a:r>
              <a:rPr lang="en-US" dirty="0" smtClean="0"/>
              <a:t>The VRC grant will enhance the college’s mission and strategic goals by demonstrating that the expansion of Veteran Services leads to success and transformation of veteran students</a:t>
            </a:r>
            <a:r>
              <a:rPr lang="en-US" dirty="0"/>
              <a:t> </a:t>
            </a:r>
            <a:r>
              <a:rPr lang="en-US" dirty="0" smtClean="0"/>
              <a:t>to advance student access, equity and success.</a:t>
            </a:r>
          </a:p>
          <a:p>
            <a:r>
              <a:rPr lang="en-US" dirty="0" smtClean="0"/>
              <a:t>Engage and leverage partners by connecting with outside community organizations to assist our veteran students with housing</a:t>
            </a:r>
            <a:r>
              <a:rPr lang="en-US" smtClean="0"/>
              <a:t>, work, and health related issues.  </a:t>
            </a:r>
            <a:endParaRPr lang="en-US" dirty="0" smtClean="0"/>
          </a:p>
          <a:p>
            <a:r>
              <a:rPr lang="en-US" dirty="0" smtClean="0"/>
              <a:t>Flexible areas for VRC grant funds include:  Professional Development, Tutoring, and Outreach </a:t>
            </a:r>
          </a:p>
          <a:p>
            <a:endParaRPr lang="en-US" dirty="0"/>
          </a:p>
        </p:txBody>
      </p:sp>
    </p:spTree>
    <p:extLst>
      <p:ext uri="{BB962C8B-B14F-4D97-AF65-F5344CB8AC3E}">
        <p14:creationId xmlns:p14="http://schemas.microsoft.com/office/powerpoint/2010/main" val="1666218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46</TotalTime>
  <Words>380</Words>
  <Application>Microsoft Macintosh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Wingdings 3</vt:lpstr>
      <vt:lpstr>Arial</vt:lpstr>
      <vt:lpstr>Ion Boardroom</vt:lpstr>
      <vt:lpstr>Veteran Services Grant (March 2019)</vt:lpstr>
      <vt:lpstr>The VRC Grant Allocations</vt:lpstr>
      <vt:lpstr>Grant Outcomes, so far</vt:lpstr>
      <vt:lpstr>BCC’s Mission and Strategic Goals Support </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Veteran Services Grant (March 2019)</dc:title>
  <dc:creator>Microsoft Office User</dc:creator>
  <cp:lastModifiedBy>Rowena Tomaneng</cp:lastModifiedBy>
  <cp:revision>7</cp:revision>
  <dcterms:created xsi:type="dcterms:W3CDTF">2019-05-20T17:50:12Z</dcterms:created>
  <dcterms:modified xsi:type="dcterms:W3CDTF">2019-05-28T18:44:40Z</dcterms:modified>
</cp:coreProperties>
</file>