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6" r:id="rId5"/>
    <p:sldId id="260" r:id="rId6"/>
    <p:sldId id="268" r:id="rId7"/>
    <p:sldId id="269" r:id="rId8"/>
    <p:sldId id="261" r:id="rId9"/>
    <p:sldId id="264" r:id="rId10"/>
    <p:sldId id="265" r:id="rId11"/>
    <p:sldId id="263"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6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887" autoAdjust="0"/>
  </p:normalViewPr>
  <p:slideViewPr>
    <p:cSldViewPr snapToGrid="0">
      <p:cViewPr varScale="1">
        <p:scale>
          <a:sx n="68" d="100"/>
          <a:sy n="68"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7FFE7A9-3B7D-43B2-8588-43533760422E}" type="datetimeFigureOut">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C5737-BF44-4630-AA2E-BCE2E9AAD97D}" type="slidenum">
              <a:rPr lang="en-US" smtClean="0"/>
              <a:t>‹#›</a:t>
            </a:fld>
            <a:endParaRPr lang="en-US"/>
          </a:p>
        </p:txBody>
      </p:sp>
    </p:spTree>
    <p:extLst>
      <p:ext uri="{BB962C8B-B14F-4D97-AF65-F5344CB8AC3E}">
        <p14:creationId xmlns:p14="http://schemas.microsoft.com/office/powerpoint/2010/main" val="647803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FFE7A9-3B7D-43B2-8588-43533760422E}" type="datetimeFigureOut">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C5737-BF44-4630-AA2E-BCE2E9AAD97D}" type="slidenum">
              <a:rPr lang="en-US" smtClean="0"/>
              <a:t>‹#›</a:t>
            </a:fld>
            <a:endParaRPr lang="en-US"/>
          </a:p>
        </p:txBody>
      </p:sp>
    </p:spTree>
    <p:extLst>
      <p:ext uri="{BB962C8B-B14F-4D97-AF65-F5344CB8AC3E}">
        <p14:creationId xmlns:p14="http://schemas.microsoft.com/office/powerpoint/2010/main" val="141416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FFE7A9-3B7D-43B2-8588-43533760422E}" type="datetimeFigureOut">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C5737-BF44-4630-AA2E-BCE2E9AAD97D}" type="slidenum">
              <a:rPr lang="en-US" smtClean="0"/>
              <a:t>‹#›</a:t>
            </a:fld>
            <a:endParaRPr lang="en-US"/>
          </a:p>
        </p:txBody>
      </p:sp>
    </p:spTree>
    <p:extLst>
      <p:ext uri="{BB962C8B-B14F-4D97-AF65-F5344CB8AC3E}">
        <p14:creationId xmlns:p14="http://schemas.microsoft.com/office/powerpoint/2010/main" val="817311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FFE7A9-3B7D-43B2-8588-43533760422E}" type="datetimeFigureOut">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C5737-BF44-4630-AA2E-BCE2E9AAD97D}" type="slidenum">
              <a:rPr lang="en-US" smtClean="0"/>
              <a:t>‹#›</a:t>
            </a:fld>
            <a:endParaRPr lang="en-US"/>
          </a:p>
        </p:txBody>
      </p:sp>
    </p:spTree>
    <p:extLst>
      <p:ext uri="{BB962C8B-B14F-4D97-AF65-F5344CB8AC3E}">
        <p14:creationId xmlns:p14="http://schemas.microsoft.com/office/powerpoint/2010/main" val="3440339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FFE7A9-3B7D-43B2-8588-43533760422E}" type="datetimeFigureOut">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C5737-BF44-4630-AA2E-BCE2E9AAD97D}" type="slidenum">
              <a:rPr lang="en-US" smtClean="0"/>
              <a:t>‹#›</a:t>
            </a:fld>
            <a:endParaRPr lang="en-US"/>
          </a:p>
        </p:txBody>
      </p:sp>
    </p:spTree>
    <p:extLst>
      <p:ext uri="{BB962C8B-B14F-4D97-AF65-F5344CB8AC3E}">
        <p14:creationId xmlns:p14="http://schemas.microsoft.com/office/powerpoint/2010/main" val="3214530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FFE7A9-3B7D-43B2-8588-43533760422E}" type="datetimeFigureOut">
              <a:rPr lang="en-US" smtClean="0"/>
              <a:t>5/28/2019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C5737-BF44-4630-AA2E-BCE2E9AAD97D}" type="slidenum">
              <a:rPr lang="en-US" smtClean="0"/>
              <a:t>‹#›</a:t>
            </a:fld>
            <a:endParaRPr lang="en-US"/>
          </a:p>
        </p:txBody>
      </p:sp>
    </p:spTree>
    <p:extLst>
      <p:ext uri="{BB962C8B-B14F-4D97-AF65-F5344CB8AC3E}">
        <p14:creationId xmlns:p14="http://schemas.microsoft.com/office/powerpoint/2010/main" val="3402510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FFE7A9-3B7D-43B2-8588-43533760422E}" type="datetimeFigureOut">
              <a:rPr lang="en-US" smtClean="0"/>
              <a:t>5/28/2019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AC5737-BF44-4630-AA2E-BCE2E9AAD97D}" type="slidenum">
              <a:rPr lang="en-US" smtClean="0"/>
              <a:t>‹#›</a:t>
            </a:fld>
            <a:endParaRPr lang="en-US"/>
          </a:p>
        </p:txBody>
      </p:sp>
    </p:spTree>
    <p:extLst>
      <p:ext uri="{BB962C8B-B14F-4D97-AF65-F5344CB8AC3E}">
        <p14:creationId xmlns:p14="http://schemas.microsoft.com/office/powerpoint/2010/main" val="4172590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FFE7A9-3B7D-43B2-8588-43533760422E}" type="datetimeFigureOut">
              <a:rPr lang="en-US" smtClean="0"/>
              <a:t>5/28/2019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AC5737-BF44-4630-AA2E-BCE2E9AAD97D}" type="slidenum">
              <a:rPr lang="en-US" smtClean="0"/>
              <a:t>‹#›</a:t>
            </a:fld>
            <a:endParaRPr lang="en-US"/>
          </a:p>
        </p:txBody>
      </p:sp>
    </p:spTree>
    <p:extLst>
      <p:ext uri="{BB962C8B-B14F-4D97-AF65-F5344CB8AC3E}">
        <p14:creationId xmlns:p14="http://schemas.microsoft.com/office/powerpoint/2010/main" val="2147290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FFE7A9-3B7D-43B2-8588-43533760422E}" type="datetimeFigureOut">
              <a:rPr lang="en-US" smtClean="0"/>
              <a:t>5/28/2019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AC5737-BF44-4630-AA2E-BCE2E9AAD97D}" type="slidenum">
              <a:rPr lang="en-US" smtClean="0"/>
              <a:t>‹#›</a:t>
            </a:fld>
            <a:endParaRPr lang="en-US"/>
          </a:p>
        </p:txBody>
      </p:sp>
    </p:spTree>
    <p:extLst>
      <p:ext uri="{BB962C8B-B14F-4D97-AF65-F5344CB8AC3E}">
        <p14:creationId xmlns:p14="http://schemas.microsoft.com/office/powerpoint/2010/main" val="318855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FFE7A9-3B7D-43B2-8588-43533760422E}" type="datetimeFigureOut">
              <a:rPr lang="en-US" smtClean="0"/>
              <a:t>5/28/2019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C5737-BF44-4630-AA2E-BCE2E9AAD97D}" type="slidenum">
              <a:rPr lang="en-US" smtClean="0"/>
              <a:t>‹#›</a:t>
            </a:fld>
            <a:endParaRPr lang="en-US"/>
          </a:p>
        </p:txBody>
      </p:sp>
    </p:spTree>
    <p:extLst>
      <p:ext uri="{BB962C8B-B14F-4D97-AF65-F5344CB8AC3E}">
        <p14:creationId xmlns:p14="http://schemas.microsoft.com/office/powerpoint/2010/main" val="3912723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FFE7A9-3B7D-43B2-8588-43533760422E}" type="datetimeFigureOut">
              <a:rPr lang="en-US" smtClean="0"/>
              <a:t>5/28/2019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C5737-BF44-4630-AA2E-BCE2E9AAD97D}" type="slidenum">
              <a:rPr lang="en-US" smtClean="0"/>
              <a:t>‹#›</a:t>
            </a:fld>
            <a:endParaRPr lang="en-US"/>
          </a:p>
        </p:txBody>
      </p:sp>
    </p:spTree>
    <p:extLst>
      <p:ext uri="{BB962C8B-B14F-4D97-AF65-F5344CB8AC3E}">
        <p14:creationId xmlns:p14="http://schemas.microsoft.com/office/powerpoint/2010/main" val="3577664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FFE7A9-3B7D-43B2-8588-43533760422E}" type="datetimeFigureOut">
              <a:rPr lang="en-US" smtClean="0"/>
              <a:t>5/28/2019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C5737-BF44-4630-AA2E-BCE2E9AAD97D}" type="slidenum">
              <a:rPr lang="en-US" smtClean="0"/>
              <a:t>‹#›</a:t>
            </a:fld>
            <a:endParaRPr lang="en-US"/>
          </a:p>
        </p:txBody>
      </p:sp>
    </p:spTree>
    <p:extLst>
      <p:ext uri="{BB962C8B-B14F-4D97-AF65-F5344CB8AC3E}">
        <p14:creationId xmlns:p14="http://schemas.microsoft.com/office/powerpoint/2010/main" val="3845229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5125"/>
            <a:ext cx="9144000" cy="1229657"/>
          </a:xfrm>
        </p:spPr>
        <p:txBody>
          <a:bodyPr>
            <a:normAutofit fontScale="90000"/>
          </a:bodyPr>
          <a:lstStyle/>
          <a:p>
            <a:pPr algn="ctr"/>
            <a:r>
              <a:rPr lang="en-US" b="1" dirty="0">
                <a:solidFill>
                  <a:srgbClr val="005659"/>
                </a:solidFill>
                <a:latin typeface="+mn-lt"/>
              </a:rPr>
              <a:t>SEA </a:t>
            </a:r>
            <a:br>
              <a:rPr lang="en-US" b="1" dirty="0">
                <a:solidFill>
                  <a:srgbClr val="005659"/>
                </a:solidFill>
                <a:latin typeface="+mn-lt"/>
              </a:rPr>
            </a:br>
            <a:r>
              <a:rPr lang="en-US" sz="3600" b="1" dirty="0">
                <a:solidFill>
                  <a:srgbClr val="005659"/>
                </a:solidFill>
                <a:latin typeface="+mn-lt"/>
              </a:rPr>
              <a:t>(Student Equity and Achievement Program)</a:t>
            </a:r>
          </a:p>
        </p:txBody>
      </p:sp>
      <p:sp>
        <p:nvSpPr>
          <p:cNvPr id="6" name="Subtitle 5"/>
          <p:cNvSpPr>
            <a:spLocks noGrp="1"/>
          </p:cNvSpPr>
          <p:nvPr>
            <p:ph type="subTitle" idx="1"/>
          </p:nvPr>
        </p:nvSpPr>
        <p:spPr>
          <a:xfrm>
            <a:off x="1524000" y="2062065"/>
            <a:ext cx="9144000" cy="3946849"/>
          </a:xfrm>
        </p:spPr>
        <p:txBody>
          <a:bodyPr>
            <a:normAutofit fontScale="62500" lnSpcReduction="20000"/>
          </a:bodyPr>
          <a:lstStyle/>
          <a:p>
            <a:pPr algn="l"/>
            <a:r>
              <a:rPr lang="en-US" sz="3600" dirty="0"/>
              <a:t>Goal: to boost achievement for all students, emphasis on eliminating achievement gaps for traditionally underrepresented students by:</a:t>
            </a:r>
          </a:p>
          <a:p>
            <a:pPr algn="l"/>
            <a:r>
              <a:rPr lang="en-US" sz="3600" dirty="0"/>
              <a:t> </a:t>
            </a:r>
          </a:p>
          <a:p>
            <a:pPr marL="571500" lvl="0" indent="-571500" algn="l">
              <a:buFont typeface="Arial" panose="020B0604020202020204" pitchFamily="34" charset="0"/>
              <a:buChar char="•"/>
            </a:pPr>
            <a:r>
              <a:rPr lang="en-US" sz="3600" dirty="0"/>
              <a:t>Implementing activities and practices pursuant to the California Community College Guided Pathways Grant Program. </a:t>
            </a:r>
          </a:p>
          <a:p>
            <a:pPr marL="571500" lvl="0" indent="-571500" algn="l">
              <a:buFont typeface="Arial" panose="020B0604020202020204" pitchFamily="34" charset="0"/>
              <a:buChar char="•"/>
            </a:pPr>
            <a:endParaRPr lang="en-US" sz="3600" dirty="0"/>
          </a:p>
          <a:p>
            <a:pPr marL="571500" lvl="0" indent="-571500" algn="l">
              <a:buFont typeface="Arial" panose="020B0604020202020204" pitchFamily="34" charset="0"/>
              <a:buChar char="•"/>
            </a:pPr>
            <a:r>
              <a:rPr lang="en-US" sz="3600" dirty="0"/>
              <a:t>Ensuring students complete their educational goals and a defined course of study.</a:t>
            </a:r>
          </a:p>
          <a:p>
            <a:pPr marL="571500" lvl="0" indent="-571500" algn="l">
              <a:buFont typeface="Arial" panose="020B0604020202020204" pitchFamily="34" charset="0"/>
              <a:buChar char="•"/>
            </a:pPr>
            <a:endParaRPr lang="en-US" sz="3600" dirty="0"/>
          </a:p>
          <a:p>
            <a:pPr marL="571500" lvl="0" indent="-571500" algn="l">
              <a:buFont typeface="Arial" panose="020B0604020202020204" pitchFamily="34" charset="0"/>
              <a:buChar char="•"/>
            </a:pPr>
            <a:r>
              <a:rPr lang="en-US" sz="3600" dirty="0"/>
              <a:t>Providing quality curriculum, instruction, and support services to students who enter college deficient in English and mathematics to ensure these students complete a course of study in a timely manner.</a:t>
            </a:r>
          </a:p>
          <a:p>
            <a:endParaRPr lang="en-US" dirty="0"/>
          </a:p>
        </p:txBody>
      </p:sp>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365125"/>
            <a:ext cx="2133600" cy="1193800"/>
          </a:xfrm>
        </p:spPr>
      </p:pic>
      <p:sp>
        <p:nvSpPr>
          <p:cNvPr id="5" name="TextBox 4"/>
          <p:cNvSpPr txBox="1"/>
          <p:nvPr/>
        </p:nvSpPr>
        <p:spPr>
          <a:xfrm>
            <a:off x="2404532" y="2336800"/>
            <a:ext cx="8365067" cy="523220"/>
          </a:xfrm>
          <a:prstGeom prst="rect">
            <a:avLst/>
          </a:prstGeom>
          <a:noFill/>
        </p:spPr>
        <p:txBody>
          <a:bodyPr wrap="square" rtlCol="0">
            <a:spAutoFit/>
          </a:bodyPr>
          <a:lstStyle/>
          <a:p>
            <a:pPr marL="285750" indent="-285750">
              <a:buFont typeface="Wingdings" charset="2"/>
              <a:buChar char="§"/>
            </a:pPr>
            <a:endParaRPr lang="en-US" sz="2800" dirty="0"/>
          </a:p>
        </p:txBody>
      </p:sp>
    </p:spTree>
    <p:extLst>
      <p:ext uri="{BB962C8B-B14F-4D97-AF65-F5344CB8AC3E}">
        <p14:creationId xmlns:p14="http://schemas.microsoft.com/office/powerpoint/2010/main" val="4093367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5659"/>
                </a:solidFill>
                <a:latin typeface="+mn-lt"/>
              </a:rPr>
              <a:t>              Student Equity and Achievement Program Non-Allowable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65125"/>
            <a:ext cx="2133600" cy="1193800"/>
          </a:xfrm>
        </p:spPr>
      </p:pic>
      <p:sp>
        <p:nvSpPr>
          <p:cNvPr id="5" name="TextBox 4"/>
          <p:cNvSpPr txBox="1"/>
          <p:nvPr/>
        </p:nvSpPr>
        <p:spPr>
          <a:xfrm>
            <a:off x="964163" y="1558925"/>
            <a:ext cx="8365067" cy="5262979"/>
          </a:xfrm>
          <a:prstGeom prst="rect">
            <a:avLst/>
          </a:prstGeom>
          <a:noFill/>
        </p:spPr>
        <p:txBody>
          <a:bodyPr wrap="square" rtlCol="0">
            <a:spAutoFit/>
          </a:bodyPr>
          <a:lstStyle/>
          <a:p>
            <a:endParaRPr lang="en-US" sz="2800" dirty="0"/>
          </a:p>
          <a:p>
            <a:r>
              <a:rPr lang="en-US" sz="2800" dirty="0"/>
              <a:t>5. Supplanting- any funds spent on these programs should supplement, not replace, general or state categorical (restricted) district funds expended on similar program activities prior to the availability of program funding. This restriction applies to categorical programs and any other federal, state, and county programs. Supplanting rules do not apply to expenditures previously paid for by BSI, SE or SSSP.</a:t>
            </a:r>
          </a:p>
          <a:p>
            <a:endParaRPr lang="en-US" sz="2800" dirty="0"/>
          </a:p>
          <a:p>
            <a:endParaRPr lang="en-US" sz="2800" dirty="0"/>
          </a:p>
          <a:p>
            <a:r>
              <a:rPr lang="en-US" sz="2800" dirty="0"/>
              <a:t> </a:t>
            </a:r>
          </a:p>
        </p:txBody>
      </p:sp>
    </p:spTree>
    <p:extLst>
      <p:ext uri="{BB962C8B-B14F-4D97-AF65-F5344CB8AC3E}">
        <p14:creationId xmlns:p14="http://schemas.microsoft.com/office/powerpoint/2010/main" val="3006526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81887" y="550443"/>
            <a:ext cx="4511616" cy="1353359"/>
          </a:xfrm>
        </p:spPr>
        <p:txBody>
          <a:bodyPr/>
          <a:lstStyle/>
          <a:p>
            <a:r>
              <a:rPr lang="en-US" dirty="0"/>
              <a:t>SEA</a:t>
            </a:r>
          </a:p>
        </p:txBody>
      </p:sp>
      <p:sp>
        <p:nvSpPr>
          <p:cNvPr id="3" name="Subtitle 2"/>
          <p:cNvSpPr>
            <a:spLocks noGrp="1"/>
          </p:cNvSpPr>
          <p:nvPr>
            <p:ph type="subTitle" idx="1"/>
          </p:nvPr>
        </p:nvSpPr>
        <p:spPr>
          <a:xfrm>
            <a:off x="1565695" y="1903802"/>
            <a:ext cx="9144000" cy="3040811"/>
          </a:xfrm>
        </p:spPr>
        <p:txBody>
          <a:bodyPr/>
          <a:lstStyle/>
          <a:p>
            <a:r>
              <a:rPr lang="en-US" dirty="0"/>
              <a:t>Alignment with BCC’s Mission and Strategic Goals</a:t>
            </a:r>
          </a:p>
          <a:p>
            <a:pPr marL="342900" indent="-342900" algn="l">
              <a:buFont typeface="Arial" panose="020B0604020202020204" pitchFamily="34" charset="0"/>
              <a:buChar char="•"/>
            </a:pPr>
            <a:r>
              <a:rPr lang="en-US" dirty="0"/>
              <a:t>Student Enrollment – Goals I, II, IV,</a:t>
            </a:r>
          </a:p>
          <a:p>
            <a:pPr marL="342900" indent="-342900" algn="l">
              <a:buFont typeface="Arial" panose="020B0604020202020204" pitchFamily="34" charset="0"/>
              <a:buChar char="•"/>
            </a:pPr>
            <a:r>
              <a:rPr lang="en-US" dirty="0"/>
              <a:t>Transfer to a Four-year Institution – Goals I,  IV</a:t>
            </a:r>
          </a:p>
          <a:p>
            <a:pPr marL="342900" indent="-342900" algn="l">
              <a:buFont typeface="Arial" panose="020B0604020202020204" pitchFamily="34" charset="0"/>
              <a:buChar char="•"/>
            </a:pPr>
            <a:r>
              <a:rPr lang="en-US" dirty="0"/>
              <a:t>Completion of both transfer level English and math within the District in the first year – Goals I, II</a:t>
            </a:r>
          </a:p>
          <a:p>
            <a:pPr marL="342900" indent="-342900" algn="l">
              <a:buFont typeface="Arial" panose="020B0604020202020204" pitchFamily="34" charset="0"/>
              <a:buChar char="•"/>
            </a:pPr>
            <a:r>
              <a:rPr lang="en-US" dirty="0"/>
              <a:t>Attained the Vision Goal Completion Definition – Goals I, IV</a:t>
            </a:r>
          </a:p>
          <a:p>
            <a:pPr marL="342900" indent="-342900" algn="l">
              <a:buFont typeface="Arial" panose="020B0604020202020204" pitchFamily="34" charset="0"/>
              <a:buChar char="•"/>
            </a:pPr>
            <a:r>
              <a:rPr lang="en-US" dirty="0"/>
              <a:t>Retained from Fall to Spring at the same College – Goals I, II</a:t>
            </a: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682" y="365125"/>
            <a:ext cx="1779917" cy="1193800"/>
          </a:xfrm>
          <a:prstGeom prst="rect">
            <a:avLst/>
          </a:prstGeom>
        </p:spPr>
      </p:pic>
    </p:spTree>
    <p:extLst>
      <p:ext uri="{BB962C8B-B14F-4D97-AF65-F5344CB8AC3E}">
        <p14:creationId xmlns:p14="http://schemas.microsoft.com/office/powerpoint/2010/main" val="2897594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32627" y="1492370"/>
            <a:ext cx="9144000" cy="905773"/>
          </a:xfrm>
        </p:spPr>
        <p:txBody>
          <a:bodyPr/>
          <a:lstStyle/>
          <a:p>
            <a:r>
              <a:rPr lang="en-US" sz="2800" dirty="0"/>
              <a:t>Allocation</a:t>
            </a:r>
            <a:r>
              <a:rPr lang="en-US" dirty="0"/>
              <a:t> for 2019-20  (Consolidate BSI, SE and SSSP)</a:t>
            </a:r>
          </a:p>
          <a:p>
            <a:endParaRPr lang="en-US" dirty="0"/>
          </a:p>
          <a:p>
            <a:endParaRPr lang="en-US" dirty="0"/>
          </a:p>
        </p:txBody>
      </p:sp>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365125"/>
            <a:ext cx="2133600" cy="1193800"/>
          </a:xfrm>
        </p:spPr>
      </p:pic>
      <p:sp>
        <p:nvSpPr>
          <p:cNvPr id="6" name="Title 1"/>
          <p:cNvSpPr>
            <a:spLocks noGrp="1"/>
          </p:cNvSpPr>
          <p:nvPr>
            <p:ph type="ctrTitle"/>
          </p:nvPr>
        </p:nvSpPr>
        <p:spPr>
          <a:xfrm>
            <a:off x="2343509" y="365126"/>
            <a:ext cx="8715555" cy="1549938"/>
          </a:xfrm>
        </p:spPr>
        <p:txBody>
          <a:bodyPr>
            <a:normAutofit/>
          </a:bodyPr>
          <a:lstStyle/>
          <a:p>
            <a:pPr algn="ctr"/>
            <a:r>
              <a:rPr lang="en-US" b="1" dirty="0">
                <a:solidFill>
                  <a:srgbClr val="005659"/>
                </a:solidFill>
                <a:latin typeface="+mn-lt"/>
              </a:rPr>
              <a:t>SEA </a:t>
            </a:r>
            <a:br>
              <a:rPr lang="en-US" b="1" dirty="0">
                <a:solidFill>
                  <a:srgbClr val="005659"/>
                </a:solidFill>
                <a:latin typeface="+mn-lt"/>
              </a:rPr>
            </a:br>
            <a:endParaRPr lang="en-US" sz="3600" b="1" dirty="0">
              <a:solidFill>
                <a:srgbClr val="005659"/>
              </a:solidFill>
              <a:latin typeface="+mn-lt"/>
            </a:endParaRPr>
          </a:p>
        </p:txBody>
      </p:sp>
      <p:graphicFrame>
        <p:nvGraphicFramePr>
          <p:cNvPr id="7" name="Table 6"/>
          <p:cNvGraphicFramePr>
            <a:graphicFrameLocks noGrp="1"/>
          </p:cNvGraphicFramePr>
          <p:nvPr>
            <p:extLst>
              <p:ext uri="{D42A27DB-BD31-4B8C-83A1-F6EECF244321}">
                <p14:modId xmlns:p14="http://schemas.microsoft.com/office/powerpoint/2010/main" val="2577701801"/>
              </p:ext>
            </p:extLst>
          </p:nvPr>
        </p:nvGraphicFramePr>
        <p:xfrm>
          <a:off x="1751162" y="2202193"/>
          <a:ext cx="9730597" cy="3893820"/>
        </p:xfrm>
        <a:graphic>
          <a:graphicData uri="http://schemas.openxmlformats.org/drawingml/2006/table">
            <a:tbl>
              <a:tblPr>
                <a:tableStyleId>{5C22544A-7EE6-4342-B048-85BDC9FD1C3A}</a:tableStyleId>
              </a:tblPr>
              <a:tblGrid>
                <a:gridCol w="2711197">
                  <a:extLst>
                    <a:ext uri="{9D8B030D-6E8A-4147-A177-3AD203B41FA5}">
                      <a16:colId xmlns:a16="http://schemas.microsoft.com/office/drawing/2014/main" val="20000"/>
                    </a:ext>
                  </a:extLst>
                </a:gridCol>
                <a:gridCol w="3602549">
                  <a:extLst>
                    <a:ext uri="{9D8B030D-6E8A-4147-A177-3AD203B41FA5}">
                      <a16:colId xmlns:a16="http://schemas.microsoft.com/office/drawing/2014/main" val="20001"/>
                    </a:ext>
                  </a:extLst>
                </a:gridCol>
                <a:gridCol w="3416851">
                  <a:extLst>
                    <a:ext uri="{9D8B030D-6E8A-4147-A177-3AD203B41FA5}">
                      <a16:colId xmlns:a16="http://schemas.microsoft.com/office/drawing/2014/main" val="20002"/>
                    </a:ext>
                  </a:extLst>
                </a:gridCol>
              </a:tblGrid>
              <a:tr h="476097">
                <a:tc>
                  <a:txBody>
                    <a:bodyPr/>
                    <a:lstStyle/>
                    <a:p>
                      <a:pPr algn="l" fontAlgn="b"/>
                      <a:r>
                        <a:rPr lang="en-US" sz="3600" b="0" i="0" u="none" strike="noStrike" dirty="0">
                          <a:solidFill>
                            <a:srgbClr val="000000"/>
                          </a:solidFill>
                          <a:effectLst/>
                          <a:latin typeface="Calibri" panose="020F0502020204030204" pitchFamily="34" charset="0"/>
                        </a:rPr>
                        <a:t>Projected</a:t>
                      </a:r>
                    </a:p>
                  </a:txBody>
                  <a:tcPr marL="7620" marR="7620" marT="7620" marB="0" anchor="b"/>
                </a:tc>
                <a:tc>
                  <a:txBody>
                    <a:bodyPr/>
                    <a:lstStyle/>
                    <a:p>
                      <a:pPr algn="l" fontAlgn="b"/>
                      <a:r>
                        <a:rPr lang="en-US" sz="3600" u="none" strike="noStrike" dirty="0">
                          <a:effectLst/>
                        </a:rPr>
                        <a:t> $     8,353,443.00 </a:t>
                      </a:r>
                      <a:endParaRPr lang="en-US" sz="36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3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0"/>
                  </a:ext>
                </a:extLst>
              </a:tr>
              <a:tr h="476097">
                <a:tc>
                  <a:txBody>
                    <a:bodyPr/>
                    <a:lstStyle/>
                    <a:p>
                      <a:pPr algn="ctr" fontAlgn="b"/>
                      <a:r>
                        <a:rPr lang="en-US" sz="3600" u="none" strike="noStrike" dirty="0">
                          <a:effectLst/>
                        </a:rPr>
                        <a:t>BAM Model</a:t>
                      </a:r>
                      <a:endParaRPr lang="en-US" sz="36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3600" u="none" strike="noStrike" dirty="0">
                          <a:effectLst/>
                        </a:rPr>
                        <a:t>Location</a:t>
                      </a:r>
                      <a:endParaRPr lang="en-US" sz="36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3600" u="none" strike="noStrike" dirty="0">
                          <a:effectLst/>
                        </a:rPr>
                        <a:t>Allocation </a:t>
                      </a:r>
                      <a:endParaRPr lang="en-US" sz="36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1"/>
                  </a:ext>
                </a:extLst>
              </a:tr>
              <a:tr h="476097">
                <a:tc>
                  <a:txBody>
                    <a:bodyPr/>
                    <a:lstStyle/>
                    <a:p>
                      <a:pPr algn="ctr" fontAlgn="b"/>
                      <a:r>
                        <a:rPr lang="en-US" sz="3600" u="none" strike="noStrike">
                          <a:effectLst/>
                        </a:rPr>
                        <a:t>19.33%</a:t>
                      </a:r>
                      <a:endParaRPr lang="en-US" sz="36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3600" u="none" strike="noStrike" dirty="0">
                          <a:effectLst/>
                        </a:rPr>
                        <a:t>COA</a:t>
                      </a:r>
                      <a:endParaRPr lang="en-US" sz="3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3600" u="none" strike="noStrike" dirty="0">
                          <a:effectLst/>
                        </a:rPr>
                        <a:t> $    1,614,720.53 </a:t>
                      </a:r>
                      <a:endParaRPr lang="en-US" sz="3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2"/>
                  </a:ext>
                </a:extLst>
              </a:tr>
              <a:tr h="476097">
                <a:tc>
                  <a:txBody>
                    <a:bodyPr/>
                    <a:lstStyle/>
                    <a:p>
                      <a:pPr algn="ctr" fontAlgn="b"/>
                      <a:r>
                        <a:rPr lang="en-US" sz="3600" u="none" strike="noStrike" dirty="0">
                          <a:solidFill>
                            <a:schemeClr val="tx1"/>
                          </a:solidFill>
                          <a:effectLst/>
                          <a:highlight>
                            <a:srgbClr val="FFFF00"/>
                          </a:highlight>
                        </a:rPr>
                        <a:t>20.03%</a:t>
                      </a:r>
                      <a:endParaRPr lang="en-US" sz="3600" b="0" i="0" u="none" strike="noStrike" dirty="0">
                        <a:solidFill>
                          <a:schemeClr val="tx1"/>
                        </a:solidFill>
                        <a:effectLst/>
                        <a:highlight>
                          <a:srgbClr val="FFFF00"/>
                        </a:highlight>
                        <a:latin typeface="Calibri" panose="020F0502020204030204" pitchFamily="34" charset="0"/>
                      </a:endParaRPr>
                    </a:p>
                  </a:txBody>
                  <a:tcPr marL="7620" marR="7620" marT="7620" marB="0" anchor="b"/>
                </a:tc>
                <a:tc>
                  <a:txBody>
                    <a:bodyPr/>
                    <a:lstStyle/>
                    <a:p>
                      <a:pPr algn="l" fontAlgn="b"/>
                      <a:r>
                        <a:rPr lang="en-US" sz="3600" u="none" strike="noStrike" dirty="0">
                          <a:solidFill>
                            <a:schemeClr val="tx1"/>
                          </a:solidFill>
                          <a:effectLst/>
                          <a:highlight>
                            <a:srgbClr val="FFFF00"/>
                          </a:highlight>
                        </a:rPr>
                        <a:t>BCC</a:t>
                      </a:r>
                      <a:endParaRPr lang="en-US" sz="3600" b="0" i="0" u="none" strike="noStrike" dirty="0">
                        <a:solidFill>
                          <a:schemeClr val="tx1"/>
                        </a:solidFill>
                        <a:effectLst/>
                        <a:highlight>
                          <a:srgbClr val="FFFF00"/>
                        </a:highlight>
                        <a:latin typeface="Calibri" panose="020F0502020204030204" pitchFamily="34" charset="0"/>
                      </a:endParaRPr>
                    </a:p>
                  </a:txBody>
                  <a:tcPr marL="7620" marR="7620" marT="7620" marB="0" anchor="b"/>
                </a:tc>
                <a:tc>
                  <a:txBody>
                    <a:bodyPr/>
                    <a:lstStyle/>
                    <a:p>
                      <a:pPr algn="l" fontAlgn="b"/>
                      <a:r>
                        <a:rPr lang="en-US" sz="3600" u="none" strike="noStrike" dirty="0">
                          <a:solidFill>
                            <a:schemeClr val="tx1"/>
                          </a:solidFill>
                          <a:effectLst/>
                          <a:highlight>
                            <a:srgbClr val="FFFF00"/>
                          </a:highlight>
                        </a:rPr>
                        <a:t> $    1,673,194.63 </a:t>
                      </a:r>
                      <a:endParaRPr lang="en-US" sz="3600" b="0" i="0" u="none" strike="noStrike" dirty="0">
                        <a:solidFill>
                          <a:schemeClr val="tx1"/>
                        </a:solidFill>
                        <a:effectLst/>
                        <a:highlight>
                          <a:srgbClr val="FFFF00"/>
                        </a:highlight>
                        <a:latin typeface="Calibri" panose="020F0502020204030204" pitchFamily="34" charset="0"/>
                      </a:endParaRPr>
                    </a:p>
                  </a:txBody>
                  <a:tcPr marL="7620" marR="7620" marT="7620" marB="0" anchor="b"/>
                </a:tc>
                <a:extLst>
                  <a:ext uri="{0D108BD9-81ED-4DB2-BD59-A6C34878D82A}">
                    <a16:rowId xmlns:a16="http://schemas.microsoft.com/office/drawing/2014/main" val="10003"/>
                  </a:ext>
                </a:extLst>
              </a:tr>
              <a:tr h="476097">
                <a:tc>
                  <a:txBody>
                    <a:bodyPr/>
                    <a:lstStyle/>
                    <a:p>
                      <a:pPr algn="ctr" fontAlgn="b"/>
                      <a:r>
                        <a:rPr lang="en-US" sz="3600" u="none" strike="noStrike">
                          <a:effectLst/>
                        </a:rPr>
                        <a:t>36.92%</a:t>
                      </a:r>
                      <a:endParaRPr lang="en-US" sz="36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3600" u="none" strike="noStrike" dirty="0">
                          <a:effectLst/>
                        </a:rPr>
                        <a:t>Laney</a:t>
                      </a:r>
                      <a:endParaRPr lang="en-US" sz="3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3600" u="none" strike="noStrike" dirty="0">
                          <a:effectLst/>
                        </a:rPr>
                        <a:t> $    3,084,091.16 </a:t>
                      </a:r>
                      <a:endParaRPr lang="en-US" sz="3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4"/>
                  </a:ext>
                </a:extLst>
              </a:tr>
              <a:tr h="476097">
                <a:tc>
                  <a:txBody>
                    <a:bodyPr/>
                    <a:lstStyle/>
                    <a:p>
                      <a:pPr algn="ctr" fontAlgn="b"/>
                      <a:r>
                        <a:rPr lang="en-US" sz="3600" u="none" strike="noStrike">
                          <a:effectLst/>
                        </a:rPr>
                        <a:t>23.72%</a:t>
                      </a:r>
                      <a:endParaRPr lang="en-US" sz="36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3600" u="none" strike="noStrike" dirty="0">
                          <a:effectLst/>
                        </a:rPr>
                        <a:t>Merritt</a:t>
                      </a:r>
                      <a:endParaRPr lang="en-US" sz="3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3600" u="none" strike="noStrike" dirty="0">
                          <a:effectLst/>
                        </a:rPr>
                        <a:t> $    1,981,436.68 </a:t>
                      </a:r>
                      <a:endParaRPr lang="en-US" sz="3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5"/>
                  </a:ext>
                </a:extLst>
              </a:tr>
              <a:tr h="476097">
                <a:tc>
                  <a:txBody>
                    <a:bodyPr/>
                    <a:lstStyle/>
                    <a:p>
                      <a:pPr algn="l" fontAlgn="b"/>
                      <a:endParaRPr lang="en-US" sz="36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3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3600" u="none" strike="noStrike" dirty="0">
                          <a:effectLst/>
                        </a:rPr>
                        <a:t> $    8,353,443.00 </a:t>
                      </a:r>
                      <a:endParaRPr lang="en-US" sz="36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74316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5101"/>
          </a:xfrm>
        </p:spPr>
        <p:txBody>
          <a:bodyPr>
            <a:normAutofit fontScale="90000"/>
          </a:bodyPr>
          <a:lstStyle/>
          <a:p>
            <a:pPr algn="ctr"/>
            <a:br>
              <a:rPr lang="en-US" sz="5400" b="1" dirty="0">
                <a:solidFill>
                  <a:srgbClr val="005659"/>
                </a:solidFill>
              </a:rPr>
            </a:br>
            <a:r>
              <a:rPr lang="en-US" sz="5400" b="1" dirty="0">
                <a:solidFill>
                  <a:srgbClr val="005659"/>
                </a:solidFill>
              </a:rPr>
              <a:t>SEA- SSSP portion </a:t>
            </a:r>
            <a:br>
              <a:rPr lang="en-US" sz="5400" b="1" dirty="0">
                <a:solidFill>
                  <a:srgbClr val="005659"/>
                </a:solidFill>
              </a:rPr>
            </a:br>
            <a:endParaRPr lang="en-US" dirty="0"/>
          </a:p>
        </p:txBody>
      </p:sp>
      <p:sp>
        <p:nvSpPr>
          <p:cNvPr id="3" name="Content Placeholder 2"/>
          <p:cNvSpPr>
            <a:spLocks noGrp="1"/>
          </p:cNvSpPr>
          <p:nvPr>
            <p:ph idx="1"/>
          </p:nvPr>
        </p:nvSpPr>
        <p:spPr>
          <a:xfrm>
            <a:off x="1023730" y="2141537"/>
            <a:ext cx="10515600" cy="4351338"/>
          </a:xfrm>
        </p:spPr>
        <p:txBody>
          <a:bodyPr>
            <a:normAutofit fontScale="85000" lnSpcReduction="20000"/>
          </a:bodyPr>
          <a:lstStyle/>
          <a:p>
            <a:r>
              <a:rPr lang="en-US" dirty="0"/>
              <a:t>Payroll Charged to SSSP- $ 1,371,794.99 (2017-18)</a:t>
            </a:r>
          </a:p>
          <a:p>
            <a:r>
              <a:rPr lang="en-US" dirty="0"/>
              <a:t>Payroll charged to SSSP- $1,300,716.70 (2018-19)</a:t>
            </a:r>
          </a:p>
          <a:p>
            <a:r>
              <a:rPr lang="en-US" dirty="0"/>
              <a:t>Dean of Enrollment – 50% SSSP, 50% SE</a:t>
            </a:r>
          </a:p>
          <a:p>
            <a:r>
              <a:rPr lang="en-US" dirty="0"/>
              <a:t>4 FT Counselors </a:t>
            </a:r>
          </a:p>
          <a:p>
            <a:r>
              <a:rPr lang="en-US" dirty="0"/>
              <a:t>2-3 Adjunct Counselors</a:t>
            </a:r>
          </a:p>
          <a:p>
            <a:r>
              <a:rPr lang="en-US" dirty="0"/>
              <a:t>3 Faculty advisors</a:t>
            </a:r>
          </a:p>
          <a:p>
            <a:r>
              <a:rPr lang="en-US" dirty="0"/>
              <a:t>Staff –Enrollment Services Coordinator, Researcher, A&amp;R technician, A&amp;R Specialist (25%), Student Services Specialist (position eliminated), Staff Assistant (resigned)</a:t>
            </a:r>
          </a:p>
          <a:p>
            <a:r>
              <a:rPr lang="en-US" dirty="0"/>
              <a:t>10-12 Student ambassadors</a:t>
            </a:r>
          </a:p>
          <a:p>
            <a:r>
              <a:rPr lang="en-US" dirty="0"/>
              <a:t>1 SEA Coordinator (new position) – </a:t>
            </a:r>
          </a:p>
          <a:p>
            <a:r>
              <a:rPr lang="en-US" dirty="0"/>
              <a:t>1 Associate Dean of Educational Success (change in reporting)</a:t>
            </a: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660" y="365125"/>
            <a:ext cx="1917940" cy="1193800"/>
          </a:xfrm>
          <a:prstGeom prst="rect">
            <a:avLst/>
          </a:prstGeom>
        </p:spPr>
      </p:pic>
    </p:spTree>
    <p:extLst>
      <p:ext uri="{BB962C8B-B14F-4D97-AF65-F5344CB8AC3E}">
        <p14:creationId xmlns:p14="http://schemas.microsoft.com/office/powerpoint/2010/main" val="2165086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SSP funding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19509561"/>
              </p:ext>
            </p:extLst>
          </p:nvPr>
        </p:nvGraphicFramePr>
        <p:xfrm>
          <a:off x="1477108" y="1122720"/>
          <a:ext cx="9298743" cy="5525529"/>
        </p:xfrm>
        <a:graphic>
          <a:graphicData uri="http://schemas.openxmlformats.org/drawingml/2006/table">
            <a:tbl>
              <a:tblPr/>
              <a:tblGrid>
                <a:gridCol w="1430411">
                  <a:extLst>
                    <a:ext uri="{9D8B030D-6E8A-4147-A177-3AD203B41FA5}">
                      <a16:colId xmlns:a16="http://schemas.microsoft.com/office/drawing/2014/main" val="20000"/>
                    </a:ext>
                  </a:extLst>
                </a:gridCol>
                <a:gridCol w="714099">
                  <a:extLst>
                    <a:ext uri="{9D8B030D-6E8A-4147-A177-3AD203B41FA5}">
                      <a16:colId xmlns:a16="http://schemas.microsoft.com/office/drawing/2014/main" val="20001"/>
                    </a:ext>
                  </a:extLst>
                </a:gridCol>
                <a:gridCol w="1041025">
                  <a:extLst>
                    <a:ext uri="{9D8B030D-6E8A-4147-A177-3AD203B41FA5}">
                      <a16:colId xmlns:a16="http://schemas.microsoft.com/office/drawing/2014/main" val="20002"/>
                    </a:ext>
                  </a:extLst>
                </a:gridCol>
                <a:gridCol w="845624">
                  <a:extLst>
                    <a:ext uri="{9D8B030D-6E8A-4147-A177-3AD203B41FA5}">
                      <a16:colId xmlns:a16="http://schemas.microsoft.com/office/drawing/2014/main" val="20003"/>
                    </a:ext>
                  </a:extLst>
                </a:gridCol>
                <a:gridCol w="688769">
                  <a:extLst>
                    <a:ext uri="{9D8B030D-6E8A-4147-A177-3AD203B41FA5}">
                      <a16:colId xmlns:a16="http://schemas.microsoft.com/office/drawing/2014/main" val="20004"/>
                    </a:ext>
                  </a:extLst>
                </a:gridCol>
                <a:gridCol w="1455741">
                  <a:extLst>
                    <a:ext uri="{9D8B030D-6E8A-4147-A177-3AD203B41FA5}">
                      <a16:colId xmlns:a16="http://schemas.microsoft.com/office/drawing/2014/main" val="20005"/>
                    </a:ext>
                  </a:extLst>
                </a:gridCol>
                <a:gridCol w="1041025">
                  <a:extLst>
                    <a:ext uri="{9D8B030D-6E8A-4147-A177-3AD203B41FA5}">
                      <a16:colId xmlns:a16="http://schemas.microsoft.com/office/drawing/2014/main" val="20006"/>
                    </a:ext>
                  </a:extLst>
                </a:gridCol>
                <a:gridCol w="674291">
                  <a:extLst>
                    <a:ext uri="{9D8B030D-6E8A-4147-A177-3AD203B41FA5}">
                      <a16:colId xmlns:a16="http://schemas.microsoft.com/office/drawing/2014/main" val="20007"/>
                    </a:ext>
                  </a:extLst>
                </a:gridCol>
                <a:gridCol w="366733">
                  <a:extLst>
                    <a:ext uri="{9D8B030D-6E8A-4147-A177-3AD203B41FA5}">
                      <a16:colId xmlns:a16="http://schemas.microsoft.com/office/drawing/2014/main" val="20008"/>
                    </a:ext>
                  </a:extLst>
                </a:gridCol>
                <a:gridCol w="1041025">
                  <a:extLst>
                    <a:ext uri="{9D8B030D-6E8A-4147-A177-3AD203B41FA5}">
                      <a16:colId xmlns:a16="http://schemas.microsoft.com/office/drawing/2014/main" val="20009"/>
                    </a:ext>
                  </a:extLst>
                </a:gridCol>
              </a:tblGrid>
              <a:tr h="739347">
                <a:tc gridSpan="6">
                  <a:txBody>
                    <a:bodyPr/>
                    <a:lstStyle/>
                    <a:p>
                      <a:pPr algn="l" fontAlgn="ctr"/>
                      <a:r>
                        <a:rPr lang="en-US" sz="1400" b="1" i="0" u="none" strike="noStrike" dirty="0">
                          <a:solidFill>
                            <a:srgbClr val="000000"/>
                          </a:solidFill>
                          <a:effectLst/>
                          <a:latin typeface="Calibri" panose="020F0502020204030204" pitchFamily="34" charset="0"/>
                        </a:rPr>
                        <a:t>BCC SSSP Funding</a:t>
                      </a:r>
                    </a:p>
                  </a:txBody>
                  <a:tcPr marL="2288" marR="2288" marT="2288"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500" b="0" i="0" u="none" strike="noStrike" dirty="0">
                        <a:solidFill>
                          <a:srgbClr val="000000"/>
                        </a:solidFill>
                        <a:effectLst/>
                        <a:latin typeface="Calibri" panose="020F0502020204030204" pitchFamily="34" charset="0"/>
                      </a:endParaRPr>
                    </a:p>
                  </a:txBody>
                  <a:tcPr marL="2288" marR="2288" marT="2288"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b"/>
                      <a:endParaRPr lang="en-US" sz="500" b="0" i="0" u="none" strike="noStrike">
                        <a:solidFill>
                          <a:srgbClr val="000000"/>
                        </a:solidFill>
                        <a:effectLst/>
                        <a:latin typeface="Calibri" panose="020F0502020204030204" pitchFamily="34" charset="0"/>
                      </a:endParaRPr>
                    </a:p>
                  </a:txBody>
                  <a:tcPr marL="2288" marR="2288" marT="2288"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2288" marR="2288" marT="2288"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88974">
                <a:tc gridSpan="4">
                  <a:txBody>
                    <a:bodyPr/>
                    <a:lstStyle/>
                    <a:p>
                      <a:pPr algn="ctr" fontAlgn="ctr"/>
                      <a:r>
                        <a:rPr lang="en-US" sz="1000" b="1" i="0" u="none" strike="noStrike" dirty="0">
                          <a:solidFill>
                            <a:srgbClr val="000000"/>
                          </a:solidFill>
                          <a:effectLst/>
                          <a:latin typeface="Calibri" panose="020F0502020204030204" pitchFamily="34" charset="0"/>
                        </a:rPr>
                        <a:t>2017-2018 </a:t>
                      </a:r>
                      <a:r>
                        <a:rPr lang="en-US" sz="1000" b="1" i="0" u="none" strike="noStrike" dirty="0">
                          <a:solidFill>
                            <a:srgbClr val="FF0000"/>
                          </a:solidFill>
                          <a:effectLst/>
                          <a:latin typeface="Calibri" panose="020F0502020204030204" pitchFamily="34" charset="0"/>
                        </a:rPr>
                        <a:t>$</a:t>
                      </a:r>
                      <a:r>
                        <a:rPr lang="en-US" sz="1000" dirty="0"/>
                        <a:t>1,371,794.99</a:t>
                      </a:r>
                      <a:endParaRPr lang="en-US" sz="1000" b="1" i="0" u="none" strike="noStrike" dirty="0">
                        <a:solidFill>
                          <a:srgbClr val="FF0000"/>
                        </a:solidFill>
                        <a:effectLst/>
                        <a:latin typeface="Calibri" panose="020F0502020204030204" pitchFamily="34" charset="0"/>
                      </a:endParaRPr>
                    </a:p>
                  </a:txBody>
                  <a:tcPr marL="2288" marR="2288" marT="22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1" i="0" u="none" strike="noStrike" dirty="0">
                        <a:solidFill>
                          <a:srgbClr val="FF0000"/>
                        </a:solidFill>
                        <a:effectLst/>
                        <a:latin typeface="Calibri" panose="020F0502020204030204" pitchFamily="34" charset="0"/>
                      </a:endParaRPr>
                    </a:p>
                  </a:txBody>
                  <a:tcPr marL="2288" marR="2288" marT="22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gridSpan="5">
                  <a:txBody>
                    <a:bodyPr/>
                    <a:lstStyle/>
                    <a:p>
                      <a:pPr algn="ctr" fontAlgn="ctr"/>
                      <a:r>
                        <a:rPr lang="en-US" sz="1000" b="1" i="0" u="none" strike="noStrike" dirty="0">
                          <a:solidFill>
                            <a:srgbClr val="000000"/>
                          </a:solidFill>
                          <a:effectLst/>
                          <a:latin typeface="Calibri" panose="020F0502020204030204" pitchFamily="34" charset="0"/>
                        </a:rPr>
                        <a:t>2018-2019  </a:t>
                      </a:r>
                      <a:r>
                        <a:rPr lang="en-US" sz="1000" b="1" i="0" u="none" strike="noStrike" dirty="0">
                          <a:solidFill>
                            <a:srgbClr val="FF0000"/>
                          </a:solidFill>
                          <a:effectLst/>
                          <a:latin typeface="Calibri" panose="020F0502020204030204" pitchFamily="34" charset="0"/>
                        </a:rPr>
                        <a:t>$</a:t>
                      </a:r>
                      <a:r>
                        <a:rPr lang="en-US" sz="1000" dirty="0"/>
                        <a:t>1,300,716.70</a:t>
                      </a:r>
                      <a:endParaRPr lang="en-US" sz="1000" b="1" i="0" u="none" strike="noStrike" dirty="0">
                        <a:solidFill>
                          <a:srgbClr val="000000"/>
                        </a:solidFill>
                        <a:effectLst/>
                        <a:latin typeface="Calibri" panose="020F0502020204030204" pitchFamily="34" charset="0"/>
                      </a:endParaRPr>
                    </a:p>
                  </a:txBody>
                  <a:tcPr marL="2288" marR="2288" marT="22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447370">
                <a:tc>
                  <a:txBody>
                    <a:bodyPr/>
                    <a:lstStyle/>
                    <a:p>
                      <a:pPr algn="l" fontAlgn="ctr"/>
                      <a:r>
                        <a:rPr lang="en-US" sz="1000" b="1" i="0" u="none" strike="noStrike" dirty="0">
                          <a:solidFill>
                            <a:srgbClr val="000000"/>
                          </a:solidFill>
                          <a:effectLst/>
                          <a:latin typeface="Calibri" panose="020F0502020204030204" pitchFamily="34" charset="0"/>
                        </a:rPr>
                        <a:t>Positions/Activities</a:t>
                      </a:r>
                    </a:p>
                  </a:txBody>
                  <a:tcPr marL="2288" marR="2288" marT="22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Category</a:t>
                      </a:r>
                    </a:p>
                  </a:txBody>
                  <a:tcPr marL="2288" marR="2288" marT="2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Type of expense</a:t>
                      </a:r>
                    </a:p>
                  </a:txBody>
                  <a:tcPr marL="2288" marR="2288" marT="2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Cost</a:t>
                      </a:r>
                    </a:p>
                  </a:txBody>
                  <a:tcPr marL="2288" marR="2288" marT="22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endParaRPr lang="en-US" sz="1000" b="1" i="0" u="none" strike="noStrike" dirty="0">
                        <a:solidFill>
                          <a:srgbClr val="000000"/>
                        </a:solidFill>
                        <a:effectLst/>
                        <a:latin typeface="Calibri" panose="020F0502020204030204" pitchFamily="34" charset="0"/>
                      </a:endParaRPr>
                    </a:p>
                  </a:txBody>
                  <a:tcPr marL="2288" marR="2288" marT="22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Positions/Activities</a:t>
                      </a:r>
                    </a:p>
                  </a:txBody>
                  <a:tcPr marL="2288" marR="2288" marT="22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Category</a:t>
                      </a:r>
                    </a:p>
                  </a:txBody>
                  <a:tcPr marL="2288" marR="2288" marT="2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Type of expense</a:t>
                      </a:r>
                    </a:p>
                  </a:txBody>
                  <a:tcPr marL="2288" marR="2288" marT="2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gridSpan="2">
                  <a:txBody>
                    <a:bodyPr/>
                    <a:lstStyle/>
                    <a:p>
                      <a:pPr algn="l" fontAlgn="ctr"/>
                      <a:r>
                        <a:rPr lang="en-US" sz="1000" b="1" i="0" u="none" strike="noStrike" dirty="0">
                          <a:solidFill>
                            <a:srgbClr val="000000"/>
                          </a:solidFill>
                          <a:effectLst/>
                          <a:latin typeface="Calibri" panose="020F0502020204030204" pitchFamily="34" charset="0"/>
                        </a:rPr>
                        <a:t>Cost</a:t>
                      </a:r>
                    </a:p>
                  </a:txBody>
                  <a:tcPr marL="2288" marR="2288" marT="22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pPr algn="l" fontAlgn="ctr"/>
                      <a:endParaRPr lang="en-US" sz="500" b="1" i="0" u="none" strike="noStrike">
                        <a:solidFill>
                          <a:srgbClr val="000000"/>
                        </a:solidFill>
                        <a:effectLst/>
                        <a:latin typeface="Calibri" panose="020F0502020204030204" pitchFamily="34" charset="0"/>
                      </a:endParaRPr>
                    </a:p>
                  </a:txBody>
                  <a:tcPr marL="2288" marR="2288" marT="22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2"/>
                  </a:ext>
                </a:extLst>
              </a:tr>
              <a:tr h="474769">
                <a:tc>
                  <a:txBody>
                    <a:bodyPr/>
                    <a:lstStyle/>
                    <a:p>
                      <a:pPr algn="l" fontAlgn="ctr"/>
                      <a:r>
                        <a:rPr lang="en-US" sz="1000" b="1" i="0" u="none" strike="noStrike">
                          <a:solidFill>
                            <a:srgbClr val="000000"/>
                          </a:solidFill>
                          <a:effectLst/>
                          <a:latin typeface="Calibri" panose="020F0502020204030204" pitchFamily="34" charset="0"/>
                        </a:rPr>
                        <a:t> </a:t>
                      </a:r>
                    </a:p>
                  </a:txBody>
                  <a:tcPr marL="2288" marR="2288" marT="22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 </a:t>
                      </a:r>
                    </a:p>
                  </a:txBody>
                  <a:tcPr marL="2288" marR="2288" marT="2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 </a:t>
                      </a:r>
                    </a:p>
                  </a:txBody>
                  <a:tcPr marL="2288" marR="2288" marT="2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 </a:t>
                      </a:r>
                    </a:p>
                  </a:txBody>
                  <a:tcPr marL="2288" marR="2288" marT="22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endParaRPr lang="en-US" sz="1000" b="1" i="0" u="none" strike="noStrike" dirty="0">
                        <a:solidFill>
                          <a:srgbClr val="000000"/>
                        </a:solidFill>
                        <a:effectLst/>
                        <a:latin typeface="Calibri" panose="020F0502020204030204" pitchFamily="34" charset="0"/>
                      </a:endParaRPr>
                    </a:p>
                  </a:txBody>
                  <a:tcPr marL="2288" marR="2288" marT="22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 </a:t>
                      </a:r>
                    </a:p>
                  </a:txBody>
                  <a:tcPr marL="2288" marR="2288" marT="22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 </a:t>
                      </a:r>
                    </a:p>
                  </a:txBody>
                  <a:tcPr marL="2288" marR="2288" marT="2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 </a:t>
                      </a:r>
                    </a:p>
                  </a:txBody>
                  <a:tcPr marL="2288" marR="2288" marT="2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gridSpan="2">
                  <a:txBody>
                    <a:bodyPr/>
                    <a:lstStyle/>
                    <a:p>
                      <a:endParaRPr lang="en-US" sz="1000"/>
                    </a:p>
                  </a:txBody>
                  <a:tcPr marL="2288" marR="2288" marT="22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pPr algn="r" fontAlgn="ctr"/>
                      <a:endParaRPr lang="en-US" sz="500" b="1" i="0" u="none" strike="noStrike" dirty="0">
                        <a:solidFill>
                          <a:srgbClr val="000000"/>
                        </a:solidFill>
                        <a:effectLst/>
                        <a:latin typeface="Calibri" panose="020F0502020204030204" pitchFamily="34" charset="0"/>
                      </a:endParaRPr>
                    </a:p>
                  </a:txBody>
                  <a:tcPr marL="2288" marR="2288" marT="22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3"/>
                  </a:ext>
                </a:extLst>
              </a:tr>
              <a:tr h="501255">
                <a:tc>
                  <a:txBody>
                    <a:bodyPr/>
                    <a:lstStyle/>
                    <a:p>
                      <a:pPr algn="l" fontAlgn="t"/>
                      <a:r>
                        <a:rPr lang="en-US" sz="1000" b="0" i="0" u="none" strike="noStrike" dirty="0">
                          <a:solidFill>
                            <a:srgbClr val="000000"/>
                          </a:solidFill>
                          <a:effectLst/>
                          <a:latin typeface="Calibri" panose="020F0502020204030204" pitchFamily="34" charset="0"/>
                        </a:rPr>
                        <a:t> SS</a:t>
                      </a:r>
                      <a:r>
                        <a:rPr lang="en-US" sz="1000" b="0" i="0" u="none" strike="noStrike" baseline="0" dirty="0">
                          <a:solidFill>
                            <a:srgbClr val="000000"/>
                          </a:solidFill>
                          <a:effectLst/>
                          <a:latin typeface="Calibri" panose="020F0502020204030204" pitchFamily="34" charset="0"/>
                        </a:rPr>
                        <a:t> Administrators- Dean of Enrollment</a:t>
                      </a:r>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Admin</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.5FTE</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66, 297.5</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SS</a:t>
                      </a:r>
                      <a:r>
                        <a:rPr lang="en-US" sz="1000" b="0" i="0" u="none" strike="noStrike" baseline="0" dirty="0">
                          <a:solidFill>
                            <a:srgbClr val="000000"/>
                          </a:solidFill>
                          <a:effectLst/>
                          <a:latin typeface="Calibri" panose="020F0502020204030204" pitchFamily="34" charset="0"/>
                        </a:rPr>
                        <a:t> Administrators- Dean of Enrollment</a:t>
                      </a:r>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Admin</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.5FTE</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en-US" sz="1000" b="0" i="0" u="none" strike="noStrike" dirty="0">
                          <a:solidFill>
                            <a:srgbClr val="000000"/>
                          </a:solidFill>
                          <a:effectLst/>
                          <a:latin typeface="Calibri" panose="020F0502020204030204" pitchFamily="34" charset="0"/>
                        </a:rPr>
                        <a:t>132,595</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en-US" sz="500" b="0" i="0" u="none" strike="noStrike" dirty="0">
                        <a:solidFill>
                          <a:srgbClr val="000000"/>
                        </a:solidFill>
                        <a:effectLst/>
                        <a:latin typeface="Calibri" panose="020F0502020204030204" pitchFamily="34" charset="0"/>
                      </a:endParaRP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01255">
                <a:tc>
                  <a:txBody>
                    <a:bodyPr/>
                    <a:lstStyle/>
                    <a:p>
                      <a:pPr algn="l" fontAlgn="t"/>
                      <a:r>
                        <a:rPr lang="en-US" sz="1000" b="0" i="0" u="none" strike="noStrike" dirty="0">
                          <a:solidFill>
                            <a:srgbClr val="000000"/>
                          </a:solidFill>
                          <a:effectLst/>
                          <a:latin typeface="Calibri" panose="020F0502020204030204" pitchFamily="34" charset="0"/>
                        </a:rPr>
                        <a:t> 4 Counselors, 3 PT Counselors</a:t>
                      </a:r>
                    </a:p>
                    <a:p>
                      <a:pPr algn="l" fontAlgn="t"/>
                      <a:r>
                        <a:rPr lang="en-US" sz="1000" b="0" i="0" u="none" strike="noStrike" dirty="0">
                          <a:solidFill>
                            <a:srgbClr val="000000"/>
                          </a:solidFill>
                          <a:effectLst/>
                          <a:latin typeface="Calibri" panose="020F0502020204030204" pitchFamily="34" charset="0"/>
                        </a:rPr>
                        <a:t>Faculty Advisors</a:t>
                      </a: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Faculty</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5.5 FTE</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291,231</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4 Counselors, 3 PT Counselors</a:t>
                      </a:r>
                    </a:p>
                    <a:p>
                      <a:pPr algn="l" fontAlgn="t"/>
                      <a:r>
                        <a:rPr lang="en-US" sz="1000" b="0" i="0" u="none" strike="noStrike" dirty="0">
                          <a:solidFill>
                            <a:srgbClr val="000000"/>
                          </a:solidFill>
                          <a:effectLst/>
                          <a:latin typeface="Calibri" panose="020F0502020204030204" pitchFamily="34" charset="0"/>
                        </a:rPr>
                        <a:t>Faculty Advisors</a:t>
                      </a:r>
                    </a:p>
                    <a:p>
                      <a:pPr algn="l" fontAlgn="t"/>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Faculty</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en-US" sz="1000" b="0" i="0" u="none" strike="noStrike" dirty="0">
                          <a:solidFill>
                            <a:srgbClr val="000000"/>
                          </a:solidFill>
                          <a:effectLst/>
                          <a:latin typeface="Calibri" panose="020F0502020204030204" pitchFamily="34" charset="0"/>
                        </a:rPr>
                        <a:t> 291,231</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en-US" sz="500" b="0" i="0" u="none" strike="noStrike" dirty="0">
                        <a:solidFill>
                          <a:srgbClr val="000000"/>
                        </a:solidFill>
                        <a:effectLst/>
                        <a:latin typeface="Calibri" panose="020F0502020204030204" pitchFamily="34" charset="0"/>
                      </a:endParaRP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01255">
                <a:tc>
                  <a:txBody>
                    <a:bodyPr/>
                    <a:lstStyle/>
                    <a:p>
                      <a:pPr algn="l" fontAlgn="t"/>
                      <a:r>
                        <a:rPr lang="en-US" sz="1000" b="0" i="0" u="none" strike="noStrike" dirty="0">
                          <a:solidFill>
                            <a:srgbClr val="000000"/>
                          </a:solidFill>
                          <a:effectLst/>
                          <a:latin typeface="Calibri" panose="020F0502020204030204" pitchFamily="34" charset="0"/>
                        </a:rPr>
                        <a:t> SS Classified Staff</a:t>
                      </a:r>
                    </a:p>
                    <a:p>
                      <a:pPr algn="l" fontAlgn="t"/>
                      <a:r>
                        <a:rPr lang="en-US" sz="1000" b="0" i="0" u="none" strike="noStrike" dirty="0">
                          <a:solidFill>
                            <a:srgbClr val="000000"/>
                          </a:solidFill>
                          <a:effectLst/>
                          <a:latin typeface="Calibri" panose="020F0502020204030204" pitchFamily="34" charset="0"/>
                        </a:rPr>
                        <a:t>Enrollment Services Coordinator, Researcher, Student Ambassadors </a:t>
                      </a: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classified</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399,767</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SS Classified Staff</a:t>
                      </a:r>
                    </a:p>
                    <a:p>
                      <a:pPr algn="l" fontAlgn="t"/>
                      <a:r>
                        <a:rPr lang="en-US" sz="1000" b="0" i="0" u="none" strike="noStrike" dirty="0">
                          <a:solidFill>
                            <a:srgbClr val="000000"/>
                          </a:solidFill>
                          <a:effectLst/>
                          <a:latin typeface="Calibri" panose="020F0502020204030204" pitchFamily="34" charset="0"/>
                        </a:rPr>
                        <a:t>Enrollment Services Coordinator, Researcher, Student Ambassadors </a:t>
                      </a:r>
                    </a:p>
                    <a:p>
                      <a:pPr algn="l" fontAlgn="t"/>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classified</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en-US" sz="1000" b="0" i="0" u="none" strike="noStrike" dirty="0">
                          <a:solidFill>
                            <a:srgbClr val="000000"/>
                          </a:solidFill>
                          <a:effectLst/>
                          <a:latin typeface="Calibri" panose="020F0502020204030204" pitchFamily="34" charset="0"/>
                        </a:rPr>
                        <a:t> 399,767</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en-US" sz="500" b="0" i="0" u="none" strike="noStrike" dirty="0">
                        <a:solidFill>
                          <a:srgbClr val="000000"/>
                        </a:solidFill>
                        <a:effectLst/>
                        <a:latin typeface="Calibri" panose="020F0502020204030204" pitchFamily="34" charset="0"/>
                      </a:endParaRP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95128">
                <a:tc>
                  <a:txBody>
                    <a:bodyPr/>
                    <a:lstStyle/>
                    <a:p>
                      <a:pPr algn="l" fontAlgn="t"/>
                      <a:r>
                        <a:rPr lang="en-US" sz="1000" b="0" i="0" u="none" strike="noStrike" dirty="0">
                          <a:solidFill>
                            <a:srgbClr val="000000"/>
                          </a:solidFill>
                          <a:effectLst/>
                          <a:latin typeface="Calibri" panose="020F0502020204030204" pitchFamily="34" charset="0"/>
                        </a:rPr>
                        <a:t> Benefits</a:t>
                      </a: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all</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409,771</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Benefits</a:t>
                      </a: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all</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en-US" sz="1000" b="0" i="0" u="none" strike="noStrike" dirty="0">
                          <a:solidFill>
                            <a:srgbClr val="000000"/>
                          </a:solidFill>
                          <a:effectLst/>
                          <a:latin typeface="Calibri" panose="020F0502020204030204" pitchFamily="34" charset="0"/>
                        </a:rPr>
                        <a:t> 409,771</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en-US" sz="500" b="0" i="0" u="none" strike="noStrike" dirty="0">
                        <a:solidFill>
                          <a:srgbClr val="000000"/>
                        </a:solidFill>
                        <a:effectLst/>
                        <a:latin typeface="Calibri" panose="020F0502020204030204" pitchFamily="34" charset="0"/>
                      </a:endParaRP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01255">
                <a:tc>
                  <a:txBody>
                    <a:bodyPr/>
                    <a:lstStyle/>
                    <a:p>
                      <a:pPr algn="l" fontAlgn="t"/>
                      <a:r>
                        <a:rPr lang="en-US" sz="1000" b="0" i="0" u="none" strike="noStrike" dirty="0">
                          <a:solidFill>
                            <a:srgbClr val="000000"/>
                          </a:solidFill>
                          <a:effectLst/>
                          <a:latin typeface="Calibri" panose="020F0502020204030204" pitchFamily="34" charset="0"/>
                        </a:rPr>
                        <a:t> PD</a:t>
                      </a: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all</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2000</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PD</a:t>
                      </a: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all</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en-US" sz="1000" b="0" i="0" u="none" strike="noStrike" dirty="0">
                          <a:solidFill>
                            <a:srgbClr val="000000"/>
                          </a:solidFill>
                          <a:effectLst/>
                          <a:latin typeface="Calibri" panose="020F0502020204030204" pitchFamily="34" charset="0"/>
                        </a:rPr>
                        <a:t> 2000</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en-US" sz="500" b="0" i="0" u="none" strike="noStrike" dirty="0">
                        <a:solidFill>
                          <a:srgbClr val="000000"/>
                        </a:solidFill>
                        <a:effectLst/>
                        <a:latin typeface="Calibri" panose="020F0502020204030204" pitchFamily="34" charset="0"/>
                      </a:endParaRP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01255">
                <a:tc>
                  <a:txBody>
                    <a:bodyPr/>
                    <a:lstStyle/>
                    <a:p>
                      <a:pPr algn="l" fontAlgn="t"/>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Misc</a:t>
                      </a:r>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13,558</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Misc</a:t>
                      </a:r>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en-US" sz="1000" b="0" i="0" u="none" strike="noStrike" dirty="0">
                          <a:solidFill>
                            <a:srgbClr val="000000"/>
                          </a:solidFill>
                          <a:effectLst/>
                          <a:latin typeface="Calibri" panose="020F0502020204030204" pitchFamily="34" charset="0"/>
                        </a:rPr>
                        <a:t> 13,558</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en-US" sz="500" b="0" i="0" u="none" strike="noStrike" dirty="0">
                        <a:solidFill>
                          <a:srgbClr val="000000"/>
                        </a:solidFill>
                        <a:effectLst/>
                        <a:latin typeface="Calibri" panose="020F0502020204030204" pitchFamily="34" charset="0"/>
                      </a:endParaRP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426218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2669"/>
            <a:ext cx="9144000" cy="1193800"/>
          </a:xfrm>
        </p:spPr>
        <p:txBody>
          <a:bodyPr/>
          <a:lstStyle/>
          <a:p>
            <a:r>
              <a:rPr lang="en-US" dirty="0"/>
              <a:t>SEA</a:t>
            </a:r>
          </a:p>
        </p:txBody>
      </p:sp>
      <p:sp>
        <p:nvSpPr>
          <p:cNvPr id="3" name="Subtitle 2"/>
          <p:cNvSpPr>
            <a:spLocks noGrp="1"/>
          </p:cNvSpPr>
          <p:nvPr>
            <p:ph type="subTitle" idx="1"/>
          </p:nvPr>
        </p:nvSpPr>
        <p:spPr>
          <a:xfrm>
            <a:off x="1524000" y="1725283"/>
            <a:ext cx="9144000" cy="3532517"/>
          </a:xfrm>
        </p:spPr>
        <p:txBody>
          <a:bodyPr/>
          <a:lstStyle/>
          <a:p>
            <a:pPr algn="l"/>
            <a:r>
              <a:rPr lang="en-US" dirty="0"/>
              <a:t>Payroll Charged to Student Equity - $398,429 (2017-18)</a:t>
            </a:r>
          </a:p>
          <a:p>
            <a:pPr algn="l"/>
            <a:r>
              <a:rPr lang="en-US" dirty="0"/>
              <a:t>Payroll charged to Student Equity - $226,039.77 (2018-19)</a:t>
            </a:r>
          </a:p>
          <a:p>
            <a:pPr marL="342900" indent="-342900" algn="l">
              <a:buFont typeface="Arial" panose="020B0604020202020204" pitchFamily="34" charset="0"/>
              <a:buChar char="•"/>
            </a:pPr>
            <a:r>
              <a:rPr lang="en-US" dirty="0"/>
              <a:t>Dean of Enrollment Services (50%)</a:t>
            </a:r>
          </a:p>
          <a:p>
            <a:pPr marL="342900" indent="-342900" algn="l">
              <a:buFont typeface="Arial" panose="020B0604020202020204" pitchFamily="34" charset="0"/>
              <a:buChar char="•"/>
            </a:pPr>
            <a:r>
              <a:rPr lang="en-US" dirty="0"/>
              <a:t>Learning Communities – faculty stipend</a:t>
            </a:r>
          </a:p>
          <a:p>
            <a:pPr marL="342900" indent="-342900" algn="l">
              <a:buFont typeface="Arial" panose="020B0604020202020204" pitchFamily="34" charset="0"/>
              <a:buChar char="•"/>
            </a:pPr>
            <a:r>
              <a:rPr lang="en-US" dirty="0" err="1"/>
              <a:t>Umoja</a:t>
            </a:r>
            <a:r>
              <a:rPr lang="en-US" dirty="0"/>
              <a:t> Program Coordinator</a:t>
            </a:r>
          </a:p>
          <a:p>
            <a:pPr marL="342900" indent="-342900" algn="l">
              <a:buFont typeface="Arial" panose="020B0604020202020204" pitchFamily="34" charset="0"/>
              <a:buChar char="•"/>
            </a:pPr>
            <a:r>
              <a:rPr lang="en-US" dirty="0"/>
              <a:t>UCRC Staff assistant (Half time)</a:t>
            </a:r>
          </a:p>
          <a:p>
            <a:pPr marL="342900" indent="-342900" algn="l">
              <a:buFont typeface="Arial" panose="020B0604020202020204" pitchFamily="34" charset="0"/>
              <a:buChar char="•"/>
            </a:pPr>
            <a:r>
              <a:rPr lang="en-US" dirty="0"/>
              <a:t>Student ambassadors</a:t>
            </a: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682" y="365125"/>
            <a:ext cx="1779917" cy="1193800"/>
          </a:xfrm>
          <a:prstGeom prst="rect">
            <a:avLst/>
          </a:prstGeom>
        </p:spPr>
      </p:pic>
    </p:spTree>
    <p:extLst>
      <p:ext uri="{BB962C8B-B14F-4D97-AF65-F5344CB8AC3E}">
        <p14:creationId xmlns:p14="http://schemas.microsoft.com/office/powerpoint/2010/main" val="1790188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SE funding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2390454"/>
              </p:ext>
            </p:extLst>
          </p:nvPr>
        </p:nvGraphicFramePr>
        <p:xfrm>
          <a:off x="1181686" y="1382034"/>
          <a:ext cx="9917723" cy="4852752"/>
        </p:xfrm>
        <a:graphic>
          <a:graphicData uri="http://schemas.openxmlformats.org/drawingml/2006/table">
            <a:tbl>
              <a:tblPr/>
              <a:tblGrid>
                <a:gridCol w="1525628">
                  <a:extLst>
                    <a:ext uri="{9D8B030D-6E8A-4147-A177-3AD203B41FA5}">
                      <a16:colId xmlns:a16="http://schemas.microsoft.com/office/drawing/2014/main" val="20000"/>
                    </a:ext>
                  </a:extLst>
                </a:gridCol>
                <a:gridCol w="761634">
                  <a:extLst>
                    <a:ext uri="{9D8B030D-6E8A-4147-A177-3AD203B41FA5}">
                      <a16:colId xmlns:a16="http://schemas.microsoft.com/office/drawing/2014/main" val="20001"/>
                    </a:ext>
                  </a:extLst>
                </a:gridCol>
                <a:gridCol w="666954">
                  <a:extLst>
                    <a:ext uri="{9D8B030D-6E8A-4147-A177-3AD203B41FA5}">
                      <a16:colId xmlns:a16="http://schemas.microsoft.com/office/drawing/2014/main" val="20002"/>
                    </a:ext>
                  </a:extLst>
                </a:gridCol>
                <a:gridCol w="1345282">
                  <a:extLst>
                    <a:ext uri="{9D8B030D-6E8A-4147-A177-3AD203B41FA5}">
                      <a16:colId xmlns:a16="http://schemas.microsoft.com/office/drawing/2014/main" val="20003"/>
                    </a:ext>
                  </a:extLst>
                </a:gridCol>
                <a:gridCol w="734617">
                  <a:extLst>
                    <a:ext uri="{9D8B030D-6E8A-4147-A177-3AD203B41FA5}">
                      <a16:colId xmlns:a16="http://schemas.microsoft.com/office/drawing/2014/main" val="20004"/>
                    </a:ext>
                  </a:extLst>
                </a:gridCol>
                <a:gridCol w="1552644">
                  <a:extLst>
                    <a:ext uri="{9D8B030D-6E8A-4147-A177-3AD203B41FA5}">
                      <a16:colId xmlns:a16="http://schemas.microsoft.com/office/drawing/2014/main" val="20005"/>
                    </a:ext>
                  </a:extLst>
                </a:gridCol>
                <a:gridCol w="1110322">
                  <a:extLst>
                    <a:ext uri="{9D8B030D-6E8A-4147-A177-3AD203B41FA5}">
                      <a16:colId xmlns:a16="http://schemas.microsoft.com/office/drawing/2014/main" val="20006"/>
                    </a:ext>
                  </a:extLst>
                </a:gridCol>
                <a:gridCol w="719175">
                  <a:extLst>
                    <a:ext uri="{9D8B030D-6E8A-4147-A177-3AD203B41FA5}">
                      <a16:colId xmlns:a16="http://schemas.microsoft.com/office/drawing/2014/main" val="20007"/>
                    </a:ext>
                  </a:extLst>
                </a:gridCol>
                <a:gridCol w="391145">
                  <a:extLst>
                    <a:ext uri="{9D8B030D-6E8A-4147-A177-3AD203B41FA5}">
                      <a16:colId xmlns:a16="http://schemas.microsoft.com/office/drawing/2014/main" val="20008"/>
                    </a:ext>
                  </a:extLst>
                </a:gridCol>
                <a:gridCol w="1110322">
                  <a:extLst>
                    <a:ext uri="{9D8B030D-6E8A-4147-A177-3AD203B41FA5}">
                      <a16:colId xmlns:a16="http://schemas.microsoft.com/office/drawing/2014/main" val="20009"/>
                    </a:ext>
                  </a:extLst>
                </a:gridCol>
              </a:tblGrid>
              <a:tr h="698180">
                <a:tc gridSpan="6">
                  <a:txBody>
                    <a:bodyPr/>
                    <a:lstStyle/>
                    <a:p>
                      <a:pPr algn="l" fontAlgn="ctr"/>
                      <a:r>
                        <a:rPr lang="en-US" sz="1100" b="1" i="0" u="none" strike="noStrike" dirty="0">
                          <a:solidFill>
                            <a:srgbClr val="000000"/>
                          </a:solidFill>
                          <a:effectLst/>
                          <a:latin typeface="Calibri" panose="020F0502020204030204" pitchFamily="34" charset="0"/>
                        </a:rPr>
                        <a:t>BCC SE Funding</a:t>
                      </a:r>
                    </a:p>
                  </a:txBody>
                  <a:tcPr marL="2288" marR="2288" marT="2288"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500" b="0" i="0" u="none" strike="noStrike" dirty="0">
                        <a:solidFill>
                          <a:srgbClr val="000000"/>
                        </a:solidFill>
                        <a:effectLst/>
                        <a:latin typeface="Calibri" panose="020F0502020204030204" pitchFamily="34" charset="0"/>
                      </a:endParaRPr>
                    </a:p>
                  </a:txBody>
                  <a:tcPr marL="2288" marR="2288" marT="2288"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b"/>
                      <a:endParaRPr lang="en-US" sz="500" b="0" i="0" u="none" strike="noStrike">
                        <a:solidFill>
                          <a:srgbClr val="000000"/>
                        </a:solidFill>
                        <a:effectLst/>
                        <a:latin typeface="Calibri" panose="020F0502020204030204" pitchFamily="34" charset="0"/>
                      </a:endParaRPr>
                    </a:p>
                  </a:txBody>
                  <a:tcPr marL="2288" marR="2288" marT="2288"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2288" marR="2288" marT="2288"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5361">
                <a:tc gridSpan="4">
                  <a:txBody>
                    <a:bodyPr/>
                    <a:lstStyle/>
                    <a:p>
                      <a:pPr algn="ctr" fontAlgn="ctr"/>
                      <a:r>
                        <a:rPr lang="en-US" sz="1050" b="1" i="0" u="none" strike="noStrike" dirty="0">
                          <a:solidFill>
                            <a:srgbClr val="000000"/>
                          </a:solidFill>
                          <a:effectLst/>
                          <a:latin typeface="Calibri" panose="020F0502020204030204" pitchFamily="34" charset="0"/>
                        </a:rPr>
                        <a:t>2017-2018 </a:t>
                      </a:r>
                      <a:r>
                        <a:rPr lang="en-US" sz="1050" b="1" i="0" u="none" strike="noStrike" dirty="0">
                          <a:solidFill>
                            <a:srgbClr val="FF0000"/>
                          </a:solidFill>
                          <a:effectLst/>
                          <a:latin typeface="Calibri" panose="020F0502020204030204" pitchFamily="34" charset="0"/>
                        </a:rPr>
                        <a:t>$422,165</a:t>
                      </a:r>
                    </a:p>
                  </a:txBody>
                  <a:tcPr marL="2288" marR="2288" marT="22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50" b="1" i="0" u="none" strike="noStrike" dirty="0">
                        <a:solidFill>
                          <a:srgbClr val="FF0000"/>
                        </a:solidFill>
                        <a:effectLst/>
                        <a:latin typeface="Calibri" panose="020F0502020204030204" pitchFamily="34" charset="0"/>
                      </a:endParaRPr>
                    </a:p>
                  </a:txBody>
                  <a:tcPr marL="2288" marR="2288" marT="22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gridSpan="5">
                  <a:txBody>
                    <a:bodyPr/>
                    <a:lstStyle/>
                    <a:p>
                      <a:pPr algn="ctr" fontAlgn="ctr"/>
                      <a:r>
                        <a:rPr lang="en-US" sz="1050" b="1" i="0" u="none" strike="noStrike" dirty="0">
                          <a:solidFill>
                            <a:srgbClr val="000000"/>
                          </a:solidFill>
                          <a:effectLst/>
                          <a:latin typeface="Calibri" panose="020F0502020204030204" pitchFamily="34" charset="0"/>
                        </a:rPr>
                        <a:t>2018-2019  </a:t>
                      </a:r>
                      <a:r>
                        <a:rPr lang="en-US" sz="1050" b="1" i="0" u="none" strike="noStrike" dirty="0">
                          <a:solidFill>
                            <a:srgbClr val="FF0000"/>
                          </a:solidFill>
                          <a:effectLst/>
                          <a:latin typeface="Calibri" panose="020F0502020204030204" pitchFamily="34" charset="0"/>
                        </a:rPr>
                        <a:t>$372,477</a:t>
                      </a:r>
                      <a:endParaRPr lang="en-US" sz="1050" b="1" i="0" u="none" strike="noStrike" dirty="0">
                        <a:solidFill>
                          <a:srgbClr val="000000"/>
                        </a:solidFill>
                        <a:effectLst/>
                        <a:latin typeface="Calibri" panose="020F0502020204030204" pitchFamily="34" charset="0"/>
                      </a:endParaRPr>
                    </a:p>
                  </a:txBody>
                  <a:tcPr marL="2288" marR="2288" marT="22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422460">
                <a:tc>
                  <a:txBody>
                    <a:bodyPr/>
                    <a:lstStyle/>
                    <a:p>
                      <a:pPr algn="l" fontAlgn="ctr"/>
                      <a:r>
                        <a:rPr lang="en-US" sz="1000" b="1" i="0" u="none" strike="noStrike" dirty="0">
                          <a:solidFill>
                            <a:srgbClr val="000000"/>
                          </a:solidFill>
                          <a:effectLst/>
                          <a:latin typeface="Calibri" panose="020F0502020204030204" pitchFamily="34" charset="0"/>
                        </a:rPr>
                        <a:t>Positions/Activities</a:t>
                      </a:r>
                    </a:p>
                  </a:txBody>
                  <a:tcPr marL="2288" marR="2288" marT="22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Category</a:t>
                      </a:r>
                    </a:p>
                  </a:txBody>
                  <a:tcPr marL="2288" marR="2288" marT="2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Type of expense</a:t>
                      </a:r>
                    </a:p>
                  </a:txBody>
                  <a:tcPr marL="2288" marR="2288" marT="2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Cost</a:t>
                      </a:r>
                    </a:p>
                  </a:txBody>
                  <a:tcPr marL="2288" marR="2288" marT="22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endParaRPr lang="en-US" sz="1000" b="1" i="0" u="none" strike="noStrike" dirty="0">
                        <a:solidFill>
                          <a:srgbClr val="000000"/>
                        </a:solidFill>
                        <a:effectLst/>
                        <a:latin typeface="Calibri" panose="020F0502020204030204" pitchFamily="34" charset="0"/>
                      </a:endParaRPr>
                    </a:p>
                  </a:txBody>
                  <a:tcPr marL="2288" marR="2288" marT="22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Positions/Activities</a:t>
                      </a:r>
                    </a:p>
                  </a:txBody>
                  <a:tcPr marL="2288" marR="2288" marT="22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Category</a:t>
                      </a:r>
                    </a:p>
                  </a:txBody>
                  <a:tcPr marL="2288" marR="2288" marT="2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Type of expense</a:t>
                      </a:r>
                    </a:p>
                  </a:txBody>
                  <a:tcPr marL="2288" marR="2288" marT="2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gridSpan="2">
                  <a:txBody>
                    <a:bodyPr/>
                    <a:lstStyle/>
                    <a:p>
                      <a:pPr algn="l" fontAlgn="ctr"/>
                      <a:r>
                        <a:rPr lang="en-US" sz="1000" b="1" i="0" u="none" strike="noStrike" dirty="0">
                          <a:solidFill>
                            <a:srgbClr val="000000"/>
                          </a:solidFill>
                          <a:effectLst/>
                          <a:latin typeface="Calibri" panose="020F0502020204030204" pitchFamily="34" charset="0"/>
                        </a:rPr>
                        <a:t>Cost</a:t>
                      </a:r>
                    </a:p>
                  </a:txBody>
                  <a:tcPr marL="2288" marR="2288" marT="22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pPr algn="l" fontAlgn="ctr"/>
                      <a:endParaRPr lang="en-US" sz="500" b="1" i="0" u="none" strike="noStrike">
                        <a:solidFill>
                          <a:srgbClr val="000000"/>
                        </a:solidFill>
                        <a:effectLst/>
                        <a:latin typeface="Calibri" panose="020F0502020204030204" pitchFamily="34" charset="0"/>
                      </a:endParaRPr>
                    </a:p>
                  </a:txBody>
                  <a:tcPr marL="2288" marR="2288" marT="22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2"/>
                  </a:ext>
                </a:extLst>
              </a:tr>
              <a:tr h="78241">
                <a:tc>
                  <a:txBody>
                    <a:bodyPr/>
                    <a:lstStyle/>
                    <a:p>
                      <a:pPr algn="l" fontAlgn="ctr"/>
                      <a:r>
                        <a:rPr lang="en-US" sz="1000" b="1" i="0" u="none" strike="noStrike">
                          <a:solidFill>
                            <a:srgbClr val="000000"/>
                          </a:solidFill>
                          <a:effectLst/>
                          <a:latin typeface="Calibri" panose="020F0502020204030204" pitchFamily="34" charset="0"/>
                        </a:rPr>
                        <a:t> </a:t>
                      </a:r>
                    </a:p>
                  </a:txBody>
                  <a:tcPr marL="2288" marR="2288" marT="22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 </a:t>
                      </a:r>
                    </a:p>
                  </a:txBody>
                  <a:tcPr marL="2288" marR="2288" marT="2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 </a:t>
                      </a:r>
                    </a:p>
                  </a:txBody>
                  <a:tcPr marL="2288" marR="2288" marT="2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 </a:t>
                      </a:r>
                    </a:p>
                  </a:txBody>
                  <a:tcPr marL="2288" marR="2288" marT="22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endParaRPr lang="en-US" sz="1000" b="1" i="0" u="none" strike="noStrike" dirty="0">
                        <a:solidFill>
                          <a:srgbClr val="000000"/>
                        </a:solidFill>
                        <a:effectLst/>
                        <a:latin typeface="Calibri" panose="020F0502020204030204" pitchFamily="34" charset="0"/>
                      </a:endParaRPr>
                    </a:p>
                  </a:txBody>
                  <a:tcPr marL="2288" marR="2288" marT="22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 </a:t>
                      </a:r>
                    </a:p>
                  </a:txBody>
                  <a:tcPr marL="2288" marR="2288" marT="22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 </a:t>
                      </a:r>
                    </a:p>
                  </a:txBody>
                  <a:tcPr marL="2288" marR="2288" marT="2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 </a:t>
                      </a:r>
                    </a:p>
                  </a:txBody>
                  <a:tcPr marL="2288" marR="2288" marT="2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gridSpan="2">
                  <a:txBody>
                    <a:bodyPr/>
                    <a:lstStyle/>
                    <a:p>
                      <a:endParaRPr lang="en-US" sz="1000"/>
                    </a:p>
                  </a:txBody>
                  <a:tcPr marL="2288" marR="2288" marT="22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pPr algn="r" fontAlgn="ctr"/>
                      <a:endParaRPr lang="en-US" sz="500" b="1" i="0" u="none" strike="noStrike" dirty="0">
                        <a:solidFill>
                          <a:srgbClr val="000000"/>
                        </a:solidFill>
                        <a:effectLst/>
                        <a:latin typeface="Calibri" panose="020F0502020204030204" pitchFamily="34" charset="0"/>
                      </a:endParaRPr>
                    </a:p>
                  </a:txBody>
                  <a:tcPr marL="2288" marR="2288" marT="22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3"/>
                  </a:ext>
                </a:extLst>
              </a:tr>
              <a:tr h="473345">
                <a:tc>
                  <a:txBody>
                    <a:bodyPr/>
                    <a:lstStyle/>
                    <a:p>
                      <a:pPr algn="l" fontAlgn="t"/>
                      <a:r>
                        <a:rPr lang="en-US" sz="1000" b="0" i="0" u="none" strike="noStrike" dirty="0">
                          <a:solidFill>
                            <a:srgbClr val="000000"/>
                          </a:solidFill>
                          <a:effectLst/>
                          <a:latin typeface="Calibri" panose="020F0502020204030204" pitchFamily="34" charset="0"/>
                        </a:rPr>
                        <a:t> SS</a:t>
                      </a:r>
                      <a:r>
                        <a:rPr lang="en-US" sz="1000" b="0" i="0" u="none" strike="noStrike" baseline="0" dirty="0">
                          <a:solidFill>
                            <a:srgbClr val="000000"/>
                          </a:solidFill>
                          <a:effectLst/>
                          <a:latin typeface="Calibri" panose="020F0502020204030204" pitchFamily="34" charset="0"/>
                        </a:rPr>
                        <a:t> Administrators- Dean of Enrollment Services</a:t>
                      </a:r>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Admin</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.5FTE</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66, 297.5</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SS</a:t>
                      </a:r>
                      <a:r>
                        <a:rPr lang="en-US" sz="1000" b="0" i="0" u="none" strike="noStrike" baseline="0" dirty="0">
                          <a:solidFill>
                            <a:srgbClr val="000000"/>
                          </a:solidFill>
                          <a:effectLst/>
                          <a:latin typeface="Calibri" panose="020F0502020204030204" pitchFamily="34" charset="0"/>
                        </a:rPr>
                        <a:t> Administrators- Dean of Enrollment services</a:t>
                      </a:r>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Admin</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.5FTE</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en-US" sz="1000" b="0" i="0" u="none" strike="noStrike" dirty="0">
                          <a:solidFill>
                            <a:srgbClr val="000000"/>
                          </a:solidFill>
                          <a:effectLst/>
                          <a:latin typeface="Calibri" panose="020F0502020204030204" pitchFamily="34" charset="0"/>
                        </a:rPr>
                        <a:t>132,595</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en-US" sz="500" b="0" i="0" u="none" strike="noStrike" dirty="0">
                        <a:solidFill>
                          <a:srgbClr val="000000"/>
                        </a:solidFill>
                        <a:effectLst/>
                        <a:latin typeface="Calibri" panose="020F0502020204030204" pitchFamily="34" charset="0"/>
                      </a:endParaRP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8246">
                <a:tc>
                  <a:txBody>
                    <a:bodyPr/>
                    <a:lstStyle/>
                    <a:p>
                      <a:pPr algn="l" fontAlgn="t"/>
                      <a:r>
                        <a:rPr lang="en-US" sz="1000" b="0" i="0" u="none" strike="noStrike" dirty="0">
                          <a:solidFill>
                            <a:srgbClr val="000000"/>
                          </a:solidFill>
                          <a:effectLst/>
                          <a:latin typeface="Calibri" panose="020F0502020204030204" pitchFamily="34" charset="0"/>
                        </a:rPr>
                        <a:t> Learning community Stipend</a:t>
                      </a:r>
                    </a:p>
                    <a:p>
                      <a:pPr algn="l" fontAlgn="t"/>
                      <a:r>
                        <a:rPr lang="en-US" sz="1000" b="0" i="0" u="none" strike="noStrike" dirty="0">
                          <a:solidFill>
                            <a:srgbClr val="000000"/>
                          </a:solidFill>
                          <a:effectLst/>
                          <a:latin typeface="Calibri" panose="020F0502020204030204" pitchFamily="34" charset="0"/>
                        </a:rPr>
                        <a:t>Umoja Program Coordinator</a:t>
                      </a:r>
                    </a:p>
                    <a:p>
                      <a:pPr algn="l" fontAlgn="t"/>
                      <a:r>
                        <a:rPr lang="en-US" sz="1000" b="0" i="0" u="none" strike="noStrike" dirty="0">
                          <a:solidFill>
                            <a:srgbClr val="000000"/>
                          </a:solidFill>
                          <a:effectLst/>
                          <a:latin typeface="Calibri" panose="020F0502020204030204" pitchFamily="34" charset="0"/>
                        </a:rPr>
                        <a:t>Counselors</a:t>
                      </a:r>
                    </a:p>
                    <a:p>
                      <a:pPr algn="l" fontAlgn="t"/>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Faculty</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141,276</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Learning community Stipend</a:t>
                      </a:r>
                    </a:p>
                    <a:p>
                      <a:pPr algn="l" fontAlgn="t"/>
                      <a:r>
                        <a:rPr lang="en-US" sz="1000" b="0" i="0" u="none" strike="noStrike" dirty="0">
                          <a:solidFill>
                            <a:srgbClr val="000000"/>
                          </a:solidFill>
                          <a:effectLst/>
                          <a:latin typeface="Calibri" panose="020F0502020204030204" pitchFamily="34" charset="0"/>
                        </a:rPr>
                        <a:t>Umoja Program Coordinator</a:t>
                      </a:r>
                    </a:p>
                    <a:p>
                      <a:pPr algn="l" fontAlgn="t"/>
                      <a:r>
                        <a:rPr lang="en-US" sz="1000" b="0" i="0" u="none" strike="noStrike" dirty="0">
                          <a:solidFill>
                            <a:srgbClr val="000000"/>
                          </a:solidFill>
                          <a:effectLst/>
                          <a:latin typeface="Calibri" panose="020F0502020204030204" pitchFamily="34" charset="0"/>
                        </a:rPr>
                        <a:t>Counselors</a:t>
                      </a:r>
                    </a:p>
                    <a:p>
                      <a:pPr algn="l" fontAlgn="t"/>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Faculty</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Calibri" panose="020F0502020204030204" pitchFamily="34" charset="0"/>
                        </a:rPr>
                        <a:t> 141,276</a:t>
                      </a:r>
                    </a:p>
                    <a:p>
                      <a:pPr algn="l" fontAlgn="t"/>
                      <a:endParaRPr lang="en-US" sz="1000" b="0" i="0" u="none" strike="noStrike" dirty="0">
                        <a:solidFill>
                          <a:srgbClr val="000000"/>
                        </a:solidFill>
                        <a:effectLst/>
                        <a:latin typeface="Calibri" panose="020F0502020204030204" pitchFamily="34" charset="0"/>
                      </a:endParaRP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en-US" sz="500" b="0" i="0" u="none" strike="noStrike" dirty="0">
                        <a:solidFill>
                          <a:srgbClr val="000000"/>
                        </a:solidFill>
                        <a:effectLst/>
                        <a:latin typeface="Calibri" panose="020F0502020204030204" pitchFamily="34" charset="0"/>
                      </a:endParaRP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47957">
                <a:tc>
                  <a:txBody>
                    <a:bodyPr/>
                    <a:lstStyle/>
                    <a:p>
                      <a:pPr algn="l" fontAlgn="t"/>
                      <a:r>
                        <a:rPr lang="en-US" sz="1000" b="0" i="0" u="none" strike="noStrike" dirty="0">
                          <a:solidFill>
                            <a:srgbClr val="000000"/>
                          </a:solidFill>
                          <a:effectLst/>
                          <a:latin typeface="Calibri" panose="020F0502020204030204" pitchFamily="34" charset="0"/>
                        </a:rPr>
                        <a:t> Classified Staff</a:t>
                      </a:r>
                    </a:p>
                    <a:p>
                      <a:pPr algn="l" fontAlgn="t"/>
                      <a:r>
                        <a:rPr lang="en-US" sz="1000" b="0" i="0" u="none" strike="noStrike" dirty="0">
                          <a:solidFill>
                            <a:srgbClr val="000000"/>
                          </a:solidFill>
                          <a:effectLst/>
                          <a:latin typeface="Calibri" panose="020F0502020204030204" pitchFamily="34" charset="0"/>
                        </a:rPr>
                        <a:t>Student Ambassadors</a:t>
                      </a: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Classified</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204,979</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Calibri" panose="020F0502020204030204" pitchFamily="34" charset="0"/>
                        </a:rPr>
                        <a:t>Classified Staff </a:t>
                      </a:r>
                    </a:p>
                    <a:p>
                      <a:pPr marL="0" marR="0" lvl="0" indent="0" algn="l" defTabSz="914400" rtl="0" eaLnBrk="1" fontAlgn="t"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Calibri" panose="020F0502020204030204" pitchFamily="34" charset="0"/>
                        </a:rPr>
                        <a:t>UCRC Staff</a:t>
                      </a:r>
                    </a:p>
                    <a:p>
                      <a:pPr algn="l" fontAlgn="t"/>
                      <a:r>
                        <a:rPr lang="en-US" sz="1000" b="0" i="0" u="none" strike="noStrike" dirty="0">
                          <a:solidFill>
                            <a:srgbClr val="000000"/>
                          </a:solidFill>
                          <a:effectLst/>
                          <a:latin typeface="Calibri" panose="020F0502020204030204" pitchFamily="34" charset="0"/>
                        </a:rPr>
                        <a:t>Student</a:t>
                      </a:r>
                      <a:r>
                        <a:rPr lang="en-US" sz="1000" b="0" i="0" u="none" strike="noStrike" baseline="0" dirty="0">
                          <a:solidFill>
                            <a:srgbClr val="000000"/>
                          </a:solidFill>
                          <a:effectLst/>
                          <a:latin typeface="Calibri" panose="020F0502020204030204" pitchFamily="34" charset="0"/>
                        </a:rPr>
                        <a:t> Ambassadors</a:t>
                      </a:r>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classified</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.5 FTE</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en-US" sz="1000" b="0" i="0" u="none" strike="noStrike" dirty="0">
                          <a:solidFill>
                            <a:srgbClr val="000000"/>
                          </a:solidFill>
                          <a:effectLst/>
                          <a:latin typeface="Calibri" panose="020F0502020204030204" pitchFamily="34" charset="0"/>
                        </a:rPr>
                        <a:t> 204,979</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en-US" sz="500" b="0" i="0" u="none" strike="noStrike" dirty="0">
                        <a:solidFill>
                          <a:srgbClr val="000000"/>
                        </a:solidFill>
                        <a:effectLst/>
                        <a:latin typeface="Calibri" panose="020F0502020204030204" pitchFamily="34" charset="0"/>
                      </a:endParaRP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79350">
                <a:tc>
                  <a:txBody>
                    <a:bodyPr/>
                    <a:lstStyle/>
                    <a:p>
                      <a:pPr algn="l" fontAlgn="t"/>
                      <a:r>
                        <a:rPr lang="en-US" sz="1000" b="0" i="0" u="none" strike="noStrike" dirty="0">
                          <a:solidFill>
                            <a:srgbClr val="000000"/>
                          </a:solidFill>
                          <a:effectLst/>
                          <a:latin typeface="Calibri" panose="020F0502020204030204" pitchFamily="34" charset="0"/>
                        </a:rPr>
                        <a:t> Benefits</a:t>
                      </a: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All</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52,174</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Benefits</a:t>
                      </a: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en-US" sz="1000" b="0" i="0" u="none" strike="noStrike" dirty="0">
                          <a:solidFill>
                            <a:srgbClr val="000000"/>
                          </a:solidFill>
                          <a:effectLst/>
                          <a:latin typeface="Calibri" panose="020F0502020204030204" pitchFamily="34" charset="0"/>
                        </a:rPr>
                        <a:t> 52,174</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en-US" sz="500" b="0" i="0" u="none" strike="noStrike" dirty="0">
                        <a:solidFill>
                          <a:srgbClr val="000000"/>
                        </a:solidFill>
                        <a:effectLst/>
                        <a:latin typeface="Calibri" panose="020F0502020204030204" pitchFamily="34" charset="0"/>
                      </a:endParaRP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81302">
                <a:tc>
                  <a:txBody>
                    <a:bodyPr/>
                    <a:lstStyle/>
                    <a:p>
                      <a:pPr algn="l" fontAlgn="t"/>
                      <a:r>
                        <a:rPr lang="en-US" sz="1000" b="0" i="0" u="none" strike="noStrike" dirty="0">
                          <a:solidFill>
                            <a:srgbClr val="000000"/>
                          </a:solidFill>
                          <a:effectLst/>
                          <a:latin typeface="Calibri" panose="020F0502020204030204" pitchFamily="34" charset="0"/>
                        </a:rPr>
                        <a:t> Guest Speakers, Travel, Publications</a:t>
                      </a: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6,564</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Guest Speakers, Travel, Publications</a:t>
                      </a: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6564</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73345">
                <a:tc>
                  <a:txBody>
                    <a:bodyPr/>
                    <a:lstStyle/>
                    <a:p>
                      <a:r>
                        <a:rPr lang="en-US" dirty="0"/>
                        <a:t>Book Vouchers</a:t>
                      </a: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dirty="0"/>
                        <a:t>3,367</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dirty="0"/>
                        <a:t>Book Vouchers</a:t>
                      </a: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en-US" dirty="0"/>
                        <a:t>3,367</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en-US" sz="500" b="0" i="0" u="none" strike="noStrike" dirty="0">
                        <a:solidFill>
                          <a:srgbClr val="000000"/>
                        </a:solidFill>
                        <a:effectLst/>
                        <a:latin typeface="Calibri" panose="020F0502020204030204" pitchFamily="34" charset="0"/>
                      </a:endParaRP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73345">
                <a:tc>
                  <a:txBody>
                    <a:bodyPr/>
                    <a:lstStyle/>
                    <a:p>
                      <a:endParaRPr lang="en-US" dirty="0"/>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dirty="0"/>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endParaRPr lang="en-US" dirty="0"/>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017186831"/>
                  </a:ext>
                </a:extLst>
              </a:tr>
            </a:tbl>
          </a:graphicData>
        </a:graphic>
      </p:graphicFrame>
    </p:spTree>
    <p:extLst>
      <p:ext uri="{BB962C8B-B14F-4D97-AF65-F5344CB8AC3E}">
        <p14:creationId xmlns:p14="http://schemas.microsoft.com/office/powerpoint/2010/main" val="4253148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BSI funding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11410125"/>
              </p:ext>
            </p:extLst>
          </p:nvPr>
        </p:nvGraphicFramePr>
        <p:xfrm>
          <a:off x="1969476" y="1382034"/>
          <a:ext cx="8439588" cy="3372998"/>
        </p:xfrm>
        <a:graphic>
          <a:graphicData uri="http://schemas.openxmlformats.org/drawingml/2006/table">
            <a:tbl>
              <a:tblPr/>
              <a:tblGrid>
                <a:gridCol w="1298248">
                  <a:extLst>
                    <a:ext uri="{9D8B030D-6E8A-4147-A177-3AD203B41FA5}">
                      <a16:colId xmlns:a16="http://schemas.microsoft.com/office/drawing/2014/main" val="20000"/>
                    </a:ext>
                  </a:extLst>
                </a:gridCol>
                <a:gridCol w="648120">
                  <a:extLst>
                    <a:ext uri="{9D8B030D-6E8A-4147-A177-3AD203B41FA5}">
                      <a16:colId xmlns:a16="http://schemas.microsoft.com/office/drawing/2014/main" val="20001"/>
                    </a:ext>
                  </a:extLst>
                </a:gridCol>
                <a:gridCol w="944840">
                  <a:extLst>
                    <a:ext uri="{9D8B030D-6E8A-4147-A177-3AD203B41FA5}">
                      <a16:colId xmlns:a16="http://schemas.microsoft.com/office/drawing/2014/main" val="20002"/>
                    </a:ext>
                  </a:extLst>
                </a:gridCol>
                <a:gridCol w="767493">
                  <a:extLst>
                    <a:ext uri="{9D8B030D-6E8A-4147-A177-3AD203B41FA5}">
                      <a16:colId xmlns:a16="http://schemas.microsoft.com/office/drawing/2014/main" val="20003"/>
                    </a:ext>
                  </a:extLst>
                </a:gridCol>
                <a:gridCol w="625130">
                  <a:extLst>
                    <a:ext uri="{9D8B030D-6E8A-4147-A177-3AD203B41FA5}">
                      <a16:colId xmlns:a16="http://schemas.microsoft.com/office/drawing/2014/main" val="20004"/>
                    </a:ext>
                  </a:extLst>
                </a:gridCol>
                <a:gridCol w="1321238">
                  <a:extLst>
                    <a:ext uri="{9D8B030D-6E8A-4147-A177-3AD203B41FA5}">
                      <a16:colId xmlns:a16="http://schemas.microsoft.com/office/drawing/2014/main" val="20005"/>
                    </a:ext>
                  </a:extLst>
                </a:gridCol>
                <a:gridCol w="944840">
                  <a:extLst>
                    <a:ext uri="{9D8B030D-6E8A-4147-A177-3AD203B41FA5}">
                      <a16:colId xmlns:a16="http://schemas.microsoft.com/office/drawing/2014/main" val="20006"/>
                    </a:ext>
                  </a:extLst>
                </a:gridCol>
                <a:gridCol w="611990">
                  <a:extLst>
                    <a:ext uri="{9D8B030D-6E8A-4147-A177-3AD203B41FA5}">
                      <a16:colId xmlns:a16="http://schemas.microsoft.com/office/drawing/2014/main" val="20007"/>
                    </a:ext>
                  </a:extLst>
                </a:gridCol>
                <a:gridCol w="332849">
                  <a:extLst>
                    <a:ext uri="{9D8B030D-6E8A-4147-A177-3AD203B41FA5}">
                      <a16:colId xmlns:a16="http://schemas.microsoft.com/office/drawing/2014/main" val="20008"/>
                    </a:ext>
                  </a:extLst>
                </a:gridCol>
                <a:gridCol w="144010">
                  <a:extLst>
                    <a:ext uri="{9D8B030D-6E8A-4147-A177-3AD203B41FA5}">
                      <a16:colId xmlns:a16="http://schemas.microsoft.com/office/drawing/2014/main" val="20009"/>
                    </a:ext>
                  </a:extLst>
                </a:gridCol>
                <a:gridCol w="148880">
                  <a:extLst>
                    <a:ext uri="{9D8B030D-6E8A-4147-A177-3AD203B41FA5}">
                      <a16:colId xmlns:a16="http://schemas.microsoft.com/office/drawing/2014/main" val="2199441445"/>
                    </a:ext>
                  </a:extLst>
                </a:gridCol>
                <a:gridCol w="651950">
                  <a:extLst>
                    <a:ext uri="{9D8B030D-6E8A-4147-A177-3AD203B41FA5}">
                      <a16:colId xmlns:a16="http://schemas.microsoft.com/office/drawing/2014/main" val="20010"/>
                    </a:ext>
                  </a:extLst>
                </a:gridCol>
              </a:tblGrid>
              <a:tr h="698180">
                <a:tc gridSpan="6">
                  <a:txBody>
                    <a:bodyPr/>
                    <a:lstStyle/>
                    <a:p>
                      <a:pPr algn="l" fontAlgn="ctr"/>
                      <a:r>
                        <a:rPr lang="en-US" sz="1100" b="1" i="0" u="none" strike="noStrike" dirty="0">
                          <a:solidFill>
                            <a:srgbClr val="000000"/>
                          </a:solidFill>
                          <a:effectLst/>
                          <a:latin typeface="Calibri" panose="020F0502020204030204" pitchFamily="34" charset="0"/>
                        </a:rPr>
                        <a:t>BCC BSI Funding</a:t>
                      </a:r>
                    </a:p>
                  </a:txBody>
                  <a:tcPr marL="2288" marR="2288" marT="2288"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500" b="0" i="0" u="none" strike="noStrike" dirty="0">
                        <a:solidFill>
                          <a:srgbClr val="000000"/>
                        </a:solidFill>
                        <a:effectLst/>
                        <a:latin typeface="Calibri" panose="020F0502020204030204" pitchFamily="34" charset="0"/>
                      </a:endParaRPr>
                    </a:p>
                  </a:txBody>
                  <a:tcPr marL="2288" marR="2288" marT="2288"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b"/>
                      <a:endParaRPr lang="en-US" sz="500" b="0" i="0" u="none" strike="noStrike">
                        <a:solidFill>
                          <a:srgbClr val="000000"/>
                        </a:solidFill>
                        <a:effectLst/>
                        <a:latin typeface="Calibri" panose="020F0502020204030204" pitchFamily="34" charset="0"/>
                      </a:endParaRPr>
                    </a:p>
                  </a:txBody>
                  <a:tcPr marL="2288" marR="2288" marT="2288"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l" fontAlgn="b"/>
                      <a:endParaRPr lang="en-US" sz="500" b="0" i="0" u="none" strike="noStrike" dirty="0">
                        <a:solidFill>
                          <a:srgbClr val="000000"/>
                        </a:solidFill>
                        <a:effectLst/>
                        <a:latin typeface="Calibri" panose="020F0502020204030204" pitchFamily="34" charset="0"/>
                      </a:endParaRPr>
                    </a:p>
                  </a:txBody>
                  <a:tcPr marL="2288" marR="2288" marT="2288"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09768">
                <a:tc gridSpan="4">
                  <a:txBody>
                    <a:bodyPr/>
                    <a:lstStyle/>
                    <a:p>
                      <a:pPr algn="ctr" fontAlgn="ctr"/>
                      <a:r>
                        <a:rPr lang="en-US" sz="1050" b="1" i="0" u="none" strike="noStrike" dirty="0">
                          <a:solidFill>
                            <a:srgbClr val="000000"/>
                          </a:solidFill>
                          <a:effectLst/>
                          <a:latin typeface="Calibri" panose="020F0502020204030204" pitchFamily="34" charset="0"/>
                        </a:rPr>
                        <a:t>2017-2018 </a:t>
                      </a:r>
                      <a:r>
                        <a:rPr lang="en-US" sz="1050" b="1" i="0" u="none" strike="noStrike" dirty="0">
                          <a:solidFill>
                            <a:srgbClr val="FF0000"/>
                          </a:solidFill>
                          <a:effectLst/>
                          <a:latin typeface="Calibri" panose="020F0502020204030204" pitchFamily="34" charset="0"/>
                        </a:rPr>
                        <a:t>$160,000</a:t>
                      </a:r>
                    </a:p>
                  </a:txBody>
                  <a:tcPr marL="2288" marR="2288" marT="22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50" b="1" i="0" u="none" strike="noStrike" dirty="0">
                        <a:solidFill>
                          <a:srgbClr val="FF0000"/>
                        </a:solidFill>
                        <a:effectLst/>
                        <a:latin typeface="Calibri" panose="020F0502020204030204" pitchFamily="34" charset="0"/>
                      </a:endParaRPr>
                    </a:p>
                  </a:txBody>
                  <a:tcPr marL="2288" marR="2288" marT="22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gridSpan="7">
                  <a:txBody>
                    <a:bodyPr/>
                    <a:lstStyle/>
                    <a:p>
                      <a:pPr algn="ctr" fontAlgn="ctr"/>
                      <a:r>
                        <a:rPr lang="en-US" sz="1050" b="1" i="0" u="none" strike="noStrike" dirty="0">
                          <a:solidFill>
                            <a:srgbClr val="000000"/>
                          </a:solidFill>
                          <a:effectLst/>
                          <a:latin typeface="Calibri" panose="020F0502020204030204" pitchFamily="34" charset="0"/>
                        </a:rPr>
                        <a:t>2018-2019  </a:t>
                      </a:r>
                      <a:r>
                        <a:rPr lang="en-US" sz="1050" b="1" i="0" u="none" strike="noStrike" dirty="0">
                          <a:solidFill>
                            <a:srgbClr val="FF0000"/>
                          </a:solidFill>
                          <a:effectLst/>
                          <a:latin typeface="Calibri" panose="020F0502020204030204" pitchFamily="34" charset="0"/>
                        </a:rPr>
                        <a:t>$160,258</a:t>
                      </a:r>
                      <a:endParaRPr lang="en-US" sz="1050" b="1" i="0" u="none" strike="noStrike" dirty="0">
                        <a:solidFill>
                          <a:srgbClr val="000000"/>
                        </a:solidFill>
                        <a:effectLst/>
                        <a:latin typeface="Calibri" panose="020F0502020204030204" pitchFamily="34" charset="0"/>
                      </a:endParaRPr>
                    </a:p>
                  </a:txBody>
                  <a:tcPr marL="2288" marR="2288" marT="22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422460">
                <a:tc>
                  <a:txBody>
                    <a:bodyPr/>
                    <a:lstStyle/>
                    <a:p>
                      <a:pPr algn="l" fontAlgn="ctr"/>
                      <a:r>
                        <a:rPr lang="en-US" sz="1000" b="1" i="0" u="none" strike="noStrike" dirty="0">
                          <a:solidFill>
                            <a:srgbClr val="000000"/>
                          </a:solidFill>
                          <a:effectLst/>
                          <a:latin typeface="Calibri" panose="020F0502020204030204" pitchFamily="34" charset="0"/>
                        </a:rPr>
                        <a:t>Positions/Activities</a:t>
                      </a:r>
                    </a:p>
                  </a:txBody>
                  <a:tcPr marL="2288" marR="2288" marT="22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Category</a:t>
                      </a:r>
                    </a:p>
                  </a:txBody>
                  <a:tcPr marL="2288" marR="2288" marT="2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Type of expense</a:t>
                      </a:r>
                    </a:p>
                  </a:txBody>
                  <a:tcPr marL="2288" marR="2288" marT="2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Cost</a:t>
                      </a:r>
                    </a:p>
                  </a:txBody>
                  <a:tcPr marL="2288" marR="2288" marT="22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endParaRPr lang="en-US" sz="1000" b="1" i="0" u="none" strike="noStrike" dirty="0">
                        <a:solidFill>
                          <a:srgbClr val="000000"/>
                        </a:solidFill>
                        <a:effectLst/>
                        <a:latin typeface="Calibri" panose="020F0502020204030204" pitchFamily="34" charset="0"/>
                      </a:endParaRPr>
                    </a:p>
                  </a:txBody>
                  <a:tcPr marL="2288" marR="2288" marT="22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Positions/Activities</a:t>
                      </a:r>
                    </a:p>
                  </a:txBody>
                  <a:tcPr marL="2288" marR="2288" marT="22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Category</a:t>
                      </a:r>
                    </a:p>
                  </a:txBody>
                  <a:tcPr marL="2288" marR="2288" marT="2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Type of expense</a:t>
                      </a:r>
                    </a:p>
                  </a:txBody>
                  <a:tcPr marL="2288" marR="2288" marT="2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gridSpan="4">
                  <a:txBody>
                    <a:bodyPr/>
                    <a:lstStyle/>
                    <a:p>
                      <a:pPr algn="l" fontAlgn="ctr"/>
                      <a:r>
                        <a:rPr lang="en-US" sz="1000" b="1" i="0" u="none" strike="noStrike" dirty="0">
                          <a:solidFill>
                            <a:srgbClr val="000000"/>
                          </a:solidFill>
                          <a:effectLst/>
                          <a:latin typeface="Calibri" panose="020F0502020204030204" pitchFamily="34" charset="0"/>
                        </a:rPr>
                        <a:t>Cost</a:t>
                      </a:r>
                    </a:p>
                  </a:txBody>
                  <a:tcPr marL="2288" marR="2288" marT="22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pPr algn="l" fontAlgn="ctr"/>
                      <a:endParaRPr lang="en-US" sz="500" b="1" i="0" u="none" strike="noStrike">
                        <a:solidFill>
                          <a:srgbClr val="000000"/>
                        </a:solidFill>
                        <a:effectLst/>
                        <a:latin typeface="Calibri" panose="020F0502020204030204" pitchFamily="34" charset="0"/>
                      </a:endParaRPr>
                    </a:p>
                  </a:txBody>
                  <a:tcPr marL="2288" marR="2288" marT="22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82450">
                <a:tc>
                  <a:txBody>
                    <a:bodyPr/>
                    <a:lstStyle/>
                    <a:p>
                      <a:pPr algn="l" fontAlgn="ctr"/>
                      <a:r>
                        <a:rPr lang="en-US" sz="1000" b="1" i="0" u="none" strike="noStrike">
                          <a:solidFill>
                            <a:srgbClr val="000000"/>
                          </a:solidFill>
                          <a:effectLst/>
                          <a:latin typeface="Calibri" panose="020F0502020204030204" pitchFamily="34" charset="0"/>
                        </a:rPr>
                        <a:t> </a:t>
                      </a:r>
                    </a:p>
                  </a:txBody>
                  <a:tcPr marL="2288" marR="2288" marT="22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 </a:t>
                      </a:r>
                    </a:p>
                  </a:txBody>
                  <a:tcPr marL="2288" marR="2288" marT="2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 </a:t>
                      </a:r>
                    </a:p>
                  </a:txBody>
                  <a:tcPr marL="2288" marR="2288" marT="2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 </a:t>
                      </a:r>
                    </a:p>
                  </a:txBody>
                  <a:tcPr marL="2288" marR="2288" marT="22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endParaRPr lang="en-US" sz="1000" b="1" i="0" u="none" strike="noStrike" dirty="0">
                        <a:solidFill>
                          <a:srgbClr val="000000"/>
                        </a:solidFill>
                        <a:effectLst/>
                        <a:latin typeface="Calibri" panose="020F0502020204030204" pitchFamily="34" charset="0"/>
                      </a:endParaRPr>
                    </a:p>
                  </a:txBody>
                  <a:tcPr marL="2288" marR="2288" marT="22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 </a:t>
                      </a:r>
                    </a:p>
                  </a:txBody>
                  <a:tcPr marL="2288" marR="2288" marT="22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 </a:t>
                      </a:r>
                    </a:p>
                  </a:txBody>
                  <a:tcPr marL="2288" marR="2288" marT="2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000" b="1" i="0" u="none" strike="noStrike" dirty="0">
                          <a:solidFill>
                            <a:srgbClr val="000000"/>
                          </a:solidFill>
                          <a:effectLst/>
                          <a:latin typeface="Calibri" panose="020F0502020204030204" pitchFamily="34" charset="0"/>
                        </a:rPr>
                        <a:t> </a:t>
                      </a:r>
                    </a:p>
                  </a:txBody>
                  <a:tcPr marL="2288" marR="2288" marT="2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gridSpan="4">
                  <a:txBody>
                    <a:bodyPr/>
                    <a:lstStyle/>
                    <a:p>
                      <a:endParaRPr lang="en-US" sz="1000"/>
                    </a:p>
                  </a:txBody>
                  <a:tcPr marL="2288" marR="2288" marT="22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pPr algn="r" fontAlgn="ctr"/>
                      <a:endParaRPr lang="en-US" sz="500" b="1" i="0" u="none" strike="noStrike" dirty="0">
                        <a:solidFill>
                          <a:srgbClr val="000000"/>
                        </a:solidFill>
                        <a:effectLst/>
                        <a:latin typeface="Calibri" panose="020F0502020204030204" pitchFamily="34" charset="0"/>
                      </a:endParaRPr>
                    </a:p>
                  </a:txBody>
                  <a:tcPr marL="2288" marR="2288" marT="22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473345">
                <a:tc>
                  <a:txBody>
                    <a:bodyPr/>
                    <a:lstStyle/>
                    <a:p>
                      <a:pPr algn="l" fontAlgn="t"/>
                      <a:r>
                        <a:rPr lang="en-US" sz="1000" b="0" i="0" u="none" strike="noStrike" dirty="0">
                          <a:solidFill>
                            <a:srgbClr val="000000"/>
                          </a:solidFill>
                          <a:effectLst/>
                          <a:latin typeface="Calibri" panose="020F0502020204030204" pitchFamily="34" charset="0"/>
                        </a:rPr>
                        <a:t> Faculty Stipends- reading portfolios, AB705 implementation</a:t>
                      </a: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Faculty</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11,700</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Faculty Stipends</a:t>
                      </a: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Faculty</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t"/>
                      <a:r>
                        <a:rPr lang="en-US" sz="1000" b="0" i="0" u="none" strike="noStrike" dirty="0">
                          <a:solidFill>
                            <a:srgbClr val="000000"/>
                          </a:solidFill>
                          <a:effectLst/>
                          <a:latin typeface="Calibri" panose="020F0502020204030204" pitchFamily="34" charset="0"/>
                        </a:rPr>
                        <a:t> 11,700</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en-US" sz="1000" b="0" i="0" u="none" strike="noStrike" dirty="0">
                        <a:solidFill>
                          <a:srgbClr val="000000"/>
                        </a:solidFill>
                        <a:effectLst/>
                        <a:latin typeface="Calibri" panose="020F0502020204030204" pitchFamily="34" charset="0"/>
                      </a:endParaRP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4"/>
                  </a:ext>
                </a:extLst>
              </a:tr>
              <a:tr h="308246">
                <a:tc>
                  <a:txBody>
                    <a:bodyPr/>
                    <a:lstStyle/>
                    <a:p>
                      <a:pPr algn="l" fontAlgn="t"/>
                      <a:r>
                        <a:rPr lang="en-US" sz="1000" b="0" i="0" u="none" strike="noStrike" dirty="0">
                          <a:solidFill>
                            <a:srgbClr val="000000"/>
                          </a:solidFill>
                          <a:effectLst/>
                          <a:latin typeface="Calibri" panose="020F0502020204030204" pitchFamily="34" charset="0"/>
                        </a:rPr>
                        <a:t> Curriculum Development, Special Projects</a:t>
                      </a: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Faculty</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16,000</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Curriculum Development, Special Projects</a:t>
                      </a: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Faculty</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en-US" sz="1000" b="0" i="0" u="none" strike="noStrike" dirty="0">
                          <a:solidFill>
                            <a:srgbClr val="000000"/>
                          </a:solidFill>
                          <a:effectLst/>
                          <a:latin typeface="Calibri" panose="020F0502020204030204" pitchFamily="34" charset="0"/>
                        </a:rPr>
                        <a:t> 16,000</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tc>
                <a:extLst>
                  <a:ext uri="{0D108BD9-81ED-4DB2-BD59-A6C34878D82A}">
                    <a16:rowId xmlns:a16="http://schemas.microsoft.com/office/drawing/2014/main" val="10005"/>
                  </a:ext>
                </a:extLst>
              </a:tr>
              <a:tr h="347957">
                <a:tc>
                  <a:txBody>
                    <a:bodyPr/>
                    <a:lstStyle/>
                    <a:p>
                      <a:pPr algn="l" fontAlgn="t"/>
                      <a:r>
                        <a:rPr lang="en-US" sz="1000" b="0" i="0" u="none" strike="noStrike" dirty="0">
                          <a:solidFill>
                            <a:srgbClr val="000000"/>
                          </a:solidFill>
                          <a:effectLst/>
                          <a:latin typeface="Calibri" panose="020F0502020204030204" pitchFamily="34" charset="0"/>
                        </a:rPr>
                        <a:t> Tutoring</a:t>
                      </a: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Classified</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201,000</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Tutoring</a:t>
                      </a: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Classified</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t"/>
                      <a:r>
                        <a:rPr lang="en-US" sz="1000" b="0" i="0" u="none" strike="noStrike" dirty="0">
                          <a:solidFill>
                            <a:srgbClr val="000000"/>
                          </a:solidFill>
                          <a:effectLst/>
                          <a:latin typeface="Calibri" panose="020F0502020204030204" pitchFamily="34" charset="0"/>
                        </a:rPr>
                        <a:t>201,000</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en-US" sz="500" b="0" i="0" u="none" strike="noStrike" dirty="0">
                        <a:solidFill>
                          <a:srgbClr val="000000"/>
                        </a:solidFill>
                        <a:effectLst/>
                        <a:latin typeface="Calibri" panose="020F0502020204030204" pitchFamily="34" charset="0"/>
                      </a:endParaRP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379350">
                <a:tc>
                  <a:txBody>
                    <a:bodyPr/>
                    <a:lstStyle/>
                    <a:p>
                      <a:pPr algn="l" fontAlgn="t"/>
                      <a:r>
                        <a:rPr lang="en-US" sz="1000" b="0" i="0" u="none" strike="noStrike" dirty="0">
                          <a:solidFill>
                            <a:srgbClr val="000000"/>
                          </a:solidFill>
                          <a:effectLst/>
                          <a:latin typeface="Calibri" panose="020F0502020204030204" pitchFamily="34" charset="0"/>
                        </a:rPr>
                        <a:t> Professional Development</a:t>
                      </a: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All</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5000</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2288" marR="2288" marT="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Calibri" panose="020F0502020204030204" pitchFamily="34" charset="0"/>
                        </a:rPr>
                        <a:t>Professional Development</a:t>
                      </a:r>
                    </a:p>
                  </a:txBody>
                  <a:tcPr marL="2288" marR="2288" marT="228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All</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 </a:t>
                      </a:r>
                    </a:p>
                  </a:txBody>
                  <a:tcPr marL="2288" marR="2288" marT="22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t"/>
                      <a:r>
                        <a:rPr lang="en-US" sz="1000" b="0" i="0" u="none" strike="noStrike" dirty="0">
                          <a:solidFill>
                            <a:srgbClr val="000000"/>
                          </a:solidFill>
                          <a:effectLst/>
                          <a:latin typeface="Calibri" panose="020F0502020204030204" pitchFamily="34" charset="0"/>
                        </a:rPr>
                        <a:t> 5000</a:t>
                      </a: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en-US" sz="500" b="0" i="0" u="none" strike="noStrike" dirty="0">
                        <a:solidFill>
                          <a:srgbClr val="000000"/>
                        </a:solidFill>
                        <a:effectLst/>
                        <a:latin typeface="Calibri" panose="020F0502020204030204" pitchFamily="34" charset="0"/>
                      </a:endParaRPr>
                    </a:p>
                  </a:txBody>
                  <a:tcPr marL="2288" marR="2288" marT="228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882026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1015" y="365125"/>
            <a:ext cx="7596554" cy="928837"/>
          </a:xfrm>
        </p:spPr>
        <p:txBody>
          <a:bodyPr>
            <a:normAutofit fontScale="90000"/>
          </a:bodyPr>
          <a:lstStyle/>
          <a:p>
            <a:pPr algn="ctr"/>
            <a:r>
              <a:rPr lang="en-US" dirty="0">
                <a:solidFill>
                  <a:srgbClr val="005659"/>
                </a:solidFill>
                <a:latin typeface="+mn-lt"/>
              </a:rPr>
              <a:t>Student Equity and Achievement</a:t>
            </a:r>
            <a:br>
              <a:rPr lang="en-US" dirty="0">
                <a:solidFill>
                  <a:srgbClr val="005659"/>
                </a:solidFill>
                <a:latin typeface="+mn-lt"/>
              </a:rPr>
            </a:br>
            <a:r>
              <a:rPr lang="en-US" dirty="0">
                <a:solidFill>
                  <a:srgbClr val="005659"/>
                </a:solidFill>
                <a:latin typeface="+mn-lt"/>
              </a:rPr>
              <a:t>Requests for 2019-20</a:t>
            </a:r>
          </a:p>
        </p:txBody>
      </p:sp>
      <p:sp>
        <p:nvSpPr>
          <p:cNvPr id="8" name="Content Placeholder 7"/>
          <p:cNvSpPr>
            <a:spLocks noGrp="1"/>
          </p:cNvSpPr>
          <p:nvPr>
            <p:ph sz="half" idx="1"/>
          </p:nvPr>
        </p:nvSpPr>
        <p:spPr>
          <a:xfrm>
            <a:off x="692426" y="1927273"/>
            <a:ext cx="10547660" cy="4249689"/>
          </a:xfrm>
        </p:spPr>
        <p:txBody>
          <a:bodyPr>
            <a:normAutofit/>
          </a:bodyPr>
          <a:lstStyle/>
          <a:p>
            <a:pPr marL="0" indent="0">
              <a:buNone/>
            </a:pPr>
            <a:r>
              <a:rPr lang="en-US" u="sng" dirty="0"/>
              <a:t>Learning Communities and UMOJA</a:t>
            </a:r>
          </a:p>
          <a:p>
            <a:r>
              <a:rPr lang="en-US" dirty="0"/>
              <a:t>Total $146,250</a:t>
            </a:r>
          </a:p>
          <a:p>
            <a:pPr marL="0" indent="0">
              <a:buNone/>
            </a:pPr>
            <a:r>
              <a:rPr lang="en-US" u="sng" dirty="0"/>
              <a:t>Tutoring</a:t>
            </a:r>
            <a:endParaRPr lang="en-US" dirty="0"/>
          </a:p>
          <a:p>
            <a:r>
              <a:rPr lang="en-US" dirty="0"/>
              <a:t>Total $347,140</a:t>
            </a:r>
          </a:p>
          <a:p>
            <a:r>
              <a:rPr lang="en-US" u="sng" dirty="0"/>
              <a:t>Student Ambassadors</a:t>
            </a:r>
          </a:p>
          <a:p>
            <a:endParaRPr lang="en-US" u="sng" dirty="0"/>
          </a:p>
        </p:txBody>
      </p:sp>
      <p:sp>
        <p:nvSpPr>
          <p:cNvPr id="9" name="Content Placeholder 8"/>
          <p:cNvSpPr>
            <a:spLocks noGrp="1"/>
          </p:cNvSpPr>
          <p:nvPr>
            <p:ph sz="half" idx="2"/>
          </p:nvPr>
        </p:nvSpPr>
        <p:spPr>
          <a:xfrm>
            <a:off x="6172200" y="1825626"/>
            <a:ext cx="2226212" cy="928838"/>
          </a:xfrm>
        </p:spPr>
        <p:txBody>
          <a:bodyPr>
            <a:normAutofit/>
          </a:bodyPr>
          <a:lstStyle/>
          <a:p>
            <a:pPr marL="0" indent="0">
              <a:buNone/>
            </a:pPr>
            <a:endParaRPr lang="en-US" dirty="0"/>
          </a:p>
        </p:txBody>
      </p:sp>
      <p:pic>
        <p:nvPicPr>
          <p:cNvPr id="10"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682" y="365125"/>
            <a:ext cx="1779917" cy="1193800"/>
          </a:xfrm>
          <a:prstGeom prst="rect">
            <a:avLst/>
          </a:prstGeom>
        </p:spPr>
      </p:pic>
    </p:spTree>
    <p:extLst>
      <p:ext uri="{BB962C8B-B14F-4D97-AF65-F5344CB8AC3E}">
        <p14:creationId xmlns:p14="http://schemas.microsoft.com/office/powerpoint/2010/main" val="3510839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5659"/>
                </a:solidFill>
                <a:latin typeface="+mn-lt"/>
              </a:rPr>
              <a:t>              Student Equity and Achievement Program Non-Allowable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65125"/>
            <a:ext cx="2133600" cy="1193800"/>
          </a:xfrm>
        </p:spPr>
      </p:pic>
      <p:sp>
        <p:nvSpPr>
          <p:cNvPr id="5" name="TextBox 4"/>
          <p:cNvSpPr txBox="1"/>
          <p:nvPr/>
        </p:nvSpPr>
        <p:spPr>
          <a:xfrm>
            <a:off x="964163" y="1558925"/>
            <a:ext cx="8365067" cy="5078313"/>
          </a:xfrm>
          <a:prstGeom prst="rect">
            <a:avLst/>
          </a:prstGeom>
          <a:noFill/>
        </p:spPr>
        <p:txBody>
          <a:bodyPr wrap="square" rtlCol="0">
            <a:spAutoFit/>
          </a:bodyPr>
          <a:lstStyle/>
          <a:p>
            <a:endParaRPr lang="en-US" sz="800" dirty="0"/>
          </a:p>
          <a:p>
            <a:pPr marL="514350" indent="-514350">
              <a:buFont typeface="+mj-lt"/>
              <a:buAutoNum type="arabicPeriod"/>
            </a:pPr>
            <a:r>
              <a:rPr lang="en-US" sz="2400" dirty="0"/>
              <a:t>Gifts- Public funds may not be uses for gifts or monetary awards of any kind. Expenditures for a public purpose are </a:t>
            </a:r>
            <a:r>
              <a:rPr lang="en-US" sz="2400" u="sng" dirty="0"/>
              <a:t>not</a:t>
            </a:r>
            <a:r>
              <a:rPr lang="en-US" sz="2400" dirty="0"/>
              <a:t> considered a gift of public funds.</a:t>
            </a:r>
          </a:p>
          <a:p>
            <a:endParaRPr lang="en-US" sz="2400" dirty="0"/>
          </a:p>
          <a:p>
            <a:r>
              <a:rPr lang="en-US" sz="2400" dirty="0"/>
              <a:t>2.  Stipends for students—funds cannot be used to pay  </a:t>
            </a:r>
          </a:p>
          <a:p>
            <a:r>
              <a:rPr lang="en-US" sz="2400" dirty="0"/>
              <a:t>      stipends for participation in program or classroom    </a:t>
            </a:r>
          </a:p>
          <a:p>
            <a:r>
              <a:rPr lang="en-US" sz="2400" dirty="0"/>
              <a:t>      activities.</a:t>
            </a:r>
          </a:p>
          <a:p>
            <a:endParaRPr lang="en-US" sz="2400" dirty="0"/>
          </a:p>
          <a:p>
            <a:r>
              <a:rPr lang="en-US" sz="2400" dirty="0"/>
              <a:t>3. Political contribution.</a:t>
            </a:r>
          </a:p>
          <a:p>
            <a:endParaRPr lang="en-US" sz="2400" dirty="0"/>
          </a:p>
          <a:p>
            <a:r>
              <a:rPr lang="en-US" sz="2400" dirty="0"/>
              <a:t>4. Courses- funds may not be used to pay for the delivery of courses that generate FTES.</a:t>
            </a:r>
          </a:p>
          <a:p>
            <a:endParaRPr lang="en-US" sz="2800" dirty="0"/>
          </a:p>
        </p:txBody>
      </p:sp>
    </p:spTree>
    <p:extLst>
      <p:ext uri="{BB962C8B-B14F-4D97-AF65-F5344CB8AC3E}">
        <p14:creationId xmlns:p14="http://schemas.microsoft.com/office/powerpoint/2010/main" val="1231361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381</TotalTime>
  <Words>622</Words>
  <Application>Microsoft Office PowerPoint</Application>
  <PresentationFormat>Widescreen</PresentationFormat>
  <Paragraphs>272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SEA  (Student Equity and Achievement Program)</vt:lpstr>
      <vt:lpstr>SEA  </vt:lpstr>
      <vt:lpstr> SEA- SSSP portion  </vt:lpstr>
      <vt:lpstr> SSP funding </vt:lpstr>
      <vt:lpstr>SEA</vt:lpstr>
      <vt:lpstr> SE funding </vt:lpstr>
      <vt:lpstr> BSI funding </vt:lpstr>
      <vt:lpstr>Student Equity and Achievement Requests for 2019-20</vt:lpstr>
      <vt:lpstr>              Student Equity and Achievement Program Non-Allowable </vt:lpstr>
      <vt:lpstr>              Student Equity and Achievement Program Non-Allowable </vt:lpstr>
      <vt:lpstr>SEA</vt:lpstr>
    </vt:vector>
  </TitlesOfParts>
  <Company>PCCD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  (Student Equity and Achievement Program)</dc:title>
  <dc:creator>Hermia Yam</dc:creator>
  <cp:lastModifiedBy>Stacey Shears</cp:lastModifiedBy>
  <cp:revision>37</cp:revision>
  <cp:lastPrinted>2019-05-29T02:02:13Z</cp:lastPrinted>
  <dcterms:created xsi:type="dcterms:W3CDTF">2019-05-28T20:16:47Z</dcterms:created>
  <dcterms:modified xsi:type="dcterms:W3CDTF">2019-05-29T04:19:59Z</dcterms:modified>
</cp:coreProperties>
</file>