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5" r:id="rId4"/>
    <p:sldId id="258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768"/>
    <a:srgbClr val="7D2F5D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84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6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2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78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9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2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9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0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3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8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888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621" y="549651"/>
            <a:ext cx="10993549" cy="147501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Career Education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6" y="2024664"/>
            <a:ext cx="11397443" cy="590321"/>
          </a:xfrm>
        </p:spPr>
        <p:txBody>
          <a:bodyPr>
            <a:noAutofit/>
          </a:bodyPr>
          <a:lstStyle/>
          <a:p>
            <a:r>
              <a:rPr lang="en-US" sz="2800" dirty="0" smtClean="0"/>
              <a:t>Perkins and cte  transitions Grants</a:t>
            </a:r>
          </a:p>
          <a:p>
            <a:r>
              <a:rPr lang="en-US" sz="2800" dirty="0" smtClean="0"/>
              <a:t>Strong workforce program – local and regional grants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73" y="877981"/>
            <a:ext cx="2070631" cy="961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35617" y="3849314"/>
            <a:ext cx="2643161" cy="17629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50" y="3409230"/>
            <a:ext cx="2237517" cy="2670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0431" y="3419457"/>
            <a:ext cx="1719685" cy="2769037"/>
          </a:xfrm>
          <a:prstGeom prst="rect">
            <a:avLst/>
          </a:prstGeom>
        </p:spPr>
      </p:pic>
      <p:pic>
        <p:nvPicPr>
          <p:cNvPr id="1034" name="Picture 10" descr="Image result for accountant pho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05" y="3419457"/>
            <a:ext cx="1978433" cy="13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ealth worker phot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74" y="3419458"/>
            <a:ext cx="1870452" cy="13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4" descr="Image result for teacher aide 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 descr="Teacher Ai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74" y="4941527"/>
            <a:ext cx="1870452" cy="124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computer science photo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04" y="4904813"/>
            <a:ext cx="1978433" cy="12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 dirty="0" smtClean="0"/>
              <a:t>Career education grants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09376"/>
            <a:ext cx="10696408" cy="4572493"/>
          </a:xfrm>
        </p:spPr>
        <p:txBody>
          <a:bodyPr anchor="ctr">
            <a:normAutofit fontScale="25000" lnSpcReduction="20000"/>
          </a:bodyPr>
          <a:lstStyle/>
          <a:p>
            <a:endParaRPr lang="en-US" sz="3200" dirty="0" smtClean="0"/>
          </a:p>
          <a:p>
            <a:r>
              <a:rPr lang="en-US" sz="9800" b="1" dirty="0">
                <a:solidFill>
                  <a:schemeClr val="bg2">
                    <a:lumMod val="50000"/>
                  </a:schemeClr>
                </a:solidFill>
              </a:rPr>
              <a:t>Strong Workforce Program: More and Better Career Technical Education to Increase Social Mobility and Fuel Regional Economies with Skilled Workers</a:t>
            </a:r>
          </a:p>
          <a:p>
            <a:pPr marL="324000" lvl="1" indent="0">
              <a:buNone/>
            </a:pPr>
            <a:endParaRPr lang="en-US" sz="9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9800" b="1" dirty="0" smtClean="0">
                <a:solidFill>
                  <a:schemeClr val="bg2">
                    <a:lumMod val="50000"/>
                  </a:schemeClr>
                </a:solidFill>
              </a:rPr>
              <a:t>Perkins: </a:t>
            </a:r>
            <a:r>
              <a:rPr lang="en-US" sz="9800" b="1" dirty="0">
                <a:solidFill>
                  <a:schemeClr val="bg2">
                    <a:lumMod val="50000"/>
                  </a:schemeClr>
                </a:solidFill>
              </a:rPr>
              <a:t>Strengthening Career and Technical Education for the 21st Century Act </a:t>
            </a:r>
          </a:p>
          <a:p>
            <a:endParaRPr lang="en-US" sz="9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9800" b="1" dirty="0" smtClean="0">
                <a:solidFill>
                  <a:schemeClr val="bg2">
                    <a:lumMod val="50000"/>
                  </a:schemeClr>
                </a:solidFill>
              </a:rPr>
              <a:t>CTE Transitions: Helping </a:t>
            </a:r>
            <a:r>
              <a:rPr lang="en-US" sz="9800" b="1" dirty="0">
                <a:solidFill>
                  <a:schemeClr val="bg2">
                    <a:lumMod val="50000"/>
                  </a:schemeClr>
                </a:solidFill>
              </a:rPr>
              <a:t>Career Technical Education students’ transition from secondary to postsecondary education and on to the world of work</a:t>
            </a:r>
            <a:r>
              <a:rPr lang="en-US" sz="9800" b="1" dirty="0" smtClean="0">
                <a:solidFill>
                  <a:schemeClr val="bg2">
                    <a:lumMod val="50000"/>
                  </a:schemeClr>
                </a:solidFill>
              </a:rPr>
              <a:t>. (funded through the Perkins CTE Act)</a:t>
            </a:r>
          </a:p>
          <a:p>
            <a:endParaRPr lang="en-US" sz="9800" dirty="0"/>
          </a:p>
        </p:txBody>
      </p:sp>
    </p:spTree>
    <p:extLst>
      <p:ext uri="{BB962C8B-B14F-4D97-AF65-F5344CB8AC3E}">
        <p14:creationId xmlns:p14="http://schemas.microsoft.com/office/powerpoint/2010/main" val="32552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438" y="5366720"/>
            <a:ext cx="11029616" cy="5667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Career education at BCC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8016" y="5933458"/>
            <a:ext cx="11029617" cy="59867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Hands on training for in demand jobs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6" name="Picture Placeholder 2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" b="692"/>
          <a:stretch>
            <a:fillRect/>
          </a:stretch>
        </p:blipFill>
        <p:spPr>
          <a:xfrm>
            <a:off x="1005841" y="888218"/>
            <a:ext cx="10158152" cy="4117455"/>
          </a:xfrm>
        </p:spPr>
      </p:pic>
    </p:spTree>
    <p:extLst>
      <p:ext uri="{BB962C8B-B14F-4D97-AF65-F5344CB8AC3E}">
        <p14:creationId xmlns:p14="http://schemas.microsoft.com/office/powerpoint/2010/main" val="257898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4403" y="357448"/>
            <a:ext cx="9605635" cy="1589874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 smtClean="0"/>
              <a:t>Strong Workforce Funds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Crosses fiscal years and has FIFO State accounting model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3825" y="2010878"/>
            <a:ext cx="5618658" cy="466152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7D2F5D"/>
                </a:solidFill>
              </a:rPr>
              <a:t>SWP LOCAL </a:t>
            </a:r>
            <a:r>
              <a:rPr lang="en-US" sz="4500" b="1" dirty="0" smtClean="0">
                <a:solidFill>
                  <a:srgbClr val="7D2F5D"/>
                </a:solidFill>
              </a:rPr>
              <a:t>GRANT</a:t>
            </a:r>
            <a:endParaRPr lang="en-US" sz="4500" b="1" dirty="0" smtClean="0">
              <a:solidFill>
                <a:srgbClr val="7D2F5D"/>
              </a:solidFill>
            </a:endParaRP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bg2">
                    <a:lumMod val="50000"/>
                  </a:schemeClr>
                </a:solidFill>
              </a:rPr>
              <a:t>Purpose</a:t>
            </a:r>
            <a:r>
              <a:rPr lang="en-US" sz="29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9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900" i="1" dirty="0">
                <a:solidFill>
                  <a:schemeClr val="bg2">
                    <a:lumMod val="50000"/>
                  </a:schemeClr>
                </a:solidFill>
              </a:rPr>
              <a:t>To enhance and build stronger </a:t>
            </a:r>
            <a:r>
              <a:rPr lang="en-US" sz="2900" b="1" i="1" dirty="0">
                <a:solidFill>
                  <a:schemeClr val="bg2">
                    <a:lumMod val="50000"/>
                  </a:schemeClr>
                </a:solidFill>
              </a:rPr>
              <a:t>CE</a:t>
            </a:r>
            <a:r>
              <a:rPr lang="en-US" sz="2900" i="1" dirty="0">
                <a:solidFill>
                  <a:schemeClr val="bg2">
                    <a:lumMod val="50000"/>
                  </a:schemeClr>
                </a:solidFill>
              </a:rPr>
              <a:t> programming to meet the workforce and economic development needs </a:t>
            </a:r>
            <a:r>
              <a:rPr lang="en-US" sz="2900" i="1" dirty="0" smtClean="0">
                <a:solidFill>
                  <a:schemeClr val="bg2">
                    <a:lumMod val="50000"/>
                  </a:schemeClr>
                </a:solidFill>
              </a:rPr>
              <a:t>and prepare students for high-demand, high-wage jobs.</a:t>
            </a:r>
          </a:p>
          <a:p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Round 1 - $462,471</a:t>
            </a:r>
          </a:p>
          <a:p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Round 2 - $390,041</a:t>
            </a:r>
          </a:p>
          <a:p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Round 3 - $357,136</a:t>
            </a:r>
          </a:p>
          <a:p>
            <a:pPr marL="0" indent="0">
              <a:buNone/>
            </a:pPr>
            <a:r>
              <a:rPr lang="en-US" sz="2900" b="1" dirty="0" smtClean="0">
                <a:solidFill>
                  <a:schemeClr val="bg2">
                    <a:lumMod val="50000"/>
                  </a:schemeClr>
                </a:solidFill>
              </a:rPr>
              <a:t>Expenditures:</a:t>
            </a:r>
            <a:r>
              <a:rPr lang="en-US" sz="29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900" i="1" dirty="0">
                <a:solidFill>
                  <a:schemeClr val="bg2">
                    <a:lumMod val="50000"/>
                  </a:schemeClr>
                </a:solidFill>
              </a:rPr>
              <a:t>invested in overall CE equipment infrastructure across programs, </a:t>
            </a:r>
            <a:r>
              <a:rPr lang="en-US" sz="2900" i="1" dirty="0" smtClean="0">
                <a:solidFill>
                  <a:schemeClr val="bg2">
                    <a:lumMod val="50000"/>
                  </a:schemeClr>
                </a:solidFill>
              </a:rPr>
              <a:t>student </a:t>
            </a:r>
            <a:r>
              <a:rPr lang="en-US" sz="2900" i="1" dirty="0">
                <a:solidFill>
                  <a:schemeClr val="bg2">
                    <a:lumMod val="50000"/>
                  </a:schemeClr>
                </a:solidFill>
              </a:rPr>
              <a:t>assistants, </a:t>
            </a:r>
            <a:r>
              <a:rPr lang="en-US" sz="2900" i="1" dirty="0" smtClean="0">
                <a:solidFill>
                  <a:schemeClr val="bg2">
                    <a:lumMod val="50000"/>
                  </a:schemeClr>
                </a:solidFill>
              </a:rPr>
              <a:t>embedded tutors</a:t>
            </a:r>
            <a:r>
              <a:rPr lang="en-US" sz="2900" i="1" dirty="0">
                <a:solidFill>
                  <a:schemeClr val="bg2">
                    <a:lumMod val="50000"/>
                  </a:schemeClr>
                </a:solidFill>
              </a:rPr>
              <a:t>, and instructional aides, stipends for faculty, </a:t>
            </a:r>
            <a:r>
              <a:rPr lang="en-US" sz="2900" i="1" dirty="0" smtClean="0">
                <a:solidFill>
                  <a:schemeClr val="bg2">
                    <a:lumMod val="50000"/>
                  </a:schemeClr>
                </a:solidFill>
              </a:rPr>
              <a:t>program staff support, and marketing of CE programs.</a:t>
            </a:r>
            <a:endParaRPr lang="en-US" sz="29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3895" y="1947322"/>
            <a:ext cx="5606434" cy="46550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4500" b="1" dirty="0" smtClean="0">
                <a:solidFill>
                  <a:srgbClr val="7D2F5D"/>
                </a:solidFill>
              </a:rPr>
              <a:t>SWP REGIONAL </a:t>
            </a:r>
            <a:r>
              <a:rPr lang="en-US" sz="4500" b="1" dirty="0" smtClean="0">
                <a:solidFill>
                  <a:srgbClr val="7D2F5D"/>
                </a:solidFill>
              </a:rPr>
              <a:t>GRANT</a:t>
            </a:r>
            <a:endParaRPr lang="en-US" sz="4500" b="1" dirty="0" smtClean="0">
              <a:solidFill>
                <a:srgbClr val="7D2F5D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Purpose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To enhance and build stronger </a:t>
            </a:r>
            <a:r>
              <a:rPr lang="en-US" sz="2800" b="1" i="1" dirty="0">
                <a:solidFill>
                  <a:schemeClr val="bg2">
                    <a:lumMod val="50000"/>
                  </a:schemeClr>
                </a:solidFill>
              </a:rPr>
              <a:t>CE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 programming to meet the workforce and economic development needs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through regional collaboration.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Round 1 -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$120,257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Round 2 -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$173,890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Round 3 -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$151,372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Expenditures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: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invested in overall CE equipment infrastructure across programs, student assistants, </a:t>
            </a:r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embedded tutors</a:t>
            </a:r>
            <a:r>
              <a:rPr lang="en-US" sz="2800" i="1" dirty="0">
                <a:solidFill>
                  <a:schemeClr val="bg2">
                    <a:lumMod val="50000"/>
                  </a:schemeClr>
                </a:solidFill>
              </a:rPr>
              <a:t>, and instructional aides, stipends for faculty, program staff support, and marketing of CE programs to address enrollment and visibility issues.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Strong workforce </a:t>
            </a:r>
            <a:r>
              <a:rPr lang="en-US" sz="4400" dirty="0" smtClean="0">
                <a:solidFill>
                  <a:prstClr val="white"/>
                </a:solidFill>
              </a:rPr>
              <a:t>local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042145"/>
            <a:ext cx="5393101" cy="417493"/>
          </a:xfrm>
        </p:spPr>
        <p:txBody>
          <a:bodyPr/>
          <a:lstStyle/>
          <a:p>
            <a:r>
              <a:rPr lang="en-US" sz="3200" dirty="0" smtClean="0"/>
              <a:t>Round 1 Investments 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505" y="2459638"/>
            <a:ext cx="5774789" cy="424873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Instructional Equipment and Repairs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Enhance classroom and lab leaning experience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Keep classroom equipment current and aligned  with industry standards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Student Assistants</a:t>
            </a:r>
          </a:p>
          <a:p>
            <a:pPr lvl="1">
              <a:buClr>
                <a:srgbClr val="B71E42"/>
              </a:buClr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In class tutoring</a:t>
            </a:r>
          </a:p>
          <a:p>
            <a:pPr lvl="1">
              <a:buClr>
                <a:srgbClr val="B71E42"/>
              </a:buClr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Supported students on project completion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Faculty Stipends</a:t>
            </a:r>
          </a:p>
          <a:p>
            <a:pPr lvl="1"/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Review and update curriculum to align with industry</a:t>
            </a:r>
          </a:p>
          <a:p>
            <a:pPr lvl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Chemistry Boot Camps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Outreach Events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55982" y="2042145"/>
            <a:ext cx="5254827" cy="417493"/>
          </a:xfrm>
        </p:spPr>
        <p:txBody>
          <a:bodyPr/>
          <a:lstStyle/>
          <a:p>
            <a:r>
              <a:rPr lang="en-US" sz="3200" dirty="0" smtClean="0"/>
              <a:t>Round 2 Investments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8" y="2459638"/>
            <a:ext cx="5694429" cy="4340173"/>
          </a:xfrm>
        </p:spPr>
        <p:txBody>
          <a:bodyPr>
            <a:normAutofit fontScale="55000" lnSpcReduction="20000"/>
          </a:bodyPr>
          <a:lstStyle/>
          <a:p>
            <a:pPr lvl="0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Faculty Stipends</a:t>
            </a:r>
          </a:p>
          <a:p>
            <a:pPr lvl="1">
              <a:buClr>
                <a:srgbClr val="903163"/>
              </a:buClr>
            </a:pPr>
            <a:r>
              <a:rPr lang="en-US" sz="3300" dirty="0" smtClean="0">
                <a:solidFill>
                  <a:srgbClr val="EBEBEB">
                    <a:lumMod val="50000"/>
                  </a:srgbClr>
                </a:solidFill>
              </a:rPr>
              <a:t>Developed </a:t>
            </a: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new instructional materials (lab manuals and exercises) for </a:t>
            </a:r>
            <a:r>
              <a:rPr lang="en-US" sz="3300" dirty="0" smtClean="0">
                <a:solidFill>
                  <a:srgbClr val="EBEBEB">
                    <a:lumMod val="50000"/>
                  </a:srgbClr>
                </a:solidFill>
              </a:rPr>
              <a:t>Biotechnology</a:t>
            </a:r>
          </a:p>
          <a:p>
            <a:pPr lvl="1">
              <a:buClr>
                <a:srgbClr val="903163"/>
              </a:buClr>
            </a:pPr>
            <a:r>
              <a:rPr lang="en-US" sz="3300" dirty="0" smtClean="0">
                <a:solidFill>
                  <a:srgbClr val="EBEBEB">
                    <a:lumMod val="50000"/>
                  </a:srgbClr>
                </a:solidFill>
              </a:rPr>
              <a:t>Chemistry Boot Camps</a:t>
            </a:r>
            <a:endParaRPr lang="en-US" sz="3300" dirty="0">
              <a:solidFill>
                <a:srgbClr val="EBEBEB">
                  <a:lumMod val="50000"/>
                </a:srgbClr>
              </a:solidFill>
            </a:endParaRPr>
          </a:p>
          <a:p>
            <a:pPr lvl="0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Student Assistants</a:t>
            </a:r>
          </a:p>
          <a:p>
            <a:pPr lvl="1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Support for students in and out of the classroom</a:t>
            </a:r>
          </a:p>
          <a:p>
            <a:pPr lvl="0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Program Staff Support</a:t>
            </a:r>
          </a:p>
          <a:p>
            <a:pPr lvl="1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Project Manager</a:t>
            </a:r>
          </a:p>
          <a:p>
            <a:pPr lvl="1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Clerical Support</a:t>
            </a:r>
          </a:p>
          <a:p>
            <a:pPr lvl="1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Chemistry Lab Technician</a:t>
            </a:r>
          </a:p>
          <a:p>
            <a:pPr lvl="0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Instructional Equipment </a:t>
            </a:r>
          </a:p>
          <a:p>
            <a:pPr lvl="1">
              <a:buClr>
                <a:srgbClr val="903163"/>
              </a:buClr>
            </a:pPr>
            <a:r>
              <a:rPr lang="en-US" sz="3300" dirty="0">
                <a:solidFill>
                  <a:srgbClr val="EBEBEB">
                    <a:lumMod val="50000"/>
                  </a:srgbClr>
                </a:solidFill>
              </a:rPr>
              <a:t>Keep classroom equipment current and aligned  with industry standards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0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Strong workforce </a:t>
            </a:r>
            <a:r>
              <a:rPr lang="en-US" sz="4400" dirty="0" smtClean="0">
                <a:solidFill>
                  <a:prstClr val="white"/>
                </a:solidFill>
              </a:rPr>
              <a:t>regional</a:t>
            </a:r>
            <a:br>
              <a:rPr lang="en-US" sz="4400" dirty="0" smtClean="0">
                <a:solidFill>
                  <a:prstClr val="white"/>
                </a:solidFill>
              </a:rPr>
            </a:br>
            <a:r>
              <a:rPr lang="en-US" sz="1800" dirty="0" smtClean="0">
                <a:solidFill>
                  <a:prstClr val="white"/>
                </a:solidFill>
              </a:rPr>
              <a:t>K-14 Pathways Regional Project ∙ bay region teacher prep pipeline ∙ regional marketing </a:t>
            </a:r>
            <a:r>
              <a:rPr lang="en-US" sz="1800" dirty="0" err="1" smtClean="0">
                <a:solidFill>
                  <a:prstClr val="white"/>
                </a:solidFill>
              </a:rPr>
              <a:t>rjv</a:t>
            </a: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1903774"/>
            <a:ext cx="5393101" cy="536005"/>
          </a:xfrm>
        </p:spPr>
        <p:txBody>
          <a:bodyPr/>
          <a:lstStyle/>
          <a:p>
            <a:r>
              <a:rPr lang="en-US" sz="2800" dirty="0" smtClean="0"/>
              <a:t>Round 1 Investments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3" y="2457148"/>
            <a:ext cx="5393100" cy="3669332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Instructional Equipment</a:t>
            </a:r>
          </a:p>
          <a:p>
            <a:pPr lvl="1"/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Biotechnology</a:t>
            </a:r>
          </a:p>
          <a:p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Faculty Stipends</a:t>
            </a:r>
          </a:p>
          <a:p>
            <a:pPr lvl="1"/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Facilitation of  </a:t>
            </a: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meetings and work with K-12 partners to better align K-14 curriculum for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pathways</a:t>
            </a:r>
          </a:p>
          <a:p>
            <a:pPr lvl="1"/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Analytical Chemistry program support</a:t>
            </a:r>
          </a:p>
          <a:p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Student Assistants</a:t>
            </a:r>
          </a:p>
          <a:p>
            <a:pPr lvl="1"/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 class tutors</a:t>
            </a:r>
          </a:p>
          <a:p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Professional Development</a:t>
            </a:r>
          </a:p>
          <a:p>
            <a:pPr lvl="1"/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Curriculum Institute</a:t>
            </a:r>
          </a:p>
          <a:p>
            <a:r>
              <a:rPr lang="en-US" sz="3400" b="1" dirty="0" smtClean="0">
                <a:solidFill>
                  <a:schemeClr val="bg1">
                    <a:lumMod val="50000"/>
                  </a:schemeClr>
                </a:solidFill>
              </a:rPr>
              <a:t>Marketing</a:t>
            </a:r>
          </a:p>
          <a:p>
            <a:pPr lvl="1"/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CE Swag for outreach and visibility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8" y="1903774"/>
            <a:ext cx="5240087" cy="553373"/>
          </a:xfrm>
        </p:spPr>
        <p:txBody>
          <a:bodyPr/>
          <a:lstStyle/>
          <a:p>
            <a:r>
              <a:rPr lang="en-US" sz="2800" dirty="0" smtClean="0"/>
              <a:t>Round 2 Investments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8" y="2607391"/>
            <a:ext cx="5393100" cy="3444274"/>
          </a:xfrm>
        </p:spPr>
        <p:txBody>
          <a:bodyPr>
            <a:normAutofit fontScale="92500" lnSpcReduction="10000"/>
          </a:bodyPr>
          <a:lstStyle/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Instructional Equipment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Biotechnology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Faculty Stipends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 faculty facilitation of CE training for counselors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Alignment of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K-14 curriculum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pathways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Student Success Day presentations</a:t>
            </a:r>
          </a:p>
          <a:p>
            <a:r>
              <a:rPr lang="en-US" sz="1700" b="1" dirty="0" smtClean="0">
                <a:solidFill>
                  <a:schemeClr val="bg1">
                    <a:lumMod val="50000"/>
                  </a:schemeClr>
                </a:solidFill>
              </a:rPr>
              <a:t>Marketing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Outreach videos for digital advertising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Transit Ads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Program booklet reprint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510" y="5951913"/>
            <a:ext cx="11554690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 smtClean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SWP meeting BCC’s </a:t>
            </a:r>
            <a:r>
              <a:rPr lang="en-US" b="1" dirty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 &amp; Strategic Goals:</a:t>
            </a:r>
            <a:r>
              <a:rPr lang="en-US" dirty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Enhancing overall CE programs, </a:t>
            </a:r>
            <a:r>
              <a:rPr lang="en-US" dirty="0" smtClean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CTE enrollment</a:t>
            </a:r>
            <a:r>
              <a:rPr lang="en-US" dirty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completion and transfer, and workforce </a:t>
            </a:r>
            <a:r>
              <a:rPr lang="en-US" dirty="0" smtClean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readiness, providing embedded student support, K-14 Pathway development</a:t>
            </a:r>
            <a:endParaRPr lang="en-US" dirty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4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4000" dirty="0" smtClean="0"/>
              <a:t>Perkins grant</a:t>
            </a:r>
            <a:br>
              <a:rPr lang="en-US" sz="4000" dirty="0" smtClean="0"/>
            </a:br>
            <a:r>
              <a:rPr lang="en-US" sz="2200" dirty="0" smtClean="0"/>
              <a:t>Carl D. Perkins Vocational and Technical act of 2006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31" y="1903615"/>
            <a:ext cx="11853949" cy="4954385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Perkins 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</a:rPr>
              <a:t>($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119,063)</a:t>
            </a:r>
            <a:endParaRPr lang="en-US" sz="2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b="1" dirty="0">
                <a:solidFill>
                  <a:schemeClr val="bg1">
                    <a:lumMod val="50000"/>
                  </a:schemeClr>
                </a:solidFill>
              </a:rPr>
              <a:t>Purpose: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To develop </a:t>
            </a:r>
            <a:r>
              <a:rPr lang="en-US" sz="2200" b="1" i="1" dirty="0">
                <a:solidFill>
                  <a:schemeClr val="bg1">
                    <a:lumMod val="50000"/>
                  </a:schemeClr>
                </a:solidFill>
              </a:rPr>
              <a:t>CTE</a:t>
            </a:r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 student academic and career technical skills in secondary and postsecondary that:</a:t>
            </a: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Prepare them for high skill, high wage, or high demand occupations in current or emerging professions;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Link secondary education and postsecondary education (programs of study) and partnerships with baccalaureate intuitions and industry;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Promote rigorous and challenging academic and career technical instruction;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Promote technical assistance that improves the quality of CTE education from teachers, faculty, administrators and counselors;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1700" i="1" dirty="0">
                <a:solidFill>
                  <a:schemeClr val="bg1">
                    <a:lumMod val="50000"/>
                  </a:schemeClr>
                </a:solidFill>
              </a:rPr>
              <a:t>Promote Life-Long Learning (Stackable Credentials)</a:t>
            </a:r>
            <a:endParaRPr lang="en-US" sz="17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1900" b="1" dirty="0" smtClean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 smtClean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 smtClean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 smtClean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900" b="1" dirty="0" smtClean="0">
              <a:solidFill>
                <a:srgbClr val="7D2F5D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900" b="1" dirty="0" smtClean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Perkins Grant meeting </a:t>
            </a:r>
            <a:r>
              <a:rPr lang="en-US" sz="1900" b="1" dirty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BCC’s Mission &amp; Strategic Goals:</a:t>
            </a:r>
            <a:r>
              <a:rPr lang="en-US" sz="1900" dirty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Enhancing overall CE programs, </a:t>
            </a:r>
            <a:r>
              <a:rPr lang="en-US" sz="1900" dirty="0" smtClean="0">
                <a:solidFill>
                  <a:srgbClr val="7D2F5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supports degree/certificate completion, K-14 Pathway development, providing embedded and integrated support for students, strategic marketing and outreach.</a:t>
            </a:r>
            <a:endParaRPr lang="en-US" sz="23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17487"/>
              </p:ext>
            </p:extLst>
          </p:nvPr>
        </p:nvGraphicFramePr>
        <p:xfrm>
          <a:off x="1296785" y="4227636"/>
          <a:ext cx="9400310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155">
                  <a:extLst>
                    <a:ext uri="{9D8B030D-6E8A-4147-A177-3AD203B41FA5}">
                      <a16:colId xmlns:a16="http://schemas.microsoft.com/office/drawing/2014/main" val="3916463219"/>
                    </a:ext>
                  </a:extLst>
                </a:gridCol>
                <a:gridCol w="4700155">
                  <a:extLst>
                    <a:ext uri="{9D8B030D-6E8A-4147-A177-3AD203B41FA5}">
                      <a16:colId xmlns:a16="http://schemas.microsoft.com/office/drawing/2014/main" val="1426562635"/>
                    </a:ext>
                  </a:extLst>
                </a:gridCol>
              </a:tblGrid>
              <a:tr h="31826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Investments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587717"/>
                  </a:ext>
                </a:extLst>
              </a:tr>
              <a:tr h="13526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CE Counselor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Advise students</a:t>
                      </a:r>
                      <a:r>
                        <a:rPr lang="en-US" sz="1400" baseline="0" dirty="0" smtClean="0"/>
                        <a:t> on CE programs and pathways to transfer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Provide CE degree/certificate completion support</a:t>
                      </a:r>
                    </a:p>
                    <a:p>
                      <a:endParaRPr lang="en-US" sz="1000" baseline="0" dirty="0" smtClean="0"/>
                    </a:p>
                    <a:p>
                      <a:r>
                        <a:rPr lang="en-US" sz="1400" b="1" baseline="0" dirty="0" smtClean="0"/>
                        <a:t>Faculty Stipends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Updated curriculum and developed new lab exercises/experiments for Biotechnology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Marketing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CE Program Booklets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Outreach and Safety Videos for digital advertising</a:t>
                      </a:r>
                    </a:p>
                    <a:p>
                      <a:r>
                        <a:rPr lang="en-US" sz="1400" b="1" i="0" dirty="0" smtClean="0"/>
                        <a:t>Instructional and Student Assistants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Instruction</a:t>
                      </a:r>
                      <a:r>
                        <a:rPr lang="en-US" sz="1400" baseline="0" dirty="0" smtClean="0"/>
                        <a:t> on </a:t>
                      </a:r>
                      <a:r>
                        <a:rPr lang="en-US" sz="1400" baseline="0" dirty="0" smtClean="0"/>
                        <a:t>use and safety </a:t>
                      </a:r>
                      <a:r>
                        <a:rPr lang="en-US" sz="1400" baseline="0" dirty="0" smtClean="0"/>
                        <a:t>of equipment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Student support for project completion</a:t>
                      </a:r>
                      <a:endParaRPr lang="en-US" sz="14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Embedded student support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013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9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 smtClean="0"/>
              <a:t>Cte  transitions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847" y="2180495"/>
            <a:ext cx="9418320" cy="4552813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CTE Transitions ($</a:t>
            </a:r>
            <a:r>
              <a:rPr lang="en-US" sz="2600" b="1" dirty="0" smtClean="0">
                <a:solidFill>
                  <a:schemeClr val="bg1">
                    <a:lumMod val="50000"/>
                  </a:schemeClr>
                </a:solidFill>
              </a:rPr>
              <a:t>26,331)</a:t>
            </a:r>
            <a:endParaRPr lang="en-US" sz="2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Purpose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Develop CTE student pathways between secondary and postsecondary and/or promote technical assistance that improves quality of CTE education from faculty, administrators, and counselors.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  <a:p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Investments: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Provided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bi-annual training for counselors in the areas/disciplines of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CE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Faculty Stipends to facilitate training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Counselors trained Fall 2018 and Spring 2019</a:t>
            </a:r>
          </a:p>
          <a:p>
            <a:pPr marL="0" indent="0">
              <a:buNone/>
            </a:pP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893768"/>
                </a:solidFill>
              </a:rPr>
              <a:t>CTE Transitions Grant meeting BCC’s </a:t>
            </a:r>
            <a:r>
              <a:rPr lang="en-US" sz="2000" b="1" dirty="0">
                <a:solidFill>
                  <a:srgbClr val="893768"/>
                </a:solidFill>
              </a:rPr>
              <a:t>Mission &amp; Strategic Goals</a:t>
            </a:r>
            <a:r>
              <a:rPr lang="en-US" sz="2000" dirty="0">
                <a:solidFill>
                  <a:srgbClr val="893768"/>
                </a:solidFill>
              </a:rPr>
              <a:t>: Supports degree/certificate </a:t>
            </a:r>
            <a:r>
              <a:rPr lang="en-US" sz="2000" dirty="0" smtClean="0">
                <a:solidFill>
                  <a:srgbClr val="893768"/>
                </a:solidFill>
              </a:rPr>
              <a:t>completion, supports guided exploration for undecided students, supports clearly delineating program requirements</a:t>
            </a:r>
            <a:endParaRPr lang="en-US" sz="2000" dirty="0">
              <a:solidFill>
                <a:srgbClr val="893768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2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6003</TotalTime>
  <Words>667</Words>
  <Application>Microsoft Office PowerPoint</Application>
  <PresentationFormat>Widescreen</PresentationFormat>
  <Paragraphs>113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Times New Roman</vt:lpstr>
      <vt:lpstr>Wingdings 2</vt:lpstr>
      <vt:lpstr>Dividend</vt:lpstr>
      <vt:lpstr>Career Education</vt:lpstr>
      <vt:lpstr>Career education grants</vt:lpstr>
      <vt:lpstr>Career education at BCC</vt:lpstr>
      <vt:lpstr>Strong Workforce Funds Crosses fiscal years and has FIFO State accounting model</vt:lpstr>
      <vt:lpstr>Strong workforce local</vt:lpstr>
      <vt:lpstr>Strong workforce regional K-14 Pathways Regional Project ∙ bay region teacher prep pipeline ∙ regional marketing rjv</vt:lpstr>
      <vt:lpstr>Perkins grant Carl D. Perkins Vocational and Technical act of 2006</vt:lpstr>
      <vt:lpstr>Cte  transitions</vt:lpstr>
    </vt:vector>
  </TitlesOfParts>
  <Company>PCCD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Education</dc:title>
  <dc:creator>Karen Croley</dc:creator>
  <cp:lastModifiedBy>Karen Croley</cp:lastModifiedBy>
  <cp:revision>74</cp:revision>
  <dcterms:created xsi:type="dcterms:W3CDTF">2019-05-16T17:01:20Z</dcterms:created>
  <dcterms:modified xsi:type="dcterms:W3CDTF">2019-05-24T22:46:55Z</dcterms:modified>
</cp:coreProperties>
</file>