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5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1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3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8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7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8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9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2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 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PARCEL TAX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338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ALAMEDA COUNTY VOTERS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718304" cy="3310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Measure B:</a:t>
            </a:r>
          </a:p>
          <a:p>
            <a:r>
              <a:rPr lang="en-US" dirty="0" smtClean="0"/>
              <a:t>Election Day - June 5, 2012</a:t>
            </a:r>
          </a:p>
          <a:p>
            <a:r>
              <a:rPr lang="en-US" dirty="0" smtClean="0"/>
              <a:t>$8 Million Annual Funding</a:t>
            </a:r>
          </a:p>
          <a:p>
            <a:pPr marL="0" indent="0">
              <a:buNone/>
            </a:pPr>
            <a:r>
              <a:rPr lang="en-US" b="1" dirty="0" smtClean="0"/>
              <a:t>Measure </a:t>
            </a:r>
            <a:r>
              <a:rPr lang="en-US" b="1" dirty="0" smtClean="0"/>
              <a:t>E:</a:t>
            </a:r>
          </a:p>
          <a:p>
            <a:r>
              <a:rPr lang="en-US" dirty="0" smtClean="0"/>
              <a:t>Election Day – November, 2018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Allowable Expenses:</a:t>
            </a:r>
          </a:p>
          <a:p>
            <a:pPr marL="457200" indent="-457200">
              <a:buAutoNum type="arabicPeriod"/>
            </a:pPr>
            <a:r>
              <a:rPr lang="en-US" dirty="0" smtClean="0"/>
              <a:t>Academic Programs</a:t>
            </a:r>
          </a:p>
          <a:p>
            <a:pPr marL="457200" indent="-457200">
              <a:buAutoNum type="arabicPeriod"/>
            </a:pPr>
            <a:r>
              <a:rPr lang="en-US" dirty="0" smtClean="0"/>
              <a:t>Workforce Preparation –Career and Job Training</a:t>
            </a:r>
          </a:p>
          <a:p>
            <a:pPr marL="457200" indent="-457200">
              <a:buAutoNum type="arabicPeriod"/>
            </a:pPr>
            <a:r>
              <a:rPr lang="en-US" dirty="0" smtClean="0"/>
              <a:t>Transfer to a four-year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8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YTD Measure B EXPENSES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$1,762,400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/>
          <a:lstStyle/>
          <a:p>
            <a:pPr algn="ctr"/>
            <a:r>
              <a:rPr lang="en-US" b="1" dirty="0" smtClean="0"/>
              <a:t>INSTRUCTION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Sciences -    $527,803 </a:t>
            </a:r>
            <a:endParaRPr lang="en-US" dirty="0"/>
          </a:p>
          <a:p>
            <a:r>
              <a:rPr lang="en-US" dirty="0" smtClean="0"/>
              <a:t>Math -         $540,573</a:t>
            </a:r>
          </a:p>
          <a:p>
            <a:r>
              <a:rPr lang="en-US" dirty="0" smtClean="0"/>
              <a:t>English -     $354,323</a:t>
            </a:r>
          </a:p>
          <a:p>
            <a:r>
              <a:rPr lang="en-US" dirty="0" smtClean="0"/>
              <a:t>Spanish -     $14,468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YTD Instruction Cost - $1,487,344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NON-INSTRUCTION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Counselors -  $147,995</a:t>
            </a:r>
          </a:p>
          <a:p>
            <a:r>
              <a:rPr lang="en-US" dirty="0" smtClean="0"/>
              <a:t>Library           $ 50,177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YTD NON-INSTRUCTION $198,172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PARCEL TAX </a:t>
            </a:r>
            <a:r>
              <a:rPr lang="en-US" b="1" dirty="0" smtClean="0"/>
              <a:t>REVENUE FY2019-20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$</a:t>
            </a:r>
            <a:r>
              <a:rPr lang="en-US" b="1" dirty="0" smtClean="0"/>
              <a:t>1,602,400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Instructional Salaries             -         $  1,195,672 </a:t>
            </a:r>
          </a:p>
          <a:p>
            <a:r>
              <a:rPr lang="en-US" dirty="0" smtClean="0"/>
              <a:t>Part-Time Counselors           -         $     120,000</a:t>
            </a:r>
          </a:p>
          <a:p>
            <a:r>
              <a:rPr lang="en-US" dirty="0" smtClean="0"/>
              <a:t>Student Assistants                 -         $    </a:t>
            </a:r>
            <a:r>
              <a:rPr lang="en-US" dirty="0" smtClean="0"/>
              <a:t>  </a:t>
            </a:r>
            <a:r>
              <a:rPr lang="en-US" dirty="0" smtClean="0"/>
              <a:t>2</a:t>
            </a:r>
            <a:r>
              <a:rPr lang="en-US" dirty="0" smtClean="0"/>
              <a:t>0,000</a:t>
            </a:r>
            <a:endParaRPr lang="en-US" dirty="0" smtClean="0"/>
          </a:p>
          <a:p>
            <a:r>
              <a:rPr lang="en-US" dirty="0" smtClean="0"/>
              <a:t>Benefits                                 -         $      95,252</a:t>
            </a:r>
            <a:endParaRPr lang="en-US" dirty="0"/>
          </a:p>
          <a:p>
            <a:r>
              <a:rPr lang="en-US" dirty="0" smtClean="0"/>
              <a:t>President’s Innovation Fund  -         $     171,476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72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116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MEASURE B</vt:lpstr>
      <vt:lpstr>ALAMEDA COUNTY VOTERS</vt:lpstr>
      <vt:lpstr>YTD Measure B EXPENSES $1,762,400</vt:lpstr>
      <vt:lpstr>PARCEL TAX REVENUE FY2019-20 $1,602,400</vt:lpstr>
    </vt:vector>
  </TitlesOfParts>
  <Company>PCCD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B</dc:title>
  <dc:creator>Shirley Slaughter</dc:creator>
  <cp:lastModifiedBy>sslaughter@peralta.edu</cp:lastModifiedBy>
  <cp:revision>17</cp:revision>
  <dcterms:created xsi:type="dcterms:W3CDTF">2019-05-27T21:02:09Z</dcterms:created>
  <dcterms:modified xsi:type="dcterms:W3CDTF">2019-05-28T23:38:33Z</dcterms:modified>
</cp:coreProperties>
</file>