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handoutMasterIdLst>
    <p:handoutMasterId r:id="rId14"/>
  </p:handoutMasterIdLst>
  <p:sldIdLst>
    <p:sldId id="256" r:id="rId2"/>
    <p:sldId id="257" r:id="rId3"/>
    <p:sldId id="261" r:id="rId4"/>
    <p:sldId id="259" r:id="rId5"/>
    <p:sldId id="260" r:id="rId6"/>
    <p:sldId id="258" r:id="rId7"/>
    <p:sldId id="262" r:id="rId8"/>
    <p:sldId id="263" r:id="rId9"/>
    <p:sldId id="268" r:id="rId10"/>
    <p:sldId id="266" r:id="rId11"/>
    <p:sldId id="264" r:id="rId12"/>
    <p:sldId id="267" r:id="rId13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10" autoAdjust="0"/>
    <p:restoredTop sz="94660"/>
  </p:normalViewPr>
  <p:slideViewPr>
    <p:cSldViewPr snapToGrid="0">
      <p:cViewPr>
        <p:scale>
          <a:sx n="79" d="100"/>
          <a:sy n="79" d="100"/>
        </p:scale>
        <p:origin x="696" y="8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192DDBF9-BC24-4F22-828C-46D7633BBA96}" type="datetimeFigureOut">
              <a:rPr lang="en-US" smtClean="0"/>
              <a:t>5/27/19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069C2119-2977-4F9C-A4D0-B9D13B938B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54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4948-B866-43AD-9BB4-2EAD3A667ACC}" type="datetimeFigureOut">
              <a:rPr lang="en-US" smtClean="0"/>
              <a:t>5/27/19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63B3-664C-4C4C-9199-ECB2C23F569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4948-B866-43AD-9BB4-2EAD3A667ACC}" type="datetimeFigureOut">
              <a:rPr lang="en-US" smtClean="0"/>
              <a:t>5/27/19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63B3-664C-4C4C-9199-ECB2C23F569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4948-B866-43AD-9BB4-2EAD3A667ACC}" type="datetimeFigureOut">
              <a:rPr lang="en-US" smtClean="0"/>
              <a:t>5/27/19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63B3-664C-4C4C-9199-ECB2C23F569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4948-B866-43AD-9BB4-2EAD3A667ACC}" type="datetimeFigureOut">
              <a:rPr lang="en-US" smtClean="0"/>
              <a:t>5/27/19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63B3-664C-4C4C-9199-ECB2C23F569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4948-B866-43AD-9BB4-2EAD3A667ACC}" type="datetimeFigureOut">
              <a:rPr lang="en-US" smtClean="0"/>
              <a:t>5/27/19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63B3-664C-4C4C-9199-ECB2C23F569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4948-B866-43AD-9BB4-2EAD3A667ACC}" type="datetimeFigureOut">
              <a:rPr lang="en-US" smtClean="0"/>
              <a:t>5/27/19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63B3-664C-4C4C-9199-ECB2C23F569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4948-B866-43AD-9BB4-2EAD3A667ACC}" type="datetimeFigureOut">
              <a:rPr lang="en-US" smtClean="0"/>
              <a:t>5/27/19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63B3-664C-4C4C-9199-ECB2C23F569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4948-B866-43AD-9BB4-2EAD3A667ACC}" type="datetimeFigureOut">
              <a:rPr lang="en-US" smtClean="0"/>
              <a:t>5/27/19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63B3-664C-4C4C-9199-ECB2C23F569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4948-B866-43AD-9BB4-2EAD3A667ACC}" type="datetimeFigureOut">
              <a:rPr lang="en-US" smtClean="0"/>
              <a:t>5/27/19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63B3-664C-4C4C-9199-ECB2C23F569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4948-B866-43AD-9BB4-2EAD3A667ACC}" type="datetimeFigureOut">
              <a:rPr lang="en-US" smtClean="0"/>
              <a:t>5/27/19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63B3-664C-4C4C-9199-ECB2C23F569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4948-B866-43AD-9BB4-2EAD3A667ACC}" type="datetimeFigureOut">
              <a:rPr lang="en-US" smtClean="0"/>
              <a:t>5/27/19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63B3-664C-4C4C-9199-ECB2C23F569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4948-B866-43AD-9BB4-2EAD3A667ACC}" type="datetimeFigureOut">
              <a:rPr lang="en-US" smtClean="0"/>
              <a:t>5/27/19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63B3-664C-4C4C-9199-ECB2C23F569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4948-B866-43AD-9BB4-2EAD3A667ACC}" type="datetimeFigureOut">
              <a:rPr lang="en-US" smtClean="0"/>
              <a:t>5/27/19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63B3-664C-4C4C-9199-ECB2C23F569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4948-B866-43AD-9BB4-2EAD3A667ACC}" type="datetimeFigureOut">
              <a:rPr lang="en-US" smtClean="0"/>
              <a:t>5/27/19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63B3-664C-4C4C-9199-ECB2C23F569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4948-B866-43AD-9BB4-2EAD3A667ACC}" type="datetimeFigureOut">
              <a:rPr lang="en-US" smtClean="0"/>
              <a:t>5/27/19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63B3-664C-4C4C-9199-ECB2C23F569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63B3-664C-4C4C-9199-ECB2C23F569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4948-B866-43AD-9BB4-2EAD3A667ACC}" type="datetimeFigureOut">
              <a:rPr lang="en-US" smtClean="0"/>
              <a:t>5/27/19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24948-B866-43AD-9BB4-2EAD3A667ACC}" type="datetimeFigureOut">
              <a:rPr lang="en-US" smtClean="0"/>
              <a:t>5/27/19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2D463B3-664C-4C4C-9199-ECB2C23F56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671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/>
              <a:t>Guided Pathways</a:t>
            </a:r>
            <a:br>
              <a:rPr lang="en-US" sz="5400" b="1" dirty="0"/>
            </a:br>
            <a:r>
              <a:rPr lang="en-US" sz="5400" b="1" dirty="0"/>
              <a:t> Berkeley City College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r>
              <a:rPr lang="en-US" sz="4200" dirty="0" smtClean="0"/>
              <a:t>BCC Governance Retreat</a:t>
            </a:r>
          </a:p>
          <a:p>
            <a:r>
              <a:rPr lang="en-US" sz="4200" dirty="0" smtClean="0"/>
              <a:t>May 29, 2019</a:t>
            </a:r>
            <a:endParaRPr lang="en-US" sz="4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267" y="5012871"/>
            <a:ext cx="2498876" cy="1395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16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63011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GP: </a:t>
            </a:r>
            <a:r>
              <a:rPr lang="en-US" sz="2400" dirty="0" smtClean="0"/>
              <a:t>Outcomes met per the Grant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36" y="925902"/>
            <a:ext cx="10657764" cy="5251061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pPr marL="0" indent="0">
              <a:buClr>
                <a:schemeClr val="tx1"/>
              </a:buClr>
              <a:buNone/>
            </a:pPr>
            <a:r>
              <a:rPr lang="en-US" sz="2600" i="1" dirty="0" smtClean="0">
                <a:solidFill>
                  <a:schemeClr val="tx1"/>
                </a:solidFill>
              </a:rPr>
              <a:t>1. Completion of required reports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2600" i="1" dirty="0">
                <a:solidFill>
                  <a:schemeClr val="tx1"/>
                </a:solidFill>
              </a:rPr>
              <a:t>	</a:t>
            </a:r>
            <a:r>
              <a:rPr lang="en-US" sz="2600" i="1" dirty="0" smtClean="0">
                <a:solidFill>
                  <a:schemeClr val="tx1"/>
                </a:solidFill>
              </a:rPr>
              <a:t>Self Assessment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2600" i="1" dirty="0">
                <a:solidFill>
                  <a:schemeClr val="tx1"/>
                </a:solidFill>
              </a:rPr>
              <a:t>	</a:t>
            </a:r>
            <a:r>
              <a:rPr lang="en-US" sz="2600" i="1" dirty="0" smtClean="0">
                <a:solidFill>
                  <a:schemeClr val="tx1"/>
                </a:solidFill>
              </a:rPr>
              <a:t>Work plan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2600" i="1" dirty="0">
                <a:solidFill>
                  <a:schemeClr val="tx1"/>
                </a:solidFill>
              </a:rPr>
              <a:t>	</a:t>
            </a:r>
            <a:r>
              <a:rPr lang="en-US" sz="2600" i="1" dirty="0" smtClean="0">
                <a:solidFill>
                  <a:schemeClr val="tx1"/>
                </a:solidFill>
              </a:rPr>
              <a:t>Scale of Adoption</a:t>
            </a:r>
          </a:p>
          <a:p>
            <a:pPr marL="0" indent="0">
              <a:buClr>
                <a:schemeClr val="tx1"/>
              </a:buClr>
              <a:buNone/>
            </a:pPr>
            <a:endParaRPr lang="en-US" sz="2600" i="1" dirty="0">
              <a:solidFill>
                <a:schemeClr val="tx1"/>
              </a:solidFill>
            </a:endParaRPr>
          </a:p>
          <a:p>
            <a:pPr marL="457200" indent="-457200">
              <a:buClr>
                <a:schemeClr val="tx1"/>
              </a:buClr>
              <a:buAutoNum type="arabicPeriod" startAt="2"/>
            </a:pPr>
            <a:r>
              <a:rPr lang="en-US" sz="2600" i="1" dirty="0" smtClean="0">
                <a:solidFill>
                  <a:schemeClr val="tx1"/>
                </a:solidFill>
              </a:rPr>
              <a:t>Development of cross-pollinated work group &amp; the development of the Design team</a:t>
            </a:r>
          </a:p>
          <a:p>
            <a:pPr marL="0" indent="0">
              <a:buClr>
                <a:schemeClr val="tx1"/>
              </a:buClr>
              <a:buNone/>
            </a:pPr>
            <a:endParaRPr lang="en-US" sz="2600" i="1" dirty="0">
              <a:solidFill>
                <a:schemeClr val="tx1"/>
              </a:solidFill>
            </a:endParaRPr>
          </a:p>
          <a:p>
            <a:pPr marL="457200" indent="-457200">
              <a:buClr>
                <a:schemeClr val="tx1"/>
              </a:buClr>
              <a:buAutoNum type="arabicPeriod" startAt="3"/>
            </a:pPr>
            <a:r>
              <a:rPr lang="en-US" sz="2600" i="1" dirty="0" smtClean="0">
                <a:solidFill>
                  <a:schemeClr val="tx1"/>
                </a:solidFill>
              </a:rPr>
              <a:t>Addressing the need for Technology infrastructure, support and development of key tools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2600" i="1" dirty="0">
                <a:solidFill>
                  <a:schemeClr val="tx1"/>
                </a:solidFill>
              </a:rPr>
              <a:t> </a:t>
            </a:r>
            <a:r>
              <a:rPr lang="en-US" sz="2600" i="1" dirty="0" smtClean="0">
                <a:solidFill>
                  <a:schemeClr val="tx1"/>
                </a:solidFill>
              </a:rPr>
              <a:t>       (Application and registration tools, Degree Audit, and enrollment management data tool in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2600" i="1" dirty="0">
                <a:solidFill>
                  <a:schemeClr val="tx1"/>
                </a:solidFill>
              </a:rPr>
              <a:t> </a:t>
            </a:r>
            <a:r>
              <a:rPr lang="en-US" sz="2600" i="1" dirty="0" smtClean="0">
                <a:solidFill>
                  <a:schemeClr val="tx1"/>
                </a:solidFill>
              </a:rPr>
              <a:t>       alignment with SCFF) – requires help from the District.</a:t>
            </a:r>
          </a:p>
          <a:p>
            <a:pPr marL="0" indent="0">
              <a:buClr>
                <a:schemeClr val="tx1"/>
              </a:buClr>
              <a:buNone/>
            </a:pPr>
            <a:endParaRPr lang="en-US" sz="2600" i="1" dirty="0">
              <a:solidFill>
                <a:schemeClr val="tx1"/>
              </a:solidFill>
            </a:endParaRPr>
          </a:p>
          <a:p>
            <a:pPr marL="457200" indent="-457200">
              <a:buClr>
                <a:schemeClr val="tx1"/>
              </a:buClr>
              <a:buAutoNum type="arabicPeriod" startAt="4"/>
            </a:pPr>
            <a:r>
              <a:rPr lang="en-US" sz="2600" i="1" dirty="0" smtClean="0">
                <a:solidFill>
                  <a:schemeClr val="tx1"/>
                </a:solidFill>
              </a:rPr>
              <a:t>Continue to provide an overall institutional framework to redesign programs and services into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2600" i="1" dirty="0">
                <a:solidFill>
                  <a:schemeClr val="tx1"/>
                </a:solidFill>
              </a:rPr>
              <a:t> </a:t>
            </a:r>
            <a:r>
              <a:rPr lang="en-US" sz="2600" i="1" dirty="0" smtClean="0">
                <a:solidFill>
                  <a:schemeClr val="tx1"/>
                </a:solidFill>
              </a:rPr>
              <a:t>       </a:t>
            </a:r>
            <a:r>
              <a:rPr lang="en-US" sz="2600" i="1" dirty="0">
                <a:solidFill>
                  <a:schemeClr val="tx1"/>
                </a:solidFill>
              </a:rPr>
              <a:t>c</a:t>
            </a:r>
            <a:r>
              <a:rPr lang="en-US" sz="2600" i="1" dirty="0" smtClean="0">
                <a:solidFill>
                  <a:schemeClr val="tx1"/>
                </a:solidFill>
              </a:rPr>
              <a:t>ohesive college-wide strategies that help students obtain their goals in a timely fashion.</a:t>
            </a:r>
          </a:p>
          <a:p>
            <a:pPr marL="0" indent="0">
              <a:buNone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828629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1284"/>
            <a:ext cx="10515600" cy="47732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GP: </a:t>
            </a:r>
            <a:r>
              <a:rPr lang="en-US" sz="2400" b="1" dirty="0" smtClean="0"/>
              <a:t>Rough Benchmark of Activities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7933034"/>
              </p:ext>
            </p:extLst>
          </p:nvPr>
        </p:nvGraphicFramePr>
        <p:xfrm>
          <a:off x="838201" y="810889"/>
          <a:ext cx="8674290" cy="7863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34858">
                  <a:extLst>
                    <a:ext uri="{9D8B030D-6E8A-4147-A177-3AD203B41FA5}">
                      <a16:colId xmlns="" xmlns:a16="http://schemas.microsoft.com/office/drawing/2014/main" val="191858078"/>
                    </a:ext>
                  </a:extLst>
                </a:gridCol>
                <a:gridCol w="1734858">
                  <a:extLst>
                    <a:ext uri="{9D8B030D-6E8A-4147-A177-3AD203B41FA5}">
                      <a16:colId xmlns="" xmlns:a16="http://schemas.microsoft.com/office/drawing/2014/main" val="2609193693"/>
                    </a:ext>
                  </a:extLst>
                </a:gridCol>
                <a:gridCol w="1640691">
                  <a:extLst>
                    <a:ext uri="{9D8B030D-6E8A-4147-A177-3AD203B41FA5}">
                      <a16:colId xmlns="" xmlns:a16="http://schemas.microsoft.com/office/drawing/2014/main" val="3334621163"/>
                    </a:ext>
                  </a:extLst>
                </a:gridCol>
                <a:gridCol w="1829025">
                  <a:extLst>
                    <a:ext uri="{9D8B030D-6E8A-4147-A177-3AD203B41FA5}">
                      <a16:colId xmlns="" xmlns:a16="http://schemas.microsoft.com/office/drawing/2014/main" val="1398805520"/>
                    </a:ext>
                  </a:extLst>
                </a:gridCol>
                <a:gridCol w="1734858">
                  <a:extLst>
                    <a:ext uri="{9D8B030D-6E8A-4147-A177-3AD203B41FA5}">
                      <a16:colId xmlns="" xmlns:a16="http://schemas.microsoft.com/office/drawing/2014/main" val="2102495310"/>
                    </a:ext>
                  </a:extLst>
                </a:gridCol>
              </a:tblGrid>
              <a:tr h="3902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Rough plans for</a:t>
                      </a:r>
                      <a:r>
                        <a:rPr lang="en-US" sz="1200" baseline="0" dirty="0" smtClean="0"/>
                        <a:t> activities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(2017-2018</a:t>
                      </a:r>
                      <a:r>
                        <a:rPr lang="en-US" sz="1200" baseline="0" dirty="0" smtClean="0"/>
                        <a:t> and 2018-2019)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2019-2020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2020-2021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2021-2022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40188304"/>
                  </a:ext>
                </a:extLst>
              </a:tr>
              <a:tr h="101451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Move</a:t>
                      </a:r>
                      <a:r>
                        <a:rPr lang="en-US" sz="1200" baseline="0" dirty="0" smtClean="0"/>
                        <a:t> the needle on work plan 1,2, and 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Exploration</a:t>
                      </a:r>
                      <a:r>
                        <a:rPr lang="en-US" sz="1200" baseline="0" dirty="0" smtClean="0"/>
                        <a:t> and identification of BCC Equity framework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Community of Practice at BCC: </a:t>
                      </a:r>
                    </a:p>
                    <a:p>
                      <a:r>
                        <a:rPr lang="en-US" sz="1200" baseline="0" dirty="0" smtClean="0"/>
                        <a:t>Infuse Equity Framework into college practices as part of the accountability (for us)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BCC GP becomes</a:t>
                      </a:r>
                      <a:r>
                        <a:rPr lang="en-US" sz="1200" baseline="0" dirty="0" smtClean="0"/>
                        <a:t> college’s </a:t>
                      </a:r>
                      <a:r>
                        <a:rPr lang="en-US" sz="1200" dirty="0" smtClean="0"/>
                        <a:t>sustainable continuous improvement practice and norm on behalf of our students.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36942522"/>
                  </a:ext>
                </a:extLst>
              </a:tr>
              <a:tr h="101451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BCC Work group and Design team operations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Develop bucket</a:t>
                      </a:r>
                      <a:r>
                        <a:rPr lang="en-US" sz="1200" baseline="0" dirty="0" smtClean="0"/>
                        <a:t> of study that will be tied with SEP.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Clarification, communication and marketing of the program of study at BCC to all communities</a:t>
                      </a:r>
                      <a:r>
                        <a:rPr lang="en-US" sz="1200" baseline="0" dirty="0" smtClean="0"/>
                        <a:t> around and beyond.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83631103"/>
                  </a:ext>
                </a:extLst>
              </a:tr>
              <a:tr h="101451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Exploration of Equity Framework for BCC</a:t>
                      </a:r>
                    </a:p>
                    <a:p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Implementation</a:t>
                      </a:r>
                      <a:r>
                        <a:rPr lang="en-US" sz="1200" baseline="0" dirty="0" smtClean="0"/>
                        <a:t> of AB 288 to Berkeley, Albany, Richmond, and Emeryville – identify under prepared students to be college ready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Serving unprepared, underserved and marginalized</a:t>
                      </a:r>
                      <a:r>
                        <a:rPr lang="en-US" sz="1200" baseline="0" dirty="0" smtClean="0"/>
                        <a:t> students to be college ready.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85827088"/>
                  </a:ext>
                </a:extLst>
              </a:tr>
              <a:tr h="39020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Implementation of Degree Audit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Streamlined</a:t>
                      </a:r>
                      <a:r>
                        <a:rPr lang="en-US" sz="1200" baseline="0" dirty="0" smtClean="0"/>
                        <a:t> Degree Audit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4574817"/>
                  </a:ext>
                </a:extLst>
              </a:tr>
              <a:tr h="101451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Technology</a:t>
                      </a:r>
                      <a:r>
                        <a:rPr lang="en-US" sz="1200" baseline="0" dirty="0" smtClean="0"/>
                        <a:t> Support (Work plan 10): Customization of CCC Apply, smooth translation to BCC application, CE employment data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Technology Support for smooth registration process.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52302946"/>
                  </a:ext>
                </a:extLst>
              </a:tr>
              <a:tr h="70235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Block Scheduling – offer courses students need when they need them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Schedule development with</a:t>
                      </a:r>
                      <a:r>
                        <a:rPr lang="en-US" sz="1200" baseline="0" dirty="0" smtClean="0"/>
                        <a:t> clear direction for students.</a:t>
                      </a:r>
                    </a:p>
                    <a:p>
                      <a:r>
                        <a:rPr lang="en-US" sz="1200" baseline="0" dirty="0" smtClean="0"/>
                        <a:t>Sequence makes sense for completion of the program.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526238"/>
                  </a:ext>
                </a:extLst>
              </a:tr>
              <a:tr h="54627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PD – community of practice for BCC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PD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21534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9285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079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GP – </a:t>
            </a:r>
            <a:r>
              <a:rPr lang="en-US" sz="2700" dirty="0" smtClean="0"/>
              <a:t>College-wide needs</a:t>
            </a:r>
            <a:endParaRPr lang="en-US" sz="2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0311"/>
            <a:ext cx="8596668" cy="4581052"/>
          </a:xfrm>
        </p:spPr>
        <p:txBody>
          <a:bodyPr/>
          <a:lstStyle/>
          <a:p>
            <a:pPr marL="514350" indent="-514350">
              <a:buClr>
                <a:schemeClr val="tx1"/>
              </a:buClr>
              <a:buAutoNum type="arabicPeriod"/>
            </a:pPr>
            <a:r>
              <a:rPr lang="en-US" i="1" dirty="0" smtClean="0"/>
              <a:t>Support for the upgrade for research position</a:t>
            </a:r>
          </a:p>
          <a:p>
            <a:pPr marL="514350" indent="-514350">
              <a:buClr>
                <a:schemeClr val="tx1"/>
              </a:buClr>
              <a:buAutoNum type="arabicPeriod"/>
            </a:pPr>
            <a:r>
              <a:rPr lang="en-US" i="1" dirty="0" smtClean="0"/>
              <a:t>Professional Development throughout the year to achieve specific outcomes:</a:t>
            </a:r>
          </a:p>
          <a:p>
            <a:pPr lvl="1">
              <a:buFont typeface="Wingdings" charset="2"/>
              <a:buChar char="Ø"/>
            </a:pPr>
            <a:r>
              <a:rPr lang="en-US" sz="1800" i="1" dirty="0"/>
              <a:t>	</a:t>
            </a:r>
            <a:r>
              <a:rPr lang="en-US" sz="1800" i="1" dirty="0" smtClean="0"/>
              <a:t>Equity Framework</a:t>
            </a:r>
          </a:p>
          <a:p>
            <a:pPr lvl="1">
              <a:buFont typeface="Wingdings" charset="2"/>
              <a:buChar char="Ø"/>
            </a:pPr>
            <a:r>
              <a:rPr lang="en-US" sz="1800" i="1" dirty="0"/>
              <a:t>	</a:t>
            </a:r>
            <a:r>
              <a:rPr lang="en-US" sz="1800" i="1" dirty="0" smtClean="0"/>
              <a:t>Community of practice</a:t>
            </a:r>
          </a:p>
          <a:p>
            <a:pPr lvl="1">
              <a:buFont typeface="Wingdings" charset="2"/>
              <a:buChar char="Ø"/>
            </a:pPr>
            <a:r>
              <a:rPr lang="en-US" sz="1800" i="1" dirty="0"/>
              <a:t>	</a:t>
            </a:r>
            <a:r>
              <a:rPr lang="en-US" sz="1800" i="1" dirty="0" smtClean="0"/>
              <a:t>Bucket cluster building for Academic programs and student services</a:t>
            </a:r>
          </a:p>
          <a:p>
            <a:pPr lvl="1">
              <a:buFont typeface="Wingdings" charset="2"/>
              <a:buChar char="Ø"/>
            </a:pPr>
            <a:r>
              <a:rPr lang="en-US" sz="1800" i="1" dirty="0"/>
              <a:t>	</a:t>
            </a:r>
            <a:r>
              <a:rPr lang="en-US" sz="1800" i="1" dirty="0" smtClean="0"/>
              <a:t>Revamping of course offerings, sequencing, and block schedule</a:t>
            </a:r>
          </a:p>
          <a:p>
            <a:pPr lvl="1">
              <a:buFont typeface="Wingdings" charset="2"/>
              <a:buChar char="Ø"/>
            </a:pPr>
            <a:r>
              <a:rPr lang="en-US" sz="1800" i="1" dirty="0"/>
              <a:t>	</a:t>
            </a:r>
            <a:r>
              <a:rPr lang="en-US" sz="1800" i="1" dirty="0" smtClean="0"/>
              <a:t>In reach and outreach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008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/>
          <a:lstStyle/>
          <a:p>
            <a:r>
              <a:rPr lang="en-US" b="1" dirty="0" smtClean="0"/>
              <a:t>GP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5538"/>
            <a:ext cx="10515600" cy="542844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i="1" dirty="0" smtClean="0"/>
              <a:t>Purpose:</a:t>
            </a:r>
          </a:p>
          <a:p>
            <a:pPr marL="0" indent="0">
              <a:buNone/>
            </a:pPr>
            <a:endParaRPr lang="en-US" sz="2400" i="1" dirty="0" smtClean="0"/>
          </a:p>
          <a:p>
            <a:r>
              <a:rPr lang="en-US" sz="2200" i="1" dirty="0" smtClean="0"/>
              <a:t>Multi-year state program designed to provide all CCCs with the opportunity to implement Guided Pathways for the purpose of significantly improving student outcomes and success.</a:t>
            </a:r>
          </a:p>
          <a:p>
            <a:pPr marL="0" indent="0">
              <a:buNone/>
            </a:pPr>
            <a:endParaRPr lang="en-US" sz="2200" i="1" dirty="0" smtClean="0"/>
          </a:p>
          <a:p>
            <a:r>
              <a:rPr lang="en-US" sz="2200" i="1" dirty="0" smtClean="0"/>
              <a:t>Are students ready for the College?	X</a:t>
            </a:r>
          </a:p>
          <a:p>
            <a:pPr marL="0" indent="0">
              <a:buNone/>
            </a:pPr>
            <a:r>
              <a:rPr lang="en-US" sz="2200" i="1" dirty="0" smtClean="0"/>
              <a:t>     Are we ready for the students?		O</a:t>
            </a:r>
          </a:p>
          <a:p>
            <a:pPr marL="0" indent="0">
              <a:buNone/>
            </a:pPr>
            <a:endParaRPr lang="en-US" sz="2200" i="1" dirty="0"/>
          </a:p>
          <a:p>
            <a:r>
              <a:rPr lang="en-US" sz="2200" i="1" dirty="0" smtClean="0"/>
              <a:t>Re-imagining and re-designing the way we think about student success.</a:t>
            </a:r>
          </a:p>
          <a:p>
            <a:pPr marL="0" indent="0">
              <a:buNone/>
            </a:pPr>
            <a:r>
              <a:rPr lang="en-US" sz="2200" i="1" dirty="0"/>
              <a:t> </a:t>
            </a:r>
            <a:r>
              <a:rPr lang="en-US" sz="2200" i="1" dirty="0" smtClean="0"/>
              <a:t>  Faster, cost-effective, and focused way to get to a certificate, degree, transfer, or  </a:t>
            </a:r>
          </a:p>
          <a:p>
            <a:pPr marL="0" indent="0">
              <a:buNone/>
            </a:pPr>
            <a:r>
              <a:rPr lang="en-US" sz="2200" i="1" dirty="0"/>
              <a:t> </a:t>
            </a:r>
            <a:r>
              <a:rPr lang="en-US" sz="2200" i="1" dirty="0" smtClean="0"/>
              <a:t>  a job</a:t>
            </a:r>
          </a:p>
          <a:p>
            <a:endParaRPr lang="en-US" sz="2200" i="1" dirty="0"/>
          </a:p>
          <a:p>
            <a:r>
              <a:rPr lang="en-US" sz="2200" i="1" dirty="0" smtClean="0"/>
              <a:t>No more Cafeteria choices, streamlined choices of study students can identify and see where they are going. Focused approach.</a:t>
            </a:r>
          </a:p>
          <a:p>
            <a:endParaRPr lang="en-US" sz="2000" i="1" dirty="0"/>
          </a:p>
          <a:p>
            <a:pPr marL="0" indent="0">
              <a:buNone/>
            </a:pPr>
            <a:endParaRPr lang="en-US" sz="2000" i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107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553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GP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335" y="954657"/>
            <a:ext cx="9740560" cy="5135592"/>
          </a:xfrm>
        </p:spPr>
        <p:txBody>
          <a:bodyPr>
            <a:normAutofit fontScale="25000" lnSpcReduction="20000"/>
          </a:bodyPr>
          <a:lstStyle/>
          <a:p>
            <a:pPr>
              <a:buFont typeface="Wingdings" charset="2"/>
              <a:buChar char="Ø"/>
            </a:pPr>
            <a:endParaRPr lang="en-US" dirty="0" smtClean="0"/>
          </a:p>
          <a:p>
            <a:pPr>
              <a:lnSpc>
                <a:spcPct val="170000"/>
              </a:lnSpc>
              <a:buFont typeface="Wingdings" charset="2"/>
              <a:buChar char="Ø"/>
            </a:pPr>
            <a:r>
              <a:rPr lang="en-US" sz="8000" i="1" dirty="0" smtClean="0"/>
              <a:t>AB 288 (CCAP), AB 705, GP CTE, SEA, SCFF are all part of the GP Framework!</a:t>
            </a:r>
          </a:p>
          <a:p>
            <a:pPr>
              <a:lnSpc>
                <a:spcPct val="170000"/>
              </a:lnSpc>
              <a:buFont typeface="Wingdings" charset="2"/>
              <a:buChar char="Ø"/>
            </a:pPr>
            <a:r>
              <a:rPr lang="en-US" sz="8000" i="1" dirty="0" smtClean="0"/>
              <a:t>AB 288 (CCAP)- helps us reach out to underserved and unprepared students in HS to ensure that they will be college-ready (Getting ready)	</a:t>
            </a:r>
          </a:p>
          <a:p>
            <a:pPr>
              <a:lnSpc>
                <a:spcPct val="170000"/>
              </a:lnSpc>
              <a:buFont typeface="Wingdings" charset="2"/>
              <a:buChar char="Ø"/>
            </a:pPr>
            <a:r>
              <a:rPr lang="en-US" sz="8000" i="1" dirty="0" smtClean="0"/>
              <a:t>AB 705 – ensures that students start off at the right place, college level (Getting ready, Moving in)</a:t>
            </a:r>
            <a:endParaRPr lang="en-US" sz="8000" i="1" dirty="0"/>
          </a:p>
          <a:p>
            <a:pPr>
              <a:lnSpc>
                <a:spcPct val="170000"/>
              </a:lnSpc>
              <a:buFont typeface="Wingdings" charset="2"/>
              <a:buChar char="Ø"/>
            </a:pPr>
            <a:r>
              <a:rPr lang="en-US" sz="8000" i="1" dirty="0" smtClean="0"/>
              <a:t>GP CTE – ensures that there are clearly identified CTE pathways for students to be able 	to choose (Getting ready, moving in)</a:t>
            </a:r>
            <a:endParaRPr lang="en-US" sz="8000" i="1" dirty="0"/>
          </a:p>
          <a:p>
            <a:pPr>
              <a:lnSpc>
                <a:spcPct val="170000"/>
              </a:lnSpc>
              <a:buFont typeface="Wingdings" charset="2"/>
              <a:buChar char="Ø"/>
            </a:pPr>
            <a:r>
              <a:rPr lang="en-US" sz="8000" i="1" dirty="0" smtClean="0"/>
              <a:t>SEA – ensures that funding supports elimination of achievement gap</a:t>
            </a:r>
            <a:r>
              <a:rPr lang="en-US" sz="8000" i="1" dirty="0"/>
              <a:t>	</a:t>
            </a:r>
            <a:endParaRPr lang="en-US" sz="8000" i="1" dirty="0" smtClean="0"/>
          </a:p>
          <a:p>
            <a:pPr>
              <a:lnSpc>
                <a:spcPct val="170000"/>
              </a:lnSpc>
              <a:buFont typeface="Wingdings" charset="2"/>
              <a:buChar char="Ø"/>
            </a:pPr>
            <a:r>
              <a:rPr lang="en-US" sz="8000" i="1" dirty="0" smtClean="0"/>
              <a:t>SCFF – all about accountability for the colleges!  If all students we serve succeed, the colleges get funding.</a:t>
            </a:r>
            <a:endParaRPr lang="en-US" sz="8000" i="1" dirty="0"/>
          </a:p>
          <a:p>
            <a:pPr>
              <a:buFont typeface="Wingdings" charset="2"/>
              <a:buChar char="Ø"/>
            </a:pPr>
            <a:endParaRPr lang="en-US" sz="2000" dirty="0"/>
          </a:p>
          <a:p>
            <a:pPr>
              <a:buFont typeface="Wingdings" charset="2"/>
              <a:buChar char="Ø"/>
            </a:pPr>
            <a:r>
              <a:rPr lang="en-US" sz="2000" dirty="0" smtClean="0"/>
              <a:t>	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	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85088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654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GP </a:t>
            </a:r>
            <a:r>
              <a:rPr lang="en-US" sz="2700" b="1" dirty="0" smtClean="0"/>
              <a:t>CCCCO visual</a:t>
            </a:r>
            <a:endParaRPr lang="en-US" sz="2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5929" y="1307207"/>
            <a:ext cx="9677401" cy="715421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9999" y="1435994"/>
            <a:ext cx="6284756" cy="5331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932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792"/>
          </a:xfrm>
        </p:spPr>
        <p:txBody>
          <a:bodyPr>
            <a:normAutofit/>
          </a:bodyPr>
          <a:lstStyle/>
          <a:p>
            <a:r>
              <a:rPr lang="en-US" b="1" dirty="0" smtClean="0"/>
              <a:t>GP</a:t>
            </a:r>
            <a:r>
              <a:rPr lang="en-US" dirty="0" smtClean="0"/>
              <a:t> </a:t>
            </a:r>
            <a:r>
              <a:rPr lang="en-US" sz="2400" dirty="0" smtClean="0"/>
              <a:t>BCC Visual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940" y="1106756"/>
            <a:ext cx="10515600" cy="550107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850" y="1196196"/>
            <a:ext cx="9685667" cy="5290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873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4283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GP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7962"/>
            <a:ext cx="10515600" cy="5269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 smtClean="0"/>
              <a:t>Funding:</a:t>
            </a:r>
            <a:endParaRPr lang="en-US" sz="2000" i="1" dirty="0" smtClean="0"/>
          </a:p>
          <a:p>
            <a:pPr marL="0" indent="0">
              <a:buNone/>
            </a:pPr>
            <a:endParaRPr lang="en-US" sz="2000" b="1" i="1" dirty="0" smtClean="0"/>
          </a:p>
          <a:p>
            <a:pPr marL="0" indent="0">
              <a:buNone/>
            </a:pPr>
            <a:endParaRPr lang="en-US" sz="2000" b="1" i="1" dirty="0"/>
          </a:p>
          <a:p>
            <a:r>
              <a:rPr lang="en-US" sz="2000" i="1" dirty="0" smtClean="0"/>
              <a:t>$150M in one-time fund for all 114 colleges</a:t>
            </a:r>
          </a:p>
          <a:p>
            <a:r>
              <a:rPr lang="en-US" sz="2000" i="1" dirty="0" smtClean="0"/>
              <a:t>Self Assessment with key indicators (12, 2017)</a:t>
            </a:r>
          </a:p>
          <a:p>
            <a:r>
              <a:rPr lang="en-US" sz="2000" i="1" dirty="0" smtClean="0"/>
              <a:t>Initial work plan submission (3, 2018)</a:t>
            </a:r>
          </a:p>
          <a:p>
            <a:r>
              <a:rPr lang="en-US" sz="2000" i="1" dirty="0" smtClean="0">
                <a:solidFill>
                  <a:srgbClr val="FF0000"/>
                </a:solidFill>
              </a:rPr>
              <a:t>College allocation release (6, 2018) upon completion of the assessment and work plan</a:t>
            </a:r>
          </a:p>
          <a:p>
            <a:r>
              <a:rPr lang="en-US" sz="2000" i="1" dirty="0" smtClean="0"/>
              <a:t>Workshops, training, understanding of GP (statewide, 18-19)</a:t>
            </a:r>
          </a:p>
          <a:p>
            <a:r>
              <a:rPr lang="en-US" sz="2000" i="1" dirty="0" smtClean="0"/>
              <a:t>Scale of Adoption report submission (4-30-19)</a:t>
            </a:r>
          </a:p>
          <a:p>
            <a:r>
              <a:rPr lang="en-US" sz="2000" i="1" dirty="0" smtClean="0"/>
              <a:t>Comprehensive report due (9-30-19)</a:t>
            </a:r>
          </a:p>
          <a:p>
            <a:endParaRPr lang="en-US" sz="2000" i="1" dirty="0" smtClean="0"/>
          </a:p>
          <a:p>
            <a:endParaRPr lang="en-US" sz="2000" i="1" dirty="0" smtClean="0"/>
          </a:p>
          <a:p>
            <a:endParaRPr lang="en-US" sz="2000" i="1" dirty="0" smtClean="0"/>
          </a:p>
          <a:p>
            <a:endParaRPr lang="en-US" sz="2400" i="1" dirty="0" smtClean="0"/>
          </a:p>
          <a:p>
            <a:pPr marL="0" indent="0">
              <a:buNone/>
            </a:pPr>
            <a:endParaRPr lang="en-US" sz="2400" b="1" i="1" dirty="0"/>
          </a:p>
          <a:p>
            <a:pPr marL="0" indent="0">
              <a:buNone/>
            </a:pPr>
            <a:endParaRPr lang="en-US" sz="2400" b="1" i="1" dirty="0" smtClean="0"/>
          </a:p>
          <a:p>
            <a:pPr marL="0" indent="0">
              <a:buNone/>
            </a:pP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696681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052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GP: BCC 5 year GP funding plan (original)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6187855"/>
              </p:ext>
            </p:extLst>
          </p:nvPr>
        </p:nvGraphicFramePr>
        <p:xfrm>
          <a:off x="128785" y="1017916"/>
          <a:ext cx="11225009" cy="4767533"/>
        </p:xfrm>
        <a:graphic>
          <a:graphicData uri="http://schemas.openxmlformats.org/drawingml/2006/table">
            <a:tbl>
              <a:tblPr/>
              <a:tblGrid>
                <a:gridCol w="796438">
                  <a:extLst>
                    <a:ext uri="{9D8B030D-6E8A-4147-A177-3AD203B41FA5}">
                      <a16:colId xmlns="" xmlns:a16="http://schemas.microsoft.com/office/drawing/2014/main" val="87773683"/>
                    </a:ext>
                  </a:extLst>
                </a:gridCol>
                <a:gridCol w="255269">
                  <a:extLst>
                    <a:ext uri="{9D8B030D-6E8A-4147-A177-3AD203B41FA5}">
                      <a16:colId xmlns="" xmlns:a16="http://schemas.microsoft.com/office/drawing/2014/main" val="2775598553"/>
                    </a:ext>
                  </a:extLst>
                </a:gridCol>
                <a:gridCol w="510537">
                  <a:extLst>
                    <a:ext uri="{9D8B030D-6E8A-4147-A177-3AD203B41FA5}">
                      <a16:colId xmlns="" xmlns:a16="http://schemas.microsoft.com/office/drawing/2014/main" val="1730766549"/>
                    </a:ext>
                  </a:extLst>
                </a:gridCol>
                <a:gridCol w="255269">
                  <a:extLst>
                    <a:ext uri="{9D8B030D-6E8A-4147-A177-3AD203B41FA5}">
                      <a16:colId xmlns="" xmlns:a16="http://schemas.microsoft.com/office/drawing/2014/main" val="4144972388"/>
                    </a:ext>
                  </a:extLst>
                </a:gridCol>
                <a:gridCol w="796438">
                  <a:extLst>
                    <a:ext uri="{9D8B030D-6E8A-4147-A177-3AD203B41FA5}">
                      <a16:colId xmlns="" xmlns:a16="http://schemas.microsoft.com/office/drawing/2014/main" val="1538034416"/>
                    </a:ext>
                  </a:extLst>
                </a:gridCol>
                <a:gridCol w="510537">
                  <a:extLst>
                    <a:ext uri="{9D8B030D-6E8A-4147-A177-3AD203B41FA5}">
                      <a16:colId xmlns="" xmlns:a16="http://schemas.microsoft.com/office/drawing/2014/main" val="2406918908"/>
                    </a:ext>
                  </a:extLst>
                </a:gridCol>
                <a:gridCol w="510537">
                  <a:extLst>
                    <a:ext uri="{9D8B030D-6E8A-4147-A177-3AD203B41FA5}">
                      <a16:colId xmlns="" xmlns:a16="http://schemas.microsoft.com/office/drawing/2014/main" val="130054674"/>
                    </a:ext>
                  </a:extLst>
                </a:gridCol>
                <a:gridCol w="510537">
                  <a:extLst>
                    <a:ext uri="{9D8B030D-6E8A-4147-A177-3AD203B41FA5}">
                      <a16:colId xmlns="" xmlns:a16="http://schemas.microsoft.com/office/drawing/2014/main" val="943303452"/>
                    </a:ext>
                  </a:extLst>
                </a:gridCol>
                <a:gridCol w="796438">
                  <a:extLst>
                    <a:ext uri="{9D8B030D-6E8A-4147-A177-3AD203B41FA5}">
                      <a16:colId xmlns="" xmlns:a16="http://schemas.microsoft.com/office/drawing/2014/main" val="4219506891"/>
                    </a:ext>
                  </a:extLst>
                </a:gridCol>
                <a:gridCol w="510537">
                  <a:extLst>
                    <a:ext uri="{9D8B030D-6E8A-4147-A177-3AD203B41FA5}">
                      <a16:colId xmlns="" xmlns:a16="http://schemas.microsoft.com/office/drawing/2014/main" val="4188669576"/>
                    </a:ext>
                  </a:extLst>
                </a:gridCol>
                <a:gridCol w="510537">
                  <a:extLst>
                    <a:ext uri="{9D8B030D-6E8A-4147-A177-3AD203B41FA5}">
                      <a16:colId xmlns="" xmlns:a16="http://schemas.microsoft.com/office/drawing/2014/main" val="640372936"/>
                    </a:ext>
                  </a:extLst>
                </a:gridCol>
                <a:gridCol w="510537">
                  <a:extLst>
                    <a:ext uri="{9D8B030D-6E8A-4147-A177-3AD203B41FA5}">
                      <a16:colId xmlns="" xmlns:a16="http://schemas.microsoft.com/office/drawing/2014/main" val="975459031"/>
                    </a:ext>
                  </a:extLst>
                </a:gridCol>
                <a:gridCol w="796438">
                  <a:extLst>
                    <a:ext uri="{9D8B030D-6E8A-4147-A177-3AD203B41FA5}">
                      <a16:colId xmlns="" xmlns:a16="http://schemas.microsoft.com/office/drawing/2014/main" val="1937442288"/>
                    </a:ext>
                  </a:extLst>
                </a:gridCol>
                <a:gridCol w="510537">
                  <a:extLst>
                    <a:ext uri="{9D8B030D-6E8A-4147-A177-3AD203B41FA5}">
                      <a16:colId xmlns="" xmlns:a16="http://schemas.microsoft.com/office/drawing/2014/main" val="753902176"/>
                    </a:ext>
                  </a:extLst>
                </a:gridCol>
                <a:gridCol w="510537">
                  <a:extLst>
                    <a:ext uri="{9D8B030D-6E8A-4147-A177-3AD203B41FA5}">
                      <a16:colId xmlns="" xmlns:a16="http://schemas.microsoft.com/office/drawing/2014/main" val="1497014964"/>
                    </a:ext>
                  </a:extLst>
                </a:gridCol>
                <a:gridCol w="558187">
                  <a:extLst>
                    <a:ext uri="{9D8B030D-6E8A-4147-A177-3AD203B41FA5}">
                      <a16:colId xmlns="" xmlns:a16="http://schemas.microsoft.com/office/drawing/2014/main" val="1837370952"/>
                    </a:ext>
                  </a:extLst>
                </a:gridCol>
                <a:gridCol w="796438">
                  <a:extLst>
                    <a:ext uri="{9D8B030D-6E8A-4147-A177-3AD203B41FA5}">
                      <a16:colId xmlns="" xmlns:a16="http://schemas.microsoft.com/office/drawing/2014/main" val="541933839"/>
                    </a:ext>
                  </a:extLst>
                </a:gridCol>
                <a:gridCol w="510537">
                  <a:extLst>
                    <a:ext uri="{9D8B030D-6E8A-4147-A177-3AD203B41FA5}">
                      <a16:colId xmlns="" xmlns:a16="http://schemas.microsoft.com/office/drawing/2014/main" val="1832144358"/>
                    </a:ext>
                  </a:extLst>
                </a:gridCol>
                <a:gridCol w="510537">
                  <a:extLst>
                    <a:ext uri="{9D8B030D-6E8A-4147-A177-3AD203B41FA5}">
                      <a16:colId xmlns="" xmlns:a16="http://schemas.microsoft.com/office/drawing/2014/main" val="367033875"/>
                    </a:ext>
                  </a:extLst>
                </a:gridCol>
                <a:gridCol w="558187">
                  <a:extLst>
                    <a:ext uri="{9D8B030D-6E8A-4147-A177-3AD203B41FA5}">
                      <a16:colId xmlns="" xmlns:a16="http://schemas.microsoft.com/office/drawing/2014/main" val="998873005"/>
                    </a:ext>
                  </a:extLst>
                </a:gridCol>
              </a:tblGrid>
              <a:tr h="430756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BCC Guided Pathway (GP)  </a:t>
                      </a:r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(V.3)</a:t>
                      </a:r>
                    </a:p>
                  </a:txBody>
                  <a:tcPr marL="2288" marR="2288" marT="22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8" marR="2288" marT="22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8" marR="2288" marT="22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8" marR="2288" marT="22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8" marR="2288" marT="22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8" marR="2288" marT="22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8" marR="2288" marT="22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8" marR="2288" marT="22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8" marR="2288" marT="22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8" marR="2288" marT="22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8" marR="2288" marT="22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8" marR="2288" marT="22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8" marR="2288" marT="22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8" marR="2288" marT="22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8" marR="2288" marT="22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88" marR="2288" marT="22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53906919"/>
                  </a:ext>
                </a:extLst>
              </a:tr>
              <a:tr h="343146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2017-2018 (15%) </a:t>
                      </a:r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$157,176 </a:t>
                      </a:r>
                    </a:p>
                  </a:txBody>
                  <a:tcPr marL="2288" marR="2288" marT="22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2018-2019 (30%) </a:t>
                      </a:r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$188,611 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($345.787 with 17-18 &amp; 18-19)</a:t>
                      </a:r>
                    </a:p>
                  </a:txBody>
                  <a:tcPr marL="2288" marR="2288" marT="22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2019-2020 (25%) </a:t>
                      </a:r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$157,176</a:t>
                      </a:r>
                    </a:p>
                  </a:txBody>
                  <a:tcPr marL="2288" marR="2288" marT="22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2020-2021 (10%) </a:t>
                      </a:r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$62,870</a:t>
                      </a:r>
                    </a:p>
                  </a:txBody>
                  <a:tcPr marL="2288" marR="2288" marT="22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2021-2022 (10%) </a:t>
                      </a:r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$62,870</a:t>
                      </a:r>
                    </a:p>
                  </a:txBody>
                  <a:tcPr marL="2288" marR="2288" marT="22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12913592"/>
                  </a:ext>
                </a:extLst>
              </a:tr>
              <a:tr h="2606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Positions/Activities</a:t>
                      </a:r>
                    </a:p>
                  </a:txBody>
                  <a:tcPr marL="2288" marR="2288" marT="22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Category</a:t>
                      </a:r>
                    </a:p>
                  </a:txBody>
                  <a:tcPr marL="2288" marR="2288" marT="2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Type of expense</a:t>
                      </a:r>
                    </a:p>
                  </a:txBody>
                  <a:tcPr marL="2288" marR="2288" marT="2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</a:t>
                      </a:r>
                    </a:p>
                  </a:txBody>
                  <a:tcPr marL="2288" marR="2288" marT="2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Positions/Activities</a:t>
                      </a:r>
                    </a:p>
                  </a:txBody>
                  <a:tcPr marL="2288" marR="2288" marT="22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Category</a:t>
                      </a:r>
                    </a:p>
                  </a:txBody>
                  <a:tcPr marL="2288" marR="2288" marT="2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Type of expense</a:t>
                      </a:r>
                    </a:p>
                  </a:txBody>
                  <a:tcPr marL="2288" marR="2288" marT="2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</a:t>
                      </a:r>
                    </a:p>
                  </a:txBody>
                  <a:tcPr marL="2288" marR="2288" marT="2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Positions/Activities</a:t>
                      </a:r>
                    </a:p>
                  </a:txBody>
                  <a:tcPr marL="2288" marR="2288" marT="22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Category</a:t>
                      </a:r>
                    </a:p>
                  </a:txBody>
                  <a:tcPr marL="2288" marR="2288" marT="2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Type of expense</a:t>
                      </a:r>
                    </a:p>
                  </a:txBody>
                  <a:tcPr marL="2288" marR="2288" marT="2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</a:t>
                      </a:r>
                    </a:p>
                  </a:txBody>
                  <a:tcPr marL="2288" marR="2288" marT="2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Positions/Activities</a:t>
                      </a:r>
                    </a:p>
                  </a:txBody>
                  <a:tcPr marL="2288" marR="2288" marT="22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Category</a:t>
                      </a:r>
                    </a:p>
                  </a:txBody>
                  <a:tcPr marL="2288" marR="2288" marT="2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Type of expense</a:t>
                      </a:r>
                    </a:p>
                  </a:txBody>
                  <a:tcPr marL="2288" marR="2288" marT="2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</a:t>
                      </a:r>
                    </a:p>
                  </a:txBody>
                  <a:tcPr marL="2288" marR="2288" marT="2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Positions/Activities</a:t>
                      </a:r>
                    </a:p>
                  </a:txBody>
                  <a:tcPr marL="2288" marR="2288" marT="22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Category</a:t>
                      </a:r>
                    </a:p>
                  </a:txBody>
                  <a:tcPr marL="2288" marR="2288" marT="2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Type of expense</a:t>
                      </a:r>
                    </a:p>
                  </a:txBody>
                  <a:tcPr marL="2288" marR="2288" marT="2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</a:t>
                      </a:r>
                    </a:p>
                  </a:txBody>
                  <a:tcPr marL="2288" marR="2288" marT="2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79807093"/>
                  </a:ext>
                </a:extLst>
              </a:tr>
              <a:tr h="2482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345.787</a:t>
                      </a:r>
                    </a:p>
                  </a:txBody>
                  <a:tcPr marL="2288" marR="2288" marT="2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157,176</a:t>
                      </a:r>
                    </a:p>
                  </a:txBody>
                  <a:tcPr marL="2288" marR="2288" marT="2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152,447.20</a:t>
                      </a:r>
                    </a:p>
                  </a:txBody>
                  <a:tcPr marL="2288" marR="2288" marT="2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152,447.20</a:t>
                      </a:r>
                    </a:p>
                  </a:txBody>
                  <a:tcPr marL="2288" marR="2288" marT="22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00776822"/>
                  </a:ext>
                </a:extLst>
              </a:tr>
              <a:tr h="292039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Faculty Leads for Sub-committee teams (4)</a:t>
                      </a:r>
                    </a:p>
                  </a:txBody>
                  <a:tcPr marL="2288" marR="2288" marT="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faculty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 FTE/Sem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40,916.40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Faculty Leads for Sub-committee teams (4)</a:t>
                      </a:r>
                    </a:p>
                  </a:txBody>
                  <a:tcPr marL="2288" marR="2288" marT="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faculty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 FTE/Sem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40,916.40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Faculty Leads for Sub-committee teams (4)</a:t>
                      </a:r>
                    </a:p>
                  </a:txBody>
                  <a:tcPr marL="2288" marR="2288" marT="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faculty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 FTE/Sem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40,916.40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Faculty Leads for Sub-committee teams (4)</a:t>
                      </a:r>
                    </a:p>
                  </a:txBody>
                  <a:tcPr marL="2288" marR="2288" marT="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faculty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0.2FTE/Sem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40,916.40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44064565"/>
                  </a:ext>
                </a:extLst>
              </a:tr>
              <a:tr h="292039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Research Data Specialist (50%) , C3</a:t>
                      </a:r>
                    </a:p>
                  </a:txBody>
                  <a:tcPr marL="2288" marR="2288" marT="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classified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 FTE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32,579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Research Data Specialist (50%) , C3</a:t>
                      </a:r>
                    </a:p>
                  </a:txBody>
                  <a:tcPr marL="2288" marR="2288" marT="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classified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 FTE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32,579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Research Data Specialist (50%) , C3</a:t>
                      </a:r>
                    </a:p>
                  </a:txBody>
                  <a:tcPr marL="2288" marR="2288" marT="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classified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 FTE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30,456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Research Data Specialist (50%) , C3</a:t>
                      </a:r>
                    </a:p>
                  </a:txBody>
                  <a:tcPr marL="2288" marR="2288" marT="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classified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 FTE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30,456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76483283"/>
                  </a:ext>
                </a:extLst>
              </a:tr>
              <a:tr h="292039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Staff Assistant (50%), C3</a:t>
                      </a:r>
                    </a:p>
                  </a:txBody>
                  <a:tcPr marL="2288" marR="2288" marT="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classified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 FTE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25,462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Staff Assistant (50%), C3</a:t>
                      </a:r>
                    </a:p>
                  </a:txBody>
                  <a:tcPr marL="2288" marR="2288" marT="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classified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 FTE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25,462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Staff Assistant (50%), C3</a:t>
                      </a:r>
                    </a:p>
                  </a:txBody>
                  <a:tcPr marL="2288" marR="2288" marT="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classified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 FTE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23,802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Staff Assistant (50%), C3</a:t>
                      </a:r>
                    </a:p>
                  </a:txBody>
                  <a:tcPr marL="2288" marR="2288" marT="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classified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 FTE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23,802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18634319"/>
                  </a:ext>
                </a:extLst>
              </a:tr>
              <a:tr h="759301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Faculty stipend for participationin the committees (10 per sub committee x 4 committees)</a:t>
                      </a:r>
                    </a:p>
                  </a:txBody>
                  <a:tcPr marL="2288" marR="2288" marT="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Faculty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$200 per semester per facuilty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16,000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Faculty stipend for participationin the committees (10 per sub committee x4 committees)</a:t>
                      </a:r>
                    </a:p>
                  </a:txBody>
                  <a:tcPr marL="2288" marR="2288" marT="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Faculty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$200 per semester per facuilty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16,000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Faculty stipend for participationin the committees (5 per sub committee)</a:t>
                      </a:r>
                    </a:p>
                  </a:txBody>
                  <a:tcPr marL="2288" marR="2288" marT="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Faculty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$200 per </a:t>
                      </a:r>
                      <a:r>
                        <a:rPr lang="it-IT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semestre </a:t>
                      </a:r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 facuilty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8,000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Faculty stipend for participationin the committees (5 per sub committee)</a:t>
                      </a:r>
                    </a:p>
                  </a:txBody>
                  <a:tcPr marL="2288" marR="2288" marT="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Faculty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$200 per </a:t>
                      </a:r>
                      <a:r>
                        <a:rPr lang="it-IT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semestre </a:t>
                      </a:r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 facuilty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8,000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39943123"/>
                  </a:ext>
                </a:extLst>
              </a:tr>
              <a:tr h="292039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PD </a:t>
                      </a:r>
                    </a:p>
                  </a:txBody>
                  <a:tcPr marL="2288" marR="2288" marT="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21,819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PD </a:t>
                      </a:r>
                    </a:p>
                  </a:txBody>
                  <a:tcPr marL="2288" marR="2288" marT="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17,069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PD </a:t>
                      </a:r>
                    </a:p>
                  </a:txBody>
                  <a:tcPr marL="2288" marR="2288" marT="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16,819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PD </a:t>
                      </a:r>
                    </a:p>
                  </a:txBody>
                  <a:tcPr marL="2288" marR="2288" marT="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16,819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61137075"/>
                  </a:ext>
                </a:extLst>
              </a:tr>
              <a:tr h="292039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Consultants &amp; activities</a:t>
                      </a:r>
                    </a:p>
                  </a:txBody>
                  <a:tcPr marL="2288" marR="2288" marT="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21,819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Consultants &amp; activities</a:t>
                      </a:r>
                    </a:p>
                  </a:txBody>
                  <a:tcPr marL="2288" marR="2288" marT="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17,069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Consultants &amp; activities</a:t>
                      </a:r>
                    </a:p>
                  </a:txBody>
                  <a:tcPr marL="2288" marR="2288" marT="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16,819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Consultants &amp; activities</a:t>
                      </a:r>
                    </a:p>
                  </a:txBody>
                  <a:tcPr marL="2288" marR="2288" marT="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16,819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63046830"/>
                  </a:ext>
                </a:extLst>
              </a:tr>
              <a:tr h="292039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(i.e. </a:t>
                      </a:r>
                      <a:r>
                        <a:rPr lang="en-US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Classified 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OT, etc.)</a:t>
                      </a:r>
                    </a:p>
                  </a:txBody>
                  <a:tcPr marL="2288" marR="2288" marT="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11,819.40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(i.e. Classified OT, etc.)</a:t>
                      </a:r>
                    </a:p>
                  </a:txBody>
                  <a:tcPr marL="2288" marR="2288" marT="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11,819.40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(i.e. Classified OT, etc.)</a:t>
                      </a:r>
                    </a:p>
                  </a:txBody>
                  <a:tcPr marL="2288" marR="2288" marT="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15,632.00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(i.e. Classified OT, etc.)</a:t>
                      </a:r>
                    </a:p>
                  </a:txBody>
                  <a:tcPr marL="2288" marR="2288" marT="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15,632.00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60797843"/>
                  </a:ext>
                </a:extLst>
              </a:tr>
              <a:tr h="292039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Expenses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170,415.60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Expenses</a:t>
                      </a:r>
                    </a:p>
                  </a:txBody>
                  <a:tcPr marL="2288" marR="2288" marT="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160,915.60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Expenses</a:t>
                      </a:r>
                    </a:p>
                  </a:txBody>
                  <a:tcPr marL="2288" marR="2288" marT="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152,445.20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Expenses</a:t>
                      </a:r>
                    </a:p>
                  </a:txBody>
                  <a:tcPr marL="2288" marR="2288" marT="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152,445.20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18670701"/>
                  </a:ext>
                </a:extLst>
              </a:tr>
              <a:tr h="292039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Carry over for year 4 &amp; 5</a:t>
                      </a:r>
                    </a:p>
                  </a:txBody>
                  <a:tcPr marL="2288" marR="2288" marT="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175,371.40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Carry over from year 1&amp;2</a:t>
                      </a:r>
                    </a:p>
                  </a:txBody>
                  <a:tcPr marL="2288" marR="2288" marT="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87,685.70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Carry over from year 1&amp;2</a:t>
                      </a:r>
                    </a:p>
                  </a:txBody>
                  <a:tcPr marL="2288" marR="2288" marT="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87,685.70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37577083"/>
                  </a:ext>
                </a:extLst>
              </a:tr>
              <a:tr h="389141"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$62,870 + $ 87,665.70 = $150,535.7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$62,870 + $ 87,665.70 = $150,535.70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288" marR="2288" marT="22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74686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4066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88" y="150125"/>
            <a:ext cx="10671412" cy="741271"/>
          </a:xfrm>
        </p:spPr>
        <p:txBody>
          <a:bodyPr>
            <a:normAutofit/>
          </a:bodyPr>
          <a:lstStyle/>
          <a:p>
            <a:r>
              <a:rPr lang="en-US" b="1" dirty="0" smtClean="0"/>
              <a:t>GP</a:t>
            </a:r>
            <a:r>
              <a:rPr lang="en-US" dirty="0" smtClean="0"/>
              <a:t> </a:t>
            </a:r>
            <a:r>
              <a:rPr lang="en-US" sz="3100" dirty="0" smtClean="0"/>
              <a:t>BCC Funding  (original) update as of May 2019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7922"/>
            <a:ext cx="10515600" cy="5399041"/>
          </a:xfrm>
        </p:spPr>
        <p:txBody>
          <a:bodyPr/>
          <a:lstStyle/>
          <a:p>
            <a:r>
              <a:rPr lang="en-US" sz="2000" i="1" dirty="0" smtClean="0"/>
              <a:t>BCC Original allocation of GP Funds (year 1, 2018-2019) still in process</a:t>
            </a:r>
          </a:p>
          <a:p>
            <a:pPr marL="0" indent="0">
              <a:buNone/>
            </a:pPr>
            <a:endParaRPr lang="en-US" sz="1800" i="1" dirty="0" smtClean="0"/>
          </a:p>
          <a:p>
            <a:pPr marL="0" indent="0">
              <a:buNone/>
            </a:pPr>
            <a:endParaRPr lang="en-US" sz="1800" i="1" dirty="0"/>
          </a:p>
          <a:p>
            <a:pPr marL="0" indent="0">
              <a:buNone/>
            </a:pPr>
            <a:endParaRPr lang="en-US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553012"/>
              </p:ext>
            </p:extLst>
          </p:nvPr>
        </p:nvGraphicFramePr>
        <p:xfrm>
          <a:off x="682388" y="1201004"/>
          <a:ext cx="9253184" cy="6222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3296">
                  <a:extLst>
                    <a:ext uri="{9D8B030D-6E8A-4147-A177-3AD203B41FA5}">
                      <a16:colId xmlns="" xmlns:a16="http://schemas.microsoft.com/office/drawing/2014/main" val="4031249594"/>
                    </a:ext>
                  </a:extLst>
                </a:gridCol>
                <a:gridCol w="2313296">
                  <a:extLst>
                    <a:ext uri="{9D8B030D-6E8A-4147-A177-3AD203B41FA5}">
                      <a16:colId xmlns="" xmlns:a16="http://schemas.microsoft.com/office/drawing/2014/main" val="2786963526"/>
                    </a:ext>
                  </a:extLst>
                </a:gridCol>
                <a:gridCol w="2313296">
                  <a:extLst>
                    <a:ext uri="{9D8B030D-6E8A-4147-A177-3AD203B41FA5}">
                      <a16:colId xmlns="" xmlns:a16="http://schemas.microsoft.com/office/drawing/2014/main" val="4034549202"/>
                    </a:ext>
                  </a:extLst>
                </a:gridCol>
                <a:gridCol w="2313296">
                  <a:extLst>
                    <a:ext uri="{9D8B030D-6E8A-4147-A177-3AD203B41FA5}">
                      <a16:colId xmlns="" xmlns:a16="http://schemas.microsoft.com/office/drawing/2014/main" val="603013149"/>
                    </a:ext>
                  </a:extLst>
                </a:gridCol>
              </a:tblGrid>
              <a:tr h="650061">
                <a:tc>
                  <a:txBody>
                    <a:bodyPr/>
                    <a:lstStyle/>
                    <a:p>
                      <a:r>
                        <a:rPr lang="en-US" dirty="0" smtClean="0"/>
                        <a:t>Positions/Activities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 of Expense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94173392"/>
                  </a:ext>
                </a:extLst>
              </a:tr>
              <a:tr h="650061">
                <a:tc>
                  <a:txBody>
                    <a:bodyPr/>
                    <a:lstStyle/>
                    <a:p>
                      <a:r>
                        <a:rPr lang="en-US" dirty="0" smtClean="0"/>
                        <a:t>Faculty co-lead </a:t>
                      </a:r>
                    </a:p>
                    <a:p>
                      <a:r>
                        <a:rPr lang="en-US" dirty="0" smtClean="0"/>
                        <a:t>work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Faculty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 FTE/semester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Expended for 3 faculty leads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95299800"/>
                  </a:ext>
                </a:extLst>
              </a:tr>
              <a:tr h="928659">
                <a:tc>
                  <a:txBody>
                    <a:bodyPr/>
                    <a:lstStyle/>
                    <a:p>
                      <a:r>
                        <a:rPr lang="en-US" strike="sngStrike" dirty="0" smtClean="0"/>
                        <a:t>Research Data Specialist (50%)</a:t>
                      </a:r>
                      <a:endParaRPr lang="en-US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Classified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 FTE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Re-assess</a:t>
                      </a:r>
                    </a:p>
                    <a:p>
                      <a:r>
                        <a:rPr lang="en-US" dirty="0" smtClean="0"/>
                        <a:t>Stopped recruitment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87009834"/>
                  </a:ext>
                </a:extLst>
              </a:tr>
              <a:tr h="928659">
                <a:tc>
                  <a:txBody>
                    <a:bodyPr/>
                    <a:lstStyle/>
                    <a:p>
                      <a:r>
                        <a:rPr lang="en-US" strike="sngStrike" dirty="0" smtClean="0"/>
                        <a:t>Staff Assistant (50%)</a:t>
                      </a:r>
                      <a:endParaRPr lang="en-US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Classified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 FTE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Re-assess</a:t>
                      </a:r>
                    </a:p>
                    <a:p>
                      <a:r>
                        <a:rPr lang="en-US" dirty="0" smtClean="0"/>
                        <a:t>Stopped recruitment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22443349"/>
                  </a:ext>
                </a:extLst>
              </a:tr>
              <a:tr h="83579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Faculty stipend</a:t>
                      </a:r>
                    </a:p>
                    <a:p>
                      <a:r>
                        <a:rPr lang="en-US" sz="1600" dirty="0" smtClean="0"/>
                        <a:t>Participation</a:t>
                      </a:r>
                      <a:r>
                        <a:rPr lang="en-US" sz="1600" baseline="0" dirty="0" smtClean="0"/>
                        <a:t> in the work group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Faculty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$200 per semester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Expenditures in progress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30459060"/>
                  </a:ext>
                </a:extLst>
              </a:tr>
              <a:tr h="928659">
                <a:tc>
                  <a:txBody>
                    <a:bodyPr/>
                    <a:lstStyle/>
                    <a:p>
                      <a:r>
                        <a:rPr lang="en-US" dirty="0" smtClean="0"/>
                        <a:t>PD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$3328.80 </a:t>
                      </a:r>
                    </a:p>
                    <a:p>
                      <a:r>
                        <a:rPr lang="en-US" dirty="0" smtClean="0"/>
                        <a:t>PD Day</a:t>
                      </a:r>
                      <a:r>
                        <a:rPr lang="en-US" baseline="0" dirty="0" smtClean="0"/>
                        <a:t> food 10-2018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05783170"/>
                  </a:ext>
                </a:extLst>
              </a:tr>
              <a:tr h="650061">
                <a:tc>
                  <a:txBody>
                    <a:bodyPr/>
                    <a:lstStyle/>
                    <a:p>
                      <a:r>
                        <a:rPr lang="en-US" dirty="0" smtClean="0"/>
                        <a:t>Consultants &amp; activities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68678585"/>
                  </a:ext>
                </a:extLst>
              </a:tr>
              <a:tr h="650061">
                <a:tc>
                  <a:txBody>
                    <a:bodyPr/>
                    <a:lstStyle/>
                    <a:p>
                      <a:r>
                        <a:rPr lang="en-US" dirty="0" smtClean="0"/>
                        <a:t>Other (Classified OT)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reporting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35032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6461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652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GP: </a:t>
            </a:r>
            <a:r>
              <a:rPr lang="en-US" sz="2200" b="1" dirty="0" smtClean="0"/>
              <a:t>GP Expenditure Guidelines</a:t>
            </a:r>
            <a:endParaRPr lang="en-US" sz="2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4438"/>
            <a:ext cx="10298373" cy="5032525"/>
          </a:xfrm>
        </p:spPr>
        <p:txBody>
          <a:bodyPr>
            <a:normAutofit/>
          </a:bodyPr>
          <a:lstStyle/>
          <a:p>
            <a:r>
              <a:rPr lang="en-US" sz="2000" i="1" dirty="0" smtClean="0"/>
              <a:t>Must be used for rethinking and redesigning programs and services into cohesive, campus-wide strategies to achieve the outcomes expected by the state, CCCCO, and our students.  Funds to be used to directly support the implementation of the GP framework.</a:t>
            </a:r>
          </a:p>
          <a:p>
            <a:r>
              <a:rPr lang="en-US" sz="2000" i="1" dirty="0" smtClean="0"/>
              <a:t>It is subject to audit and it will be included in the District Audit Manual.</a:t>
            </a:r>
          </a:p>
          <a:p>
            <a:r>
              <a:rPr lang="en-US" sz="2000" i="1" dirty="0" smtClean="0"/>
              <a:t>Be ready for the audit.</a:t>
            </a:r>
          </a:p>
          <a:p>
            <a:r>
              <a:rPr lang="en-US" sz="2000" b="1" i="1" dirty="0" smtClean="0"/>
              <a:t>Non-Allowable expenditures:</a:t>
            </a:r>
          </a:p>
          <a:p>
            <a:pPr lvl="1"/>
            <a:r>
              <a:rPr lang="en-US" sz="1800" i="1" dirty="0" smtClean="0"/>
              <a:t>Gifts</a:t>
            </a:r>
          </a:p>
          <a:p>
            <a:pPr lvl="1"/>
            <a:r>
              <a:rPr lang="en-US" sz="1800" i="1" dirty="0" smtClean="0"/>
              <a:t>Stipend for students</a:t>
            </a:r>
          </a:p>
          <a:p>
            <a:pPr lvl="1"/>
            <a:r>
              <a:rPr lang="en-US" sz="1800" i="1" dirty="0" smtClean="0"/>
              <a:t>Political contributions</a:t>
            </a:r>
          </a:p>
          <a:p>
            <a:pPr lvl="1"/>
            <a:r>
              <a:rPr lang="en-US" sz="1800" i="1" dirty="0" smtClean="0"/>
              <a:t>Courses</a:t>
            </a:r>
          </a:p>
          <a:p>
            <a:pPr lvl="1"/>
            <a:r>
              <a:rPr lang="en-US" sz="1800" i="1" dirty="0" smtClean="0"/>
              <a:t>Supplanting (especially with the categorical programs)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3031500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178</TotalTime>
  <Words>1062</Words>
  <Application>Microsoft Macintosh PowerPoint</Application>
  <PresentationFormat>Widescreen</PresentationFormat>
  <Paragraphs>392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Trebuchet MS</vt:lpstr>
      <vt:lpstr>Wingdings</vt:lpstr>
      <vt:lpstr>Wingdings 3</vt:lpstr>
      <vt:lpstr>Arial</vt:lpstr>
      <vt:lpstr>Facet</vt:lpstr>
      <vt:lpstr>Guided Pathways  Berkeley City College </vt:lpstr>
      <vt:lpstr>GP</vt:lpstr>
      <vt:lpstr>GP</vt:lpstr>
      <vt:lpstr>GP CCCCO visual</vt:lpstr>
      <vt:lpstr>GP BCC Visual</vt:lpstr>
      <vt:lpstr>GP</vt:lpstr>
      <vt:lpstr>GP: BCC 5 year GP funding plan (original)</vt:lpstr>
      <vt:lpstr>GP BCC Funding  (original) update as of May 2019</vt:lpstr>
      <vt:lpstr>GP: GP Expenditure Guidelines</vt:lpstr>
      <vt:lpstr>GP: Outcomes met per the Grant</vt:lpstr>
      <vt:lpstr>GP: Rough Benchmark of Activities</vt:lpstr>
      <vt:lpstr>GP – College-wide needs</vt:lpstr>
    </vt:vector>
  </TitlesOfParts>
  <Company>PCCD</Company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Kuniko Hay</dc:creator>
  <cp:lastModifiedBy>Rowena Tomaneng</cp:lastModifiedBy>
  <cp:revision>34</cp:revision>
  <cp:lastPrinted>2019-05-28T03:44:04Z</cp:lastPrinted>
  <dcterms:created xsi:type="dcterms:W3CDTF">2019-05-27T22:39:26Z</dcterms:created>
  <dcterms:modified xsi:type="dcterms:W3CDTF">2019-05-28T04:16:30Z</dcterms:modified>
</cp:coreProperties>
</file>