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A7FF"/>
    <a:srgbClr val="F6A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6" d="100"/>
          <a:sy n="76" d="100"/>
        </p:scale>
        <p:origin x="208"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EBEC1B-3B7E-40F1-8F6E-D7C718F9D652}"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1F44-8028-477F-BEEF-495E5B6BCF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BEC1B-3B7E-40F1-8F6E-D7C718F9D652}"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1F44-8028-477F-BEEF-495E5B6BCF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BEC1B-3B7E-40F1-8F6E-D7C718F9D652}"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1F44-8028-477F-BEEF-495E5B6BCF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BEC1B-3B7E-40F1-8F6E-D7C718F9D652}"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1F44-8028-477F-BEEF-495E5B6BCF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EBEC1B-3B7E-40F1-8F6E-D7C718F9D652}"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1F44-8028-477F-BEEF-495E5B6BCF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EBEC1B-3B7E-40F1-8F6E-D7C718F9D652}"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1F44-8028-477F-BEEF-495E5B6BCF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EBEC1B-3B7E-40F1-8F6E-D7C718F9D652}" type="datetimeFigureOut">
              <a:rPr lang="en-US" smtClean="0"/>
              <a:t>5/28/19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91F44-8028-477F-BEEF-495E5B6BCF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EBEC1B-3B7E-40F1-8F6E-D7C718F9D652}" type="datetimeFigureOut">
              <a:rPr lang="en-US" smtClean="0"/>
              <a:t>5/28/19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91F44-8028-477F-BEEF-495E5B6BCF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BEC1B-3B7E-40F1-8F6E-D7C718F9D652}" type="datetimeFigureOut">
              <a:rPr lang="en-US" smtClean="0"/>
              <a:t>5/28/19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91F44-8028-477F-BEEF-495E5B6BCF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BEC1B-3B7E-40F1-8F6E-D7C718F9D652}"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1F44-8028-477F-BEEF-495E5B6BCF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BEC1B-3B7E-40F1-8F6E-D7C718F9D652}"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1F44-8028-477F-BEEF-495E5B6BCF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BEC1B-3B7E-40F1-8F6E-D7C718F9D652}" type="datetimeFigureOut">
              <a:rPr lang="en-US" smtClean="0"/>
              <a:t>5/28/19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91F44-8028-477F-BEEF-495E5B6BCF7C}" type="slidenum">
              <a:rPr lang="en-US" smtClean="0"/>
              <a:t>‹#›</a:t>
            </a:fld>
            <a:endParaRPr lang="en-US"/>
          </a:p>
        </p:txBody>
      </p:sp>
    </p:spTree>
    <p:extLst>
      <p:ext uri="{BB962C8B-B14F-4D97-AF65-F5344CB8AC3E}">
        <p14:creationId xmlns:p14="http://schemas.microsoft.com/office/powerpoint/2010/main" val="1478803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Programs and Services for Students with Disabilities</a:t>
            </a:r>
            <a:endParaRPr lang="en-US" b="1" dirty="0"/>
          </a:p>
        </p:txBody>
      </p:sp>
      <p:sp>
        <p:nvSpPr>
          <p:cNvPr id="3" name="Subtitle 2"/>
          <p:cNvSpPr>
            <a:spLocks noGrp="1"/>
          </p:cNvSpPr>
          <p:nvPr>
            <p:ph type="subTitle" idx="1"/>
          </p:nvPr>
        </p:nvSpPr>
        <p:spPr>
          <a:xfrm>
            <a:off x="1524000" y="3652837"/>
            <a:ext cx="9144000" cy="1655762"/>
          </a:xfrm>
        </p:spPr>
        <p:txBody>
          <a:bodyPr/>
          <a:lstStyle/>
          <a:p>
            <a:r>
              <a:rPr lang="en-US" dirty="0" smtClean="0"/>
              <a:t>DSPS</a:t>
            </a:r>
            <a:endParaRPr lang="en-US" dirty="0"/>
          </a:p>
        </p:txBody>
      </p:sp>
    </p:spTree>
    <p:extLst>
      <p:ext uri="{BB962C8B-B14F-4D97-AF65-F5344CB8AC3E}">
        <p14:creationId xmlns:p14="http://schemas.microsoft.com/office/powerpoint/2010/main" val="3966096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Disabled Students Programs and Services </a:t>
            </a:r>
            <a:r>
              <a:rPr lang="en-US" sz="3100" b="1" dirty="0" smtClean="0"/>
              <a:t>(PSSD)</a:t>
            </a:r>
            <a:r>
              <a:rPr lang="en-US" b="1" dirty="0" smtClean="0"/>
              <a:t/>
            </a:r>
            <a:br>
              <a:rPr lang="en-US" b="1" dirty="0" smtClean="0"/>
            </a:br>
            <a:r>
              <a:rPr lang="en-US" b="1" dirty="0" smtClean="0"/>
              <a:t>Program Description</a:t>
            </a:r>
            <a:endParaRPr lang="en-US" b="1" dirty="0"/>
          </a:p>
        </p:txBody>
      </p:sp>
      <p:sp>
        <p:nvSpPr>
          <p:cNvPr id="3" name="Content Placeholder 2"/>
          <p:cNvSpPr>
            <a:spLocks noGrp="1"/>
          </p:cNvSpPr>
          <p:nvPr>
            <p:ph idx="1"/>
          </p:nvPr>
        </p:nvSpPr>
        <p:spPr>
          <a:xfrm>
            <a:off x="777240" y="2078173"/>
            <a:ext cx="10515600" cy="4351338"/>
          </a:xfrm>
        </p:spPr>
        <p:txBody>
          <a:bodyPr/>
          <a:lstStyle/>
          <a:p>
            <a:pPr marL="0" indent="0">
              <a:buNone/>
            </a:pPr>
            <a:r>
              <a:rPr lang="en-US" dirty="0" smtClean="0"/>
              <a:t>The California Community College Chancellor’s Office description:</a:t>
            </a:r>
          </a:p>
          <a:p>
            <a:pPr>
              <a:lnSpc>
                <a:spcPct val="100000"/>
              </a:lnSpc>
            </a:pPr>
            <a:r>
              <a:rPr lang="en-US" dirty="0" smtClean="0"/>
              <a:t>The </a:t>
            </a:r>
            <a:r>
              <a:rPr lang="en-US" dirty="0"/>
              <a:t>DSPS program provides support services, specialized instruction, and educational accommodations to students with disabilities so that they can participate as fully and benefit as equitably from the college experience as their non-disabled peers. An Academic Accommodation Plan (AAP) is developed for each student which links student’s goals, curriculum program, and academic adjustments, auxiliary aids, services and/or instruction to his/her disability related educational </a:t>
            </a:r>
            <a:r>
              <a:rPr lang="en-US" dirty="0" smtClean="0"/>
              <a:t>limitation.</a:t>
            </a:r>
            <a:endParaRPr lang="en-US" dirty="0"/>
          </a:p>
        </p:txBody>
      </p:sp>
    </p:spTree>
    <p:extLst>
      <p:ext uri="{BB962C8B-B14F-4D97-AF65-F5344CB8AC3E}">
        <p14:creationId xmlns:p14="http://schemas.microsoft.com/office/powerpoint/2010/main" val="3072920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7949"/>
          </a:xfrm>
        </p:spPr>
        <p:txBody>
          <a:bodyPr/>
          <a:lstStyle/>
          <a:p>
            <a:pPr algn="ctr"/>
            <a:r>
              <a:rPr lang="en-US" b="1" dirty="0" smtClean="0"/>
              <a:t>Services Provided to Students</a:t>
            </a:r>
            <a:endParaRPr lang="en-US" b="1" dirty="0"/>
          </a:p>
        </p:txBody>
      </p:sp>
      <p:sp>
        <p:nvSpPr>
          <p:cNvPr id="3" name="Content Placeholder 2"/>
          <p:cNvSpPr>
            <a:spLocks noGrp="1"/>
          </p:cNvSpPr>
          <p:nvPr>
            <p:ph idx="1"/>
          </p:nvPr>
        </p:nvSpPr>
        <p:spPr>
          <a:xfrm>
            <a:off x="838200" y="1193075"/>
            <a:ext cx="10515600" cy="5582194"/>
          </a:xfrm>
        </p:spPr>
        <p:txBody>
          <a:bodyPr>
            <a:normAutofit/>
          </a:bodyPr>
          <a:lstStyle/>
          <a:p>
            <a:pPr marL="0" indent="0">
              <a:buNone/>
            </a:pPr>
            <a:r>
              <a:rPr lang="en-US" sz="2400" dirty="0" smtClean="0"/>
              <a:t>Allowable expenditures that are over and above services offered by the college:</a:t>
            </a:r>
          </a:p>
          <a:p>
            <a:pPr lvl="3"/>
            <a:r>
              <a:rPr lang="en-US" sz="2000" dirty="0" smtClean="0"/>
              <a:t>test-taking facilitation</a:t>
            </a:r>
          </a:p>
          <a:p>
            <a:pPr lvl="3"/>
            <a:r>
              <a:rPr lang="en-US" sz="2000" dirty="0" smtClean="0"/>
              <a:t>assessment </a:t>
            </a:r>
            <a:r>
              <a:rPr lang="en-US" sz="2000" dirty="0"/>
              <a:t>for learning </a:t>
            </a:r>
            <a:r>
              <a:rPr lang="en-US" sz="2000" dirty="0" smtClean="0"/>
              <a:t>disabilities</a:t>
            </a:r>
          </a:p>
          <a:p>
            <a:pPr lvl="3"/>
            <a:r>
              <a:rPr lang="en-US" sz="2000" dirty="0" smtClean="0"/>
              <a:t>specialized counseling</a:t>
            </a:r>
          </a:p>
          <a:p>
            <a:pPr lvl="3"/>
            <a:r>
              <a:rPr lang="en-US" sz="2000" dirty="0" smtClean="0"/>
              <a:t>interpreter </a:t>
            </a:r>
            <a:r>
              <a:rPr lang="en-US" sz="2000" dirty="0"/>
              <a:t>services for hearing-impaired or deaf </a:t>
            </a:r>
            <a:r>
              <a:rPr lang="en-US" sz="2000" dirty="0" smtClean="0"/>
              <a:t>students</a:t>
            </a:r>
          </a:p>
          <a:p>
            <a:pPr lvl="3"/>
            <a:r>
              <a:rPr lang="en-US" sz="2000" dirty="0" smtClean="0"/>
              <a:t>mobility assistance*</a:t>
            </a:r>
          </a:p>
          <a:p>
            <a:pPr lvl="3"/>
            <a:r>
              <a:rPr lang="en-US" sz="2000" dirty="0" smtClean="0"/>
              <a:t>note </a:t>
            </a:r>
            <a:r>
              <a:rPr lang="en-US" sz="2000" dirty="0"/>
              <a:t>taker </a:t>
            </a:r>
            <a:r>
              <a:rPr lang="en-US" sz="2000" dirty="0" smtClean="0"/>
              <a:t>services </a:t>
            </a:r>
          </a:p>
          <a:p>
            <a:pPr lvl="3"/>
            <a:r>
              <a:rPr lang="en-US" sz="2000" dirty="0" smtClean="0"/>
              <a:t>reader services</a:t>
            </a:r>
          </a:p>
          <a:p>
            <a:pPr lvl="3"/>
            <a:r>
              <a:rPr lang="en-US" sz="2000" dirty="0" smtClean="0"/>
              <a:t>transcription services</a:t>
            </a:r>
          </a:p>
          <a:p>
            <a:pPr lvl="3"/>
            <a:r>
              <a:rPr lang="en-US" sz="2000" dirty="0" smtClean="0"/>
              <a:t>specialized tutoring *</a:t>
            </a:r>
          </a:p>
          <a:p>
            <a:pPr lvl="3"/>
            <a:r>
              <a:rPr lang="en-US" sz="2000" dirty="0" smtClean="0"/>
              <a:t>access </a:t>
            </a:r>
            <a:r>
              <a:rPr lang="en-US" sz="2000" dirty="0"/>
              <a:t>to adaptive </a:t>
            </a:r>
            <a:r>
              <a:rPr lang="en-US" sz="2000" dirty="0" smtClean="0"/>
              <a:t>equipment </a:t>
            </a:r>
          </a:p>
          <a:p>
            <a:pPr lvl="3"/>
            <a:r>
              <a:rPr lang="en-US" sz="2000" dirty="0" smtClean="0"/>
              <a:t>job development/placement*</a:t>
            </a:r>
          </a:p>
          <a:p>
            <a:pPr lvl="3"/>
            <a:r>
              <a:rPr lang="en-US" sz="2000" dirty="0" smtClean="0"/>
              <a:t>registration assistance</a:t>
            </a:r>
          </a:p>
          <a:p>
            <a:pPr lvl="3"/>
            <a:r>
              <a:rPr lang="en-US" sz="2000" dirty="0" smtClean="0"/>
              <a:t>special parking*</a:t>
            </a:r>
          </a:p>
          <a:p>
            <a:pPr lvl="3"/>
            <a:r>
              <a:rPr lang="en-US" sz="2000" dirty="0" smtClean="0"/>
              <a:t>specialized instruction*</a:t>
            </a:r>
          </a:p>
          <a:p>
            <a:pPr marL="1371600" lvl="3" indent="0" algn="r">
              <a:buNone/>
            </a:pPr>
            <a:r>
              <a:rPr lang="en-US" sz="2000" dirty="0" smtClean="0"/>
              <a:t>* </a:t>
            </a:r>
            <a:r>
              <a:rPr lang="en-US" sz="2000" smtClean="0"/>
              <a:t>Not currently offered </a:t>
            </a:r>
            <a:r>
              <a:rPr lang="en-US" sz="2000" dirty="0" smtClean="0"/>
              <a:t>at BCC</a:t>
            </a:r>
            <a:endParaRPr lang="en-US" sz="2000" dirty="0"/>
          </a:p>
        </p:txBody>
      </p:sp>
    </p:spTree>
    <p:extLst>
      <p:ext uri="{BB962C8B-B14F-4D97-AF65-F5344CB8AC3E}">
        <p14:creationId xmlns:p14="http://schemas.microsoft.com/office/powerpoint/2010/main" val="12868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8314"/>
          </a:xfrm>
        </p:spPr>
        <p:txBody>
          <a:bodyPr>
            <a:normAutofit fontScale="90000"/>
          </a:bodyPr>
          <a:lstStyle/>
          <a:p>
            <a:pPr algn="ctr"/>
            <a:r>
              <a:rPr lang="en-US" b="1" dirty="0" smtClean="0"/>
              <a:t>Program Allocations</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8803206"/>
              </p:ext>
            </p:extLst>
          </p:nvPr>
        </p:nvGraphicFramePr>
        <p:xfrm>
          <a:off x="838200" y="853441"/>
          <a:ext cx="10515600" cy="5293748"/>
        </p:xfrm>
        <a:graphic>
          <a:graphicData uri="http://schemas.openxmlformats.org/drawingml/2006/table">
            <a:tbl>
              <a:tblPr firstRow="1" lastRow="1" bandRow="1">
                <a:tableStyleId>{21E4AEA4-8DFA-4A89-87EB-49C32662AFE0}</a:tableStyleId>
              </a:tblPr>
              <a:tblGrid>
                <a:gridCol w="1765663">
                  <a:extLst>
                    <a:ext uri="{9D8B030D-6E8A-4147-A177-3AD203B41FA5}">
                      <a16:colId xmlns:a16="http://schemas.microsoft.com/office/drawing/2014/main" xmlns="" val="286069454"/>
                    </a:ext>
                  </a:extLst>
                </a:gridCol>
                <a:gridCol w="3901440">
                  <a:extLst>
                    <a:ext uri="{9D8B030D-6E8A-4147-A177-3AD203B41FA5}">
                      <a16:colId xmlns:a16="http://schemas.microsoft.com/office/drawing/2014/main" xmlns="" val="2508359238"/>
                    </a:ext>
                  </a:extLst>
                </a:gridCol>
                <a:gridCol w="4848497">
                  <a:extLst>
                    <a:ext uri="{9D8B030D-6E8A-4147-A177-3AD203B41FA5}">
                      <a16:colId xmlns:a16="http://schemas.microsoft.com/office/drawing/2014/main" xmlns="" val="3084236193"/>
                    </a:ext>
                  </a:extLst>
                </a:gridCol>
              </a:tblGrid>
              <a:tr h="362715">
                <a:tc>
                  <a:txBody>
                    <a:bodyPr/>
                    <a:lstStyle/>
                    <a:p>
                      <a:r>
                        <a:rPr lang="en-US" dirty="0" smtClean="0"/>
                        <a:t>No. of Personnel</a:t>
                      </a:r>
                      <a:endParaRPr lang="en-US" dirty="0"/>
                    </a:p>
                  </a:txBody>
                  <a:tcPr/>
                </a:tc>
                <a:tc>
                  <a:txBody>
                    <a:bodyPr/>
                    <a:lstStyle/>
                    <a:p>
                      <a:r>
                        <a:rPr lang="en-US" dirty="0" smtClean="0"/>
                        <a:t>Personnel/Activity</a:t>
                      </a:r>
                      <a:endParaRPr lang="en-US" dirty="0"/>
                    </a:p>
                  </a:txBody>
                  <a:tcPr/>
                </a:tc>
                <a:tc>
                  <a:txBody>
                    <a:bodyPr/>
                    <a:lstStyle/>
                    <a:p>
                      <a:r>
                        <a:rPr lang="en-US" dirty="0" smtClean="0"/>
                        <a:t>Allocation (2019-20 Salary</a:t>
                      </a:r>
                      <a:r>
                        <a:rPr lang="en-US" baseline="0" dirty="0" smtClean="0"/>
                        <a:t> + Benefit</a:t>
                      </a:r>
                      <a:r>
                        <a:rPr lang="en-US" dirty="0" smtClean="0"/>
                        <a:t> Projections)</a:t>
                      </a:r>
                      <a:endParaRPr lang="en-US" dirty="0"/>
                    </a:p>
                  </a:txBody>
                  <a:tcPr/>
                </a:tc>
                <a:extLst>
                  <a:ext uri="{0D108BD9-81ED-4DB2-BD59-A6C34878D82A}">
                    <a16:rowId xmlns:a16="http://schemas.microsoft.com/office/drawing/2014/main" xmlns="" val="3559833012"/>
                  </a:ext>
                </a:extLst>
              </a:tr>
              <a:tr h="379076">
                <a:tc>
                  <a:txBody>
                    <a:bodyPr/>
                    <a:lstStyle/>
                    <a:p>
                      <a:pPr algn="ctr"/>
                      <a:r>
                        <a:rPr lang="en-US" dirty="0" smtClean="0"/>
                        <a:t>2</a:t>
                      </a:r>
                      <a:endParaRPr lang="en-US" dirty="0"/>
                    </a:p>
                  </a:txBody>
                  <a:tcPr/>
                </a:tc>
                <a:tc>
                  <a:txBody>
                    <a:bodyPr/>
                    <a:lstStyle/>
                    <a:p>
                      <a:r>
                        <a:rPr lang="en-US" dirty="0" smtClean="0"/>
                        <a:t>1.0 FTE</a:t>
                      </a:r>
                      <a:r>
                        <a:rPr lang="en-US" baseline="0" dirty="0" smtClean="0"/>
                        <a:t> faculty</a:t>
                      </a:r>
                      <a:endParaRPr lang="en-US" dirty="0"/>
                    </a:p>
                  </a:txBody>
                  <a:tcPr/>
                </a:tc>
                <a:tc>
                  <a:txBody>
                    <a:bodyPr/>
                    <a:lstStyle/>
                    <a:p>
                      <a:pPr algn="r"/>
                      <a:r>
                        <a:rPr lang="en-US" dirty="0" smtClean="0"/>
                        <a:t>$263,100</a:t>
                      </a:r>
                      <a:endParaRPr lang="en-US" dirty="0"/>
                    </a:p>
                  </a:txBody>
                  <a:tcPr/>
                </a:tc>
                <a:extLst>
                  <a:ext uri="{0D108BD9-81ED-4DB2-BD59-A6C34878D82A}">
                    <a16:rowId xmlns:a16="http://schemas.microsoft.com/office/drawing/2014/main" xmlns="" val="3443741219"/>
                  </a:ext>
                </a:extLst>
              </a:tr>
              <a:tr h="379076">
                <a:tc>
                  <a:txBody>
                    <a:bodyPr/>
                    <a:lstStyle/>
                    <a:p>
                      <a:pPr algn="ctr"/>
                      <a:r>
                        <a:rPr lang="en-US" dirty="0" smtClean="0"/>
                        <a:t>4</a:t>
                      </a:r>
                      <a:endParaRPr lang="en-US" dirty="0"/>
                    </a:p>
                  </a:txBody>
                  <a:tcPr/>
                </a:tc>
                <a:tc>
                  <a:txBody>
                    <a:bodyPr/>
                    <a:lstStyle/>
                    <a:p>
                      <a:r>
                        <a:rPr lang="en-US" dirty="0" smtClean="0"/>
                        <a:t>Full-time,</a:t>
                      </a:r>
                      <a:r>
                        <a:rPr lang="en-US" baseline="0" dirty="0" smtClean="0"/>
                        <a:t> permanent c</a:t>
                      </a:r>
                      <a:r>
                        <a:rPr lang="en-US" dirty="0" smtClean="0"/>
                        <a:t>lassified staff</a:t>
                      </a:r>
                      <a:endParaRPr lang="en-US" dirty="0"/>
                    </a:p>
                  </a:txBody>
                  <a:tcPr/>
                </a:tc>
                <a:tc>
                  <a:txBody>
                    <a:bodyPr/>
                    <a:lstStyle/>
                    <a:p>
                      <a:pPr algn="r"/>
                      <a:r>
                        <a:rPr lang="en-US" dirty="0" smtClean="0"/>
                        <a:t>$374,600</a:t>
                      </a:r>
                      <a:endParaRPr lang="en-US" dirty="0"/>
                    </a:p>
                  </a:txBody>
                  <a:tcPr/>
                </a:tc>
                <a:extLst>
                  <a:ext uri="{0D108BD9-81ED-4DB2-BD59-A6C34878D82A}">
                    <a16:rowId xmlns:a16="http://schemas.microsoft.com/office/drawing/2014/main" xmlns="" val="4149542056"/>
                  </a:ext>
                </a:extLst>
              </a:tr>
              <a:tr h="379076">
                <a:tc>
                  <a:txBody>
                    <a:bodyPr/>
                    <a:lstStyle/>
                    <a:p>
                      <a:pPr algn="ctr"/>
                      <a:r>
                        <a:rPr lang="en-US" dirty="0" smtClean="0"/>
                        <a:t>2</a:t>
                      </a:r>
                      <a:endParaRPr lang="en-US" dirty="0"/>
                    </a:p>
                  </a:txBody>
                  <a:tcPr/>
                </a:tc>
                <a:tc>
                  <a:txBody>
                    <a:bodyPr/>
                    <a:lstStyle/>
                    <a:p>
                      <a:r>
                        <a:rPr lang="en-US" dirty="0" smtClean="0"/>
                        <a:t>Part-time,</a:t>
                      </a:r>
                      <a:r>
                        <a:rPr lang="en-US" baseline="0" dirty="0" smtClean="0"/>
                        <a:t> adjunct faculty (counselors)</a:t>
                      </a:r>
                      <a:endParaRPr lang="en-US" dirty="0"/>
                    </a:p>
                  </a:txBody>
                  <a:tcPr/>
                </a:tc>
                <a:tc>
                  <a:txBody>
                    <a:bodyPr/>
                    <a:lstStyle/>
                    <a:p>
                      <a:pPr algn="r"/>
                      <a:r>
                        <a:rPr lang="en-US" dirty="0" smtClean="0"/>
                        <a:t>$78,300</a:t>
                      </a:r>
                      <a:endParaRPr lang="en-US" dirty="0"/>
                    </a:p>
                  </a:txBody>
                  <a:tcPr/>
                </a:tc>
                <a:extLst>
                  <a:ext uri="{0D108BD9-81ED-4DB2-BD59-A6C34878D82A}">
                    <a16:rowId xmlns:a16="http://schemas.microsoft.com/office/drawing/2014/main" xmlns="" val="517184762"/>
                  </a:ext>
                </a:extLst>
              </a:tr>
              <a:tr h="379076">
                <a:tc>
                  <a:txBody>
                    <a:bodyPr/>
                    <a:lstStyle/>
                    <a:p>
                      <a:pPr algn="ctr"/>
                      <a:r>
                        <a:rPr lang="en-US" dirty="0" smtClean="0"/>
                        <a:t>Varies</a:t>
                      </a:r>
                      <a:endParaRPr lang="en-US" dirty="0"/>
                    </a:p>
                  </a:txBody>
                  <a:tcPr/>
                </a:tc>
                <a:tc>
                  <a:txBody>
                    <a:bodyPr/>
                    <a:lstStyle/>
                    <a:p>
                      <a:r>
                        <a:rPr lang="en-US" dirty="0" smtClean="0"/>
                        <a:t>Part-time instructional</a:t>
                      </a:r>
                      <a:r>
                        <a:rPr lang="en-US" baseline="0" dirty="0" smtClean="0"/>
                        <a:t> assistant</a:t>
                      </a:r>
                      <a:endParaRPr lang="en-US" dirty="0"/>
                    </a:p>
                  </a:txBody>
                  <a:tcPr/>
                </a:tc>
                <a:tc>
                  <a:txBody>
                    <a:bodyPr/>
                    <a:lstStyle/>
                    <a:p>
                      <a:pPr algn="r"/>
                      <a:r>
                        <a:rPr lang="en-US" dirty="0" smtClean="0"/>
                        <a:t>$26,800</a:t>
                      </a:r>
                      <a:endParaRPr lang="en-US" dirty="0"/>
                    </a:p>
                  </a:txBody>
                  <a:tcPr/>
                </a:tc>
                <a:extLst>
                  <a:ext uri="{0D108BD9-81ED-4DB2-BD59-A6C34878D82A}">
                    <a16:rowId xmlns:a16="http://schemas.microsoft.com/office/drawing/2014/main" xmlns="" val="436565696"/>
                  </a:ext>
                </a:extLst>
              </a:tr>
              <a:tr h="379076">
                <a:tc>
                  <a:txBody>
                    <a:bodyPr/>
                    <a:lstStyle/>
                    <a:p>
                      <a:pPr algn="ctr"/>
                      <a:r>
                        <a:rPr lang="en-US" dirty="0" smtClean="0"/>
                        <a:t>Varies</a:t>
                      </a:r>
                      <a:endParaRPr lang="en-US" dirty="0"/>
                    </a:p>
                  </a:txBody>
                  <a:tcPr/>
                </a:tc>
                <a:tc>
                  <a:txBody>
                    <a:bodyPr/>
                    <a:lstStyle/>
                    <a:p>
                      <a:r>
                        <a:rPr lang="en-US" dirty="0" smtClean="0"/>
                        <a:t>Interpreter</a:t>
                      </a:r>
                      <a:r>
                        <a:rPr lang="en-US" baseline="0" dirty="0" smtClean="0"/>
                        <a:t> staff</a:t>
                      </a:r>
                      <a:endParaRPr lang="en-US" dirty="0"/>
                    </a:p>
                  </a:txBody>
                  <a:tcPr/>
                </a:tc>
                <a:tc>
                  <a:txBody>
                    <a:bodyPr/>
                    <a:lstStyle/>
                    <a:p>
                      <a:pPr algn="r"/>
                      <a:r>
                        <a:rPr lang="en-US" dirty="0" smtClean="0"/>
                        <a:t>$160,000</a:t>
                      </a:r>
                      <a:endParaRPr lang="en-US" dirty="0"/>
                    </a:p>
                  </a:txBody>
                  <a:tcPr/>
                </a:tc>
                <a:extLst>
                  <a:ext uri="{0D108BD9-81ED-4DB2-BD59-A6C34878D82A}">
                    <a16:rowId xmlns:a16="http://schemas.microsoft.com/office/drawing/2014/main" xmlns="" val="3847775643"/>
                  </a:ext>
                </a:extLst>
              </a:tr>
              <a:tr h="379076">
                <a:tc>
                  <a:txBody>
                    <a:bodyPr/>
                    <a:lstStyle/>
                    <a:p>
                      <a:pPr algn="ctr"/>
                      <a:r>
                        <a:rPr lang="en-US" dirty="0" smtClean="0"/>
                        <a:t>Varies</a:t>
                      </a:r>
                      <a:endParaRPr lang="en-US" dirty="0"/>
                    </a:p>
                  </a:txBody>
                  <a:tcPr/>
                </a:tc>
                <a:tc>
                  <a:txBody>
                    <a:bodyPr/>
                    <a:lstStyle/>
                    <a:p>
                      <a:r>
                        <a:rPr lang="en-US" dirty="0" smtClean="0"/>
                        <a:t>Student employee</a:t>
                      </a:r>
                      <a:r>
                        <a:rPr lang="en-US" baseline="0" dirty="0" smtClean="0"/>
                        <a:t> assistants</a:t>
                      </a:r>
                      <a:endParaRPr lang="en-US" dirty="0"/>
                    </a:p>
                  </a:txBody>
                  <a:tcPr/>
                </a:tc>
                <a:tc>
                  <a:txBody>
                    <a:bodyPr/>
                    <a:lstStyle/>
                    <a:p>
                      <a:pPr algn="r"/>
                      <a:r>
                        <a:rPr lang="en-US" dirty="0" smtClean="0"/>
                        <a:t>$4000</a:t>
                      </a:r>
                    </a:p>
                  </a:txBody>
                  <a:tcPr/>
                </a:tc>
                <a:extLst>
                  <a:ext uri="{0D108BD9-81ED-4DB2-BD59-A6C34878D82A}">
                    <a16:rowId xmlns:a16="http://schemas.microsoft.com/office/drawing/2014/main" xmlns="" val="1738199960"/>
                  </a:ext>
                </a:extLst>
              </a:tr>
              <a:tr h="379076">
                <a:tc>
                  <a:txBody>
                    <a:bodyPr/>
                    <a:lstStyle/>
                    <a:p>
                      <a:pPr algn="ctr"/>
                      <a:r>
                        <a:rPr lang="en-US" dirty="0" smtClean="0"/>
                        <a:t>Varies</a:t>
                      </a:r>
                      <a:endParaRPr lang="en-US" dirty="0"/>
                    </a:p>
                  </a:txBody>
                  <a:tcPr/>
                </a:tc>
                <a:tc>
                  <a:txBody>
                    <a:bodyPr/>
                    <a:lstStyle/>
                    <a:p>
                      <a:r>
                        <a:rPr lang="en-US" dirty="0" smtClean="0"/>
                        <a:t>Overtime</a:t>
                      </a:r>
                      <a:endParaRPr lang="en-US" dirty="0"/>
                    </a:p>
                  </a:txBody>
                  <a:tcPr/>
                </a:tc>
                <a:tc>
                  <a:txBody>
                    <a:bodyPr/>
                    <a:lstStyle/>
                    <a:p>
                      <a:pPr algn="r"/>
                      <a:r>
                        <a:rPr lang="en-US" dirty="0" smtClean="0"/>
                        <a:t>$400</a:t>
                      </a:r>
                    </a:p>
                  </a:txBody>
                  <a:tcPr/>
                </a:tc>
                <a:extLst>
                  <a:ext uri="{0D108BD9-81ED-4DB2-BD59-A6C34878D82A}">
                    <a16:rowId xmlns:a16="http://schemas.microsoft.com/office/drawing/2014/main" xmlns="" val="4155561383"/>
                  </a:ext>
                </a:extLst>
              </a:tr>
              <a:tr h="379076">
                <a:tc>
                  <a:txBody>
                    <a:bodyPr/>
                    <a:lstStyle/>
                    <a:p>
                      <a:pPr algn="ctr"/>
                      <a:r>
                        <a:rPr lang="en-US" dirty="0" smtClean="0"/>
                        <a:t>Varies</a:t>
                      </a:r>
                      <a:endParaRPr lang="en-US" dirty="0"/>
                    </a:p>
                  </a:txBody>
                  <a:tcPr/>
                </a:tc>
                <a:tc>
                  <a:txBody>
                    <a:bodyPr/>
                    <a:lstStyle/>
                    <a:p>
                      <a:r>
                        <a:rPr lang="en-US" dirty="0" smtClean="0"/>
                        <a:t>Independent contractors</a:t>
                      </a:r>
                      <a:endParaRPr lang="en-US" dirty="0"/>
                    </a:p>
                  </a:txBody>
                  <a:tcPr/>
                </a:tc>
                <a:tc>
                  <a:txBody>
                    <a:bodyPr/>
                    <a:lstStyle/>
                    <a:p>
                      <a:pPr algn="r"/>
                      <a:r>
                        <a:rPr lang="en-US" dirty="0" smtClean="0"/>
                        <a:t>$7900</a:t>
                      </a:r>
                      <a:endParaRPr lang="en-US" dirty="0"/>
                    </a:p>
                  </a:txBody>
                  <a:tcPr/>
                </a:tc>
                <a:extLst>
                  <a:ext uri="{0D108BD9-81ED-4DB2-BD59-A6C34878D82A}">
                    <a16:rowId xmlns:a16="http://schemas.microsoft.com/office/drawing/2014/main" xmlns="" val="2853567712"/>
                  </a:ext>
                </a:extLst>
              </a:tr>
              <a:tr h="379076">
                <a:tc>
                  <a:txBody>
                    <a:bodyPr/>
                    <a:lstStyle/>
                    <a:p>
                      <a:pPr algn="ctr"/>
                      <a:r>
                        <a:rPr lang="en-US" dirty="0" smtClean="0"/>
                        <a:t>n/a</a:t>
                      </a:r>
                      <a:endParaRPr lang="en-US" dirty="0"/>
                    </a:p>
                  </a:txBody>
                  <a:tcPr/>
                </a:tc>
                <a:tc>
                  <a:txBody>
                    <a:bodyPr/>
                    <a:lstStyle/>
                    <a:p>
                      <a:r>
                        <a:rPr lang="en-US" dirty="0" smtClean="0"/>
                        <a:t>Computer software licenses/purchases</a:t>
                      </a:r>
                      <a:endParaRPr lang="en-US" dirty="0"/>
                    </a:p>
                  </a:txBody>
                  <a:tcPr/>
                </a:tc>
                <a:tc>
                  <a:txBody>
                    <a:bodyPr/>
                    <a:lstStyle/>
                    <a:p>
                      <a:pPr algn="r"/>
                      <a:r>
                        <a:rPr lang="en-US" dirty="0" smtClean="0"/>
                        <a:t>$5000</a:t>
                      </a:r>
                      <a:endParaRPr lang="en-US" dirty="0"/>
                    </a:p>
                  </a:txBody>
                  <a:tcPr/>
                </a:tc>
                <a:extLst>
                  <a:ext uri="{0D108BD9-81ED-4DB2-BD59-A6C34878D82A}">
                    <a16:rowId xmlns:a16="http://schemas.microsoft.com/office/drawing/2014/main" xmlns="" val="1426171745"/>
                  </a:ext>
                </a:extLst>
              </a:tr>
              <a:tr h="379076">
                <a:tc>
                  <a:txBody>
                    <a:bodyPr/>
                    <a:lstStyle/>
                    <a:p>
                      <a:pPr algn="ctr"/>
                      <a:r>
                        <a:rPr lang="en-US" dirty="0" smtClean="0"/>
                        <a:t>n/a</a:t>
                      </a:r>
                      <a:endParaRPr lang="en-US" dirty="0"/>
                    </a:p>
                  </a:txBody>
                  <a:tcPr/>
                </a:tc>
                <a:tc>
                  <a:txBody>
                    <a:bodyPr/>
                    <a:lstStyle/>
                    <a:p>
                      <a:r>
                        <a:rPr lang="en-US" dirty="0" smtClean="0"/>
                        <a:t>Office supplies/Furniture</a:t>
                      </a:r>
                      <a:endParaRPr lang="en-US" dirty="0"/>
                    </a:p>
                  </a:txBody>
                  <a:tcPr/>
                </a:tc>
                <a:tc>
                  <a:txBody>
                    <a:bodyPr/>
                    <a:lstStyle/>
                    <a:p>
                      <a:pPr algn="r"/>
                      <a:r>
                        <a:rPr lang="en-US" dirty="0" smtClean="0"/>
                        <a:t>$3500</a:t>
                      </a:r>
                      <a:endParaRPr lang="en-US" dirty="0"/>
                    </a:p>
                  </a:txBody>
                  <a:tcPr/>
                </a:tc>
                <a:extLst>
                  <a:ext uri="{0D108BD9-81ED-4DB2-BD59-A6C34878D82A}">
                    <a16:rowId xmlns:a16="http://schemas.microsoft.com/office/drawing/2014/main" xmlns="" val="1866817435"/>
                  </a:ext>
                </a:extLst>
              </a:tr>
              <a:tr h="379076">
                <a:tc>
                  <a:txBody>
                    <a:bodyPr/>
                    <a:lstStyle/>
                    <a:p>
                      <a:pPr algn="ctr"/>
                      <a:r>
                        <a:rPr lang="en-US" dirty="0" smtClean="0"/>
                        <a:t>n/a</a:t>
                      </a:r>
                      <a:endParaRPr lang="en-US" dirty="0"/>
                    </a:p>
                  </a:txBody>
                  <a:tcPr/>
                </a:tc>
                <a:tc>
                  <a:txBody>
                    <a:bodyPr/>
                    <a:lstStyle/>
                    <a:p>
                      <a:r>
                        <a:rPr lang="en-US" dirty="0" smtClean="0"/>
                        <a:t>Conferences/Travel</a:t>
                      </a:r>
                      <a:endParaRPr lang="en-US" dirty="0"/>
                    </a:p>
                  </a:txBody>
                  <a:tcPr/>
                </a:tc>
                <a:tc>
                  <a:txBody>
                    <a:bodyPr/>
                    <a:lstStyle/>
                    <a:p>
                      <a:pPr algn="r"/>
                      <a:r>
                        <a:rPr lang="en-US" dirty="0" smtClean="0"/>
                        <a:t>$7000</a:t>
                      </a:r>
                      <a:endParaRPr lang="en-US" dirty="0"/>
                    </a:p>
                  </a:txBody>
                  <a:tcPr/>
                </a:tc>
                <a:extLst>
                  <a:ext uri="{0D108BD9-81ED-4DB2-BD59-A6C34878D82A}">
                    <a16:rowId xmlns:a16="http://schemas.microsoft.com/office/drawing/2014/main" xmlns="" val="3102478799"/>
                  </a:ext>
                </a:extLst>
              </a:tr>
              <a:tr h="379076">
                <a:tc>
                  <a:txBody>
                    <a:bodyPr/>
                    <a:lstStyle/>
                    <a:p>
                      <a:pPr algn="ctr"/>
                      <a:endParaRPr lang="en-US" dirty="0"/>
                    </a:p>
                  </a:txBody>
                  <a:tcPr/>
                </a:tc>
                <a:tc>
                  <a:txBody>
                    <a:bodyPr/>
                    <a:lstStyle/>
                    <a:p>
                      <a:r>
                        <a:rPr lang="en-US" dirty="0" smtClean="0"/>
                        <a:t>Miscellaneous</a:t>
                      </a:r>
                      <a:endParaRPr lang="en-US" dirty="0"/>
                    </a:p>
                  </a:txBody>
                  <a:tcPr/>
                </a:tc>
                <a:tc>
                  <a:txBody>
                    <a:bodyPr/>
                    <a:lstStyle/>
                    <a:p>
                      <a:pPr algn="r"/>
                      <a:endParaRPr lang="en-US" dirty="0"/>
                    </a:p>
                  </a:txBody>
                  <a:tcPr/>
                </a:tc>
                <a:extLst>
                  <a:ext uri="{0D108BD9-81ED-4DB2-BD59-A6C34878D82A}">
                    <a16:rowId xmlns:a16="http://schemas.microsoft.com/office/drawing/2014/main" xmlns="" val="3643673982"/>
                  </a:ext>
                </a:extLst>
              </a:tr>
              <a:tr h="379076">
                <a:tc>
                  <a:txBody>
                    <a:bodyPr/>
                    <a:lstStyle/>
                    <a:p>
                      <a:pPr algn="ctr"/>
                      <a:endParaRPr lang="en-US" dirty="0"/>
                    </a:p>
                  </a:txBody>
                  <a:tcPr/>
                </a:tc>
                <a:tc>
                  <a:txBody>
                    <a:bodyPr/>
                    <a:lstStyle/>
                    <a:p>
                      <a:r>
                        <a:rPr lang="en-US" dirty="0" smtClean="0"/>
                        <a:t>TOTAL</a:t>
                      </a:r>
                      <a:endParaRPr lang="en-US" dirty="0"/>
                    </a:p>
                  </a:txBody>
                  <a:tcPr/>
                </a:tc>
                <a:tc>
                  <a:txBody>
                    <a:bodyPr/>
                    <a:lstStyle/>
                    <a:p>
                      <a:pPr algn="r"/>
                      <a:r>
                        <a:rPr lang="en-US" dirty="0" smtClean="0"/>
                        <a:t>$930,600</a:t>
                      </a:r>
                    </a:p>
                  </a:txBody>
                  <a:tcPr/>
                </a:tc>
                <a:extLst>
                  <a:ext uri="{0D108BD9-81ED-4DB2-BD59-A6C34878D82A}">
                    <a16:rowId xmlns:a16="http://schemas.microsoft.com/office/drawing/2014/main" xmlns="" val="812903385"/>
                  </a:ext>
                </a:extLst>
              </a:tr>
            </a:tbl>
          </a:graphicData>
        </a:graphic>
      </p:graphicFrame>
    </p:spTree>
    <p:extLst>
      <p:ext uri="{BB962C8B-B14F-4D97-AF65-F5344CB8AC3E}">
        <p14:creationId xmlns:p14="http://schemas.microsoft.com/office/powerpoint/2010/main" val="329427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Categorical Outcomes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8018839"/>
              </p:ext>
            </p:extLst>
          </p:nvPr>
        </p:nvGraphicFramePr>
        <p:xfrm>
          <a:off x="1665515" y="1825625"/>
          <a:ext cx="8471263" cy="1854200"/>
        </p:xfrm>
        <a:graphic>
          <a:graphicData uri="http://schemas.openxmlformats.org/drawingml/2006/table">
            <a:tbl>
              <a:tblPr firstRow="1" lastRow="1" bandRow="1">
                <a:tableStyleId>{7DF18680-E054-41AD-8BC1-D1AEF772440D}</a:tableStyleId>
              </a:tblPr>
              <a:tblGrid>
                <a:gridCol w="3801534">
                  <a:extLst>
                    <a:ext uri="{9D8B030D-6E8A-4147-A177-3AD203B41FA5}">
                      <a16:colId xmlns:a16="http://schemas.microsoft.com/office/drawing/2014/main" xmlns="" val="2676321167"/>
                    </a:ext>
                  </a:extLst>
                </a:gridCol>
                <a:gridCol w="1717523">
                  <a:extLst>
                    <a:ext uri="{9D8B030D-6E8A-4147-A177-3AD203B41FA5}">
                      <a16:colId xmlns:a16="http://schemas.microsoft.com/office/drawing/2014/main" xmlns="" val="2785828549"/>
                    </a:ext>
                  </a:extLst>
                </a:gridCol>
                <a:gridCol w="1419497">
                  <a:extLst>
                    <a:ext uri="{9D8B030D-6E8A-4147-A177-3AD203B41FA5}">
                      <a16:colId xmlns:a16="http://schemas.microsoft.com/office/drawing/2014/main" xmlns="" val="704349547"/>
                    </a:ext>
                  </a:extLst>
                </a:gridCol>
                <a:gridCol w="1532709">
                  <a:extLst>
                    <a:ext uri="{9D8B030D-6E8A-4147-A177-3AD203B41FA5}">
                      <a16:colId xmlns:a16="http://schemas.microsoft.com/office/drawing/2014/main" xmlns="" val="4199124937"/>
                    </a:ext>
                  </a:extLst>
                </a:gridCol>
              </a:tblGrid>
              <a:tr h="370840">
                <a:tc>
                  <a:txBody>
                    <a:bodyPr/>
                    <a:lstStyle/>
                    <a:p>
                      <a:r>
                        <a:rPr lang="en-US" dirty="0" smtClean="0"/>
                        <a:t>PSSD SERVICES</a:t>
                      </a:r>
                      <a:endParaRPr lang="en-US" dirty="0"/>
                    </a:p>
                  </a:txBody>
                  <a:tcPr/>
                </a:tc>
                <a:tc>
                  <a:txBody>
                    <a:bodyPr/>
                    <a:lstStyle/>
                    <a:p>
                      <a:r>
                        <a:rPr lang="en-US" dirty="0" smtClean="0"/>
                        <a:t>SUMMER 2018</a:t>
                      </a:r>
                      <a:endParaRPr lang="en-US" dirty="0"/>
                    </a:p>
                  </a:txBody>
                  <a:tcPr/>
                </a:tc>
                <a:tc>
                  <a:txBody>
                    <a:bodyPr/>
                    <a:lstStyle/>
                    <a:p>
                      <a:r>
                        <a:rPr lang="en-US" dirty="0" smtClean="0"/>
                        <a:t>FALL</a:t>
                      </a:r>
                      <a:r>
                        <a:rPr lang="en-US" baseline="0" dirty="0" smtClean="0"/>
                        <a:t> 2018</a:t>
                      </a:r>
                      <a:endParaRPr lang="en-US" dirty="0"/>
                    </a:p>
                  </a:txBody>
                  <a:tcPr/>
                </a:tc>
                <a:tc>
                  <a:txBody>
                    <a:bodyPr/>
                    <a:lstStyle/>
                    <a:p>
                      <a:r>
                        <a:rPr lang="en-US" dirty="0" smtClean="0"/>
                        <a:t>SPRING 2019</a:t>
                      </a:r>
                      <a:endParaRPr lang="en-US" dirty="0"/>
                    </a:p>
                  </a:txBody>
                  <a:tcPr/>
                </a:tc>
                <a:extLst>
                  <a:ext uri="{0D108BD9-81ED-4DB2-BD59-A6C34878D82A}">
                    <a16:rowId xmlns:a16="http://schemas.microsoft.com/office/drawing/2014/main" xmlns="" val="234498043"/>
                  </a:ext>
                </a:extLst>
              </a:tr>
              <a:tr h="370840">
                <a:tc>
                  <a:txBody>
                    <a:bodyPr/>
                    <a:lstStyle/>
                    <a:p>
                      <a:r>
                        <a:rPr lang="en-US" dirty="0" smtClean="0"/>
                        <a:t>Exam</a:t>
                      </a:r>
                      <a:r>
                        <a:rPr lang="en-US" baseline="0" dirty="0" smtClean="0"/>
                        <a:t> proctoring</a:t>
                      </a:r>
                      <a:endParaRPr lang="en-US" dirty="0"/>
                    </a:p>
                  </a:txBody>
                  <a:tcPr/>
                </a:tc>
                <a:tc>
                  <a:txBody>
                    <a:bodyPr/>
                    <a:lstStyle/>
                    <a:p>
                      <a:r>
                        <a:rPr lang="en-US" dirty="0" smtClean="0"/>
                        <a:t>12</a:t>
                      </a:r>
                      <a:endParaRPr lang="en-US" dirty="0"/>
                    </a:p>
                  </a:txBody>
                  <a:tcPr/>
                </a:tc>
                <a:tc>
                  <a:txBody>
                    <a:bodyPr/>
                    <a:lstStyle/>
                    <a:p>
                      <a:r>
                        <a:rPr lang="en-US" dirty="0" smtClean="0"/>
                        <a:t>110</a:t>
                      </a:r>
                      <a:endParaRPr lang="en-US" dirty="0"/>
                    </a:p>
                  </a:txBody>
                  <a:tcPr/>
                </a:tc>
                <a:tc>
                  <a:txBody>
                    <a:bodyPr/>
                    <a:lstStyle/>
                    <a:p>
                      <a:r>
                        <a:rPr lang="en-US" dirty="0" smtClean="0"/>
                        <a:t>102</a:t>
                      </a:r>
                      <a:endParaRPr lang="en-US" dirty="0"/>
                    </a:p>
                  </a:txBody>
                  <a:tcPr/>
                </a:tc>
                <a:extLst>
                  <a:ext uri="{0D108BD9-81ED-4DB2-BD59-A6C34878D82A}">
                    <a16:rowId xmlns:a16="http://schemas.microsoft.com/office/drawing/2014/main" xmlns="" val="2540824615"/>
                  </a:ext>
                </a:extLst>
              </a:tr>
              <a:tr h="370840">
                <a:tc>
                  <a:txBody>
                    <a:bodyPr/>
                    <a:lstStyle/>
                    <a:p>
                      <a:r>
                        <a:rPr lang="en-US" dirty="0" smtClean="0"/>
                        <a:t>Alternate media</a:t>
                      </a:r>
                      <a:endParaRPr lang="en-US" dirty="0"/>
                    </a:p>
                  </a:txBody>
                  <a:tcPr/>
                </a:tc>
                <a:tc>
                  <a:txBody>
                    <a:bodyPr/>
                    <a:lstStyle/>
                    <a:p>
                      <a:r>
                        <a:rPr lang="en-US" dirty="0" smtClean="0"/>
                        <a:t>5</a:t>
                      </a:r>
                      <a:endParaRPr lang="en-US" dirty="0"/>
                    </a:p>
                  </a:txBody>
                  <a:tcPr/>
                </a:tc>
                <a:tc>
                  <a:txBody>
                    <a:bodyPr/>
                    <a:lstStyle/>
                    <a:p>
                      <a:r>
                        <a:rPr lang="en-US" dirty="0" smtClean="0"/>
                        <a:t>33</a:t>
                      </a:r>
                      <a:endParaRPr lang="en-US" dirty="0"/>
                    </a:p>
                  </a:txBody>
                  <a:tcPr/>
                </a:tc>
                <a:tc>
                  <a:txBody>
                    <a:bodyPr/>
                    <a:lstStyle/>
                    <a:p>
                      <a:r>
                        <a:rPr lang="en-US" dirty="0" smtClean="0"/>
                        <a:t>50</a:t>
                      </a:r>
                      <a:endParaRPr lang="en-US" dirty="0"/>
                    </a:p>
                  </a:txBody>
                  <a:tcPr/>
                </a:tc>
                <a:extLst>
                  <a:ext uri="{0D108BD9-81ED-4DB2-BD59-A6C34878D82A}">
                    <a16:rowId xmlns:a16="http://schemas.microsoft.com/office/drawing/2014/main" xmlns="" val="624978156"/>
                  </a:ext>
                </a:extLst>
              </a:tr>
              <a:tr h="370840">
                <a:tc>
                  <a:txBody>
                    <a:bodyPr/>
                    <a:lstStyle/>
                    <a:p>
                      <a:r>
                        <a:rPr lang="en-US" dirty="0" smtClean="0"/>
                        <a:t>Learning disability intake</a:t>
                      </a:r>
                      <a:r>
                        <a:rPr lang="en-US" baseline="0" dirty="0" smtClean="0"/>
                        <a:t> screening</a:t>
                      </a:r>
                      <a:endParaRPr lang="en-US" dirty="0"/>
                    </a:p>
                  </a:txBody>
                  <a:tcPr/>
                </a:tc>
                <a:tc>
                  <a:txBody>
                    <a:bodyPr/>
                    <a:lstStyle/>
                    <a:p>
                      <a:r>
                        <a:rPr lang="en-US" dirty="0" smtClean="0"/>
                        <a:t>n/a</a:t>
                      </a:r>
                      <a:endParaRPr lang="en-US" dirty="0"/>
                    </a:p>
                  </a:txBody>
                  <a:tcPr/>
                </a:tc>
                <a:tc>
                  <a:txBody>
                    <a:bodyPr/>
                    <a:lstStyle/>
                    <a:p>
                      <a:r>
                        <a:rPr lang="en-US" dirty="0" smtClean="0"/>
                        <a:t>13</a:t>
                      </a:r>
                      <a:endParaRPr lang="en-US" dirty="0"/>
                    </a:p>
                  </a:txBody>
                  <a:tcPr/>
                </a:tc>
                <a:tc>
                  <a:txBody>
                    <a:bodyPr/>
                    <a:lstStyle/>
                    <a:p>
                      <a:r>
                        <a:rPr lang="en-US" dirty="0" smtClean="0"/>
                        <a:t>15</a:t>
                      </a:r>
                      <a:endParaRPr lang="en-US" dirty="0"/>
                    </a:p>
                  </a:txBody>
                  <a:tcPr/>
                </a:tc>
                <a:extLst>
                  <a:ext uri="{0D108BD9-81ED-4DB2-BD59-A6C34878D82A}">
                    <a16:rowId xmlns:a16="http://schemas.microsoft.com/office/drawing/2014/main" xmlns="" val="698557199"/>
                  </a:ext>
                </a:extLst>
              </a:tr>
              <a:tr h="370840">
                <a:tc>
                  <a:txBody>
                    <a:bodyPr/>
                    <a:lstStyle/>
                    <a:p>
                      <a:r>
                        <a:rPr lang="en-US" dirty="0" smtClean="0"/>
                        <a:t>TOTAL STUDENTS</a:t>
                      </a:r>
                      <a:r>
                        <a:rPr lang="en-US" baseline="0" dirty="0" smtClean="0"/>
                        <a:t> SERVED</a:t>
                      </a:r>
                      <a:endParaRPr lang="en-US" dirty="0"/>
                    </a:p>
                  </a:txBody>
                  <a:tcPr/>
                </a:tc>
                <a:tc>
                  <a:txBody>
                    <a:bodyPr/>
                    <a:lstStyle/>
                    <a:p>
                      <a:r>
                        <a:rPr lang="en-US" dirty="0" smtClean="0"/>
                        <a:t>17</a:t>
                      </a:r>
                      <a:endParaRPr lang="en-US" dirty="0"/>
                    </a:p>
                  </a:txBody>
                  <a:tcPr/>
                </a:tc>
                <a:tc>
                  <a:txBody>
                    <a:bodyPr/>
                    <a:lstStyle/>
                    <a:p>
                      <a:r>
                        <a:rPr lang="en-US" dirty="0" smtClean="0"/>
                        <a:t>156</a:t>
                      </a:r>
                      <a:endParaRPr lang="en-US" dirty="0"/>
                    </a:p>
                  </a:txBody>
                  <a:tcPr/>
                </a:tc>
                <a:tc>
                  <a:txBody>
                    <a:bodyPr/>
                    <a:lstStyle/>
                    <a:p>
                      <a:r>
                        <a:rPr lang="en-US" dirty="0" smtClean="0"/>
                        <a:t>167</a:t>
                      </a:r>
                      <a:endParaRPr lang="en-US" dirty="0"/>
                    </a:p>
                  </a:txBody>
                  <a:tcPr/>
                </a:tc>
                <a:extLst>
                  <a:ext uri="{0D108BD9-81ED-4DB2-BD59-A6C34878D82A}">
                    <a16:rowId xmlns:a16="http://schemas.microsoft.com/office/drawing/2014/main" xmlns="" val="189401199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76237978"/>
              </p:ext>
            </p:extLst>
          </p:nvPr>
        </p:nvGraphicFramePr>
        <p:xfrm>
          <a:off x="1665515" y="4281472"/>
          <a:ext cx="8471263" cy="1854200"/>
        </p:xfrm>
        <a:graphic>
          <a:graphicData uri="http://schemas.openxmlformats.org/drawingml/2006/table">
            <a:tbl>
              <a:tblPr firstRow="1" lastRow="1" bandRow="1">
                <a:tableStyleId>{93296810-A885-4BE3-A3E7-6D5BEEA58F35}</a:tableStyleId>
              </a:tblPr>
              <a:tblGrid>
                <a:gridCol w="3828508">
                  <a:extLst>
                    <a:ext uri="{9D8B030D-6E8A-4147-A177-3AD203B41FA5}">
                      <a16:colId xmlns:a16="http://schemas.microsoft.com/office/drawing/2014/main" xmlns="" val="205556045"/>
                    </a:ext>
                  </a:extLst>
                </a:gridCol>
                <a:gridCol w="1685867">
                  <a:extLst>
                    <a:ext uri="{9D8B030D-6E8A-4147-A177-3AD203B41FA5}">
                      <a16:colId xmlns:a16="http://schemas.microsoft.com/office/drawing/2014/main" xmlns="" val="4181573668"/>
                    </a:ext>
                  </a:extLst>
                </a:gridCol>
                <a:gridCol w="1432889">
                  <a:extLst>
                    <a:ext uri="{9D8B030D-6E8A-4147-A177-3AD203B41FA5}">
                      <a16:colId xmlns:a16="http://schemas.microsoft.com/office/drawing/2014/main" xmlns="" val="1939321861"/>
                    </a:ext>
                  </a:extLst>
                </a:gridCol>
                <a:gridCol w="1523999">
                  <a:extLst>
                    <a:ext uri="{9D8B030D-6E8A-4147-A177-3AD203B41FA5}">
                      <a16:colId xmlns:a16="http://schemas.microsoft.com/office/drawing/2014/main" xmlns="" val="3263432704"/>
                    </a:ext>
                  </a:extLst>
                </a:gridCol>
              </a:tblGrid>
              <a:tr h="370840">
                <a:tc>
                  <a:txBody>
                    <a:bodyPr/>
                    <a:lstStyle/>
                    <a:p>
                      <a:r>
                        <a:rPr lang="en-US" dirty="0" smtClean="0"/>
                        <a:t>PSSD COUNSELING</a:t>
                      </a:r>
                      <a:endParaRPr lang="en-US" dirty="0"/>
                    </a:p>
                  </a:txBody>
                  <a:tcPr/>
                </a:tc>
                <a:tc>
                  <a:txBody>
                    <a:bodyPr/>
                    <a:lstStyle/>
                    <a:p>
                      <a:r>
                        <a:rPr lang="en-US" dirty="0" smtClean="0"/>
                        <a:t>SUMMER 2018</a:t>
                      </a:r>
                      <a:endParaRPr lang="en-US" dirty="0"/>
                    </a:p>
                  </a:txBody>
                  <a:tcPr/>
                </a:tc>
                <a:tc>
                  <a:txBody>
                    <a:bodyPr/>
                    <a:lstStyle/>
                    <a:p>
                      <a:r>
                        <a:rPr lang="en-US" dirty="0" smtClean="0"/>
                        <a:t>FALL 2018</a:t>
                      </a:r>
                      <a:endParaRPr lang="en-US" dirty="0"/>
                    </a:p>
                  </a:txBody>
                  <a:tcPr/>
                </a:tc>
                <a:tc>
                  <a:txBody>
                    <a:bodyPr/>
                    <a:lstStyle/>
                    <a:p>
                      <a:r>
                        <a:rPr lang="en-US" dirty="0" smtClean="0"/>
                        <a:t>SPRING 2019</a:t>
                      </a:r>
                      <a:endParaRPr lang="en-US" dirty="0"/>
                    </a:p>
                  </a:txBody>
                  <a:tcPr/>
                </a:tc>
                <a:extLst>
                  <a:ext uri="{0D108BD9-81ED-4DB2-BD59-A6C34878D82A}">
                    <a16:rowId xmlns:a16="http://schemas.microsoft.com/office/drawing/2014/main" xmlns="" val="272299560"/>
                  </a:ext>
                </a:extLst>
              </a:tr>
              <a:tr h="370840">
                <a:tc>
                  <a:txBody>
                    <a:bodyPr/>
                    <a:lstStyle/>
                    <a:p>
                      <a:r>
                        <a:rPr lang="en-US" dirty="0" smtClean="0"/>
                        <a:t>Student educational plans</a:t>
                      </a:r>
                      <a:endParaRPr lang="en-US" dirty="0"/>
                    </a:p>
                  </a:txBody>
                  <a:tcPr/>
                </a:tc>
                <a:tc>
                  <a:txBody>
                    <a:bodyPr/>
                    <a:lstStyle/>
                    <a:p>
                      <a:r>
                        <a:rPr lang="en-US" dirty="0" smtClean="0"/>
                        <a:t>2</a:t>
                      </a:r>
                      <a:endParaRPr lang="en-US" dirty="0"/>
                    </a:p>
                  </a:txBody>
                  <a:tcPr/>
                </a:tc>
                <a:tc>
                  <a:txBody>
                    <a:bodyPr/>
                    <a:lstStyle/>
                    <a:p>
                      <a:r>
                        <a:rPr lang="en-US" dirty="0" smtClean="0"/>
                        <a:t>11</a:t>
                      </a:r>
                      <a:endParaRPr lang="en-US" dirty="0"/>
                    </a:p>
                  </a:txBody>
                  <a:tcPr/>
                </a:tc>
                <a:tc>
                  <a:txBody>
                    <a:bodyPr/>
                    <a:lstStyle/>
                    <a:p>
                      <a:r>
                        <a:rPr lang="en-US" dirty="0" smtClean="0"/>
                        <a:t>24</a:t>
                      </a:r>
                      <a:endParaRPr lang="en-US" dirty="0"/>
                    </a:p>
                  </a:txBody>
                  <a:tcPr/>
                </a:tc>
                <a:extLst>
                  <a:ext uri="{0D108BD9-81ED-4DB2-BD59-A6C34878D82A}">
                    <a16:rowId xmlns:a16="http://schemas.microsoft.com/office/drawing/2014/main" xmlns="" val="384102840"/>
                  </a:ext>
                </a:extLst>
              </a:tr>
              <a:tr h="370840">
                <a:tc>
                  <a:txBody>
                    <a:bodyPr/>
                    <a:lstStyle/>
                    <a:p>
                      <a:r>
                        <a:rPr lang="en-US" dirty="0" smtClean="0"/>
                        <a:t>Accommodation</a:t>
                      </a:r>
                      <a:r>
                        <a:rPr lang="en-US" baseline="0" dirty="0" smtClean="0"/>
                        <a:t> prescriptions</a:t>
                      </a:r>
                      <a:endParaRPr lang="en-US" dirty="0"/>
                    </a:p>
                  </a:txBody>
                  <a:tcPr/>
                </a:tc>
                <a:tc>
                  <a:txBody>
                    <a:bodyPr/>
                    <a:lstStyle/>
                    <a:p>
                      <a:r>
                        <a:rPr lang="en-US" dirty="0" smtClean="0"/>
                        <a:t>61</a:t>
                      </a:r>
                      <a:endParaRPr lang="en-US" dirty="0"/>
                    </a:p>
                  </a:txBody>
                  <a:tcPr/>
                </a:tc>
                <a:tc>
                  <a:txBody>
                    <a:bodyPr/>
                    <a:lstStyle/>
                    <a:p>
                      <a:r>
                        <a:rPr lang="en-US" dirty="0" smtClean="0"/>
                        <a:t>160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314</a:t>
                      </a:r>
                    </a:p>
                  </a:txBody>
                  <a:tcPr/>
                </a:tc>
                <a:extLst>
                  <a:ext uri="{0D108BD9-81ED-4DB2-BD59-A6C34878D82A}">
                    <a16:rowId xmlns:a16="http://schemas.microsoft.com/office/drawing/2014/main" xmlns="" val="3665616528"/>
                  </a:ext>
                </a:extLst>
              </a:tr>
              <a:tr h="370840">
                <a:tc>
                  <a:txBody>
                    <a:bodyPr/>
                    <a:lstStyle/>
                    <a:p>
                      <a:r>
                        <a:rPr lang="en-US" dirty="0" smtClean="0"/>
                        <a:t>Registration assistance</a:t>
                      </a:r>
                      <a:endParaRPr lang="en-US" dirty="0"/>
                    </a:p>
                  </a:txBody>
                  <a:tcPr/>
                </a:tc>
                <a:tc>
                  <a:txBody>
                    <a:bodyPr/>
                    <a:lstStyle/>
                    <a:p>
                      <a:r>
                        <a:rPr lang="en-US" dirty="0" smtClean="0"/>
                        <a:t>1</a:t>
                      </a:r>
                      <a:endParaRPr lang="en-US" dirty="0"/>
                    </a:p>
                  </a:txBody>
                  <a:tcPr/>
                </a:tc>
                <a:tc>
                  <a:txBody>
                    <a:bodyPr/>
                    <a:lstStyle/>
                    <a:p>
                      <a:r>
                        <a:rPr lang="en-US" dirty="0" smtClean="0"/>
                        <a:t>23</a:t>
                      </a:r>
                      <a:endParaRPr lang="en-US" dirty="0"/>
                    </a:p>
                  </a:txBody>
                  <a:tcPr/>
                </a:tc>
                <a:tc>
                  <a:txBody>
                    <a:bodyPr/>
                    <a:lstStyle/>
                    <a:p>
                      <a:r>
                        <a:rPr lang="en-US" dirty="0" smtClean="0"/>
                        <a:t>42</a:t>
                      </a:r>
                      <a:endParaRPr lang="en-US" dirty="0"/>
                    </a:p>
                  </a:txBody>
                  <a:tcPr/>
                </a:tc>
                <a:extLst>
                  <a:ext uri="{0D108BD9-81ED-4DB2-BD59-A6C34878D82A}">
                    <a16:rowId xmlns:a16="http://schemas.microsoft.com/office/drawing/2014/main" xmlns="" val="2367943399"/>
                  </a:ext>
                </a:extLst>
              </a:tr>
              <a:tr h="370840">
                <a:tc>
                  <a:txBody>
                    <a:bodyPr/>
                    <a:lstStyle/>
                    <a:p>
                      <a:r>
                        <a:rPr lang="en-US" dirty="0" smtClean="0"/>
                        <a:t>TOTAL STUDENTS SERVED</a:t>
                      </a:r>
                      <a:endParaRPr lang="en-US" dirty="0"/>
                    </a:p>
                  </a:txBody>
                  <a:tcPr/>
                </a:tc>
                <a:tc>
                  <a:txBody>
                    <a:bodyPr/>
                    <a:lstStyle/>
                    <a:p>
                      <a:r>
                        <a:rPr lang="en-US" dirty="0" smtClean="0"/>
                        <a:t>64</a:t>
                      </a:r>
                    </a:p>
                  </a:txBody>
                  <a:tcPr/>
                </a:tc>
                <a:tc>
                  <a:txBody>
                    <a:bodyPr/>
                    <a:lstStyle/>
                    <a:p>
                      <a:r>
                        <a:rPr lang="en-US" dirty="0" smtClean="0"/>
                        <a:t>194</a:t>
                      </a:r>
                      <a:endParaRPr lang="en-US" dirty="0"/>
                    </a:p>
                  </a:txBody>
                  <a:tcPr/>
                </a:tc>
                <a:tc>
                  <a:txBody>
                    <a:bodyPr/>
                    <a:lstStyle/>
                    <a:p>
                      <a:r>
                        <a:rPr lang="en-US" dirty="0" smtClean="0"/>
                        <a:t>380</a:t>
                      </a:r>
                    </a:p>
                  </a:txBody>
                  <a:tcPr/>
                </a:tc>
                <a:extLst>
                  <a:ext uri="{0D108BD9-81ED-4DB2-BD59-A6C34878D82A}">
                    <a16:rowId xmlns:a16="http://schemas.microsoft.com/office/drawing/2014/main" xmlns="" val="123042052"/>
                  </a:ext>
                </a:extLst>
              </a:tr>
            </a:tbl>
          </a:graphicData>
        </a:graphic>
      </p:graphicFrame>
    </p:spTree>
    <p:extLst>
      <p:ext uri="{BB962C8B-B14F-4D97-AF65-F5344CB8AC3E}">
        <p14:creationId xmlns:p14="http://schemas.microsoft.com/office/powerpoint/2010/main" val="3289363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Alignment of PSSD and College Mission &amp; Strategic Goals</a:t>
            </a:r>
            <a:endParaRPr lang="en-US" b="1" dirty="0"/>
          </a:p>
        </p:txBody>
      </p:sp>
      <p:sp>
        <p:nvSpPr>
          <p:cNvPr id="3" name="Content Placeholder 2"/>
          <p:cNvSpPr>
            <a:spLocks noGrp="1"/>
          </p:cNvSpPr>
          <p:nvPr>
            <p:ph idx="1"/>
          </p:nvPr>
        </p:nvSpPr>
        <p:spPr>
          <a:xfrm>
            <a:off x="838200" y="1825625"/>
            <a:ext cx="10515600" cy="4644844"/>
          </a:xfrm>
        </p:spPr>
        <p:txBody>
          <a:bodyPr>
            <a:normAutofit lnSpcReduction="10000"/>
          </a:bodyPr>
          <a:lstStyle/>
          <a:p>
            <a:pPr marL="0" indent="0">
              <a:buNone/>
            </a:pPr>
            <a:r>
              <a:rPr lang="en-US" dirty="0" smtClean="0"/>
              <a:t>BCC Mission Statement:</a:t>
            </a:r>
          </a:p>
          <a:p>
            <a:pPr marL="0" indent="0">
              <a:buNone/>
            </a:pPr>
            <a:r>
              <a:rPr lang="en-US" dirty="0" smtClean="0"/>
              <a:t>To promote student success, to provide our diverse community with educational opportunities, and to transform lives.  The college achieves its mission through instruction, student support and learning resources which enable its enrolled students to earn associate degrees and certificates and to attain college competency, careers, transfer, and skills for lifelong success. </a:t>
            </a:r>
          </a:p>
          <a:p>
            <a:pPr marL="0" indent="0">
              <a:buNone/>
            </a:pPr>
            <a:r>
              <a:rPr lang="en-US" dirty="0"/>
              <a:t>BCC Strategic Goals:</a:t>
            </a:r>
          </a:p>
          <a:p>
            <a:r>
              <a:rPr lang="en-US" dirty="0" smtClean="0"/>
              <a:t>Goal I: Strengthen Resilience: Strengthen BCC students’ abilities to become self-directed, focused and </a:t>
            </a:r>
            <a:r>
              <a:rPr lang="en-US" dirty="0" err="1" smtClean="0"/>
              <a:t>engagedin</a:t>
            </a:r>
            <a:r>
              <a:rPr lang="en-US" dirty="0" smtClean="0"/>
              <a:t> the pursuit of transformative, life-long learning experiences that result in personal and academic success.</a:t>
            </a:r>
            <a:endParaRPr lang="en-US" dirty="0"/>
          </a:p>
        </p:txBody>
      </p:sp>
    </p:spTree>
    <p:extLst>
      <p:ext uri="{BB962C8B-B14F-4D97-AF65-F5344CB8AC3E}">
        <p14:creationId xmlns:p14="http://schemas.microsoft.com/office/powerpoint/2010/main" val="2634386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Alignment of PSSD and College Mission &amp; Strategic Goals</a:t>
            </a:r>
            <a:endParaRPr lang="en-US" dirty="0"/>
          </a:p>
        </p:txBody>
      </p:sp>
      <p:sp>
        <p:nvSpPr>
          <p:cNvPr id="3" name="Content Placeholder 2"/>
          <p:cNvSpPr>
            <a:spLocks noGrp="1"/>
          </p:cNvSpPr>
          <p:nvPr>
            <p:ph idx="1"/>
          </p:nvPr>
        </p:nvSpPr>
        <p:spPr/>
        <p:txBody>
          <a:bodyPr/>
          <a:lstStyle/>
          <a:p>
            <a:pPr marL="0" indent="0">
              <a:buNone/>
            </a:pPr>
            <a:r>
              <a:rPr lang="en-US" dirty="0" smtClean="0"/>
              <a:t>Indicator B – Increase the number of students who complete a Student Educational Plan within their second semester at BCC by 20%.</a:t>
            </a:r>
          </a:p>
          <a:p>
            <a:pPr marL="0" indent="0">
              <a:buNone/>
            </a:pPr>
            <a:endParaRPr lang="en-US" dirty="0" smtClean="0"/>
          </a:p>
          <a:p>
            <a:pPr marL="0" indent="0">
              <a:buNone/>
            </a:pPr>
            <a:r>
              <a:rPr lang="en-US" dirty="0" smtClean="0"/>
              <a:t>PSSD’s support of Mission and Strategic goals:</a:t>
            </a:r>
          </a:p>
          <a:p>
            <a:r>
              <a:rPr lang="en-US" dirty="0" smtClean="0"/>
              <a:t>PSSD counseling has increased the number of Student Educational Plans by 54% between fall and spring </a:t>
            </a:r>
            <a:r>
              <a:rPr lang="en-US" smtClean="0"/>
              <a:t>semesters during </a:t>
            </a:r>
            <a:r>
              <a:rPr lang="en-US" dirty="0" smtClean="0"/>
              <a:t>the </a:t>
            </a:r>
            <a:r>
              <a:rPr lang="en-US" smtClean="0"/>
              <a:t>2018-19 academic year</a:t>
            </a:r>
            <a:r>
              <a:rPr lang="en-US" dirty="0" smtClean="0"/>
              <a:t>.</a:t>
            </a:r>
            <a:endParaRPr lang="en-US" dirty="0"/>
          </a:p>
          <a:p>
            <a:endParaRPr lang="en-US" dirty="0" smtClean="0"/>
          </a:p>
          <a:p>
            <a:endParaRPr lang="en-US" dirty="0"/>
          </a:p>
        </p:txBody>
      </p:sp>
    </p:spTree>
    <p:extLst>
      <p:ext uri="{BB962C8B-B14F-4D97-AF65-F5344CB8AC3E}">
        <p14:creationId xmlns:p14="http://schemas.microsoft.com/office/powerpoint/2010/main" val="347453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Areas</a:t>
            </a:r>
            <a:endParaRPr lang="en-US" dirty="0"/>
          </a:p>
        </p:txBody>
      </p:sp>
      <p:sp>
        <p:nvSpPr>
          <p:cNvPr id="3" name="Content Placeholder 2"/>
          <p:cNvSpPr>
            <a:spLocks noGrp="1"/>
          </p:cNvSpPr>
          <p:nvPr>
            <p:ph idx="1"/>
          </p:nvPr>
        </p:nvSpPr>
        <p:spPr/>
        <p:txBody>
          <a:bodyPr/>
          <a:lstStyle/>
          <a:p>
            <a:r>
              <a:rPr lang="en-US" dirty="0" smtClean="0"/>
              <a:t>In-reach and Outreach</a:t>
            </a:r>
          </a:p>
          <a:p>
            <a:r>
              <a:rPr lang="en-US" dirty="0" smtClean="0"/>
              <a:t>Marketing Material</a:t>
            </a:r>
            <a:endParaRPr lang="en-US" dirty="0"/>
          </a:p>
        </p:txBody>
      </p:sp>
    </p:spTree>
    <p:extLst>
      <p:ext uri="{BB962C8B-B14F-4D97-AF65-F5344CB8AC3E}">
        <p14:creationId xmlns:p14="http://schemas.microsoft.com/office/powerpoint/2010/main" val="2256593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583</TotalTime>
  <Words>492</Words>
  <Application>Microsoft Macintosh PowerPoint</Application>
  <PresentationFormat>Widescreen</PresentationFormat>
  <Paragraphs>116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Arial</vt:lpstr>
      <vt:lpstr>Office Theme</vt:lpstr>
      <vt:lpstr>Programs and Services for Students with Disabilities</vt:lpstr>
      <vt:lpstr>Disabled Students Programs and Services (PSSD) Program Description</vt:lpstr>
      <vt:lpstr>Services Provided to Students</vt:lpstr>
      <vt:lpstr>Program Allocations</vt:lpstr>
      <vt:lpstr>Categorical Outcomes</vt:lpstr>
      <vt:lpstr>Alignment of PSSD and College Mission &amp; Strategic Goals</vt:lpstr>
      <vt:lpstr>Alignment of PSSD and College Mission &amp; Strategic Goals</vt:lpstr>
      <vt:lpstr>Flexible Areas</vt:lpstr>
    </vt:vector>
  </TitlesOfParts>
  <Company>PCCD</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Elissa Jaw</dc:creator>
  <cp:lastModifiedBy>Rowena Tomaneng</cp:lastModifiedBy>
  <cp:revision>43</cp:revision>
  <cp:lastPrinted>2019-05-25T00:41:26Z</cp:lastPrinted>
  <dcterms:created xsi:type="dcterms:W3CDTF">2019-05-23T17:02:11Z</dcterms:created>
  <dcterms:modified xsi:type="dcterms:W3CDTF">2019-05-28T18:28:16Z</dcterms:modified>
</cp:coreProperties>
</file>