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57" r:id="rId3"/>
    <p:sldId id="258" r:id="rId4"/>
    <p:sldId id="259" r:id="rId5"/>
    <p:sldId id="260" r:id="rId6"/>
    <p:sldId id="264"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167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6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749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4130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9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26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17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31426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3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78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6212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56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73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664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5/28/2019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7539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7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5/28/2019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821547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646" y="378026"/>
            <a:ext cx="7766936" cy="1646302"/>
          </a:xfrm>
        </p:spPr>
        <p:txBody>
          <a:bodyPr/>
          <a:lstStyle/>
          <a:p>
            <a:pPr algn="ctr"/>
            <a:r>
              <a:rPr lang="en-US" sz="4800" dirty="0" smtClean="0"/>
              <a:t>Categorical Funds </a:t>
            </a:r>
            <a:r>
              <a:rPr lang="en-US" sz="4800" dirty="0" err="1" smtClean="0"/>
              <a:t>NextUp</a:t>
            </a:r>
            <a:r>
              <a:rPr lang="en-US" sz="4800" dirty="0" smtClean="0"/>
              <a:t>  </a:t>
            </a:r>
            <a:endParaRPr lang="en-US" sz="4800" dirty="0"/>
          </a:p>
        </p:txBody>
      </p:sp>
      <p:sp>
        <p:nvSpPr>
          <p:cNvPr id="3" name="Subtitle 2"/>
          <p:cNvSpPr>
            <a:spLocks noGrp="1"/>
          </p:cNvSpPr>
          <p:nvPr>
            <p:ph type="subTitle" idx="1"/>
          </p:nvPr>
        </p:nvSpPr>
        <p:spPr>
          <a:xfrm>
            <a:off x="1548256" y="5906529"/>
            <a:ext cx="7766936" cy="1096899"/>
          </a:xfrm>
        </p:spPr>
        <p:txBody>
          <a:bodyPr/>
          <a:lstStyle/>
          <a:p>
            <a:r>
              <a:rPr lang="en-US" dirty="0" smtClean="0"/>
              <a:t>Counselor/ Coordinator Ronda Johnson </a:t>
            </a:r>
            <a:endParaRPr lang="en-US" dirty="0"/>
          </a:p>
        </p:txBody>
      </p:sp>
      <p:pic>
        <p:nvPicPr>
          <p:cNvPr id="4" name="Picture 3"/>
          <p:cNvPicPr>
            <a:picLocks noChangeAspect="1"/>
          </p:cNvPicPr>
          <p:nvPr/>
        </p:nvPicPr>
        <p:blipFill>
          <a:blip r:embed="rId2"/>
          <a:stretch>
            <a:fillRect/>
          </a:stretch>
        </p:blipFill>
        <p:spPr>
          <a:xfrm>
            <a:off x="2001504" y="2133084"/>
            <a:ext cx="5357360" cy="3773445"/>
          </a:xfrm>
          <a:prstGeom prst="rect">
            <a:avLst/>
          </a:prstGeom>
        </p:spPr>
      </p:pic>
    </p:spTree>
    <p:extLst>
      <p:ext uri="{BB962C8B-B14F-4D97-AF65-F5344CB8AC3E}">
        <p14:creationId xmlns:p14="http://schemas.microsoft.com/office/powerpoint/2010/main" val="230734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95" y="362465"/>
            <a:ext cx="8971005" cy="1477328"/>
          </a:xfrm>
          <a:prstGeom prst="rect">
            <a:avLst/>
          </a:prstGeom>
        </p:spPr>
        <p:txBody>
          <a:bodyPr wrap="square">
            <a:spAutoFit/>
          </a:bodyPr>
          <a:lstStyle/>
          <a:p>
            <a:pPr marL="285750" indent="-285750">
              <a:buFont typeface="Arial" panose="020B0604020202020204" pitchFamily="34" charset="0"/>
              <a:buChar char="•"/>
            </a:pPr>
            <a:r>
              <a:rPr lang="en-US" dirty="0"/>
              <a:t>In September 2014 the Governor approved Senate Bill No.1023 authorizing the office of the Chancellor of the California Community Colleges to enter into agreements with 10 community college providing up to $15 million for the creation and maintenance of the CAFYES (</a:t>
            </a:r>
            <a:r>
              <a:rPr lang="en-US" dirty="0" err="1"/>
              <a:t>NextUp</a:t>
            </a:r>
            <a:r>
              <a:rPr lang="en-US" dirty="0"/>
              <a:t>) program</a:t>
            </a:r>
            <a:r>
              <a:rPr lang="en-US" dirty="0" smtClean="0"/>
              <a:t>.</a:t>
            </a:r>
          </a:p>
          <a:p>
            <a:pPr marL="285750" indent="-285750">
              <a:buFont typeface="Arial" panose="020B0604020202020204" pitchFamily="34" charset="0"/>
              <a:buChar char="•"/>
            </a:pPr>
            <a:endParaRPr lang="en-US" dirty="0"/>
          </a:p>
        </p:txBody>
      </p:sp>
      <p:sp>
        <p:nvSpPr>
          <p:cNvPr id="3" name="Rectangle 2"/>
          <p:cNvSpPr/>
          <p:nvPr/>
        </p:nvSpPr>
        <p:spPr>
          <a:xfrm>
            <a:off x="420130" y="1839794"/>
            <a:ext cx="8723870" cy="1477328"/>
          </a:xfrm>
          <a:prstGeom prst="rect">
            <a:avLst/>
          </a:prstGeom>
        </p:spPr>
        <p:txBody>
          <a:bodyPr wrap="square">
            <a:spAutoFit/>
          </a:bodyPr>
          <a:lstStyle/>
          <a:p>
            <a:pPr marL="285750" indent="-285750">
              <a:buFont typeface="Arial" panose="020B0604020202020204" pitchFamily="34" charset="0"/>
              <a:buChar char="•"/>
            </a:pPr>
            <a:r>
              <a:rPr lang="en-US" dirty="0"/>
              <a:t>The purpose of CAFYES (</a:t>
            </a:r>
            <a:r>
              <a:rPr lang="en-US" dirty="0" err="1"/>
              <a:t>NextUp</a:t>
            </a:r>
            <a:r>
              <a:rPr lang="en-US" dirty="0"/>
              <a:t>) is to encourage the enrollment, retention and transfer of current and former foster youth who meet CAFYES (</a:t>
            </a:r>
            <a:r>
              <a:rPr lang="en-US" dirty="0" err="1"/>
              <a:t>NextUp</a:t>
            </a:r>
            <a:r>
              <a:rPr lang="en-US" dirty="0"/>
              <a:t>) eligibility in California Community Colleges by establishing a program that provides services promoting their academic success. CAFYES (</a:t>
            </a:r>
            <a:r>
              <a:rPr lang="en-US" dirty="0" err="1"/>
              <a:t>NextUp</a:t>
            </a:r>
            <a:r>
              <a:rPr lang="en-US" dirty="0"/>
              <a:t>) is an ongoing, categorical program Not a </a:t>
            </a:r>
            <a:r>
              <a:rPr lang="en-US" dirty="0" smtClean="0"/>
              <a:t>grant</a:t>
            </a:r>
          </a:p>
        </p:txBody>
      </p:sp>
      <p:sp>
        <p:nvSpPr>
          <p:cNvPr id="4" name="Rectangle 3"/>
          <p:cNvSpPr/>
          <p:nvPr/>
        </p:nvSpPr>
        <p:spPr>
          <a:xfrm>
            <a:off x="247135" y="3431741"/>
            <a:ext cx="6096000" cy="4247317"/>
          </a:xfrm>
          <a:prstGeom prst="rect">
            <a:avLst/>
          </a:prstGeom>
        </p:spPr>
        <p:txBody>
          <a:bodyPr>
            <a:spAutoFit/>
          </a:bodyPr>
          <a:lstStyle/>
          <a:p>
            <a:r>
              <a:rPr lang="en-US" u="sng" dirty="0" smtClean="0"/>
              <a:t>Purpose</a:t>
            </a:r>
          </a:p>
          <a:p>
            <a:pPr marL="285750" indent="-285750">
              <a:buFont typeface="Arial" panose="020B0604020202020204" pitchFamily="34" charset="0"/>
              <a:buChar char="•"/>
            </a:pPr>
            <a:r>
              <a:rPr lang="en-US" dirty="0" smtClean="0"/>
              <a:t>Increase </a:t>
            </a:r>
            <a:r>
              <a:rPr lang="en-US" dirty="0"/>
              <a:t>Access</a:t>
            </a:r>
          </a:p>
          <a:p>
            <a:pPr marL="285750" indent="-285750">
              <a:buFont typeface="Arial" panose="020B0604020202020204" pitchFamily="34" charset="0"/>
              <a:buChar char="•"/>
            </a:pPr>
            <a:r>
              <a:rPr lang="en-US" dirty="0"/>
              <a:t>Transfers</a:t>
            </a:r>
          </a:p>
          <a:p>
            <a:pPr marL="285750" indent="-285750">
              <a:buFont typeface="Arial" panose="020B0604020202020204" pitchFamily="34" charset="0"/>
              <a:buChar char="•"/>
            </a:pPr>
            <a:r>
              <a:rPr lang="en-US" dirty="0" smtClean="0"/>
              <a:t>Increase Transfers to UC’s CSU’s and other Institutions </a:t>
            </a:r>
            <a:endParaRPr lang="en-US" dirty="0"/>
          </a:p>
          <a:p>
            <a:pPr marL="285750" indent="-285750">
              <a:buFont typeface="Arial" panose="020B0604020202020204" pitchFamily="34" charset="0"/>
              <a:buChar char="•"/>
            </a:pPr>
            <a:r>
              <a:rPr lang="en-US" dirty="0"/>
              <a:t>Decrease Units of </a:t>
            </a:r>
            <a:r>
              <a:rPr lang="en-US" dirty="0" smtClean="0"/>
              <a:t>Completion(60)</a:t>
            </a:r>
          </a:p>
          <a:p>
            <a:pPr marL="285750" indent="-285750">
              <a:buFont typeface="Arial" panose="020B0604020202020204" pitchFamily="34" charset="0"/>
              <a:buChar char="•"/>
            </a:pPr>
            <a:r>
              <a:rPr lang="en-US" dirty="0" smtClean="0"/>
              <a:t>Increase Basic English and Math Skills</a:t>
            </a:r>
          </a:p>
          <a:p>
            <a:pPr marL="285750" indent="-285750">
              <a:buFont typeface="Arial" panose="020B0604020202020204" pitchFamily="34" charset="0"/>
              <a:buChar char="•"/>
            </a:pPr>
            <a:r>
              <a:rPr lang="en-US" dirty="0" smtClean="0"/>
              <a:t>Increase Retention </a:t>
            </a:r>
          </a:p>
          <a:p>
            <a:pPr marL="285750" indent="-285750">
              <a:buFont typeface="Arial" panose="020B0604020202020204" pitchFamily="34" charset="0"/>
              <a:buChar char="•"/>
            </a:pPr>
            <a:r>
              <a:rPr lang="en-US" dirty="0" smtClean="0"/>
              <a:t>Student Education Plans (SEP) in study of choice</a:t>
            </a:r>
          </a:p>
          <a:p>
            <a:pPr marL="285750" indent="-285750">
              <a:buFont typeface="Arial" panose="020B0604020202020204" pitchFamily="34" charset="0"/>
              <a:buChar char="•"/>
            </a:pPr>
            <a:r>
              <a:rPr lang="en-US" dirty="0" smtClean="0"/>
              <a:t>Improve Educational Equity disparities </a:t>
            </a:r>
          </a:p>
          <a:p>
            <a:pPr marL="285750" indent="-285750">
              <a:buFont typeface="Arial" panose="020B0604020202020204" pitchFamily="34" charset="0"/>
              <a:buChar char="•"/>
            </a:pPr>
            <a:r>
              <a:rPr lang="en-US" dirty="0" smtClean="0"/>
              <a:t>Course completions</a:t>
            </a:r>
          </a:p>
          <a:p>
            <a:pPr marL="285750" indent="-285750">
              <a:buFont typeface="Arial" panose="020B0604020202020204" pitchFamily="34" charset="0"/>
              <a:buChar char="•"/>
            </a:pPr>
            <a:r>
              <a:rPr lang="en-US" dirty="0" smtClean="0"/>
              <a:t>Increase Degree and Certificates completion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67584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004" y="318782"/>
            <a:ext cx="8867163" cy="1754326"/>
          </a:xfrm>
          <a:prstGeom prst="rect">
            <a:avLst/>
          </a:prstGeom>
        </p:spPr>
        <p:txBody>
          <a:bodyPr wrap="square">
            <a:spAutoFit/>
          </a:bodyPr>
          <a:lstStyle/>
          <a:p>
            <a:r>
              <a:rPr lang="en-US" u="sng" dirty="0"/>
              <a:t>The yearly allocations are specific to each community college campus</a:t>
            </a:r>
            <a:r>
              <a:rPr lang="en-US" dirty="0"/>
              <a:t>.                                                                                                   </a:t>
            </a:r>
          </a:p>
          <a:p>
            <a:pPr marL="285750" indent="-285750">
              <a:buFont typeface="Arial" panose="020B0604020202020204" pitchFamily="34" charset="0"/>
              <a:buChar char="•"/>
            </a:pPr>
            <a:r>
              <a:rPr lang="en-US" dirty="0" smtClean="0"/>
              <a:t>Faculty Coordinator- $75,000         Grants – $50,000                                                                                                                                                                                                              </a:t>
            </a:r>
            <a:endParaRPr lang="en-US" dirty="0" smtClean="0"/>
          </a:p>
          <a:p>
            <a:pPr marL="285750" indent="-285750">
              <a:buFont typeface="Arial" panose="020B0604020202020204" pitchFamily="34" charset="0"/>
              <a:buChar char="•"/>
            </a:pPr>
            <a:r>
              <a:rPr lang="en-US" dirty="0" smtClean="0"/>
              <a:t>Student </a:t>
            </a:r>
            <a:r>
              <a:rPr lang="en-US" dirty="0"/>
              <a:t>Employee- $10,000        </a:t>
            </a:r>
            <a:r>
              <a:rPr lang="en-US" dirty="0"/>
              <a:t> </a:t>
            </a:r>
            <a:r>
              <a:rPr lang="en-US" dirty="0" smtClean="0"/>
              <a:t>    Book Vouchers - </a:t>
            </a:r>
            <a:r>
              <a:rPr lang="en-US" dirty="0" smtClean="0"/>
              <a:t>   $39,300                                                                                                                                                                                           </a:t>
            </a:r>
            <a:endParaRPr lang="en-US" dirty="0" smtClean="0"/>
          </a:p>
          <a:p>
            <a:pPr marL="285750" indent="-285750">
              <a:buFont typeface="Arial" panose="020B0604020202020204" pitchFamily="34" charset="0"/>
              <a:buChar char="•"/>
            </a:pPr>
            <a:r>
              <a:rPr lang="en-US" dirty="0" smtClean="0"/>
              <a:t>Events/Activities- </a:t>
            </a:r>
            <a:r>
              <a:rPr lang="en-US" dirty="0"/>
              <a:t>$17,000                                                                                                                                                                                 </a:t>
            </a:r>
            <a:endParaRPr lang="en-US" dirty="0" smtClean="0"/>
          </a:p>
          <a:p>
            <a:pPr marL="285750" indent="-285750">
              <a:buFont typeface="Arial" panose="020B0604020202020204" pitchFamily="34" charset="0"/>
              <a:buChar char="•"/>
            </a:pPr>
            <a:r>
              <a:rPr lang="en-US" dirty="0" smtClean="0"/>
              <a:t>Professional </a:t>
            </a:r>
            <a:r>
              <a:rPr lang="en-US" dirty="0"/>
              <a:t>Development- $</a:t>
            </a:r>
            <a:r>
              <a:rPr lang="en-US" dirty="0" smtClean="0"/>
              <a:t>5,700</a:t>
            </a:r>
          </a:p>
          <a:p>
            <a:pPr marL="285750" indent="-285750">
              <a:buFont typeface="Arial" panose="020B0604020202020204" pitchFamily="34" charset="0"/>
              <a:buChar char="•"/>
            </a:pPr>
            <a:r>
              <a:rPr lang="en-US" dirty="0" smtClean="0"/>
              <a:t>Meals for Students – 20,000</a:t>
            </a:r>
            <a:endParaRPr lang="en-US" dirty="0"/>
          </a:p>
        </p:txBody>
      </p:sp>
      <p:pic>
        <p:nvPicPr>
          <p:cNvPr id="3" name="Picture 2"/>
          <p:cNvPicPr>
            <a:picLocks noChangeAspect="1"/>
          </p:cNvPicPr>
          <p:nvPr/>
        </p:nvPicPr>
        <p:blipFill>
          <a:blip r:embed="rId2"/>
          <a:stretch>
            <a:fillRect/>
          </a:stretch>
        </p:blipFill>
        <p:spPr>
          <a:xfrm>
            <a:off x="381000" y="2207002"/>
            <a:ext cx="8286927" cy="4143464"/>
          </a:xfrm>
          <a:prstGeom prst="rect">
            <a:avLst/>
          </a:prstGeom>
        </p:spPr>
      </p:pic>
    </p:spTree>
    <p:extLst>
      <p:ext uri="{BB962C8B-B14F-4D97-AF65-F5344CB8AC3E}">
        <p14:creationId xmlns:p14="http://schemas.microsoft.com/office/powerpoint/2010/main" val="82424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46" y="164758"/>
            <a:ext cx="9333470" cy="4955203"/>
          </a:xfrm>
          <a:prstGeom prst="rect">
            <a:avLst/>
          </a:prstGeom>
        </p:spPr>
        <p:txBody>
          <a:bodyPr wrap="square">
            <a:spAutoFit/>
          </a:bodyPr>
          <a:lstStyle/>
          <a:p>
            <a:r>
              <a:rPr lang="en-US" sz="1600" dirty="0"/>
              <a:t>We tend to fluctuate between 16 &amp; 21 active participants. However, our numbers increased this school term from last school term. The concern is certainly gaining new students but just as important is retaining the current students. Retention is a challenge. For this particular student population it takes them a bit longer to keep the momentum going</a:t>
            </a:r>
            <a:r>
              <a:rPr lang="en-US" sz="1600" dirty="0" smtClean="0"/>
              <a:t>…</a:t>
            </a:r>
            <a:endParaRPr lang="en-US" sz="1600" dirty="0"/>
          </a:p>
          <a:p>
            <a:endParaRPr lang="en-US" dirty="0" smtClean="0"/>
          </a:p>
          <a:p>
            <a:endParaRPr lang="en-US" dirty="0" smtClean="0"/>
          </a:p>
          <a:p>
            <a:endParaRPr lang="en-US" dirty="0"/>
          </a:p>
          <a:p>
            <a:r>
              <a:rPr lang="en-US" dirty="0" smtClean="0"/>
              <a:t>                                                     </a:t>
            </a:r>
            <a:r>
              <a:rPr lang="en-US" u="sng" dirty="0" smtClean="0">
                <a:solidFill>
                  <a:srgbClr val="00B050"/>
                </a:solidFill>
              </a:rPr>
              <a:t>Growing</a:t>
            </a:r>
          </a:p>
          <a:p>
            <a:endParaRPr lang="en-US" dirty="0"/>
          </a:p>
          <a:p>
            <a:endParaRPr lang="en-US" dirty="0" smtClean="0"/>
          </a:p>
          <a:p>
            <a:endParaRPr lang="en-US" dirty="0"/>
          </a:p>
          <a:p>
            <a:endParaRPr lang="en-US" dirty="0" smtClean="0"/>
          </a:p>
          <a:p>
            <a:r>
              <a:rPr lang="en-US" dirty="0" smtClean="0"/>
              <a:t>Sometimes</a:t>
            </a:r>
            <a:r>
              <a:rPr lang="en-US" dirty="0"/>
              <a:t>, it takes them </a:t>
            </a:r>
            <a:r>
              <a:rPr lang="en-US" sz="1600" dirty="0"/>
              <a:t>enrolling and withdrawing one or two semesters before the get the hang of it. Also, secured housing is a major issue for most of our </a:t>
            </a:r>
            <a:r>
              <a:rPr lang="en-US" sz="1600" dirty="0" err="1"/>
              <a:t>NextUp</a:t>
            </a:r>
            <a:r>
              <a:rPr lang="en-US" sz="1600" dirty="0"/>
              <a:t> students. Sometimes students are forced to withdraw from school due to their housing situations. Additionally, working and going to school is a reality for many of our students, which is a tremendous balancing act that our students are not able to do. We must be mindful that this population of students come with many “invisible bags”… </a:t>
            </a:r>
          </a:p>
        </p:txBody>
      </p:sp>
      <p:pic>
        <p:nvPicPr>
          <p:cNvPr id="3" name="Picture 2"/>
          <p:cNvPicPr>
            <a:picLocks noChangeAspect="1"/>
          </p:cNvPicPr>
          <p:nvPr/>
        </p:nvPicPr>
        <p:blipFill>
          <a:blip r:embed="rId2"/>
          <a:stretch>
            <a:fillRect/>
          </a:stretch>
        </p:blipFill>
        <p:spPr>
          <a:xfrm>
            <a:off x="6590270" y="4744994"/>
            <a:ext cx="2949146" cy="1951963"/>
          </a:xfrm>
          <a:prstGeom prst="rect">
            <a:avLst/>
          </a:prstGeom>
        </p:spPr>
      </p:pic>
      <p:pic>
        <p:nvPicPr>
          <p:cNvPr id="1030" name="Picture 6" descr="Image result for Images of small gropu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042" y="1253138"/>
            <a:ext cx="4671798" cy="23358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40043" y="1253138"/>
            <a:ext cx="3351578" cy="2052187"/>
          </a:xfrm>
          <a:prstGeom prst="rect">
            <a:avLst/>
          </a:prstGeom>
        </p:spPr>
      </p:pic>
      <p:pic>
        <p:nvPicPr>
          <p:cNvPr id="8" name="Picture 7"/>
          <p:cNvPicPr>
            <a:picLocks noChangeAspect="1"/>
          </p:cNvPicPr>
          <p:nvPr/>
        </p:nvPicPr>
        <p:blipFill>
          <a:blip r:embed="rId5"/>
          <a:stretch>
            <a:fillRect/>
          </a:stretch>
        </p:blipFill>
        <p:spPr>
          <a:xfrm>
            <a:off x="502508" y="4892114"/>
            <a:ext cx="2553729" cy="1915297"/>
          </a:xfrm>
          <a:prstGeom prst="rect">
            <a:avLst/>
          </a:prstGeom>
        </p:spPr>
      </p:pic>
    </p:spTree>
    <p:extLst>
      <p:ext uri="{BB962C8B-B14F-4D97-AF65-F5344CB8AC3E}">
        <p14:creationId xmlns:p14="http://schemas.microsoft.com/office/powerpoint/2010/main" val="426731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81" y="197708"/>
            <a:ext cx="8995719" cy="1477328"/>
          </a:xfrm>
          <a:prstGeom prst="rect">
            <a:avLst/>
          </a:prstGeom>
        </p:spPr>
        <p:txBody>
          <a:bodyPr wrap="square">
            <a:spAutoFit/>
          </a:bodyPr>
          <a:lstStyle/>
          <a:p>
            <a:r>
              <a:rPr lang="en-US" dirty="0"/>
              <a:t>CAFYES (</a:t>
            </a:r>
            <a:r>
              <a:rPr lang="en-US" dirty="0" err="1"/>
              <a:t>NextUp</a:t>
            </a:r>
            <a:r>
              <a:rPr lang="en-US" dirty="0"/>
              <a:t>) works in collaboration with the mission of Berkeley City College by promoting student success and providing student support and services based on the needs of the our individual students. Which enables our students to earn associates degrees and certificates, and to attain college competency, careers, transfer as well as skills for healthy lifelong success.</a:t>
            </a:r>
          </a:p>
        </p:txBody>
      </p:sp>
      <p:pic>
        <p:nvPicPr>
          <p:cNvPr id="4" name="Picture 3"/>
          <p:cNvPicPr>
            <a:picLocks noChangeAspect="1"/>
          </p:cNvPicPr>
          <p:nvPr/>
        </p:nvPicPr>
        <p:blipFill>
          <a:blip r:embed="rId2"/>
          <a:stretch>
            <a:fillRect/>
          </a:stretch>
        </p:blipFill>
        <p:spPr>
          <a:xfrm>
            <a:off x="922637" y="1985834"/>
            <a:ext cx="8295503" cy="4666220"/>
          </a:xfrm>
          <a:prstGeom prst="rect">
            <a:avLst/>
          </a:prstGeom>
        </p:spPr>
      </p:pic>
    </p:spTree>
    <p:extLst>
      <p:ext uri="{BB962C8B-B14F-4D97-AF65-F5344CB8AC3E}">
        <p14:creationId xmlns:p14="http://schemas.microsoft.com/office/powerpoint/2010/main" val="279351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t>GOAL I: Strengthen Resilience: Strengthen BCC students’ abilities to become self-directed, </a:t>
            </a:r>
            <a:r>
              <a:rPr lang="en-US" sz="1800" b="1" dirty="0" smtClean="0"/>
              <a:t>focused and </a:t>
            </a:r>
            <a:r>
              <a:rPr lang="en-US" sz="1800" b="1" dirty="0"/>
              <a:t>engaged in the pursuit of transformative, life-long learning experiences that result in </a:t>
            </a:r>
            <a:r>
              <a:rPr lang="en-US" sz="1800" b="1" dirty="0" smtClean="0"/>
              <a:t>personal and </a:t>
            </a:r>
            <a:r>
              <a:rPr lang="en-US" sz="1800" b="1" dirty="0"/>
              <a:t>academic success</a:t>
            </a:r>
            <a:r>
              <a:rPr lang="en-US" sz="1800" b="1" dirty="0" smtClean="0"/>
              <a:t>.</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smtClean="0"/>
              <a:t>GOAL </a:t>
            </a:r>
            <a:r>
              <a:rPr lang="en-US" sz="1800" b="1" dirty="0"/>
              <a:t>V: Ensure Institutional Sustainability: Increase BCC’s impact in education through </a:t>
            </a:r>
            <a:r>
              <a:rPr lang="en-US" sz="1800" b="1" dirty="0" smtClean="0"/>
              <a:t>innovation, internal </a:t>
            </a:r>
            <a:r>
              <a:rPr lang="en-US" sz="1800" b="1" dirty="0"/>
              <a:t>and external collaboration and partnerships, and sufficient resources, both </a:t>
            </a:r>
            <a:r>
              <a:rPr lang="en-US" sz="1800" b="1" dirty="0" smtClean="0"/>
              <a:t>short-term and </a:t>
            </a:r>
            <a:r>
              <a:rPr lang="en-US" sz="1800" b="1" dirty="0"/>
              <a:t>long-term.</a:t>
            </a:r>
            <a:endParaRPr lang="en-US" sz="1800" dirty="0"/>
          </a:p>
        </p:txBody>
      </p:sp>
    </p:spTree>
    <p:extLst>
      <p:ext uri="{BB962C8B-B14F-4D97-AF65-F5344CB8AC3E}">
        <p14:creationId xmlns:p14="http://schemas.microsoft.com/office/powerpoint/2010/main" val="86230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038" y="1432693"/>
            <a:ext cx="7875373" cy="1600438"/>
          </a:xfrm>
          <a:prstGeom prst="rect">
            <a:avLst/>
          </a:prstGeom>
        </p:spPr>
        <p:txBody>
          <a:bodyPr wrap="square">
            <a:spAutoFit/>
          </a:bodyPr>
          <a:lstStyle/>
          <a:p>
            <a:pPr marL="285750" indent="-285750" algn="just">
              <a:buFont typeface="Arial" panose="020B0604020202020204" pitchFamily="34" charset="0"/>
              <a:buChar char="•"/>
            </a:pPr>
            <a:r>
              <a:rPr lang="en-US" sz="1400" dirty="0" smtClean="0"/>
              <a:t>Before </a:t>
            </a:r>
            <a:r>
              <a:rPr lang="en-US" sz="1400" dirty="0"/>
              <a:t>funds are </a:t>
            </a:r>
            <a:r>
              <a:rPr lang="en-US" sz="1400" dirty="0" smtClean="0"/>
              <a:t>redirected/allocated </a:t>
            </a:r>
            <a:r>
              <a:rPr lang="en-US" sz="1400" dirty="0"/>
              <a:t>from this program to another area, It would be of upmost importance </a:t>
            </a:r>
            <a:r>
              <a:rPr lang="en-US" sz="1400" dirty="0" smtClean="0"/>
              <a:t>for </a:t>
            </a:r>
            <a:r>
              <a:rPr lang="en-US" sz="1400" dirty="0"/>
              <a:t>funds to be allocated for a full time staff person, counselor and staff assistant so that the program can operate at its best. This would not only benefit CAFYES (</a:t>
            </a:r>
            <a:r>
              <a:rPr lang="en-US" sz="1400" dirty="0" err="1"/>
              <a:t>NextUp</a:t>
            </a:r>
            <a:r>
              <a:rPr lang="en-US" sz="1400" dirty="0"/>
              <a:t>) but the entire college (Outreach, Marketing, Communication, etc.). Allowing the </a:t>
            </a:r>
            <a:r>
              <a:rPr lang="en-US" sz="1400" dirty="0" err="1"/>
              <a:t>NextUp</a:t>
            </a:r>
            <a:r>
              <a:rPr lang="en-US" sz="1400" dirty="0"/>
              <a:t> program the opportunity to operate fully with all components in place. Once this is achieved than I believe we can </a:t>
            </a:r>
            <a:r>
              <a:rPr lang="en-US" sz="1400" dirty="0" smtClean="0"/>
              <a:t>review budgets for reallocations to be </a:t>
            </a:r>
            <a:r>
              <a:rPr lang="en-US" sz="1400" dirty="0"/>
              <a:t>redirected to </a:t>
            </a:r>
            <a:r>
              <a:rPr lang="en-US" sz="1400" dirty="0" smtClean="0"/>
              <a:t>assist in other </a:t>
            </a:r>
            <a:r>
              <a:rPr lang="en-US" sz="1400" dirty="0"/>
              <a:t>areas.</a:t>
            </a:r>
          </a:p>
        </p:txBody>
      </p:sp>
      <p:sp>
        <p:nvSpPr>
          <p:cNvPr id="3" name="Rectangle 2"/>
          <p:cNvSpPr/>
          <p:nvPr/>
        </p:nvSpPr>
        <p:spPr>
          <a:xfrm>
            <a:off x="313038" y="2902697"/>
            <a:ext cx="8830962" cy="800219"/>
          </a:xfrm>
          <a:prstGeom prst="rect">
            <a:avLst/>
          </a:prstGeom>
        </p:spPr>
        <p:txBody>
          <a:bodyPr wrap="square">
            <a:spAutoFit/>
          </a:bodyPr>
          <a:lstStyle/>
          <a:p>
            <a:endParaRPr lang="en-US" dirty="0"/>
          </a:p>
          <a:p>
            <a:pPr marL="285750" indent="-285750" algn="just">
              <a:buFont typeface="Arial" panose="020B0604020202020204" pitchFamily="34" charset="0"/>
              <a:buChar char="•"/>
            </a:pPr>
            <a:r>
              <a:rPr lang="en-US" sz="1400" dirty="0" smtClean="0"/>
              <a:t>Finally</a:t>
            </a:r>
            <a:r>
              <a:rPr lang="en-US" sz="1400" dirty="0"/>
              <a:t>, I am pleased to state our numbers of students completing the school term has increased from previous terms and we will continue to grow the programs eligible participants.</a:t>
            </a:r>
          </a:p>
        </p:txBody>
      </p:sp>
      <p:pic>
        <p:nvPicPr>
          <p:cNvPr id="4" name="Picture 3"/>
          <p:cNvPicPr>
            <a:picLocks noChangeAspect="1"/>
          </p:cNvPicPr>
          <p:nvPr/>
        </p:nvPicPr>
        <p:blipFill>
          <a:blip r:embed="rId2"/>
          <a:stretch>
            <a:fillRect/>
          </a:stretch>
        </p:blipFill>
        <p:spPr>
          <a:xfrm>
            <a:off x="1077363" y="3702916"/>
            <a:ext cx="7111048" cy="3064853"/>
          </a:xfrm>
          <a:prstGeom prst="rect">
            <a:avLst/>
          </a:prstGeom>
        </p:spPr>
      </p:pic>
      <p:pic>
        <p:nvPicPr>
          <p:cNvPr id="6" name="Picture 5"/>
          <p:cNvPicPr>
            <a:picLocks noChangeAspect="1"/>
          </p:cNvPicPr>
          <p:nvPr/>
        </p:nvPicPr>
        <p:blipFill>
          <a:blip r:embed="rId3"/>
          <a:stretch>
            <a:fillRect/>
          </a:stretch>
        </p:blipFill>
        <p:spPr>
          <a:xfrm>
            <a:off x="3089188" y="14263"/>
            <a:ext cx="2962321" cy="1418429"/>
          </a:xfrm>
          <a:prstGeom prst="rect">
            <a:avLst/>
          </a:prstGeom>
        </p:spPr>
      </p:pic>
    </p:spTree>
    <p:extLst>
      <p:ext uri="{BB962C8B-B14F-4D97-AF65-F5344CB8AC3E}">
        <p14:creationId xmlns:p14="http://schemas.microsoft.com/office/powerpoint/2010/main" val="169236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College-wide needs</a:t>
            </a:r>
            <a:br>
              <a:rPr lang="en-US" dirty="0" smtClean="0"/>
            </a:br>
            <a:r>
              <a:rPr lang="en-US" dirty="0"/>
              <a:t/>
            </a:r>
            <a:br>
              <a:rPr lang="en-US" dirty="0"/>
            </a:br>
            <a:r>
              <a:rPr lang="en-US" dirty="0" smtClean="0"/>
              <a:t>Due to program guidelines </a:t>
            </a:r>
            <a:r>
              <a:rPr lang="en-US" dirty="0" err="1" smtClean="0"/>
              <a:t>NextUp</a:t>
            </a:r>
            <a:r>
              <a:rPr lang="en-US" dirty="0" smtClean="0"/>
              <a:t> is unable to direct funds to college-wide needs such as marketing.  The program may be able to assist with in-reach and outreach provided the activity is approved by the State Chancellor’s Office.</a:t>
            </a:r>
            <a:endParaRPr lang="en-US" dirty="0"/>
          </a:p>
        </p:txBody>
      </p:sp>
    </p:spTree>
    <p:extLst>
      <p:ext uri="{BB962C8B-B14F-4D97-AF65-F5344CB8AC3E}">
        <p14:creationId xmlns:p14="http://schemas.microsoft.com/office/powerpoint/2010/main" val="249536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141</TotalTime>
  <Words>593</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Categorical Funds NextUp  </vt:lpstr>
      <vt:lpstr>PowerPoint Presentation</vt:lpstr>
      <vt:lpstr>PowerPoint Presentation</vt:lpstr>
      <vt:lpstr>PowerPoint Presentation</vt:lpstr>
      <vt:lpstr>PowerPoint Presentation</vt:lpstr>
      <vt:lpstr>GOAL I: Strengthen Resilience: Strengthen BCC students’ abilities to become self-directed, focused and engaged in the pursuit of transformative, life-long learning experiences that result in personal and academic success.    GOAL V: Ensure Institutional Sustainability: Increase BCC’s impact in education through innovation, internal and external collaboration and partnerships, and sufficient resources, both short-term and long-term.</vt:lpstr>
      <vt:lpstr>PowerPoint Presentation</vt:lpstr>
      <vt:lpstr>College-wide needs  Due to program guidelines NextUp is unable to direct funds to college-wide needs such as marketing.  The program may be able to assist with in-reach and outreach provided the activity is approved by the State Chancellor’s Office.</vt:lpstr>
    </vt:vector>
  </TitlesOfParts>
  <Company>PCCD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Categorical Funds NextUp</dc:title>
  <dc:creator>Tauheeda Anderson</dc:creator>
  <cp:lastModifiedBy>Brenda Johnson</cp:lastModifiedBy>
  <cp:revision>14</cp:revision>
  <dcterms:created xsi:type="dcterms:W3CDTF">2019-05-20T23:32:44Z</dcterms:created>
  <dcterms:modified xsi:type="dcterms:W3CDTF">2019-05-28T17:34:57Z</dcterms:modified>
</cp:coreProperties>
</file>