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1" r:id="rId9"/>
    <p:sldId id="264" r:id="rId10"/>
    <p:sldId id="268" r:id="rId11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/>
    <p:restoredTop sz="83755"/>
  </p:normalViewPr>
  <p:slideViewPr>
    <p:cSldViewPr>
      <p:cViewPr varScale="1">
        <p:scale>
          <a:sx n="72" d="100"/>
          <a:sy n="72" d="100"/>
        </p:scale>
        <p:origin x="352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E43FD-A55A-DF45-8594-BCD2285D60D2}" type="datetimeFigureOut">
              <a:rPr lang="en-US" smtClean="0"/>
              <a:t>5/28/19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15E5A-53B6-E74D-9BA9-8278D4B8E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4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Journeys </a:t>
            </a:r>
          </a:p>
          <a:p>
            <a:r>
              <a:rPr lang="en-US" dirty="0"/>
              <a:t>1 – physician in home country</a:t>
            </a:r>
          </a:p>
          <a:p>
            <a:r>
              <a:rPr lang="en-US" dirty="0"/>
              <a:t>2 – undocumented student</a:t>
            </a:r>
          </a:p>
          <a:p>
            <a:r>
              <a:rPr lang="en-US" dirty="0"/>
              <a:t>3 – has left but has plan to come back</a:t>
            </a:r>
          </a:p>
          <a:p>
            <a:r>
              <a:rPr lang="en-US" dirty="0"/>
              <a:t>4 – came to bcc completed a degree and then went to BAS now at UCB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15E5A-53B6-E74D-9BA9-8278D4B8E7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2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Programs for immigrants: ESL, Citizenship, Workforce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Program for adults – focus on entry and re-entry into the workforce &amp;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are designed to develop knowledge and skills to assist elementary and secondary school children to succeed academically in school.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defined as: Displaced homemaker, Ex-offender, Foster care youth, Homeless , Low income-economically disadvantaged , Long  unemployed, Migrant farmworker, Seasonal farmworker, Single parent</a:t>
            </a:r>
            <a:endParaRPr lang="en-US" dirty="0"/>
          </a:p>
          <a:p>
            <a:r>
              <a:rPr lang="en-US" dirty="0"/>
              <a:t>CE – focus on short term and high employment </a:t>
            </a:r>
            <a:r>
              <a:rPr lang="en-US" dirty="0" err="1"/>
              <a:t>potentential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15E5A-53B6-E74D-9BA9-8278D4B8E7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1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FLEXIBILITY IN FUNDING IS IN CARRYFORWARD – other uses not identified in current plan would need to go to working group and board for prior approval. Funds could be used for marketing, in-reach and outreach focused on adult </a:t>
            </a:r>
            <a:r>
              <a:rPr lang="en-US" dirty="0" err="1"/>
              <a:t>ed</a:t>
            </a:r>
            <a:r>
              <a:rPr lang="en-US" dirty="0"/>
              <a:t> population identified in AB 104.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15E5A-53B6-E74D-9BA9-8278D4B8E7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8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153150" cy="1400175"/>
          </a:xfrm>
          <a:custGeom>
            <a:avLst/>
            <a:gdLst/>
            <a:ahLst/>
            <a:cxnLst/>
            <a:rect l="l" t="t" r="r" b="b"/>
            <a:pathLst>
              <a:path w="6153150" h="1400175">
                <a:moveTo>
                  <a:pt x="0" y="0"/>
                </a:moveTo>
                <a:lnTo>
                  <a:pt x="6153150" y="0"/>
                </a:lnTo>
                <a:lnTo>
                  <a:pt x="6153150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solidFill>
            <a:srgbClr val="FFC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18288000" cy="9620885"/>
          </a:xfrm>
          <a:custGeom>
            <a:avLst/>
            <a:gdLst/>
            <a:ahLst/>
            <a:cxnLst/>
            <a:rect l="l" t="t" r="r" b="b"/>
            <a:pathLst>
              <a:path w="18288000" h="9620885">
                <a:moveTo>
                  <a:pt x="0" y="9620595"/>
                </a:moveTo>
                <a:lnTo>
                  <a:pt x="18288000" y="9620595"/>
                </a:lnTo>
                <a:lnTo>
                  <a:pt x="18288000" y="0"/>
                </a:lnTo>
                <a:lnTo>
                  <a:pt x="0" y="0"/>
                </a:lnTo>
                <a:lnTo>
                  <a:pt x="0" y="9620595"/>
                </a:lnTo>
                <a:close/>
              </a:path>
            </a:pathLst>
          </a:custGeom>
          <a:solidFill>
            <a:srgbClr val="209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91617" y="1201719"/>
            <a:ext cx="4504765" cy="726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209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81046" y="3908342"/>
            <a:ext cx="10526395" cy="3416320"/>
          </a:xfrm>
          <a:prstGeom prst="rect">
            <a:avLst/>
          </a:prstGeom>
        </p:spPr>
        <p:txBody>
          <a:bodyPr vert="horz" wrap="square" lIns="0" tIns="297180" rIns="0" bIns="0" rtlCol="0">
            <a:spAutoFit/>
          </a:bodyPr>
          <a:lstStyle/>
          <a:p>
            <a:pPr marL="3039110" marR="5080" indent="-3027045" algn="ctr">
              <a:lnSpc>
                <a:spcPts val="10950"/>
              </a:lnSpc>
              <a:spcBef>
                <a:spcPts val="2340"/>
              </a:spcBef>
            </a:pPr>
            <a:r>
              <a:rPr sz="11000" spc="-150" dirty="0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endParaRPr lang="en-US" sz="11000" spc="-1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039110" marR="5080" indent="-3027045" algn="ctr">
              <a:lnSpc>
                <a:spcPts val="10950"/>
              </a:lnSpc>
              <a:spcBef>
                <a:spcPts val="2340"/>
              </a:spcBef>
            </a:pPr>
            <a:r>
              <a:rPr sz="11000" spc="-150" dirty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endParaRPr sz="11000" spc="-1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42862" y="1241697"/>
            <a:ext cx="3914775" cy="2676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12795" y="8817613"/>
            <a:ext cx="3475204" cy="1390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2400" y="375891"/>
            <a:ext cx="18288000" cy="10287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357" y="9584680"/>
            <a:ext cx="1562099" cy="628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7000" y="782168"/>
            <a:ext cx="942975" cy="64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7D02333E-B553-B74F-93DE-6F387E204687}"/>
              </a:ext>
            </a:extLst>
          </p:cNvPr>
          <p:cNvSpPr txBox="1"/>
          <p:nvPr/>
        </p:nvSpPr>
        <p:spPr>
          <a:xfrm>
            <a:off x="1660456" y="2483845"/>
            <a:ext cx="6934200" cy="5857875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4445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04800" marR="300990" indent="99695" algn="ctr">
              <a:lnSpc>
                <a:spcPct val="149200"/>
              </a:lnSpc>
            </a:pPr>
            <a:r>
              <a:rPr lang="en-US" sz="2800" b="1" spc="95" dirty="0">
                <a:solidFill>
                  <a:srgbClr val="2099D3"/>
                </a:solidFill>
                <a:latin typeface="Arial"/>
                <a:cs typeface="Arial"/>
              </a:rPr>
              <a:t>19 – 20 PRELIMINARY</a:t>
            </a:r>
          </a:p>
          <a:p>
            <a:pPr marL="304800" marR="300990" indent="99695" algn="ctr">
              <a:lnSpc>
                <a:spcPct val="149200"/>
              </a:lnSpc>
            </a:pPr>
            <a:r>
              <a:rPr lang="en-US" sz="2800" b="1" spc="20" dirty="0">
                <a:solidFill>
                  <a:srgbClr val="FFFFFF"/>
                </a:solidFill>
                <a:latin typeface="Arial"/>
                <a:cs typeface="Arial"/>
              </a:rPr>
              <a:t>$156,468</a:t>
            </a:r>
            <a:endParaRPr lang="en-US" sz="2800" b="1" spc="95" dirty="0">
              <a:solidFill>
                <a:srgbClr val="2099D3"/>
              </a:solidFill>
              <a:latin typeface="Arial"/>
              <a:cs typeface="Arial"/>
            </a:endParaRPr>
          </a:p>
          <a:p>
            <a:pPr marL="304800" marR="300990" indent="99695" algn="ctr">
              <a:lnSpc>
                <a:spcPct val="149200"/>
              </a:lnSpc>
            </a:pPr>
            <a:r>
              <a:rPr lang="en-US" sz="2800" b="1" spc="95" dirty="0">
                <a:solidFill>
                  <a:srgbClr val="2099D3"/>
                </a:solidFill>
                <a:latin typeface="Arial"/>
                <a:cs typeface="Arial"/>
              </a:rPr>
              <a:t>COLA</a:t>
            </a:r>
          </a:p>
          <a:p>
            <a:pPr marL="304800" marR="300990" indent="99695" algn="ctr">
              <a:lnSpc>
                <a:spcPct val="149200"/>
              </a:lnSpc>
            </a:pPr>
            <a:r>
              <a:rPr lang="en-US" sz="2800" b="1" spc="20" dirty="0">
                <a:solidFill>
                  <a:srgbClr val="FFFFFF"/>
                </a:solidFill>
                <a:latin typeface="Arial"/>
                <a:cs typeface="Arial"/>
              </a:rPr>
              <a:t>$5,414</a:t>
            </a:r>
          </a:p>
          <a:p>
            <a:pPr marL="304800" marR="300990" indent="99695" algn="ctr">
              <a:lnSpc>
                <a:spcPct val="149200"/>
              </a:lnSpc>
            </a:pPr>
            <a:r>
              <a:rPr lang="en-US" sz="2800" b="1" spc="95" dirty="0">
                <a:solidFill>
                  <a:srgbClr val="2099D3"/>
                </a:solidFill>
                <a:latin typeface="Arial"/>
                <a:cs typeface="Arial"/>
              </a:rPr>
              <a:t>PRELIMINARY W/ COLA</a:t>
            </a:r>
          </a:p>
          <a:p>
            <a:pPr marL="304800" marR="300990" indent="99695" algn="ctr">
              <a:lnSpc>
                <a:spcPct val="149200"/>
              </a:lnSpc>
            </a:pPr>
            <a:r>
              <a:rPr lang="en-US" sz="2800" b="1" spc="30" dirty="0">
                <a:solidFill>
                  <a:srgbClr val="FFFFFF"/>
                </a:solidFill>
                <a:latin typeface="Arial"/>
                <a:cs typeface="Arial"/>
              </a:rPr>
              <a:t>$161,882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759F73B-316D-A640-B0C6-75BBD5249D4A}"/>
              </a:ext>
            </a:extLst>
          </p:cNvPr>
          <p:cNvSpPr/>
          <p:nvPr/>
        </p:nvSpPr>
        <p:spPr>
          <a:xfrm>
            <a:off x="0" y="386559"/>
            <a:ext cx="6153150" cy="1400175"/>
          </a:xfrm>
          <a:custGeom>
            <a:avLst/>
            <a:gdLst/>
            <a:ahLst/>
            <a:cxnLst/>
            <a:rect l="l" t="t" r="r" b="b"/>
            <a:pathLst>
              <a:path w="6153150" h="1400175">
                <a:moveTo>
                  <a:pt x="0" y="0"/>
                </a:moveTo>
                <a:lnTo>
                  <a:pt x="6153150" y="0"/>
                </a:lnTo>
                <a:lnTo>
                  <a:pt x="6153150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solidFill>
            <a:srgbClr val="FFC739"/>
          </a:solidFill>
        </p:spPr>
        <p:txBody>
          <a:bodyPr wrap="square" lIns="0" tIns="0" rIns="0" bIns="0" rtlCol="0" anchor="ctr" anchorCtr="1"/>
          <a:lstStyle/>
          <a:p>
            <a:r>
              <a:rPr lang="en-US" sz="2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 &amp; EXPENSES</a:t>
            </a:r>
            <a:endParaRPr sz="2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63A24710-21AF-1C4F-A3C1-C825745C7364}"/>
              </a:ext>
            </a:extLst>
          </p:cNvPr>
          <p:cNvSpPr txBox="1"/>
          <p:nvPr/>
        </p:nvSpPr>
        <p:spPr>
          <a:xfrm>
            <a:off x="9974228" y="2483845"/>
            <a:ext cx="6934200" cy="5857875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4445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500" dirty="0">
              <a:latin typeface="Times New Roman"/>
              <a:cs typeface="Times New Roman"/>
            </a:endParaRPr>
          </a:p>
          <a:p>
            <a:pPr marL="304800" marR="300990" indent="99695" algn="ctr">
              <a:lnSpc>
                <a:spcPct val="149200"/>
              </a:lnSpc>
            </a:pPr>
            <a:r>
              <a:rPr lang="en-US" sz="2800" b="1" spc="95" dirty="0">
                <a:solidFill>
                  <a:srgbClr val="2099D3"/>
                </a:solidFill>
                <a:latin typeface="Arial"/>
                <a:cs typeface="Arial"/>
              </a:rPr>
              <a:t>19 – 20 DISTRIBUTION OF FUNDS</a:t>
            </a:r>
          </a:p>
          <a:p>
            <a:pPr marL="304800" marR="300990" indent="99695" algn="ctr">
              <a:lnSpc>
                <a:spcPct val="149200"/>
              </a:lnSpc>
            </a:pPr>
            <a:r>
              <a:rPr lang="en-US" sz="2800" b="1" spc="95" dirty="0">
                <a:solidFill>
                  <a:srgbClr val="2099D3"/>
                </a:solidFill>
                <a:latin typeface="Arial"/>
                <a:cs typeface="Arial"/>
              </a:rPr>
              <a:t>STAFFING (1000 – 3000)</a:t>
            </a:r>
          </a:p>
          <a:p>
            <a:pPr marL="304800" marR="300990" indent="99695" algn="ctr">
              <a:lnSpc>
                <a:spcPct val="149200"/>
              </a:lnSpc>
            </a:pPr>
            <a:r>
              <a:rPr lang="en-US" sz="2800" b="1" spc="20" dirty="0">
                <a:solidFill>
                  <a:srgbClr val="FFFFFF"/>
                </a:solidFill>
                <a:latin typeface="Arial"/>
                <a:cs typeface="Arial"/>
              </a:rPr>
              <a:t>$153,788 </a:t>
            </a:r>
            <a:endParaRPr lang="en-US" sz="2800" b="1" spc="95" dirty="0">
              <a:solidFill>
                <a:srgbClr val="2099D3"/>
              </a:solidFill>
              <a:latin typeface="Arial"/>
              <a:cs typeface="Arial"/>
            </a:endParaRPr>
          </a:p>
          <a:p>
            <a:pPr marL="304800" marR="300990" indent="99695" algn="ctr">
              <a:lnSpc>
                <a:spcPct val="149200"/>
              </a:lnSpc>
            </a:pPr>
            <a:r>
              <a:rPr lang="en-US" sz="2800" b="1" spc="95" dirty="0">
                <a:solidFill>
                  <a:srgbClr val="2099D3"/>
                </a:solidFill>
                <a:latin typeface="Arial"/>
                <a:cs typeface="Arial"/>
              </a:rPr>
              <a:t>OTHER EXPENSES (4000-5000)</a:t>
            </a:r>
          </a:p>
          <a:p>
            <a:pPr marL="304800" marR="300990" indent="99695" algn="ctr">
              <a:lnSpc>
                <a:spcPct val="149200"/>
              </a:lnSpc>
            </a:pPr>
            <a:r>
              <a:rPr lang="en-US" sz="2800" b="1" spc="20" dirty="0">
                <a:solidFill>
                  <a:srgbClr val="FFFFFF"/>
                </a:solidFill>
                <a:latin typeface="Arial"/>
                <a:cs typeface="Arial"/>
              </a:rPr>
              <a:t>$8094</a:t>
            </a:r>
          </a:p>
          <a:p>
            <a:pPr marL="304800" marR="300990" indent="99695" algn="ctr">
              <a:lnSpc>
                <a:spcPct val="149200"/>
              </a:lnSpc>
            </a:pPr>
            <a:r>
              <a:rPr lang="en-US" sz="2800" b="1" spc="95" dirty="0">
                <a:solidFill>
                  <a:srgbClr val="2099D3"/>
                </a:solidFill>
                <a:latin typeface="Arial"/>
                <a:cs typeface="Arial"/>
              </a:rPr>
              <a:t>18 – 19 CARRYFORWAD</a:t>
            </a:r>
          </a:p>
          <a:p>
            <a:pPr marL="304800" marR="300990" indent="99695" algn="ctr">
              <a:lnSpc>
                <a:spcPct val="149200"/>
              </a:lnSpc>
            </a:pPr>
            <a:r>
              <a:rPr lang="en-US" sz="2800" b="1" spc="30" dirty="0">
                <a:solidFill>
                  <a:srgbClr val="FFFFFF"/>
                </a:solidFill>
                <a:latin typeface="Arial"/>
                <a:cs typeface="Arial"/>
              </a:rPr>
              <a:t>$105,551</a:t>
            </a:r>
          </a:p>
          <a:p>
            <a:pPr marL="304800" marR="300990" indent="99695" algn="ctr">
              <a:lnSpc>
                <a:spcPct val="149200"/>
              </a:lnSpc>
            </a:pPr>
            <a:r>
              <a:rPr lang="en-US" b="1" spc="30" dirty="0">
                <a:solidFill>
                  <a:srgbClr val="FFFFFF"/>
                </a:solidFill>
                <a:latin typeface="Arial"/>
                <a:cs typeface="Arial"/>
              </a:rPr>
              <a:t>*MUST BE SPENT BY JUNE 2020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38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9620885"/>
          </a:xfrm>
          <a:custGeom>
            <a:avLst/>
            <a:gdLst/>
            <a:ahLst/>
            <a:cxnLst/>
            <a:rect l="l" t="t" r="r" b="b"/>
            <a:pathLst>
              <a:path w="18288000" h="9620885">
                <a:moveTo>
                  <a:pt x="0" y="9620598"/>
                </a:moveTo>
                <a:lnTo>
                  <a:pt x="18288000" y="9620598"/>
                </a:lnTo>
                <a:lnTo>
                  <a:pt x="18288000" y="0"/>
                </a:lnTo>
                <a:lnTo>
                  <a:pt x="0" y="0"/>
                </a:lnTo>
                <a:lnTo>
                  <a:pt x="0" y="9620598"/>
                </a:lnTo>
                <a:close/>
              </a:path>
            </a:pathLst>
          </a:custGeom>
          <a:solidFill>
            <a:srgbClr val="209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162106" cy="411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75688" y="2308102"/>
            <a:ext cx="29775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400" dirty="0">
                <a:latin typeface="Arial"/>
                <a:cs typeface="Arial"/>
              </a:rPr>
              <a:t>Overview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75688" y="4604507"/>
            <a:ext cx="6054912" cy="2555187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lang="en-US" sz="2400" b="1" spc="-145" dirty="0">
                <a:solidFill>
                  <a:srgbClr val="FFFFFF"/>
                </a:solidFill>
                <a:latin typeface="Arial"/>
                <a:cs typeface="Arial"/>
              </a:rPr>
              <a:t>CA Adult Ed Objectives (AB 104)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40600"/>
              </a:lnSpc>
            </a:pPr>
            <a:r>
              <a:rPr lang="en-US" sz="2400" b="1" spc="-145" dirty="0">
                <a:solidFill>
                  <a:srgbClr val="FFFFFF"/>
                </a:solidFill>
                <a:latin typeface="Arial"/>
                <a:cs typeface="Arial"/>
              </a:rPr>
              <a:t>AB 104  Program Area</a:t>
            </a:r>
          </a:p>
          <a:p>
            <a:pPr marL="12700" marR="5080">
              <a:lnSpc>
                <a:spcPct val="140600"/>
              </a:lnSpc>
            </a:pPr>
            <a:r>
              <a:rPr lang="en-US" sz="2400" b="1" spc="-145" dirty="0">
                <a:solidFill>
                  <a:srgbClr val="FFFFFF"/>
                </a:solidFill>
                <a:latin typeface="Arial"/>
                <a:cs typeface="Arial"/>
              </a:rPr>
              <a:t>BCC Program and Alignment</a:t>
            </a:r>
            <a:endParaRPr lang="en-US" sz="2400" dirty="0">
              <a:latin typeface="Arial"/>
              <a:cs typeface="Arial"/>
            </a:endParaRPr>
          </a:p>
          <a:p>
            <a:pPr marL="12700" marR="5080">
              <a:lnSpc>
                <a:spcPct val="140600"/>
              </a:lnSpc>
            </a:pPr>
            <a:r>
              <a:rPr lang="en-US" sz="2400" b="1" spc="-20" dirty="0">
                <a:solidFill>
                  <a:srgbClr val="FFFFFF"/>
                </a:solidFill>
                <a:latin typeface="Arial"/>
                <a:cs typeface="Arial"/>
              </a:rPr>
              <a:t>Accomplishments and Data</a:t>
            </a:r>
            <a:endParaRPr lang="en-US" sz="2400" b="1" spc="3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40600"/>
              </a:lnSpc>
            </a:pPr>
            <a:r>
              <a:rPr lang="en-US" sz="2400" b="1" spc="35" dirty="0">
                <a:solidFill>
                  <a:srgbClr val="FFFFFF"/>
                </a:solidFill>
                <a:latin typeface="Arial"/>
                <a:cs typeface="Arial"/>
              </a:rPr>
              <a:t>Allocation and Expenses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88388" y="4105744"/>
            <a:ext cx="1543050" cy="219075"/>
          </a:xfrm>
          <a:custGeom>
            <a:avLst/>
            <a:gdLst/>
            <a:ahLst/>
            <a:cxnLst/>
            <a:rect l="l" t="t" r="r" b="b"/>
            <a:pathLst>
              <a:path w="1543050" h="219075">
                <a:moveTo>
                  <a:pt x="0" y="0"/>
                </a:moveTo>
                <a:lnTo>
                  <a:pt x="1543050" y="0"/>
                </a:lnTo>
                <a:lnTo>
                  <a:pt x="1543050" y="219075"/>
                </a:lnTo>
                <a:lnTo>
                  <a:pt x="0" y="219075"/>
                </a:lnTo>
                <a:lnTo>
                  <a:pt x="0" y="0"/>
                </a:lnTo>
                <a:close/>
              </a:path>
            </a:pathLst>
          </a:custGeom>
          <a:solidFill>
            <a:srgbClr val="FFC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620598"/>
            <a:ext cx="18288000" cy="666750"/>
          </a:xfrm>
          <a:custGeom>
            <a:avLst/>
            <a:gdLst/>
            <a:ahLst/>
            <a:cxnLst/>
            <a:rect l="l" t="t" r="r" b="b"/>
            <a:pathLst>
              <a:path w="18288000" h="666750">
                <a:moveTo>
                  <a:pt x="0" y="666400"/>
                </a:moveTo>
                <a:lnTo>
                  <a:pt x="0" y="0"/>
                </a:lnTo>
                <a:lnTo>
                  <a:pt x="18288001" y="0"/>
                </a:lnTo>
                <a:lnTo>
                  <a:pt x="18288001" y="666400"/>
                </a:lnTo>
                <a:lnTo>
                  <a:pt x="0" y="666400"/>
                </a:lnTo>
                <a:close/>
              </a:path>
            </a:pathLst>
          </a:custGeom>
          <a:solidFill>
            <a:srgbClr val="FFC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004214" y="9809069"/>
            <a:ext cx="4981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0" dirty="0">
                <a:solidFill>
                  <a:srgbClr val="2099D3"/>
                </a:solidFill>
                <a:latin typeface="Arial"/>
                <a:cs typeface="Arial"/>
              </a:rPr>
              <a:t>Adult </a:t>
            </a:r>
            <a:r>
              <a:rPr sz="1800" b="1" spc="110" dirty="0">
                <a:solidFill>
                  <a:srgbClr val="2099D3"/>
                </a:solidFill>
                <a:latin typeface="Arial"/>
                <a:cs typeface="Arial"/>
              </a:rPr>
              <a:t>Education </a:t>
            </a:r>
            <a:r>
              <a:rPr sz="1800" b="1" spc="-60" dirty="0">
                <a:solidFill>
                  <a:srgbClr val="2099D3"/>
                </a:solidFill>
                <a:latin typeface="Arial"/>
                <a:cs typeface="Arial"/>
              </a:rPr>
              <a:t>| </a:t>
            </a:r>
            <a:r>
              <a:rPr sz="1800" b="1" spc="140" dirty="0">
                <a:solidFill>
                  <a:srgbClr val="2099D3"/>
                </a:solidFill>
                <a:latin typeface="Arial"/>
                <a:cs typeface="Arial"/>
              </a:rPr>
              <a:t>Berkeley </a:t>
            </a:r>
            <a:r>
              <a:rPr sz="1800" b="1" spc="90" dirty="0">
                <a:solidFill>
                  <a:srgbClr val="2099D3"/>
                </a:solidFill>
                <a:latin typeface="Arial"/>
                <a:cs typeface="Arial"/>
              </a:rPr>
              <a:t>City</a:t>
            </a:r>
            <a:r>
              <a:rPr sz="1800" b="1" spc="80" dirty="0">
                <a:solidFill>
                  <a:srgbClr val="2099D3"/>
                </a:solidFill>
                <a:latin typeface="Arial"/>
                <a:cs typeface="Arial"/>
              </a:rPr>
              <a:t> </a:t>
            </a:r>
            <a:r>
              <a:rPr sz="1800" b="1" spc="110" dirty="0">
                <a:solidFill>
                  <a:srgbClr val="2099D3"/>
                </a:solidFill>
                <a:latin typeface="Arial"/>
                <a:cs typeface="Arial"/>
              </a:rPr>
              <a:t>College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67382" y="0"/>
            <a:ext cx="4025175" cy="4460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37356"/>
            <a:ext cx="3560970" cy="46328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65112" y="4128194"/>
            <a:ext cx="3286125" cy="4248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692" y="9620598"/>
            <a:ext cx="1562099" cy="628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05889" y="9643705"/>
            <a:ext cx="942975" cy="6432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9" y="469064"/>
            <a:ext cx="6012248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1234440" algn="l"/>
              </a:tabLst>
            </a:pPr>
            <a:r>
              <a:rPr lang="en-US" sz="2950" b="0" spc="-140" dirty="0">
                <a:latin typeface="Arial"/>
                <a:cs typeface="Arial"/>
              </a:rPr>
              <a:t>ADULT ED STATE OBJECTIVES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6042" y="3500967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285115" rIns="0" bIns="0" rtlCol="0">
            <a:noAutofit/>
          </a:bodyPr>
          <a:lstStyle/>
          <a:p>
            <a:pPr marL="794385" marR="790575" indent="-635" algn="ctr">
              <a:lnSpc>
                <a:spcPct val="140600"/>
              </a:lnSpc>
              <a:spcBef>
                <a:spcPts val="2245"/>
              </a:spcBef>
            </a:pPr>
            <a:r>
              <a:rPr lang="en-US" sz="2800" b="1" spc="160" dirty="0">
                <a:solidFill>
                  <a:srgbClr val="FFFFFF"/>
                </a:solidFill>
                <a:latin typeface="Arial"/>
                <a:cs typeface="Arial"/>
              </a:rPr>
              <a:t>High School Diploma Completion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03980" y="3500968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285115" rIns="0" bIns="0" rtlCol="0">
            <a:noAutofit/>
          </a:bodyPr>
          <a:lstStyle/>
          <a:p>
            <a:pPr marL="640080" marR="636270" algn="ctr">
              <a:lnSpc>
                <a:spcPct val="140600"/>
              </a:lnSpc>
              <a:spcBef>
                <a:spcPts val="2245"/>
              </a:spcBef>
            </a:pPr>
            <a:r>
              <a:rPr lang="en-US" sz="2800" b="1" spc="125" dirty="0">
                <a:solidFill>
                  <a:srgbClr val="FFFFFF"/>
                </a:solidFill>
                <a:latin typeface="Arial"/>
                <a:cs typeface="Arial"/>
              </a:rPr>
              <a:t>Transition into Post-Secondary Study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91920" y="3500967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1905" rIns="0" bIns="0" rtlCol="0">
            <a:noAutofit/>
          </a:bodyPr>
          <a:lstStyle/>
          <a:p>
            <a:pPr marL="1035050" marR="243204" indent="-800100">
              <a:lnSpc>
                <a:spcPct val="140400"/>
              </a:lnSpc>
              <a:spcBef>
                <a:spcPts val="5"/>
              </a:spcBef>
            </a:pPr>
            <a:endParaRPr lang="en-US" sz="2800" b="1" spc="19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035050" marR="243204" indent="-800100" algn="ctr">
              <a:lnSpc>
                <a:spcPct val="140400"/>
              </a:lnSpc>
              <a:spcBef>
                <a:spcPts val="5"/>
              </a:spcBef>
            </a:pPr>
            <a:r>
              <a:rPr lang="en-US" sz="2800" b="1" spc="195" dirty="0">
                <a:solidFill>
                  <a:srgbClr val="FFFFFF"/>
                </a:solidFill>
                <a:latin typeface="Arial"/>
                <a:cs typeface="Arial"/>
              </a:rPr>
              <a:t>Post-Secondary</a:t>
            </a:r>
          </a:p>
          <a:p>
            <a:pPr marL="1035050" marR="243204" indent="-800100" algn="ctr">
              <a:lnSpc>
                <a:spcPct val="140400"/>
              </a:lnSpc>
              <a:spcBef>
                <a:spcPts val="5"/>
              </a:spcBef>
            </a:pPr>
            <a:r>
              <a:rPr lang="en-US" sz="2800" b="1" spc="195" dirty="0">
                <a:solidFill>
                  <a:srgbClr val="FFFFFF"/>
                </a:solidFill>
                <a:latin typeface="Arial"/>
                <a:cs typeface="Arial"/>
              </a:rPr>
              <a:t>Completion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357" y="9584680"/>
            <a:ext cx="1562099" cy="62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0461" y="282461"/>
            <a:ext cx="942974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C2556D10-4F46-AC43-A946-9CB05C4DA938}"/>
              </a:ext>
            </a:extLst>
          </p:cNvPr>
          <p:cNvSpPr txBox="1"/>
          <p:nvPr/>
        </p:nvSpPr>
        <p:spPr>
          <a:xfrm>
            <a:off x="1128102" y="3505539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285115" rIns="0" bIns="0" rtlCol="0">
            <a:noAutofit/>
          </a:bodyPr>
          <a:lstStyle/>
          <a:p>
            <a:pPr marL="794385" marR="790575" indent="-635" algn="ctr">
              <a:lnSpc>
                <a:spcPct val="140600"/>
              </a:lnSpc>
              <a:spcBef>
                <a:spcPts val="2245"/>
              </a:spcBef>
            </a:pPr>
            <a:r>
              <a:rPr sz="2800" b="1" spc="16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n-US" sz="2800" b="1" spc="160" dirty="0">
                <a:solidFill>
                  <a:srgbClr val="FFFFFF"/>
                </a:solidFill>
                <a:latin typeface="Arial"/>
                <a:cs typeface="Arial"/>
              </a:rPr>
              <a:t>mprove Literacy Skills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989B268A-30B9-CD46-88BC-084212C1EE9D}"/>
              </a:ext>
            </a:extLst>
          </p:cNvPr>
          <p:cNvSpPr txBox="1"/>
          <p:nvPr/>
        </p:nvSpPr>
        <p:spPr>
          <a:xfrm>
            <a:off x="5212994" y="6887581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1905" rIns="0" bIns="0" rtlCol="0">
            <a:noAutofit/>
          </a:bodyPr>
          <a:lstStyle/>
          <a:p>
            <a:pPr marL="1035050" marR="243204" indent="-800100">
              <a:lnSpc>
                <a:spcPct val="140400"/>
              </a:lnSpc>
              <a:spcBef>
                <a:spcPts val="5"/>
              </a:spcBef>
            </a:pPr>
            <a:endParaRPr lang="en-US" sz="2800" b="1" spc="19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035050" marR="243204" indent="-800100" algn="ctr">
              <a:lnSpc>
                <a:spcPct val="140400"/>
              </a:lnSpc>
              <a:spcBef>
                <a:spcPts val="5"/>
              </a:spcBef>
            </a:pPr>
            <a:r>
              <a:rPr lang="en-US" sz="2800" b="1" spc="195" dirty="0">
                <a:solidFill>
                  <a:srgbClr val="FFFFFF"/>
                </a:solidFill>
                <a:latin typeface="Arial"/>
                <a:cs typeface="Arial"/>
              </a:rPr>
              <a:t>Placement</a:t>
            </a:r>
          </a:p>
          <a:p>
            <a:pPr marL="1035050" marR="243204" indent="-800100" algn="ctr">
              <a:lnSpc>
                <a:spcPct val="140400"/>
              </a:lnSpc>
              <a:spcBef>
                <a:spcPts val="5"/>
              </a:spcBef>
            </a:pPr>
            <a:r>
              <a:rPr lang="en-US" sz="2800" b="1" spc="195" dirty="0">
                <a:solidFill>
                  <a:srgbClr val="FFFFFF"/>
                </a:solidFill>
                <a:latin typeface="Arial"/>
                <a:cs typeface="Arial"/>
              </a:rPr>
              <a:t>Into Jobs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B305B58E-2189-A648-9F20-0D3F2433AA72}"/>
              </a:ext>
            </a:extLst>
          </p:cNvPr>
          <p:cNvSpPr txBox="1"/>
          <p:nvPr/>
        </p:nvSpPr>
        <p:spPr>
          <a:xfrm>
            <a:off x="9303980" y="6887581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1905" rIns="0" bIns="0" rtlCol="0">
            <a:noAutofit/>
          </a:bodyPr>
          <a:lstStyle/>
          <a:p>
            <a:pPr marL="1035050" marR="243204" indent="-800100">
              <a:lnSpc>
                <a:spcPct val="140400"/>
              </a:lnSpc>
              <a:spcBef>
                <a:spcPts val="5"/>
              </a:spcBef>
            </a:pPr>
            <a:endParaRPr lang="en-US" sz="2800" b="1" spc="19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035050" marR="243204" indent="-800100" algn="ctr">
              <a:lnSpc>
                <a:spcPct val="140400"/>
              </a:lnSpc>
              <a:spcBef>
                <a:spcPts val="5"/>
              </a:spcBef>
            </a:pPr>
            <a:r>
              <a:rPr lang="en-US" sz="2800" b="1" spc="195" dirty="0">
                <a:solidFill>
                  <a:srgbClr val="FFFFFF"/>
                </a:solidFill>
                <a:latin typeface="Arial"/>
                <a:cs typeface="Arial"/>
              </a:rPr>
              <a:t>Improved </a:t>
            </a:r>
          </a:p>
          <a:p>
            <a:pPr marL="1035050" marR="243204" indent="-800100" algn="ctr">
              <a:lnSpc>
                <a:spcPct val="140400"/>
              </a:lnSpc>
              <a:spcBef>
                <a:spcPts val="5"/>
              </a:spcBef>
            </a:pPr>
            <a:r>
              <a:rPr lang="en-US" sz="2800" b="1" spc="195" dirty="0">
                <a:solidFill>
                  <a:srgbClr val="FFFFFF"/>
                </a:solidFill>
                <a:latin typeface="Arial"/>
                <a:cs typeface="Arial"/>
              </a:rPr>
              <a:t>Wages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99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90400"/>
            <a:ext cx="6012248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1234440" algn="l"/>
              </a:tabLst>
            </a:pPr>
            <a:r>
              <a:rPr lang="en-US" sz="2950" b="0" spc="-140" dirty="0"/>
              <a:t>AB 104 PROGRAM AREAS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01992" y="2933700"/>
            <a:ext cx="3771900" cy="2872581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285115" rIns="0" bIns="0" rtlCol="0" anchor="t" anchorCtr="1">
            <a:noAutofit/>
          </a:bodyPr>
          <a:lstStyle/>
          <a:p>
            <a:pPr marL="794385" marR="790575" indent="-635" algn="ctr">
              <a:lnSpc>
                <a:spcPct val="140600"/>
              </a:lnSpc>
              <a:spcBef>
                <a:spcPts val="2245"/>
              </a:spcBef>
            </a:pPr>
            <a:r>
              <a:rPr lang="en-US" sz="2700" b="1" spc="160" dirty="0">
                <a:solidFill>
                  <a:srgbClr val="FFFFFF"/>
                </a:solidFill>
                <a:latin typeface="Arial"/>
                <a:cs typeface="Arial"/>
              </a:rPr>
              <a:t>Programs for Immigrants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73231" y="2947416"/>
            <a:ext cx="3771900" cy="2872581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285115" rIns="0" bIns="0" rtlCol="0" anchor="t" anchorCtr="1">
            <a:noAutofit/>
          </a:bodyPr>
          <a:lstStyle/>
          <a:p>
            <a:pPr marL="640080" marR="636270" algn="ctr">
              <a:lnSpc>
                <a:spcPct val="140600"/>
              </a:lnSpc>
              <a:spcBef>
                <a:spcPts val="2245"/>
              </a:spcBef>
            </a:pPr>
            <a:r>
              <a:rPr lang="en-US" sz="2800" b="1" spc="125" dirty="0">
                <a:solidFill>
                  <a:srgbClr val="FFFFFF"/>
                </a:solidFill>
                <a:latin typeface="Arial"/>
                <a:cs typeface="Arial"/>
              </a:rPr>
              <a:t>Programs for Adults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0753" y="6400961"/>
            <a:ext cx="3771900" cy="2872581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283464" rIns="0" bIns="0" rtlCol="0" anchor="t" anchorCtr="0">
            <a:noAutofit/>
          </a:bodyPr>
          <a:lstStyle/>
          <a:p>
            <a:pPr marL="1035050" marR="243204" indent="-800100" algn="ctr">
              <a:lnSpc>
                <a:spcPct val="140400"/>
              </a:lnSpc>
              <a:spcBef>
                <a:spcPts val="5"/>
              </a:spcBef>
            </a:pPr>
            <a:r>
              <a:rPr lang="en-US" sz="2800" b="1" spc="195" dirty="0">
                <a:solidFill>
                  <a:srgbClr val="FFFFFF"/>
                </a:solidFill>
                <a:latin typeface="Arial"/>
                <a:cs typeface="Arial"/>
              </a:rPr>
              <a:t>Programs for</a:t>
            </a:r>
          </a:p>
          <a:p>
            <a:pPr marL="1035050" marR="243204" indent="-800100" algn="ctr">
              <a:lnSpc>
                <a:spcPct val="140400"/>
              </a:lnSpc>
              <a:spcBef>
                <a:spcPts val="5"/>
              </a:spcBef>
            </a:pPr>
            <a:r>
              <a:rPr lang="en-US" sz="2800" b="1" spc="195" dirty="0">
                <a:solidFill>
                  <a:srgbClr val="FFFFFF"/>
                </a:solidFill>
                <a:latin typeface="Arial"/>
                <a:cs typeface="Arial"/>
              </a:rPr>
              <a:t>Adults With</a:t>
            </a:r>
          </a:p>
          <a:p>
            <a:pPr marL="1035050" marR="243204" indent="-800100" algn="ctr">
              <a:lnSpc>
                <a:spcPct val="140400"/>
              </a:lnSpc>
              <a:spcBef>
                <a:spcPts val="5"/>
              </a:spcBef>
            </a:pPr>
            <a:r>
              <a:rPr lang="en-US" sz="2800" b="1" spc="195" dirty="0">
                <a:solidFill>
                  <a:srgbClr val="FFFFFF"/>
                </a:solidFill>
                <a:latin typeface="Arial"/>
                <a:cs typeface="Arial"/>
              </a:rPr>
              <a:t>Disabilities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357" y="9584680"/>
            <a:ext cx="1562099" cy="62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0461" y="282461"/>
            <a:ext cx="942974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566F01A8-AA40-964C-82FF-D6B83EF3EA72}"/>
              </a:ext>
            </a:extLst>
          </p:cNvPr>
          <p:cNvSpPr txBox="1"/>
          <p:nvPr/>
        </p:nvSpPr>
        <p:spPr>
          <a:xfrm>
            <a:off x="7101992" y="6373529"/>
            <a:ext cx="3771900" cy="2872581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285115" rIns="0" bIns="0" rtlCol="0" anchor="t" anchorCtr="1">
            <a:noAutofit/>
          </a:bodyPr>
          <a:lstStyle/>
          <a:p>
            <a:pPr marL="794385" marR="790575" indent="-635" algn="ctr">
              <a:lnSpc>
                <a:spcPct val="140600"/>
              </a:lnSpc>
              <a:spcBef>
                <a:spcPts val="2245"/>
              </a:spcBef>
            </a:pPr>
            <a:r>
              <a:rPr lang="en-US" sz="2700" b="1" spc="160" dirty="0">
                <a:solidFill>
                  <a:srgbClr val="FFFFFF"/>
                </a:solidFill>
                <a:latin typeface="Arial"/>
                <a:cs typeface="Arial"/>
              </a:rPr>
              <a:t>Programs for Career Education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CB5BB7B5-A1CD-CF44-8914-B7D5D84EA77B}"/>
              </a:ext>
            </a:extLst>
          </p:cNvPr>
          <p:cNvSpPr txBox="1"/>
          <p:nvPr/>
        </p:nvSpPr>
        <p:spPr>
          <a:xfrm>
            <a:off x="11573231" y="6373528"/>
            <a:ext cx="3771900" cy="2872581"/>
          </a:xfrm>
          <a:prstGeom prst="rect">
            <a:avLst/>
          </a:prstGeom>
          <a:solidFill>
            <a:srgbClr val="FFC739"/>
          </a:solidFill>
        </p:spPr>
        <p:txBody>
          <a:bodyPr vert="horz" wrap="none" lIns="0" tIns="285115" rIns="0" bIns="0" rtlCol="0" anchor="t" anchorCtr="1">
            <a:normAutofit/>
          </a:bodyPr>
          <a:lstStyle/>
          <a:p>
            <a:pPr marL="794385" marR="790575" indent="-635" algn="ctr">
              <a:lnSpc>
                <a:spcPct val="140600"/>
              </a:lnSpc>
              <a:spcBef>
                <a:spcPts val="2245"/>
              </a:spcBef>
            </a:pPr>
            <a:endParaRPr lang="en-US" sz="2700" b="1" spc="16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794385" marR="790575" indent="-635" algn="ctr">
              <a:lnSpc>
                <a:spcPct val="140600"/>
              </a:lnSpc>
              <a:spcBef>
                <a:spcPts val="2245"/>
              </a:spcBef>
            </a:pPr>
            <a:r>
              <a:rPr lang="en-US" sz="2700" b="1" spc="160" dirty="0">
                <a:solidFill>
                  <a:srgbClr val="FFFFFF"/>
                </a:solidFill>
                <a:latin typeface="Arial"/>
                <a:cs typeface="Arial"/>
              </a:rPr>
              <a:t>Pre-apprenticeship</a:t>
            </a:r>
            <a:endParaRPr lang="en-US" sz="2700" dirty="0">
              <a:latin typeface="Arial"/>
              <a:cs typeface="Arial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63114921-FB4C-6C4E-89CD-97DFDF7DA6AF}"/>
              </a:ext>
            </a:extLst>
          </p:cNvPr>
          <p:cNvSpPr txBox="1"/>
          <p:nvPr/>
        </p:nvSpPr>
        <p:spPr>
          <a:xfrm>
            <a:off x="2630753" y="2947416"/>
            <a:ext cx="3771900" cy="2872581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0" rIns="0" bIns="0" rtlCol="0" anchor="t" anchorCtr="1">
            <a:noAutofit/>
          </a:bodyPr>
          <a:lstStyle/>
          <a:p>
            <a:pPr marL="794385" marR="790575" indent="-635" algn="ctr">
              <a:lnSpc>
                <a:spcPct val="140600"/>
              </a:lnSpc>
              <a:spcBef>
                <a:spcPts val="2245"/>
              </a:spcBef>
            </a:pPr>
            <a:r>
              <a:rPr lang="en-US" sz="2700" b="1" spc="160" dirty="0">
                <a:solidFill>
                  <a:srgbClr val="FFFFFF"/>
                </a:solidFill>
                <a:latin typeface="Arial"/>
                <a:cs typeface="Arial"/>
              </a:rPr>
              <a:t>Adult Basic Education &amp; Adult Secondary Education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82461"/>
            <a:ext cx="6012248" cy="92268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  <a:tabLst>
                <a:tab pos="1234440" algn="l"/>
              </a:tabLst>
            </a:pPr>
            <a:r>
              <a:rPr lang="en-US" sz="2950" b="0" spc="-140" dirty="0">
                <a:latin typeface="Arial"/>
                <a:cs typeface="Arial"/>
              </a:rPr>
              <a:t>BCC PROGRAM AREAS &amp; ALIGNMENT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0491" y="2903739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0" rIns="0" bIns="0" rtlCol="0">
            <a:spAutoFit/>
          </a:bodyPr>
          <a:lstStyle/>
          <a:p>
            <a:pPr marL="1095375">
              <a:lnSpc>
                <a:spcPts val="3235"/>
              </a:lnSpc>
            </a:pP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endParaRPr sz="2800" dirty="0">
              <a:latin typeface="Arial"/>
              <a:cs typeface="Arial"/>
            </a:endParaRPr>
          </a:p>
          <a:p>
            <a:pPr marL="434340" marR="430530" algn="ctr">
              <a:lnSpc>
                <a:spcPct val="140600"/>
              </a:lnSpc>
            </a:pPr>
            <a:r>
              <a:rPr sz="2800" b="1" spc="145" dirty="0">
                <a:solidFill>
                  <a:srgbClr val="FFFFFF"/>
                </a:solidFill>
                <a:latin typeface="Arial"/>
                <a:cs typeface="Arial"/>
              </a:rPr>
              <a:t>number </a:t>
            </a:r>
            <a:r>
              <a:rPr sz="2800" b="1" spc="18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800" b="1" spc="175" dirty="0">
                <a:solidFill>
                  <a:srgbClr val="FFFFFF"/>
                </a:solidFill>
                <a:latin typeface="Arial"/>
                <a:cs typeface="Arial"/>
              </a:rPr>
              <a:t>adult </a:t>
            </a:r>
            <a:r>
              <a:rPr sz="2800" b="1" spc="114" dirty="0">
                <a:solidFill>
                  <a:srgbClr val="FFFFFF"/>
                </a:solidFill>
                <a:latin typeface="Arial"/>
                <a:cs typeface="Arial"/>
              </a:rPr>
              <a:t>students  </a:t>
            </a:r>
            <a:r>
              <a:rPr sz="2800" b="1" spc="135" dirty="0">
                <a:solidFill>
                  <a:srgbClr val="FFFFFF"/>
                </a:solidFill>
                <a:latin typeface="Arial"/>
                <a:cs typeface="Arial"/>
              </a:rPr>
              <a:t>transitioning </a:t>
            </a:r>
            <a:r>
              <a:rPr sz="2800" b="1" spc="17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800" b="1" spc="120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35194" y="2880880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285115" rIns="0" bIns="0" rtlCol="0">
            <a:spAutoFit/>
          </a:bodyPr>
          <a:lstStyle/>
          <a:p>
            <a:pPr marL="794385" marR="790575" indent="-635" algn="ctr">
              <a:lnSpc>
                <a:spcPct val="140600"/>
              </a:lnSpc>
              <a:spcBef>
                <a:spcPts val="2245"/>
              </a:spcBef>
            </a:pPr>
            <a:r>
              <a:rPr sz="2800" b="1" spc="160" dirty="0">
                <a:solidFill>
                  <a:srgbClr val="FFFFFF"/>
                </a:solidFill>
                <a:latin typeface="Arial"/>
                <a:cs typeface="Arial"/>
              </a:rPr>
              <a:t>Intentional  </a:t>
            </a:r>
            <a:r>
              <a:rPr sz="2800" b="1" spc="16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b="1" spc="3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2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3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2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6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ip  </a:t>
            </a:r>
            <a:r>
              <a:rPr sz="2800" b="1" spc="1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b="1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20" dirty="0">
                <a:solidFill>
                  <a:srgbClr val="FFFFFF"/>
                </a:solidFill>
                <a:latin typeface="Arial"/>
                <a:cs typeface="Arial"/>
              </a:rPr>
              <a:t>BAS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39897" y="2880880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285115" rIns="0" bIns="0" rtlCol="0">
            <a:spAutoFit/>
          </a:bodyPr>
          <a:lstStyle/>
          <a:p>
            <a:pPr marL="640080" marR="636270" algn="ctr">
              <a:lnSpc>
                <a:spcPct val="140600"/>
              </a:lnSpc>
              <a:spcBef>
                <a:spcPts val="2245"/>
              </a:spcBef>
            </a:pP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Developing  </a:t>
            </a:r>
            <a:r>
              <a:rPr sz="2800" b="1" spc="165" dirty="0">
                <a:solidFill>
                  <a:srgbClr val="FFFFFF"/>
                </a:solidFill>
                <a:latin typeface="Arial"/>
                <a:cs typeface="Arial"/>
              </a:rPr>
              <a:t>pathways </a:t>
            </a:r>
            <a:r>
              <a:rPr sz="2800" b="1" spc="210" dirty="0">
                <a:solidFill>
                  <a:srgbClr val="FFFFFF"/>
                </a:solidFill>
                <a:latin typeface="Arial"/>
                <a:cs typeface="Arial"/>
              </a:rPr>
              <a:t>for  </a:t>
            </a:r>
            <a:r>
              <a:rPr sz="2800" b="1" spc="114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2800" b="1" spc="265" dirty="0">
                <a:solidFill>
                  <a:srgbClr val="FFFFFF"/>
                </a:solidFill>
                <a:latin typeface="Arial"/>
                <a:cs typeface="Arial"/>
              </a:rPr>
              <a:t>at  </a:t>
            </a:r>
            <a:r>
              <a:rPr sz="2800" b="1" spc="-120" dirty="0">
                <a:solidFill>
                  <a:srgbClr val="FFFFFF"/>
                </a:solidFill>
                <a:latin typeface="Arial"/>
                <a:cs typeface="Arial"/>
              </a:rPr>
              <a:t>BAS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44600" y="2857499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1035050" marR="243204" indent="-800100">
              <a:lnSpc>
                <a:spcPct val="140400"/>
              </a:lnSpc>
              <a:spcBef>
                <a:spcPts val="5"/>
              </a:spcBef>
            </a:pPr>
            <a:r>
              <a:rPr sz="3150" b="1" spc="195" dirty="0">
                <a:solidFill>
                  <a:srgbClr val="FFFFFF"/>
                </a:solidFill>
                <a:latin typeface="Arial"/>
                <a:cs typeface="Arial"/>
              </a:rPr>
              <a:t>Identify </a:t>
            </a:r>
            <a:r>
              <a:rPr sz="3150" b="1" spc="130" dirty="0">
                <a:solidFill>
                  <a:srgbClr val="FFFFFF"/>
                </a:solidFill>
                <a:latin typeface="Arial"/>
                <a:cs typeface="Arial"/>
              </a:rPr>
              <a:t>gaps </a:t>
            </a:r>
            <a:r>
              <a:rPr sz="3150" b="1" spc="-1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3150" b="1" spc="8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31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357" y="9584680"/>
            <a:ext cx="1562099" cy="62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0461" y="282461"/>
            <a:ext cx="942974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859AB119-5A43-D145-9D61-D8275D8893F9}"/>
              </a:ext>
            </a:extLst>
          </p:cNvPr>
          <p:cNvSpPr txBox="1"/>
          <p:nvPr/>
        </p:nvSpPr>
        <p:spPr>
          <a:xfrm>
            <a:off x="5713858" y="6301497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285115" rIns="0" bIns="0" rtlCol="0">
            <a:noAutofit/>
          </a:bodyPr>
          <a:lstStyle/>
          <a:p>
            <a:pPr marL="794385" marR="790575" indent="-635" algn="ctr">
              <a:lnSpc>
                <a:spcPct val="140600"/>
              </a:lnSpc>
              <a:spcBef>
                <a:spcPts val="2245"/>
              </a:spcBef>
            </a:pPr>
            <a:r>
              <a:rPr lang="en-US" sz="2600" b="1" spc="160" dirty="0">
                <a:solidFill>
                  <a:srgbClr val="FFFFFF"/>
                </a:solidFill>
                <a:latin typeface="Arial"/>
                <a:cs typeface="Arial"/>
              </a:rPr>
              <a:t>Ensure Institutional Stability </a:t>
            </a:r>
            <a:endParaRPr lang="en-US" sz="2600" dirty="0">
              <a:latin typeface="Arial"/>
              <a:cs typeface="Arial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EB0A46CB-D9E3-B044-9982-F0BF9F5A3470}"/>
              </a:ext>
            </a:extLst>
          </p:cNvPr>
          <p:cNvSpPr txBox="1"/>
          <p:nvPr/>
        </p:nvSpPr>
        <p:spPr>
          <a:xfrm>
            <a:off x="13944600" y="6251706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91440" rIns="0" bIns="91440" rtlCol="0">
            <a:noAutofit/>
          </a:bodyPr>
          <a:lstStyle/>
          <a:p>
            <a:pPr marL="794385" marR="790575" indent="-635" algn="ctr">
              <a:lnSpc>
                <a:spcPct val="140600"/>
              </a:lnSpc>
              <a:spcBef>
                <a:spcPts val="2245"/>
              </a:spcBef>
            </a:pPr>
            <a:r>
              <a:rPr lang="en-US" sz="2600" b="1" spc="160" dirty="0">
                <a:solidFill>
                  <a:srgbClr val="FFFFFF"/>
                </a:solidFill>
                <a:latin typeface="Arial"/>
                <a:cs typeface="Arial"/>
              </a:rPr>
              <a:t>Strengthen Resilience; Raise College Competence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8686AE72-D03E-A84C-9C4E-7CEEBEBD039E}"/>
              </a:ext>
            </a:extLst>
          </p:cNvPr>
          <p:cNvSpPr txBox="1"/>
          <p:nvPr/>
        </p:nvSpPr>
        <p:spPr>
          <a:xfrm>
            <a:off x="1568351" y="6301497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0" rIns="0" bIns="0" rtlCol="0">
            <a:noAutofit/>
          </a:bodyPr>
          <a:lstStyle/>
          <a:p>
            <a:pPr marL="794385" marR="790575" indent="-635">
              <a:lnSpc>
                <a:spcPct val="140600"/>
              </a:lnSpc>
              <a:spcBef>
                <a:spcPts val="2245"/>
              </a:spcBef>
            </a:pPr>
            <a:r>
              <a:rPr lang="en-US" sz="2400" b="1" spc="160" dirty="0">
                <a:solidFill>
                  <a:srgbClr val="FFFFFF"/>
                </a:solidFill>
                <a:latin typeface="Arial"/>
                <a:cs typeface="Arial"/>
              </a:rPr>
              <a:t>Strengthen Resilience; Raise College Competence; Enhance CE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249B5D8E-0ED8-A84D-A0AD-6D218CC63DB3}"/>
              </a:ext>
            </a:extLst>
          </p:cNvPr>
          <p:cNvSpPr txBox="1"/>
          <p:nvPr/>
        </p:nvSpPr>
        <p:spPr>
          <a:xfrm>
            <a:off x="9791129" y="6259569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0" rIns="0" bIns="0" rtlCol="0">
            <a:noAutofit/>
          </a:bodyPr>
          <a:lstStyle/>
          <a:p>
            <a:pPr marL="794385" marR="790575" indent="-635">
              <a:lnSpc>
                <a:spcPct val="140600"/>
              </a:lnSpc>
              <a:spcBef>
                <a:spcPts val="2245"/>
              </a:spcBef>
            </a:pPr>
            <a:r>
              <a:rPr lang="en-US" sz="2400" b="1" spc="160" dirty="0">
                <a:solidFill>
                  <a:srgbClr val="FFFFFF"/>
                </a:solidFill>
                <a:latin typeface="Arial"/>
                <a:cs typeface="Arial"/>
              </a:rPr>
              <a:t>Strengthen Resilience; Raise College Competence; Enhance CE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58229CDC-988C-AF46-9CCD-4F7A1D94C48C}"/>
              </a:ext>
            </a:extLst>
          </p:cNvPr>
          <p:cNvSpPr/>
          <p:nvPr/>
        </p:nvSpPr>
        <p:spPr>
          <a:xfrm>
            <a:off x="498406" y="2951503"/>
            <a:ext cx="762000" cy="2962136"/>
          </a:xfrm>
          <a:custGeom>
            <a:avLst/>
            <a:gdLst/>
            <a:ahLst/>
            <a:cxnLst/>
            <a:rect l="l" t="t" r="r" b="b"/>
            <a:pathLst>
              <a:path w="6153150" h="1400175">
                <a:moveTo>
                  <a:pt x="0" y="0"/>
                </a:moveTo>
                <a:lnTo>
                  <a:pt x="6153150" y="0"/>
                </a:lnTo>
                <a:lnTo>
                  <a:pt x="6153150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solidFill>
            <a:srgbClr val="FFC739"/>
          </a:solidFill>
        </p:spPr>
        <p:txBody>
          <a:bodyPr vert="vert270" wrap="square" lIns="0" tIns="0" rIns="0" bIns="0" rtlCol="0" anchor="ctr" anchorCtr="1"/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27064606-024A-204C-884D-12DA3C78BA47}"/>
              </a:ext>
            </a:extLst>
          </p:cNvPr>
          <p:cNvSpPr/>
          <p:nvPr/>
        </p:nvSpPr>
        <p:spPr>
          <a:xfrm>
            <a:off x="498406" y="6311922"/>
            <a:ext cx="762000" cy="3009901"/>
          </a:xfrm>
          <a:custGeom>
            <a:avLst/>
            <a:gdLst/>
            <a:ahLst/>
            <a:cxnLst/>
            <a:rect l="l" t="t" r="r" b="b"/>
            <a:pathLst>
              <a:path w="6153150" h="1400175">
                <a:moveTo>
                  <a:pt x="0" y="0"/>
                </a:moveTo>
                <a:lnTo>
                  <a:pt x="6153150" y="0"/>
                </a:lnTo>
                <a:lnTo>
                  <a:pt x="6153150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solidFill>
            <a:srgbClr val="FFC739"/>
          </a:solidFill>
        </p:spPr>
        <p:txBody>
          <a:bodyPr vert="vert270" wrap="square" lIns="0" tIns="0" rIns="0" bIns="0" rtlCol="0" anchor="ctr" anchorCtr="1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Plan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1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081" y="451323"/>
            <a:ext cx="557022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234440" algn="l"/>
              </a:tabLst>
            </a:pPr>
            <a:r>
              <a:rPr sz="2950" b="0" spc="-30" dirty="0">
                <a:latin typeface="Arial"/>
                <a:cs typeface="Arial"/>
              </a:rPr>
              <a:t>18</a:t>
            </a:r>
            <a:r>
              <a:rPr sz="2950" b="0" spc="-525" dirty="0">
                <a:latin typeface="Arial"/>
                <a:cs typeface="Arial"/>
              </a:rPr>
              <a:t> </a:t>
            </a:r>
            <a:r>
              <a:rPr sz="2950" b="0" spc="160" dirty="0">
                <a:latin typeface="Arial"/>
                <a:cs typeface="Arial"/>
              </a:rPr>
              <a:t>-19	</a:t>
            </a:r>
            <a:r>
              <a:rPr sz="2950" b="0" spc="275" dirty="0">
                <a:latin typeface="Arial"/>
                <a:cs typeface="Arial"/>
              </a:rPr>
              <a:t>ACCOMPLISHMENTS</a:t>
            </a:r>
            <a:endParaRPr sz="2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8700" y="2597770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342265" rIns="0" bIns="0" rtlCol="0">
            <a:spAutoFit/>
          </a:bodyPr>
          <a:lstStyle/>
          <a:p>
            <a:pPr marL="565150" marR="561975" indent="-635" algn="ctr">
              <a:lnSpc>
                <a:spcPct val="140600"/>
              </a:lnSpc>
              <a:spcBef>
                <a:spcPts val="2695"/>
              </a:spcBef>
            </a:pPr>
            <a:r>
              <a:rPr sz="2800" b="1" spc="60" dirty="0">
                <a:solidFill>
                  <a:srgbClr val="FFFFFF"/>
                </a:solidFill>
                <a:latin typeface="Arial"/>
                <a:cs typeface="Arial"/>
              </a:rPr>
              <a:t>Counseling  </a:t>
            </a:r>
            <a:r>
              <a:rPr sz="2800" b="1" spc="290" dirty="0">
                <a:solidFill>
                  <a:srgbClr val="FFFFFF"/>
                </a:solidFill>
                <a:latin typeface="Arial"/>
                <a:cs typeface="Arial"/>
              </a:rPr>
              <a:t>200/207</a:t>
            </a:r>
            <a:r>
              <a:rPr sz="2800" b="1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65"/>
              </a:spcBef>
            </a:pPr>
            <a:r>
              <a:rPr sz="2100" b="1" spc="20" dirty="0">
                <a:solidFill>
                  <a:srgbClr val="FFFFFF"/>
                </a:solidFill>
                <a:latin typeface="Arial"/>
                <a:cs typeface="Arial"/>
              </a:rPr>
              <a:t>Berkeley 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r>
              <a:rPr sz="2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30"/>
              </a:spcBef>
            </a:pP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Spring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16638" y="2597770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424180">
              <a:lnSpc>
                <a:spcPct val="100000"/>
              </a:lnSpc>
              <a:spcBef>
                <a:spcPts val="2360"/>
              </a:spcBef>
            </a:pP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TL </a:t>
            </a:r>
            <a:r>
              <a:rPr sz="2800" b="1" spc="155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28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75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endParaRPr sz="2800">
              <a:latin typeface="Arial"/>
              <a:cs typeface="Arial"/>
            </a:endParaRPr>
          </a:p>
          <a:p>
            <a:pPr marL="478155" marR="474345" indent="721995">
              <a:lnSpc>
                <a:spcPct val="148800"/>
              </a:lnSpc>
              <a:spcBef>
                <a:spcPts val="209"/>
              </a:spcBef>
            </a:pPr>
            <a:r>
              <a:rPr sz="2100" b="1" spc="25" dirty="0">
                <a:solidFill>
                  <a:srgbClr val="FFFFFF"/>
                </a:solidFill>
                <a:latin typeface="Arial"/>
                <a:cs typeface="Arial"/>
              </a:rPr>
              <a:t>Weekly </a:t>
            </a:r>
            <a:r>
              <a:rPr sz="2100" b="1" spc="150" dirty="0">
                <a:solidFill>
                  <a:srgbClr val="FFFFFF"/>
                </a:solidFill>
                <a:latin typeface="Arial"/>
                <a:cs typeface="Arial"/>
              </a:rPr>
              <a:t>at  </a:t>
            </a:r>
            <a:r>
              <a:rPr sz="2100" b="1" spc="20" dirty="0">
                <a:solidFill>
                  <a:srgbClr val="FFFFFF"/>
                </a:solidFill>
                <a:latin typeface="Arial"/>
                <a:cs typeface="Arial"/>
              </a:rPr>
              <a:t>Berkeley </a:t>
            </a:r>
            <a:r>
              <a:rPr sz="2100" b="1" spc="-15" dirty="0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r>
              <a:rPr sz="21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04577" y="2597770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950">
              <a:latin typeface="Times New Roman"/>
              <a:cs typeface="Times New Roman"/>
            </a:endParaRPr>
          </a:p>
          <a:p>
            <a:pPr marL="410209" marR="452755" indent="151130">
              <a:lnSpc>
                <a:spcPct val="140600"/>
              </a:lnSpc>
            </a:pPr>
            <a:r>
              <a:rPr sz="2800" b="1" spc="70" dirty="0">
                <a:solidFill>
                  <a:srgbClr val="FFFFFF"/>
                </a:solidFill>
                <a:latin typeface="Arial"/>
                <a:cs typeface="Arial"/>
              </a:rPr>
              <a:t>Campus </a:t>
            </a:r>
            <a:r>
              <a:rPr sz="2800" b="1" spc="85" dirty="0">
                <a:solidFill>
                  <a:srgbClr val="FFFFFF"/>
                </a:solidFill>
                <a:latin typeface="Arial"/>
                <a:cs typeface="Arial"/>
              </a:rPr>
              <a:t>Tours  </a:t>
            </a:r>
            <a:r>
              <a:rPr sz="2800" b="1" spc="14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sz="2800" b="1" spc="3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45" dirty="0">
                <a:solidFill>
                  <a:srgbClr val="FFFFFF"/>
                </a:solidFill>
                <a:latin typeface="Arial"/>
                <a:cs typeface="Arial"/>
              </a:rPr>
              <a:t>Visits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92515" y="2597770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800">
              <a:latin typeface="Times New Roman"/>
              <a:cs typeface="Times New Roman"/>
            </a:endParaRPr>
          </a:p>
          <a:p>
            <a:pPr marL="681355" marR="554990" indent="-134620">
              <a:lnSpc>
                <a:spcPct val="140400"/>
              </a:lnSpc>
              <a:spcBef>
                <a:spcPts val="5"/>
              </a:spcBef>
            </a:pPr>
            <a:r>
              <a:rPr sz="3150" b="1" spc="125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3150" b="1" spc="165" dirty="0">
                <a:solidFill>
                  <a:srgbClr val="FFFFFF"/>
                </a:solidFill>
                <a:latin typeface="Arial"/>
                <a:cs typeface="Arial"/>
              </a:rPr>
              <a:t>Student  </a:t>
            </a:r>
            <a:r>
              <a:rPr sz="3150" b="1" spc="180" dirty="0">
                <a:solidFill>
                  <a:srgbClr val="FFFFFF"/>
                </a:solidFill>
                <a:latin typeface="Arial"/>
                <a:cs typeface="Arial"/>
              </a:rPr>
              <a:t>Orientation</a:t>
            </a:r>
            <a:endParaRPr sz="3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8700" y="6039005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16510" rIns="0" bIns="0" rtlCol="0">
            <a:spAutoFit/>
          </a:bodyPr>
          <a:lstStyle/>
          <a:p>
            <a:pPr marL="525145" marR="521334" algn="ctr">
              <a:lnSpc>
                <a:spcPts val="4730"/>
              </a:lnSpc>
              <a:spcBef>
                <a:spcPts val="130"/>
              </a:spcBef>
            </a:pPr>
            <a:r>
              <a:rPr sz="2800" b="1" spc="120" dirty="0">
                <a:solidFill>
                  <a:srgbClr val="FFFFFF"/>
                </a:solidFill>
                <a:latin typeface="Arial"/>
                <a:cs typeface="Arial"/>
              </a:rPr>
              <a:t>Community  </a:t>
            </a:r>
            <a:r>
              <a:rPr sz="2800" b="1" spc="170" dirty="0">
                <a:solidFill>
                  <a:srgbClr val="FFFFFF"/>
                </a:solidFill>
                <a:latin typeface="Arial"/>
                <a:cs typeface="Arial"/>
              </a:rPr>
              <a:t>Health Worker  </a:t>
            </a:r>
            <a:r>
              <a:rPr sz="2800" b="1" spc="145" dirty="0">
                <a:solidFill>
                  <a:srgbClr val="FFFFFF"/>
                </a:solidFill>
                <a:latin typeface="Arial"/>
                <a:cs typeface="Arial"/>
              </a:rPr>
              <a:t>Non-Credit  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2100" spc="5" dirty="0">
                <a:solidFill>
                  <a:srgbClr val="FFFFFF"/>
                </a:solidFill>
                <a:latin typeface="Arial"/>
                <a:cs typeface="Arial"/>
              </a:rPr>
              <a:t>Fall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95" dirty="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6638" y="6039005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Times New Roman"/>
              <a:cs typeface="Times New Roman"/>
            </a:endParaRPr>
          </a:p>
          <a:p>
            <a:pPr marL="1003300" marR="882650" indent="10160">
              <a:lnSpc>
                <a:spcPct val="140600"/>
              </a:lnSpc>
            </a:pPr>
            <a:r>
              <a:rPr sz="2800" b="1" spc="175" dirty="0">
                <a:solidFill>
                  <a:srgbClr val="FFFFFF"/>
                </a:solidFill>
                <a:latin typeface="Arial"/>
                <a:cs typeface="Arial"/>
              </a:rPr>
              <a:t>Program  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114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spc="19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b="1" spc="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2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b="1" spc="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04577" y="6039005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285115" rIns="0" bIns="0" rtlCol="0">
            <a:spAutoFit/>
          </a:bodyPr>
          <a:lstStyle/>
          <a:p>
            <a:pPr marL="628650" marR="625475" algn="ctr">
              <a:lnSpc>
                <a:spcPct val="140600"/>
              </a:lnSpc>
              <a:spcBef>
                <a:spcPts val="2245"/>
              </a:spcBef>
            </a:pP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Transition  </a:t>
            </a:r>
            <a:r>
              <a:rPr sz="2800" b="1" spc="135" dirty="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sz="2800" b="1" spc="145" dirty="0">
                <a:solidFill>
                  <a:srgbClr val="FFFFFF"/>
                </a:solidFill>
                <a:latin typeface="Arial"/>
                <a:cs typeface="Arial"/>
              </a:rPr>
              <a:t>Non-  </a:t>
            </a:r>
            <a:r>
              <a:rPr sz="2800" b="1" spc="120" dirty="0">
                <a:solidFill>
                  <a:srgbClr val="FFFFFF"/>
                </a:solidFill>
                <a:latin typeface="Arial"/>
                <a:cs typeface="Arial"/>
              </a:rPr>
              <a:t>Credit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92515" y="6039005"/>
            <a:ext cx="3771900" cy="30099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263525" rIns="0" bIns="0" rtlCol="0">
            <a:spAutoFit/>
          </a:bodyPr>
          <a:lstStyle/>
          <a:p>
            <a:pPr marL="559435" marR="555625" algn="ctr">
              <a:lnSpc>
                <a:spcPct val="140600"/>
              </a:lnSpc>
              <a:spcBef>
                <a:spcPts val="2075"/>
              </a:spcBef>
            </a:pPr>
            <a:r>
              <a:rPr sz="2800" b="1" spc="14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2800" b="1" spc="45" dirty="0">
                <a:solidFill>
                  <a:srgbClr val="FFFFFF"/>
                </a:solidFill>
                <a:latin typeface="Arial"/>
                <a:cs typeface="Arial"/>
              </a:rPr>
              <a:t>Case  </a:t>
            </a:r>
            <a:r>
              <a:rPr sz="2800" b="1" spc="9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b="1" spc="3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3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b="1" spc="19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b="1" spc="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2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b="1" spc="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b="1" spc="9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1" spc="3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spc="810" dirty="0">
                <a:solidFill>
                  <a:srgbClr val="FFFFFF"/>
                </a:solidFill>
                <a:latin typeface="Arial"/>
                <a:cs typeface="Arial"/>
              </a:rPr>
              <a:t>/  </a:t>
            </a:r>
            <a:r>
              <a:rPr sz="2800" b="1" spc="160" dirty="0">
                <a:solidFill>
                  <a:srgbClr val="FFFFFF"/>
                </a:solidFill>
                <a:latin typeface="Arial"/>
                <a:cs typeface="Arial"/>
              </a:rPr>
              <a:t>Referals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357" y="9584680"/>
            <a:ext cx="1562099" cy="62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90461" y="282463"/>
            <a:ext cx="942974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153150" cy="1400175"/>
          </a:xfrm>
          <a:custGeom>
            <a:avLst/>
            <a:gdLst/>
            <a:ahLst/>
            <a:cxnLst/>
            <a:rect l="l" t="t" r="r" b="b"/>
            <a:pathLst>
              <a:path w="6153150" h="1400175">
                <a:moveTo>
                  <a:pt x="0" y="0"/>
                </a:moveTo>
                <a:lnTo>
                  <a:pt x="6153150" y="0"/>
                </a:lnTo>
                <a:lnTo>
                  <a:pt x="6153150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solidFill>
            <a:srgbClr val="FFC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38669" y="451323"/>
            <a:ext cx="347472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230755" algn="l"/>
              </a:tabLst>
            </a:pPr>
            <a:r>
              <a:rPr sz="2950" b="0" spc="55" dirty="0">
                <a:latin typeface="Arial"/>
                <a:cs typeface="Arial"/>
              </a:rPr>
              <a:t>S</a:t>
            </a:r>
            <a:r>
              <a:rPr sz="2950" b="0" spc="660" dirty="0">
                <a:latin typeface="Arial"/>
                <a:cs typeface="Arial"/>
              </a:rPr>
              <a:t>T</a:t>
            </a:r>
            <a:r>
              <a:rPr sz="2950" b="0" spc="315" dirty="0">
                <a:latin typeface="Arial"/>
                <a:cs typeface="Arial"/>
              </a:rPr>
              <a:t>U</a:t>
            </a:r>
            <a:r>
              <a:rPr sz="2950" b="0" spc="250" dirty="0">
                <a:latin typeface="Arial"/>
                <a:cs typeface="Arial"/>
              </a:rPr>
              <a:t>D</a:t>
            </a:r>
            <a:r>
              <a:rPr sz="2950" b="0" spc="220" dirty="0">
                <a:latin typeface="Arial"/>
                <a:cs typeface="Arial"/>
              </a:rPr>
              <a:t>E</a:t>
            </a:r>
            <a:r>
              <a:rPr sz="2950" b="0" spc="300" dirty="0">
                <a:latin typeface="Arial"/>
                <a:cs typeface="Arial"/>
              </a:rPr>
              <a:t>N</a:t>
            </a:r>
            <a:r>
              <a:rPr sz="2950" b="0" spc="365" dirty="0">
                <a:latin typeface="Arial"/>
                <a:cs typeface="Arial"/>
              </a:rPr>
              <a:t>T</a:t>
            </a:r>
            <a:r>
              <a:rPr sz="2950" b="0" dirty="0">
                <a:latin typeface="Arial"/>
                <a:cs typeface="Arial"/>
              </a:rPr>
              <a:t>	</a:t>
            </a:r>
            <a:r>
              <a:rPr sz="2950" b="0" spc="250" dirty="0">
                <a:latin typeface="Arial"/>
                <a:cs typeface="Arial"/>
              </a:rPr>
              <a:t>D</a:t>
            </a:r>
            <a:r>
              <a:rPr sz="2950" b="0" spc="595" dirty="0">
                <a:latin typeface="Arial"/>
                <a:cs typeface="Arial"/>
              </a:rPr>
              <a:t>A</a:t>
            </a:r>
            <a:r>
              <a:rPr sz="2950" b="0" spc="660" dirty="0">
                <a:latin typeface="Arial"/>
                <a:cs typeface="Arial"/>
              </a:rPr>
              <a:t>T</a:t>
            </a:r>
            <a:r>
              <a:rPr sz="2950" b="0" spc="300" dirty="0">
                <a:latin typeface="Arial"/>
                <a:cs typeface="Arial"/>
              </a:rPr>
              <a:t>A</a:t>
            </a:r>
            <a:endParaRPr sz="29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1414" y="2119628"/>
            <a:ext cx="5708015" cy="0"/>
          </a:xfrm>
          <a:custGeom>
            <a:avLst/>
            <a:gdLst/>
            <a:ahLst/>
            <a:cxnLst/>
            <a:rect l="l" t="t" r="r" b="b"/>
            <a:pathLst>
              <a:path w="5708015">
                <a:moveTo>
                  <a:pt x="0" y="0"/>
                </a:moveTo>
                <a:lnTo>
                  <a:pt x="5707593" y="0"/>
                </a:lnTo>
              </a:path>
            </a:pathLst>
          </a:custGeom>
          <a:ln w="7046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1414" y="3546527"/>
            <a:ext cx="5708015" cy="0"/>
          </a:xfrm>
          <a:custGeom>
            <a:avLst/>
            <a:gdLst/>
            <a:ahLst/>
            <a:cxnLst/>
            <a:rect l="l" t="t" r="r" b="b"/>
            <a:pathLst>
              <a:path w="5708015">
                <a:moveTo>
                  <a:pt x="0" y="0"/>
                </a:moveTo>
                <a:lnTo>
                  <a:pt x="5707593" y="0"/>
                </a:lnTo>
              </a:path>
            </a:pathLst>
          </a:custGeom>
          <a:ln w="7046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1414" y="6400324"/>
            <a:ext cx="5708015" cy="0"/>
          </a:xfrm>
          <a:custGeom>
            <a:avLst/>
            <a:gdLst/>
            <a:ahLst/>
            <a:cxnLst/>
            <a:rect l="l" t="t" r="r" b="b"/>
            <a:pathLst>
              <a:path w="5708015">
                <a:moveTo>
                  <a:pt x="0" y="0"/>
                </a:moveTo>
                <a:lnTo>
                  <a:pt x="5707593" y="0"/>
                </a:lnTo>
              </a:path>
            </a:pathLst>
          </a:custGeom>
          <a:ln w="7046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1414" y="7827222"/>
            <a:ext cx="5708015" cy="0"/>
          </a:xfrm>
          <a:custGeom>
            <a:avLst/>
            <a:gdLst/>
            <a:ahLst/>
            <a:cxnLst/>
            <a:rect l="l" t="t" r="r" b="b"/>
            <a:pathLst>
              <a:path w="5708015">
                <a:moveTo>
                  <a:pt x="0" y="0"/>
                </a:moveTo>
                <a:lnTo>
                  <a:pt x="5707593" y="0"/>
                </a:lnTo>
              </a:path>
            </a:pathLst>
          </a:custGeom>
          <a:ln w="7046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4905" y="1976569"/>
            <a:ext cx="35496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4905" y="3403468"/>
            <a:ext cx="35496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150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4565" y="6257266"/>
            <a:ext cx="24511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334" y="7684165"/>
            <a:ext cx="13525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77901" y="3086396"/>
            <a:ext cx="2711450" cy="4740910"/>
          </a:xfrm>
          <a:custGeom>
            <a:avLst/>
            <a:gdLst/>
            <a:ahLst/>
            <a:cxnLst/>
            <a:rect l="l" t="t" r="r" b="b"/>
            <a:pathLst>
              <a:path w="2711450" h="4740909">
                <a:moveTo>
                  <a:pt x="2711106" y="4740825"/>
                </a:moveTo>
                <a:lnTo>
                  <a:pt x="0" y="4740825"/>
                </a:lnTo>
                <a:lnTo>
                  <a:pt x="0" y="216888"/>
                </a:lnTo>
                <a:lnTo>
                  <a:pt x="3970" y="173614"/>
                </a:lnTo>
                <a:lnTo>
                  <a:pt x="15881" y="133628"/>
                </a:lnTo>
                <a:lnTo>
                  <a:pt x="35732" y="96932"/>
                </a:lnTo>
                <a:lnTo>
                  <a:pt x="63525" y="63525"/>
                </a:lnTo>
                <a:lnTo>
                  <a:pt x="96932" y="35732"/>
                </a:lnTo>
                <a:lnTo>
                  <a:pt x="133628" y="15881"/>
                </a:lnTo>
                <a:lnTo>
                  <a:pt x="173614" y="3970"/>
                </a:lnTo>
                <a:lnTo>
                  <a:pt x="216888" y="0"/>
                </a:lnTo>
                <a:lnTo>
                  <a:pt x="2494218" y="0"/>
                </a:lnTo>
                <a:lnTo>
                  <a:pt x="2536531" y="4167"/>
                </a:lnTo>
                <a:lnTo>
                  <a:pt x="2577217" y="16509"/>
                </a:lnTo>
                <a:lnTo>
                  <a:pt x="2614714" y="36552"/>
                </a:lnTo>
                <a:lnTo>
                  <a:pt x="2647581" y="63525"/>
                </a:lnTo>
                <a:lnTo>
                  <a:pt x="2674554" y="96391"/>
                </a:lnTo>
                <a:lnTo>
                  <a:pt x="2694596" y="133888"/>
                </a:lnTo>
                <a:lnTo>
                  <a:pt x="2706939" y="174575"/>
                </a:lnTo>
                <a:lnTo>
                  <a:pt x="2711106" y="216888"/>
                </a:lnTo>
                <a:lnTo>
                  <a:pt x="2711106" y="4740825"/>
                </a:lnTo>
                <a:close/>
              </a:path>
            </a:pathLst>
          </a:custGeom>
          <a:solidFill>
            <a:srgbClr val="FFC73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390461" y="282463"/>
            <a:ext cx="942974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00729" y="7801838"/>
            <a:ext cx="4077970" cy="7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175">
              <a:lnSpc>
                <a:spcPts val="1795"/>
              </a:lnSpc>
              <a:spcBef>
                <a:spcPts val="100"/>
              </a:spcBef>
              <a:tabLst>
                <a:tab pos="3000375" algn="l"/>
              </a:tabLst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2018 Fall	2019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Spring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ts val="3775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2018-2019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106468" y="3058868"/>
            <a:ext cx="174752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3725" marR="5080" indent="-581660">
              <a:lnSpc>
                <a:spcPct val="1163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BAS ESL to</a:t>
            </a:r>
            <a:r>
              <a:rPr sz="15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Peralta  39.3%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79153" y="7290257"/>
            <a:ext cx="256984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4569" marR="5080" indent="-992505">
              <a:lnSpc>
                <a:spcPct val="1163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BAS High School</a:t>
            </a:r>
            <a:r>
              <a:rPr sz="15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Concurrent  27.6%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50369" y="1161678"/>
            <a:ext cx="8261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5080" indent="-147955">
              <a:lnSpc>
                <a:spcPct val="1163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Referrals  12.3%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56232" y="4360678"/>
            <a:ext cx="213106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5495" marR="5080" indent="-773430">
              <a:lnSpc>
                <a:spcPct val="1163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BAS High School</a:t>
            </a:r>
            <a:r>
              <a:rPr sz="15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Grads  11.7%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77878" y="2488171"/>
            <a:ext cx="47561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">
              <a:lnSpc>
                <a:spcPct val="1163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CBO  7.4%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963764" y="6769470"/>
            <a:ext cx="192278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5965" marR="5080" indent="-723900">
              <a:lnSpc>
                <a:spcPct val="1163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OACC ESL to</a:t>
            </a:r>
            <a:r>
              <a:rPr sz="15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Peralta  1.2%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035181" y="1605102"/>
            <a:ext cx="2854325" cy="5168900"/>
          </a:xfrm>
          <a:custGeom>
            <a:avLst/>
            <a:gdLst/>
            <a:ahLst/>
            <a:cxnLst/>
            <a:rect l="l" t="t" r="r" b="b"/>
            <a:pathLst>
              <a:path w="2854325" h="5168900">
                <a:moveTo>
                  <a:pt x="1668765" y="5168830"/>
                </a:moveTo>
                <a:lnTo>
                  <a:pt x="0" y="2853797"/>
                </a:lnTo>
                <a:lnTo>
                  <a:pt x="0" y="0"/>
                </a:lnTo>
                <a:lnTo>
                  <a:pt x="56124" y="551"/>
                </a:lnTo>
                <a:lnTo>
                  <a:pt x="112206" y="2206"/>
                </a:lnTo>
                <a:lnTo>
                  <a:pt x="168244" y="4963"/>
                </a:lnTo>
                <a:lnTo>
                  <a:pt x="224239" y="8823"/>
                </a:lnTo>
                <a:lnTo>
                  <a:pt x="280147" y="13783"/>
                </a:lnTo>
                <a:lnTo>
                  <a:pt x="335925" y="19839"/>
                </a:lnTo>
                <a:lnTo>
                  <a:pt x="391573" y="26991"/>
                </a:lnTo>
                <a:lnTo>
                  <a:pt x="447091" y="35239"/>
                </a:lnTo>
                <a:lnTo>
                  <a:pt x="502437" y="44577"/>
                </a:lnTo>
                <a:lnTo>
                  <a:pt x="557566" y="54997"/>
                </a:lnTo>
                <a:lnTo>
                  <a:pt x="612480" y="66499"/>
                </a:lnTo>
                <a:lnTo>
                  <a:pt x="667179" y="79084"/>
                </a:lnTo>
                <a:lnTo>
                  <a:pt x="721620" y="92742"/>
                </a:lnTo>
                <a:lnTo>
                  <a:pt x="775760" y="107461"/>
                </a:lnTo>
                <a:lnTo>
                  <a:pt x="829601" y="123243"/>
                </a:lnTo>
                <a:lnTo>
                  <a:pt x="883141" y="140087"/>
                </a:lnTo>
                <a:lnTo>
                  <a:pt x="936340" y="157980"/>
                </a:lnTo>
                <a:lnTo>
                  <a:pt x="989157" y="176909"/>
                </a:lnTo>
                <a:lnTo>
                  <a:pt x="1041591" y="196872"/>
                </a:lnTo>
                <a:lnTo>
                  <a:pt x="1093642" y="217871"/>
                </a:lnTo>
                <a:lnTo>
                  <a:pt x="1145271" y="239889"/>
                </a:lnTo>
                <a:lnTo>
                  <a:pt x="1196437" y="262909"/>
                </a:lnTo>
                <a:lnTo>
                  <a:pt x="1247140" y="286931"/>
                </a:lnTo>
                <a:lnTo>
                  <a:pt x="1297380" y="311955"/>
                </a:lnTo>
                <a:lnTo>
                  <a:pt x="1347119" y="337962"/>
                </a:lnTo>
                <a:lnTo>
                  <a:pt x="1396318" y="364931"/>
                </a:lnTo>
                <a:lnTo>
                  <a:pt x="1444977" y="392862"/>
                </a:lnTo>
                <a:lnTo>
                  <a:pt x="1493096" y="421757"/>
                </a:lnTo>
                <a:lnTo>
                  <a:pt x="1540638" y="451591"/>
                </a:lnTo>
                <a:lnTo>
                  <a:pt x="1587566" y="482343"/>
                </a:lnTo>
                <a:lnTo>
                  <a:pt x="1633879" y="514011"/>
                </a:lnTo>
                <a:lnTo>
                  <a:pt x="1679579" y="546597"/>
                </a:lnTo>
                <a:lnTo>
                  <a:pt x="1724629" y="580075"/>
                </a:lnTo>
                <a:lnTo>
                  <a:pt x="1768996" y="614419"/>
                </a:lnTo>
                <a:lnTo>
                  <a:pt x="1812678" y="649629"/>
                </a:lnTo>
                <a:lnTo>
                  <a:pt x="1855676" y="685705"/>
                </a:lnTo>
                <a:lnTo>
                  <a:pt x="1897957" y="722619"/>
                </a:lnTo>
                <a:lnTo>
                  <a:pt x="1939487" y="760343"/>
                </a:lnTo>
                <a:lnTo>
                  <a:pt x="1980267" y="798876"/>
                </a:lnTo>
                <a:lnTo>
                  <a:pt x="2020298" y="838219"/>
                </a:lnTo>
                <a:lnTo>
                  <a:pt x="2059547" y="878342"/>
                </a:lnTo>
                <a:lnTo>
                  <a:pt x="2097985" y="919212"/>
                </a:lnTo>
                <a:lnTo>
                  <a:pt x="2135612" y="960831"/>
                </a:lnTo>
                <a:lnTo>
                  <a:pt x="2172426" y="1003198"/>
                </a:lnTo>
                <a:lnTo>
                  <a:pt x="2208402" y="1046280"/>
                </a:lnTo>
                <a:lnTo>
                  <a:pt x="2243510" y="1090044"/>
                </a:lnTo>
                <a:lnTo>
                  <a:pt x="2277750" y="1134491"/>
                </a:lnTo>
                <a:lnTo>
                  <a:pt x="2311122" y="1179620"/>
                </a:lnTo>
                <a:lnTo>
                  <a:pt x="2343601" y="1225395"/>
                </a:lnTo>
                <a:lnTo>
                  <a:pt x="2375161" y="1271783"/>
                </a:lnTo>
                <a:lnTo>
                  <a:pt x="2405803" y="1318783"/>
                </a:lnTo>
                <a:lnTo>
                  <a:pt x="2435526" y="1366394"/>
                </a:lnTo>
                <a:lnTo>
                  <a:pt x="2464308" y="1414580"/>
                </a:lnTo>
                <a:lnTo>
                  <a:pt x="2492126" y="1463304"/>
                </a:lnTo>
                <a:lnTo>
                  <a:pt x="2518980" y="1512566"/>
                </a:lnTo>
                <a:lnTo>
                  <a:pt x="2544870" y="1562366"/>
                </a:lnTo>
                <a:lnTo>
                  <a:pt x="2569776" y="1612665"/>
                </a:lnTo>
                <a:lnTo>
                  <a:pt x="2593679" y="1663424"/>
                </a:lnTo>
                <a:lnTo>
                  <a:pt x="2616579" y="1714644"/>
                </a:lnTo>
                <a:lnTo>
                  <a:pt x="2638476" y="1766324"/>
                </a:lnTo>
                <a:lnTo>
                  <a:pt x="2659353" y="1818424"/>
                </a:lnTo>
                <a:lnTo>
                  <a:pt x="2679194" y="1870905"/>
                </a:lnTo>
                <a:lnTo>
                  <a:pt x="2697999" y="1923766"/>
                </a:lnTo>
                <a:lnTo>
                  <a:pt x="2715767" y="1977007"/>
                </a:lnTo>
                <a:lnTo>
                  <a:pt x="2732486" y="2030586"/>
                </a:lnTo>
                <a:lnTo>
                  <a:pt x="2748142" y="2084464"/>
                </a:lnTo>
                <a:lnTo>
                  <a:pt x="2762735" y="2138638"/>
                </a:lnTo>
                <a:lnTo>
                  <a:pt x="2776265" y="2193111"/>
                </a:lnTo>
                <a:lnTo>
                  <a:pt x="2788722" y="2247839"/>
                </a:lnTo>
                <a:lnTo>
                  <a:pt x="2800096" y="2302780"/>
                </a:lnTo>
                <a:lnTo>
                  <a:pt x="2810387" y="2357934"/>
                </a:lnTo>
                <a:lnTo>
                  <a:pt x="2819595" y="2413301"/>
                </a:lnTo>
                <a:lnTo>
                  <a:pt x="2827714" y="2468838"/>
                </a:lnTo>
                <a:lnTo>
                  <a:pt x="2834735" y="2524503"/>
                </a:lnTo>
                <a:lnTo>
                  <a:pt x="2840661" y="2580295"/>
                </a:lnTo>
                <a:lnTo>
                  <a:pt x="2845490" y="2636214"/>
                </a:lnTo>
                <a:lnTo>
                  <a:pt x="2849219" y="2692218"/>
                </a:lnTo>
                <a:lnTo>
                  <a:pt x="2851845" y="2748262"/>
                </a:lnTo>
                <a:lnTo>
                  <a:pt x="2853369" y="2804348"/>
                </a:lnTo>
                <a:lnTo>
                  <a:pt x="2853789" y="2860474"/>
                </a:lnTo>
                <a:lnTo>
                  <a:pt x="2853106" y="2916597"/>
                </a:lnTo>
                <a:lnTo>
                  <a:pt x="2851320" y="2972674"/>
                </a:lnTo>
                <a:lnTo>
                  <a:pt x="2848432" y="3028706"/>
                </a:lnTo>
                <a:lnTo>
                  <a:pt x="2844440" y="3084691"/>
                </a:lnTo>
                <a:lnTo>
                  <a:pt x="2839350" y="3140588"/>
                </a:lnTo>
                <a:lnTo>
                  <a:pt x="2833163" y="3196352"/>
                </a:lnTo>
                <a:lnTo>
                  <a:pt x="2825881" y="3251983"/>
                </a:lnTo>
                <a:lnTo>
                  <a:pt x="2817503" y="3307482"/>
                </a:lnTo>
                <a:lnTo>
                  <a:pt x="2808036" y="3362805"/>
                </a:lnTo>
                <a:lnTo>
                  <a:pt x="2797487" y="3417910"/>
                </a:lnTo>
                <a:lnTo>
                  <a:pt x="2785856" y="3472797"/>
                </a:lnTo>
                <a:lnTo>
                  <a:pt x="2773143" y="3527466"/>
                </a:lnTo>
                <a:lnTo>
                  <a:pt x="2759358" y="3581875"/>
                </a:lnTo>
                <a:lnTo>
                  <a:pt x="2744512" y="3635981"/>
                </a:lnTo>
                <a:lnTo>
                  <a:pt x="2728604" y="3689784"/>
                </a:lnTo>
                <a:lnTo>
                  <a:pt x="2711635" y="3743285"/>
                </a:lnTo>
                <a:lnTo>
                  <a:pt x="2693618" y="3796442"/>
                </a:lnTo>
                <a:lnTo>
                  <a:pt x="2674566" y="3849214"/>
                </a:lnTo>
                <a:lnTo>
                  <a:pt x="2654480" y="3901602"/>
                </a:lnTo>
                <a:lnTo>
                  <a:pt x="2633359" y="3953604"/>
                </a:lnTo>
                <a:lnTo>
                  <a:pt x="2611220" y="4005181"/>
                </a:lnTo>
                <a:lnTo>
                  <a:pt x="2588081" y="4056293"/>
                </a:lnTo>
                <a:lnTo>
                  <a:pt x="2563940" y="4106940"/>
                </a:lnTo>
                <a:lnTo>
                  <a:pt x="2538799" y="4157122"/>
                </a:lnTo>
                <a:lnTo>
                  <a:pt x="2512676" y="4206800"/>
                </a:lnTo>
                <a:lnTo>
                  <a:pt x="2485592" y="4255935"/>
                </a:lnTo>
                <a:lnTo>
                  <a:pt x="2457546" y="4304529"/>
                </a:lnTo>
                <a:lnTo>
                  <a:pt x="2428540" y="4352580"/>
                </a:lnTo>
                <a:lnTo>
                  <a:pt x="2398594" y="4400052"/>
                </a:lnTo>
                <a:lnTo>
                  <a:pt x="2367733" y="4446907"/>
                </a:lnTo>
                <a:lnTo>
                  <a:pt x="2335956" y="4493147"/>
                </a:lnTo>
                <a:lnTo>
                  <a:pt x="2303263" y="4538770"/>
                </a:lnTo>
                <a:lnTo>
                  <a:pt x="2269680" y="4583742"/>
                </a:lnTo>
                <a:lnTo>
                  <a:pt x="2235233" y="4628028"/>
                </a:lnTo>
                <a:lnTo>
                  <a:pt x="2199920" y="4671628"/>
                </a:lnTo>
                <a:lnTo>
                  <a:pt x="2163744" y="4714541"/>
                </a:lnTo>
                <a:lnTo>
                  <a:pt x="2126731" y="4756735"/>
                </a:lnTo>
                <a:lnTo>
                  <a:pt x="2088910" y="4798177"/>
                </a:lnTo>
                <a:lnTo>
                  <a:pt x="2050281" y="4838868"/>
                </a:lnTo>
                <a:lnTo>
                  <a:pt x="2010844" y="4878806"/>
                </a:lnTo>
                <a:lnTo>
                  <a:pt x="1970631" y="4917961"/>
                </a:lnTo>
                <a:lnTo>
                  <a:pt x="1929670" y="4956303"/>
                </a:lnTo>
                <a:lnTo>
                  <a:pt x="1887964" y="4993832"/>
                </a:lnTo>
                <a:lnTo>
                  <a:pt x="1845511" y="5030548"/>
                </a:lnTo>
                <a:lnTo>
                  <a:pt x="1802345" y="5066423"/>
                </a:lnTo>
                <a:lnTo>
                  <a:pt x="1758498" y="5101428"/>
                </a:lnTo>
                <a:lnTo>
                  <a:pt x="1713972" y="5135564"/>
                </a:lnTo>
                <a:lnTo>
                  <a:pt x="1668765" y="5168830"/>
                </a:lnTo>
                <a:close/>
              </a:path>
            </a:pathLst>
          </a:custGeom>
          <a:solidFill>
            <a:srgbClr val="FFC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35181" y="4458899"/>
            <a:ext cx="1782445" cy="2437130"/>
          </a:xfrm>
          <a:custGeom>
            <a:avLst/>
            <a:gdLst/>
            <a:ahLst/>
            <a:cxnLst/>
            <a:rect l="l" t="t" r="r" b="b"/>
            <a:pathLst>
              <a:path w="1782444" h="2437129">
                <a:moveTo>
                  <a:pt x="1485509" y="2436682"/>
                </a:moveTo>
                <a:lnTo>
                  <a:pt x="0" y="0"/>
                </a:lnTo>
                <a:lnTo>
                  <a:pt x="1782383" y="2228736"/>
                </a:lnTo>
                <a:lnTo>
                  <a:pt x="1741593" y="2260756"/>
                </a:lnTo>
                <a:lnTo>
                  <a:pt x="1700262" y="2292004"/>
                </a:lnTo>
                <a:lnTo>
                  <a:pt x="1658392" y="2322482"/>
                </a:lnTo>
                <a:lnTo>
                  <a:pt x="1615981" y="2352188"/>
                </a:lnTo>
                <a:lnTo>
                  <a:pt x="1573030" y="2381124"/>
                </a:lnTo>
                <a:lnTo>
                  <a:pt x="1529540" y="2409288"/>
                </a:lnTo>
                <a:lnTo>
                  <a:pt x="1485509" y="2436682"/>
                </a:lnTo>
                <a:close/>
              </a:path>
            </a:pathLst>
          </a:custGeom>
          <a:solidFill>
            <a:srgbClr val="D2C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88847" y="4458899"/>
            <a:ext cx="4251960" cy="2854325"/>
          </a:xfrm>
          <a:custGeom>
            <a:avLst/>
            <a:gdLst/>
            <a:ahLst/>
            <a:cxnLst/>
            <a:rect l="l" t="t" r="r" b="b"/>
            <a:pathLst>
              <a:path w="4251959" h="2854325">
                <a:moveTo>
                  <a:pt x="2653748" y="2853790"/>
                </a:moveTo>
                <a:lnTo>
                  <a:pt x="2600723" y="2853436"/>
                </a:lnTo>
                <a:lnTo>
                  <a:pt x="2547714" y="2852095"/>
                </a:lnTo>
                <a:lnTo>
                  <a:pt x="2494720" y="2849768"/>
                </a:lnTo>
                <a:lnTo>
                  <a:pt x="2441742" y="2846454"/>
                </a:lnTo>
                <a:lnTo>
                  <a:pt x="2388835" y="2842157"/>
                </a:lnTo>
                <a:lnTo>
                  <a:pt x="2336053" y="2836882"/>
                </a:lnTo>
                <a:lnTo>
                  <a:pt x="2283397" y="2830628"/>
                </a:lnTo>
                <a:lnTo>
                  <a:pt x="2230866" y="2823395"/>
                </a:lnTo>
                <a:lnTo>
                  <a:pt x="2178461" y="2815183"/>
                </a:lnTo>
                <a:lnTo>
                  <a:pt x="2126181" y="2805993"/>
                </a:lnTo>
                <a:lnTo>
                  <a:pt x="2074081" y="2795834"/>
                </a:lnTo>
                <a:lnTo>
                  <a:pt x="2022214" y="2784717"/>
                </a:lnTo>
                <a:lnTo>
                  <a:pt x="1970581" y="2772641"/>
                </a:lnTo>
                <a:lnTo>
                  <a:pt x="1919182" y="2759606"/>
                </a:lnTo>
                <a:lnTo>
                  <a:pt x="1868017" y="2745612"/>
                </a:lnTo>
                <a:lnTo>
                  <a:pt x="1817085" y="2730660"/>
                </a:lnTo>
                <a:lnTo>
                  <a:pt x="1766439" y="2714765"/>
                </a:lnTo>
                <a:lnTo>
                  <a:pt x="1716132" y="2697943"/>
                </a:lnTo>
                <a:lnTo>
                  <a:pt x="1666164" y="2680195"/>
                </a:lnTo>
                <a:lnTo>
                  <a:pt x="1616535" y="2661520"/>
                </a:lnTo>
                <a:lnTo>
                  <a:pt x="1567245" y="2641918"/>
                </a:lnTo>
                <a:lnTo>
                  <a:pt x="1518294" y="2621390"/>
                </a:lnTo>
                <a:lnTo>
                  <a:pt x="1469732" y="2599956"/>
                </a:lnTo>
                <a:lnTo>
                  <a:pt x="1421610" y="2577640"/>
                </a:lnTo>
                <a:lnTo>
                  <a:pt x="1373928" y="2554440"/>
                </a:lnTo>
                <a:lnTo>
                  <a:pt x="1326686" y="2530357"/>
                </a:lnTo>
                <a:lnTo>
                  <a:pt x="1279885" y="2505390"/>
                </a:lnTo>
                <a:lnTo>
                  <a:pt x="1233523" y="2479541"/>
                </a:lnTo>
                <a:lnTo>
                  <a:pt x="1187648" y="2452835"/>
                </a:lnTo>
                <a:lnTo>
                  <a:pt x="1142309" y="2425301"/>
                </a:lnTo>
                <a:lnTo>
                  <a:pt x="1097506" y="2396938"/>
                </a:lnTo>
                <a:lnTo>
                  <a:pt x="1053238" y="2367746"/>
                </a:lnTo>
                <a:lnTo>
                  <a:pt x="1009506" y="2337726"/>
                </a:lnTo>
                <a:lnTo>
                  <a:pt x="966310" y="2306876"/>
                </a:lnTo>
                <a:lnTo>
                  <a:pt x="923693" y="2275230"/>
                </a:lnTo>
                <a:lnTo>
                  <a:pt x="881701" y="2242821"/>
                </a:lnTo>
                <a:lnTo>
                  <a:pt x="840333" y="2209647"/>
                </a:lnTo>
                <a:lnTo>
                  <a:pt x="799589" y="2175709"/>
                </a:lnTo>
                <a:lnTo>
                  <a:pt x="759471" y="2141007"/>
                </a:lnTo>
                <a:lnTo>
                  <a:pt x="719976" y="2105542"/>
                </a:lnTo>
                <a:lnTo>
                  <a:pt x="681147" y="2069349"/>
                </a:lnTo>
                <a:lnTo>
                  <a:pt x="643023" y="2032467"/>
                </a:lnTo>
                <a:lnTo>
                  <a:pt x="605604" y="1994894"/>
                </a:lnTo>
                <a:lnTo>
                  <a:pt x="568892" y="1956632"/>
                </a:lnTo>
                <a:lnTo>
                  <a:pt x="532885" y="1917681"/>
                </a:lnTo>
                <a:lnTo>
                  <a:pt x="497583" y="1878039"/>
                </a:lnTo>
                <a:lnTo>
                  <a:pt x="463024" y="1837750"/>
                </a:lnTo>
                <a:lnTo>
                  <a:pt x="429242" y="1796853"/>
                </a:lnTo>
                <a:lnTo>
                  <a:pt x="396238" y="1755349"/>
                </a:lnTo>
                <a:lnTo>
                  <a:pt x="364013" y="1713239"/>
                </a:lnTo>
                <a:lnTo>
                  <a:pt x="332565" y="1670521"/>
                </a:lnTo>
                <a:lnTo>
                  <a:pt x="301895" y="1627197"/>
                </a:lnTo>
                <a:lnTo>
                  <a:pt x="272035" y="1583311"/>
                </a:lnTo>
                <a:lnTo>
                  <a:pt x="243015" y="1538908"/>
                </a:lnTo>
                <a:lnTo>
                  <a:pt x="214836" y="1493989"/>
                </a:lnTo>
                <a:lnTo>
                  <a:pt x="187498" y="1448553"/>
                </a:lnTo>
                <a:lnTo>
                  <a:pt x="161001" y="1402601"/>
                </a:lnTo>
                <a:lnTo>
                  <a:pt x="135344" y="1356132"/>
                </a:lnTo>
                <a:lnTo>
                  <a:pt x="110554" y="1309194"/>
                </a:lnTo>
                <a:lnTo>
                  <a:pt x="86657" y="1261838"/>
                </a:lnTo>
                <a:lnTo>
                  <a:pt x="63653" y="1214061"/>
                </a:lnTo>
                <a:lnTo>
                  <a:pt x="41542" y="1165864"/>
                </a:lnTo>
                <a:lnTo>
                  <a:pt x="20324" y="1117248"/>
                </a:lnTo>
                <a:lnTo>
                  <a:pt x="0" y="1068212"/>
                </a:lnTo>
                <a:lnTo>
                  <a:pt x="2646333" y="0"/>
                </a:lnTo>
                <a:lnTo>
                  <a:pt x="4251769" y="2359392"/>
                </a:lnTo>
                <a:lnTo>
                  <a:pt x="4207609" y="2388845"/>
                </a:lnTo>
                <a:lnTo>
                  <a:pt x="4162940" y="2417453"/>
                </a:lnTo>
                <a:lnTo>
                  <a:pt x="4117762" y="2445215"/>
                </a:lnTo>
                <a:lnTo>
                  <a:pt x="4072075" y="2472131"/>
                </a:lnTo>
                <a:lnTo>
                  <a:pt x="4025879" y="2498202"/>
                </a:lnTo>
                <a:lnTo>
                  <a:pt x="3979175" y="2523428"/>
                </a:lnTo>
                <a:lnTo>
                  <a:pt x="3932010" y="2547783"/>
                </a:lnTo>
                <a:lnTo>
                  <a:pt x="3884434" y="2571240"/>
                </a:lnTo>
                <a:lnTo>
                  <a:pt x="3836447" y="2593801"/>
                </a:lnTo>
                <a:lnTo>
                  <a:pt x="3788048" y="2615465"/>
                </a:lnTo>
                <a:lnTo>
                  <a:pt x="3739237" y="2636233"/>
                </a:lnTo>
                <a:lnTo>
                  <a:pt x="3690015" y="2656103"/>
                </a:lnTo>
                <a:lnTo>
                  <a:pt x="3640433" y="2675057"/>
                </a:lnTo>
                <a:lnTo>
                  <a:pt x="3590542" y="2693073"/>
                </a:lnTo>
                <a:lnTo>
                  <a:pt x="3540341" y="2710152"/>
                </a:lnTo>
                <a:lnTo>
                  <a:pt x="3489832" y="2726295"/>
                </a:lnTo>
                <a:lnTo>
                  <a:pt x="3439013" y="2741500"/>
                </a:lnTo>
                <a:lnTo>
                  <a:pt x="3387885" y="2755768"/>
                </a:lnTo>
                <a:lnTo>
                  <a:pt x="3336501" y="2769085"/>
                </a:lnTo>
                <a:lnTo>
                  <a:pt x="3284914" y="2781436"/>
                </a:lnTo>
                <a:lnTo>
                  <a:pt x="3233125" y="2792821"/>
                </a:lnTo>
                <a:lnTo>
                  <a:pt x="3181132" y="2803241"/>
                </a:lnTo>
                <a:lnTo>
                  <a:pt x="3128937" y="2812695"/>
                </a:lnTo>
                <a:lnTo>
                  <a:pt x="3076539" y="2821184"/>
                </a:lnTo>
                <a:lnTo>
                  <a:pt x="3023992" y="2828699"/>
                </a:lnTo>
                <a:lnTo>
                  <a:pt x="2971351" y="2835231"/>
                </a:lnTo>
                <a:lnTo>
                  <a:pt x="2918616" y="2840781"/>
                </a:lnTo>
                <a:lnTo>
                  <a:pt x="2865787" y="2845349"/>
                </a:lnTo>
                <a:lnTo>
                  <a:pt x="2812863" y="2848935"/>
                </a:lnTo>
                <a:lnTo>
                  <a:pt x="2759846" y="2851538"/>
                </a:lnTo>
                <a:lnTo>
                  <a:pt x="2706789" y="2853158"/>
                </a:lnTo>
                <a:lnTo>
                  <a:pt x="2653748" y="2853790"/>
                </a:lnTo>
                <a:close/>
              </a:path>
            </a:pathLst>
          </a:custGeom>
          <a:solidFill>
            <a:srgbClr val="AABB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81439" y="3483716"/>
            <a:ext cx="2854325" cy="2174875"/>
          </a:xfrm>
          <a:custGeom>
            <a:avLst/>
            <a:gdLst/>
            <a:ahLst/>
            <a:cxnLst/>
            <a:rect l="l" t="t" r="r" b="b"/>
            <a:pathLst>
              <a:path w="2854325" h="2174875">
                <a:moveTo>
                  <a:pt x="264104" y="2174322"/>
                </a:moveTo>
                <a:lnTo>
                  <a:pt x="243139" y="2127977"/>
                </a:lnTo>
                <a:lnTo>
                  <a:pt x="223028" y="2081335"/>
                </a:lnTo>
                <a:lnTo>
                  <a:pt x="203771" y="2034394"/>
                </a:lnTo>
                <a:lnTo>
                  <a:pt x="185366" y="1987156"/>
                </a:lnTo>
                <a:lnTo>
                  <a:pt x="167815" y="1939620"/>
                </a:lnTo>
                <a:lnTo>
                  <a:pt x="151117" y="1891786"/>
                </a:lnTo>
                <a:lnTo>
                  <a:pt x="135272" y="1843655"/>
                </a:lnTo>
                <a:lnTo>
                  <a:pt x="120281" y="1795225"/>
                </a:lnTo>
                <a:lnTo>
                  <a:pt x="106143" y="1746498"/>
                </a:lnTo>
                <a:lnTo>
                  <a:pt x="92858" y="1697472"/>
                </a:lnTo>
                <a:lnTo>
                  <a:pt x="80427" y="1648149"/>
                </a:lnTo>
                <a:lnTo>
                  <a:pt x="68870" y="1598614"/>
                </a:lnTo>
                <a:lnTo>
                  <a:pt x="58207" y="1548952"/>
                </a:lnTo>
                <a:lnTo>
                  <a:pt x="48440" y="1499164"/>
                </a:lnTo>
                <a:lnTo>
                  <a:pt x="39567" y="1449250"/>
                </a:lnTo>
                <a:lnTo>
                  <a:pt x="31589" y="1399209"/>
                </a:lnTo>
                <a:lnTo>
                  <a:pt x="24507" y="1349042"/>
                </a:lnTo>
                <a:lnTo>
                  <a:pt x="18319" y="1298749"/>
                </a:lnTo>
                <a:lnTo>
                  <a:pt x="13026" y="1248329"/>
                </a:lnTo>
                <a:lnTo>
                  <a:pt x="8628" y="1197783"/>
                </a:lnTo>
                <a:lnTo>
                  <a:pt x="5125" y="1147110"/>
                </a:lnTo>
                <a:lnTo>
                  <a:pt x="2516" y="1096312"/>
                </a:lnTo>
                <a:lnTo>
                  <a:pt x="807" y="1045475"/>
                </a:lnTo>
                <a:lnTo>
                  <a:pt x="0" y="994688"/>
                </a:lnTo>
                <a:lnTo>
                  <a:pt x="95" y="943951"/>
                </a:lnTo>
                <a:lnTo>
                  <a:pt x="1092" y="893264"/>
                </a:lnTo>
                <a:lnTo>
                  <a:pt x="2992" y="842627"/>
                </a:lnTo>
                <a:lnTo>
                  <a:pt x="5795" y="792040"/>
                </a:lnTo>
                <a:lnTo>
                  <a:pt x="9500" y="741503"/>
                </a:lnTo>
                <a:lnTo>
                  <a:pt x="14107" y="691016"/>
                </a:lnTo>
                <a:lnTo>
                  <a:pt x="19617" y="640579"/>
                </a:lnTo>
                <a:lnTo>
                  <a:pt x="26029" y="590192"/>
                </a:lnTo>
                <a:lnTo>
                  <a:pt x="33343" y="539854"/>
                </a:lnTo>
                <a:lnTo>
                  <a:pt x="41547" y="489655"/>
                </a:lnTo>
                <a:lnTo>
                  <a:pt x="50626" y="439679"/>
                </a:lnTo>
                <a:lnTo>
                  <a:pt x="60580" y="389928"/>
                </a:lnTo>
                <a:lnTo>
                  <a:pt x="71410" y="340402"/>
                </a:lnTo>
                <a:lnTo>
                  <a:pt x="83115" y="291100"/>
                </a:lnTo>
                <a:lnTo>
                  <a:pt x="95696" y="242022"/>
                </a:lnTo>
                <a:lnTo>
                  <a:pt x="109152" y="193168"/>
                </a:lnTo>
                <a:lnTo>
                  <a:pt x="123484" y="144540"/>
                </a:lnTo>
                <a:lnTo>
                  <a:pt x="138691" y="96135"/>
                </a:lnTo>
                <a:lnTo>
                  <a:pt x="154774" y="47955"/>
                </a:lnTo>
                <a:lnTo>
                  <a:pt x="171732" y="0"/>
                </a:lnTo>
                <a:lnTo>
                  <a:pt x="2853742" y="975183"/>
                </a:lnTo>
                <a:lnTo>
                  <a:pt x="264104" y="2174322"/>
                </a:lnTo>
                <a:close/>
              </a:path>
            </a:pathLst>
          </a:custGeom>
          <a:solidFill>
            <a:srgbClr val="82B1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07784" y="2389362"/>
            <a:ext cx="2727960" cy="2070100"/>
          </a:xfrm>
          <a:custGeom>
            <a:avLst/>
            <a:gdLst/>
            <a:ahLst/>
            <a:cxnLst/>
            <a:rect l="l" t="t" r="r" b="b"/>
            <a:pathLst>
              <a:path w="2727959" h="2070100">
                <a:moveTo>
                  <a:pt x="2727396" y="2069536"/>
                </a:moveTo>
                <a:lnTo>
                  <a:pt x="0" y="1229616"/>
                </a:lnTo>
                <a:lnTo>
                  <a:pt x="15896" y="1179612"/>
                </a:lnTo>
                <a:lnTo>
                  <a:pt x="32666" y="1130005"/>
                </a:lnTo>
                <a:lnTo>
                  <a:pt x="50308" y="1080795"/>
                </a:lnTo>
                <a:lnTo>
                  <a:pt x="68824" y="1031982"/>
                </a:lnTo>
                <a:lnTo>
                  <a:pt x="88212" y="983567"/>
                </a:lnTo>
                <a:lnTo>
                  <a:pt x="108473" y="935548"/>
                </a:lnTo>
                <a:lnTo>
                  <a:pt x="129607" y="887926"/>
                </a:lnTo>
                <a:lnTo>
                  <a:pt x="151614" y="840701"/>
                </a:lnTo>
                <a:lnTo>
                  <a:pt x="174494" y="793873"/>
                </a:lnTo>
                <a:lnTo>
                  <a:pt x="198247" y="747443"/>
                </a:lnTo>
                <a:lnTo>
                  <a:pt x="222873" y="701409"/>
                </a:lnTo>
                <a:lnTo>
                  <a:pt x="248371" y="655773"/>
                </a:lnTo>
                <a:lnTo>
                  <a:pt x="274743" y="610533"/>
                </a:lnTo>
                <a:lnTo>
                  <a:pt x="301987" y="565691"/>
                </a:lnTo>
                <a:lnTo>
                  <a:pt x="330040" y="521349"/>
                </a:lnTo>
                <a:lnTo>
                  <a:pt x="358837" y="477613"/>
                </a:lnTo>
                <a:lnTo>
                  <a:pt x="388377" y="434483"/>
                </a:lnTo>
                <a:lnTo>
                  <a:pt x="418661" y="391958"/>
                </a:lnTo>
                <a:lnTo>
                  <a:pt x="449689" y="350038"/>
                </a:lnTo>
                <a:lnTo>
                  <a:pt x="481461" y="308723"/>
                </a:lnTo>
                <a:lnTo>
                  <a:pt x="513976" y="268014"/>
                </a:lnTo>
                <a:lnTo>
                  <a:pt x="547235" y="227910"/>
                </a:lnTo>
                <a:lnTo>
                  <a:pt x="581238" y="188412"/>
                </a:lnTo>
                <a:lnTo>
                  <a:pt x="615985" y="149519"/>
                </a:lnTo>
                <a:lnTo>
                  <a:pt x="651475" y="111231"/>
                </a:lnTo>
                <a:lnTo>
                  <a:pt x="687709" y="73548"/>
                </a:lnTo>
                <a:lnTo>
                  <a:pt x="724687" y="36471"/>
                </a:lnTo>
                <a:lnTo>
                  <a:pt x="762409" y="0"/>
                </a:lnTo>
                <a:lnTo>
                  <a:pt x="2727396" y="2069536"/>
                </a:lnTo>
                <a:close/>
              </a:path>
            </a:pathLst>
          </a:custGeom>
          <a:solidFill>
            <a:srgbClr val="5DA7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69216" y="1605102"/>
            <a:ext cx="2066289" cy="2854325"/>
          </a:xfrm>
          <a:custGeom>
            <a:avLst/>
            <a:gdLst/>
            <a:ahLst/>
            <a:cxnLst/>
            <a:rect l="l" t="t" r="r" b="b"/>
            <a:pathLst>
              <a:path w="2066290" h="2854325">
                <a:moveTo>
                  <a:pt x="2065964" y="2853797"/>
                </a:moveTo>
                <a:lnTo>
                  <a:pt x="0" y="885054"/>
                </a:lnTo>
                <a:lnTo>
                  <a:pt x="36666" y="847282"/>
                </a:lnTo>
                <a:lnTo>
                  <a:pt x="73961" y="810245"/>
                </a:lnTo>
                <a:lnTo>
                  <a:pt x="111886" y="773943"/>
                </a:lnTo>
                <a:lnTo>
                  <a:pt x="150439" y="738376"/>
                </a:lnTo>
                <a:lnTo>
                  <a:pt x="189622" y="703543"/>
                </a:lnTo>
                <a:lnTo>
                  <a:pt x="229434" y="669446"/>
                </a:lnTo>
                <a:lnTo>
                  <a:pt x="269874" y="636083"/>
                </a:lnTo>
                <a:lnTo>
                  <a:pt x="310944" y="603456"/>
                </a:lnTo>
                <a:lnTo>
                  <a:pt x="352643" y="571563"/>
                </a:lnTo>
                <a:lnTo>
                  <a:pt x="394971" y="540405"/>
                </a:lnTo>
                <a:lnTo>
                  <a:pt x="437928" y="509982"/>
                </a:lnTo>
                <a:lnTo>
                  <a:pt x="481434" y="480350"/>
                </a:lnTo>
                <a:lnTo>
                  <a:pt x="525409" y="451563"/>
                </a:lnTo>
                <a:lnTo>
                  <a:pt x="569852" y="423624"/>
                </a:lnTo>
                <a:lnTo>
                  <a:pt x="614763" y="396530"/>
                </a:lnTo>
                <a:lnTo>
                  <a:pt x="660143" y="370284"/>
                </a:lnTo>
                <a:lnTo>
                  <a:pt x="705992" y="344883"/>
                </a:lnTo>
                <a:lnTo>
                  <a:pt x="752309" y="320329"/>
                </a:lnTo>
                <a:lnTo>
                  <a:pt x="799095" y="296621"/>
                </a:lnTo>
                <a:lnTo>
                  <a:pt x="846349" y="273760"/>
                </a:lnTo>
                <a:lnTo>
                  <a:pt x="894072" y="251745"/>
                </a:lnTo>
                <a:lnTo>
                  <a:pt x="942264" y="230576"/>
                </a:lnTo>
                <a:lnTo>
                  <a:pt x="990834" y="210292"/>
                </a:lnTo>
                <a:lnTo>
                  <a:pt x="1039693" y="190932"/>
                </a:lnTo>
                <a:lnTo>
                  <a:pt x="1088841" y="172495"/>
                </a:lnTo>
                <a:lnTo>
                  <a:pt x="1138278" y="154981"/>
                </a:lnTo>
                <a:lnTo>
                  <a:pt x="1188003" y="138390"/>
                </a:lnTo>
                <a:lnTo>
                  <a:pt x="1238018" y="122723"/>
                </a:lnTo>
                <a:lnTo>
                  <a:pt x="1288322" y="107980"/>
                </a:lnTo>
                <a:lnTo>
                  <a:pt x="1338914" y="94159"/>
                </a:lnTo>
                <a:lnTo>
                  <a:pt x="1389796" y="81262"/>
                </a:lnTo>
                <a:lnTo>
                  <a:pt x="1440966" y="69288"/>
                </a:lnTo>
                <a:lnTo>
                  <a:pt x="1492425" y="58238"/>
                </a:lnTo>
                <a:lnTo>
                  <a:pt x="1544078" y="48130"/>
                </a:lnTo>
                <a:lnTo>
                  <a:pt x="1595828" y="38986"/>
                </a:lnTo>
                <a:lnTo>
                  <a:pt x="1647675" y="30803"/>
                </a:lnTo>
                <a:lnTo>
                  <a:pt x="1699620" y="23584"/>
                </a:lnTo>
                <a:lnTo>
                  <a:pt x="1751663" y="17327"/>
                </a:lnTo>
                <a:lnTo>
                  <a:pt x="1803803" y="12032"/>
                </a:lnTo>
                <a:lnTo>
                  <a:pt x="1856040" y="7700"/>
                </a:lnTo>
                <a:lnTo>
                  <a:pt x="1908375" y="4331"/>
                </a:lnTo>
                <a:lnTo>
                  <a:pt x="1960807" y="1925"/>
                </a:lnTo>
                <a:lnTo>
                  <a:pt x="2013337" y="481"/>
                </a:lnTo>
                <a:lnTo>
                  <a:pt x="2065965" y="0"/>
                </a:lnTo>
                <a:lnTo>
                  <a:pt x="2065964" y="2853797"/>
                </a:lnTo>
                <a:close/>
              </a:path>
            </a:pathLst>
          </a:custGeom>
          <a:solidFill>
            <a:srgbClr val="389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925202" y="1605102"/>
            <a:ext cx="110489" cy="2854325"/>
          </a:xfrm>
          <a:custGeom>
            <a:avLst/>
            <a:gdLst/>
            <a:ahLst/>
            <a:cxnLst/>
            <a:rect l="l" t="t" r="r" b="b"/>
            <a:pathLst>
              <a:path w="110490" h="2854325">
                <a:moveTo>
                  <a:pt x="109978" y="2853797"/>
                </a:moveTo>
                <a:lnTo>
                  <a:pt x="0" y="2119"/>
                </a:lnTo>
                <a:lnTo>
                  <a:pt x="55050" y="529"/>
                </a:lnTo>
                <a:lnTo>
                  <a:pt x="109979" y="0"/>
                </a:lnTo>
                <a:lnTo>
                  <a:pt x="109978" y="2853797"/>
                </a:lnTo>
                <a:close/>
              </a:path>
            </a:pathLst>
          </a:custGeom>
          <a:solidFill>
            <a:srgbClr val="00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603766" y="8021998"/>
            <a:ext cx="59194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Where students are coming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endParaRPr sz="3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8357" y="9584680"/>
            <a:ext cx="1562099" cy="628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889969" y="3445852"/>
            <a:ext cx="788730" cy="26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1135">
              <a:lnSpc>
                <a:spcPct val="1133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N=1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66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972169" y="9879766"/>
            <a:ext cx="513969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Spring 2019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N=166 |Students transitioning thru BCC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7782" y="4541775"/>
            <a:ext cx="2711450" cy="3285490"/>
          </a:xfrm>
          <a:custGeom>
            <a:avLst/>
            <a:gdLst/>
            <a:ahLst/>
            <a:cxnLst/>
            <a:rect l="l" t="t" r="r" b="b"/>
            <a:pathLst>
              <a:path w="2711450" h="3285490">
                <a:moveTo>
                  <a:pt x="2711106" y="3285389"/>
                </a:moveTo>
                <a:lnTo>
                  <a:pt x="0" y="3285389"/>
                </a:lnTo>
                <a:lnTo>
                  <a:pt x="0" y="216888"/>
                </a:lnTo>
                <a:lnTo>
                  <a:pt x="3970" y="173614"/>
                </a:lnTo>
                <a:lnTo>
                  <a:pt x="15881" y="133628"/>
                </a:lnTo>
                <a:lnTo>
                  <a:pt x="35732" y="96932"/>
                </a:lnTo>
                <a:lnTo>
                  <a:pt x="63525" y="63525"/>
                </a:lnTo>
                <a:lnTo>
                  <a:pt x="96932" y="35732"/>
                </a:lnTo>
                <a:lnTo>
                  <a:pt x="133628" y="15881"/>
                </a:lnTo>
                <a:lnTo>
                  <a:pt x="173614" y="3970"/>
                </a:lnTo>
                <a:lnTo>
                  <a:pt x="216888" y="0"/>
                </a:lnTo>
                <a:lnTo>
                  <a:pt x="2494218" y="0"/>
                </a:lnTo>
                <a:lnTo>
                  <a:pt x="2536530" y="4167"/>
                </a:lnTo>
                <a:lnTo>
                  <a:pt x="2577217" y="16509"/>
                </a:lnTo>
                <a:lnTo>
                  <a:pt x="2614714" y="36552"/>
                </a:lnTo>
                <a:lnTo>
                  <a:pt x="2647581" y="63525"/>
                </a:lnTo>
                <a:lnTo>
                  <a:pt x="2674554" y="96391"/>
                </a:lnTo>
                <a:lnTo>
                  <a:pt x="2694597" y="133888"/>
                </a:lnTo>
                <a:lnTo>
                  <a:pt x="2706939" y="174575"/>
                </a:lnTo>
                <a:lnTo>
                  <a:pt x="2711106" y="216888"/>
                </a:lnTo>
                <a:lnTo>
                  <a:pt x="2711106" y="3285389"/>
                </a:lnTo>
                <a:close/>
              </a:path>
            </a:pathLst>
          </a:custGeom>
          <a:solidFill>
            <a:srgbClr val="FFC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3506" y="5158069"/>
            <a:ext cx="6116955" cy="291747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1456055" algn="l"/>
                <a:tab pos="6103620" algn="l"/>
              </a:tabLst>
            </a:pPr>
            <a:r>
              <a:rPr sz="2325" baseline="-17921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1550" u="sng" dirty="0">
                <a:solidFill>
                  <a:srgbClr val="FFFFFF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 </a:t>
            </a:r>
            <a:r>
              <a:rPr lang="en-US" sz="1550" u="sng" dirty="0">
                <a:solidFill>
                  <a:srgbClr val="FFFFFF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	</a:t>
            </a:r>
            <a:r>
              <a:rPr sz="1600" u="sng" spc="-5" dirty="0">
                <a:solidFill>
                  <a:srgbClr val="FFFFFF"/>
                </a:solidFill>
                <a:uFill>
                  <a:solidFill>
                    <a:srgbClr val="212121"/>
                  </a:solidFill>
                </a:uFill>
                <a:latin typeface="Arial"/>
                <a:cs typeface="Arial"/>
              </a:rPr>
              <a:t>N=11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153150" cy="1400175"/>
          </a:xfrm>
          <a:custGeom>
            <a:avLst/>
            <a:gdLst/>
            <a:ahLst/>
            <a:cxnLst/>
            <a:rect l="l" t="t" r="r" b="b"/>
            <a:pathLst>
              <a:path w="6153150" h="1400175">
                <a:moveTo>
                  <a:pt x="0" y="0"/>
                </a:moveTo>
                <a:lnTo>
                  <a:pt x="6153150" y="0"/>
                </a:lnTo>
                <a:lnTo>
                  <a:pt x="6153150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solidFill>
            <a:srgbClr val="FFC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38669" y="451323"/>
            <a:ext cx="347472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230755" algn="l"/>
              </a:tabLst>
            </a:pPr>
            <a:r>
              <a:rPr sz="2950" spc="5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950" spc="6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950" spc="3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950" spc="2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950" spc="2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950" spc="3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950" spc="36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9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950" spc="25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950" spc="59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950" spc="6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950" spc="3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90461" y="282463"/>
            <a:ext cx="942974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57347" y="5816186"/>
            <a:ext cx="5848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">
              <a:lnSpc>
                <a:spcPct val="1163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BCC  59.8%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7851" y="2403978"/>
            <a:ext cx="5848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">
              <a:lnSpc>
                <a:spcPct val="1163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Laney  23.4%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744" y="5425165"/>
            <a:ext cx="45339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COA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624" y="5699975"/>
            <a:ext cx="47561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8.6%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1659" y="6927789"/>
            <a:ext cx="5848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 marR="5080" indent="-54610">
              <a:lnSpc>
                <a:spcPct val="1163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Merritt  8.1%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71758" y="2289702"/>
            <a:ext cx="4617720" cy="5708015"/>
          </a:xfrm>
          <a:custGeom>
            <a:avLst/>
            <a:gdLst/>
            <a:ahLst/>
            <a:cxnLst/>
            <a:rect l="l" t="t" r="r" b="b"/>
            <a:pathLst>
              <a:path w="4617720" h="5708015">
                <a:moveTo>
                  <a:pt x="1786751" y="5707502"/>
                </a:moveTo>
                <a:lnTo>
                  <a:pt x="1730164" y="5707395"/>
                </a:lnTo>
                <a:lnTo>
                  <a:pt x="1673569" y="5706165"/>
                </a:lnTo>
                <a:lnTo>
                  <a:pt x="1617009" y="5703813"/>
                </a:lnTo>
                <a:lnTo>
                  <a:pt x="1560529" y="5700341"/>
                </a:lnTo>
                <a:lnTo>
                  <a:pt x="1504129" y="5695750"/>
                </a:lnTo>
                <a:lnTo>
                  <a:pt x="1447809" y="5690038"/>
                </a:lnTo>
                <a:lnTo>
                  <a:pt x="1391613" y="5683212"/>
                </a:lnTo>
                <a:lnTo>
                  <a:pt x="1335586" y="5675275"/>
                </a:lnTo>
                <a:lnTo>
                  <a:pt x="1279727" y="5666228"/>
                </a:lnTo>
                <a:lnTo>
                  <a:pt x="1224037" y="5656071"/>
                </a:lnTo>
                <a:lnTo>
                  <a:pt x="1168559" y="5644813"/>
                </a:lnTo>
                <a:lnTo>
                  <a:pt x="1113337" y="5632461"/>
                </a:lnTo>
                <a:lnTo>
                  <a:pt x="1058371" y="5619016"/>
                </a:lnTo>
                <a:lnTo>
                  <a:pt x="1003661" y="5604478"/>
                </a:lnTo>
                <a:lnTo>
                  <a:pt x="949250" y="5588858"/>
                </a:lnTo>
                <a:lnTo>
                  <a:pt x="895180" y="5572169"/>
                </a:lnTo>
                <a:lnTo>
                  <a:pt x="841452" y="5554411"/>
                </a:lnTo>
                <a:lnTo>
                  <a:pt x="788066" y="5535583"/>
                </a:lnTo>
                <a:lnTo>
                  <a:pt x="735064" y="5515700"/>
                </a:lnTo>
                <a:lnTo>
                  <a:pt x="682487" y="5494779"/>
                </a:lnTo>
                <a:lnTo>
                  <a:pt x="630336" y="5472818"/>
                </a:lnTo>
                <a:lnTo>
                  <a:pt x="578610" y="5449819"/>
                </a:lnTo>
                <a:lnTo>
                  <a:pt x="527350" y="5425798"/>
                </a:lnTo>
                <a:lnTo>
                  <a:pt x="476596" y="5400776"/>
                </a:lnTo>
                <a:lnTo>
                  <a:pt x="426349" y="5374752"/>
                </a:lnTo>
                <a:lnTo>
                  <a:pt x="376608" y="5347725"/>
                </a:lnTo>
                <a:lnTo>
                  <a:pt x="327413" y="5319719"/>
                </a:lnTo>
                <a:lnTo>
                  <a:pt x="278802" y="5290753"/>
                </a:lnTo>
                <a:lnTo>
                  <a:pt x="230775" y="5260828"/>
                </a:lnTo>
                <a:lnTo>
                  <a:pt x="183333" y="5229945"/>
                </a:lnTo>
                <a:lnTo>
                  <a:pt x="136512" y="5198128"/>
                </a:lnTo>
                <a:lnTo>
                  <a:pt x="90349" y="5165401"/>
                </a:lnTo>
                <a:lnTo>
                  <a:pt x="44845" y="5131764"/>
                </a:lnTo>
                <a:lnTo>
                  <a:pt x="0" y="5097218"/>
                </a:lnTo>
                <a:lnTo>
                  <a:pt x="1763864" y="2853797"/>
                </a:lnTo>
                <a:lnTo>
                  <a:pt x="1763864" y="0"/>
                </a:lnTo>
                <a:lnTo>
                  <a:pt x="1820470" y="561"/>
                </a:lnTo>
                <a:lnTo>
                  <a:pt x="1877032" y="2243"/>
                </a:lnTo>
                <a:lnTo>
                  <a:pt x="1933549" y="5048"/>
                </a:lnTo>
                <a:lnTo>
                  <a:pt x="1990021" y="8975"/>
                </a:lnTo>
                <a:lnTo>
                  <a:pt x="2046405" y="14020"/>
                </a:lnTo>
                <a:lnTo>
                  <a:pt x="2102655" y="20180"/>
                </a:lnTo>
                <a:lnTo>
                  <a:pt x="2158772" y="27455"/>
                </a:lnTo>
                <a:lnTo>
                  <a:pt x="2214756" y="35844"/>
                </a:lnTo>
                <a:lnTo>
                  <a:pt x="2270562" y="45342"/>
                </a:lnTo>
                <a:lnTo>
                  <a:pt x="2326147" y="55940"/>
                </a:lnTo>
                <a:lnTo>
                  <a:pt x="2381511" y="67639"/>
                </a:lnTo>
                <a:lnTo>
                  <a:pt x="2436654" y="80439"/>
                </a:lnTo>
                <a:lnTo>
                  <a:pt x="2491532" y="94329"/>
                </a:lnTo>
                <a:lnTo>
                  <a:pt x="2546103" y="109299"/>
                </a:lnTo>
                <a:lnTo>
                  <a:pt x="2600365" y="125349"/>
                </a:lnTo>
                <a:lnTo>
                  <a:pt x="2654320" y="142479"/>
                </a:lnTo>
                <a:lnTo>
                  <a:pt x="2707925" y="160674"/>
                </a:lnTo>
                <a:lnTo>
                  <a:pt x="2761138" y="179922"/>
                </a:lnTo>
                <a:lnTo>
                  <a:pt x="2813958" y="200221"/>
                </a:lnTo>
                <a:lnTo>
                  <a:pt x="2866386" y="221573"/>
                </a:lnTo>
                <a:lnTo>
                  <a:pt x="2918380" y="243959"/>
                </a:lnTo>
                <a:lnTo>
                  <a:pt x="2969900" y="267363"/>
                </a:lnTo>
                <a:lnTo>
                  <a:pt x="3020945" y="291784"/>
                </a:lnTo>
                <a:lnTo>
                  <a:pt x="3071516" y="317223"/>
                </a:lnTo>
                <a:lnTo>
                  <a:pt x="3121573" y="343660"/>
                </a:lnTo>
                <a:lnTo>
                  <a:pt x="3171076" y="371073"/>
                </a:lnTo>
                <a:lnTo>
                  <a:pt x="3220025" y="399463"/>
                </a:lnTo>
                <a:lnTo>
                  <a:pt x="3268421" y="428830"/>
                </a:lnTo>
                <a:lnTo>
                  <a:pt x="3316225" y="459150"/>
                </a:lnTo>
                <a:lnTo>
                  <a:pt x="3363401" y="490400"/>
                </a:lnTo>
                <a:lnTo>
                  <a:pt x="3409946" y="522580"/>
                </a:lnTo>
                <a:lnTo>
                  <a:pt x="3455863" y="555689"/>
                </a:lnTo>
                <a:lnTo>
                  <a:pt x="3501114" y="589702"/>
                </a:lnTo>
                <a:lnTo>
                  <a:pt x="3545664" y="624592"/>
                </a:lnTo>
                <a:lnTo>
                  <a:pt x="3589513" y="660360"/>
                </a:lnTo>
                <a:lnTo>
                  <a:pt x="3632661" y="697004"/>
                </a:lnTo>
                <a:lnTo>
                  <a:pt x="3675074" y="734496"/>
                </a:lnTo>
                <a:lnTo>
                  <a:pt x="3716720" y="772807"/>
                </a:lnTo>
                <a:lnTo>
                  <a:pt x="3757596" y="811937"/>
                </a:lnTo>
                <a:lnTo>
                  <a:pt x="3797705" y="851885"/>
                </a:lnTo>
                <a:lnTo>
                  <a:pt x="3837013" y="892621"/>
                </a:lnTo>
                <a:lnTo>
                  <a:pt x="3875492" y="934111"/>
                </a:lnTo>
                <a:lnTo>
                  <a:pt x="3913139" y="976357"/>
                </a:lnTo>
                <a:lnTo>
                  <a:pt x="3949955" y="1019359"/>
                </a:lnTo>
                <a:lnTo>
                  <a:pt x="3985912" y="1063081"/>
                </a:lnTo>
                <a:lnTo>
                  <a:pt x="4020981" y="1107491"/>
                </a:lnTo>
                <a:lnTo>
                  <a:pt x="4055162" y="1152587"/>
                </a:lnTo>
                <a:lnTo>
                  <a:pt x="4088455" y="1198371"/>
                </a:lnTo>
                <a:lnTo>
                  <a:pt x="4120834" y="1244805"/>
                </a:lnTo>
                <a:lnTo>
                  <a:pt x="4152273" y="1291854"/>
                </a:lnTo>
                <a:lnTo>
                  <a:pt x="4182772" y="1339518"/>
                </a:lnTo>
                <a:lnTo>
                  <a:pt x="4212332" y="1387796"/>
                </a:lnTo>
                <a:lnTo>
                  <a:pt x="4240930" y="1436650"/>
                </a:lnTo>
                <a:lnTo>
                  <a:pt x="4268542" y="1486043"/>
                </a:lnTo>
                <a:lnTo>
                  <a:pt x="4295168" y="1535973"/>
                </a:lnTo>
                <a:lnTo>
                  <a:pt x="4320809" y="1586442"/>
                </a:lnTo>
                <a:lnTo>
                  <a:pt x="4345445" y="1637409"/>
                </a:lnTo>
                <a:lnTo>
                  <a:pt x="4369056" y="1688835"/>
                </a:lnTo>
                <a:lnTo>
                  <a:pt x="4391642" y="1740718"/>
                </a:lnTo>
                <a:lnTo>
                  <a:pt x="4413202" y="1793060"/>
                </a:lnTo>
                <a:lnTo>
                  <a:pt x="4433722" y="1845819"/>
                </a:lnTo>
                <a:lnTo>
                  <a:pt x="4453183" y="1898954"/>
                </a:lnTo>
                <a:lnTo>
                  <a:pt x="4471586" y="1952465"/>
                </a:lnTo>
                <a:lnTo>
                  <a:pt x="4488931" y="2006351"/>
                </a:lnTo>
                <a:lnTo>
                  <a:pt x="4505205" y="2060570"/>
                </a:lnTo>
                <a:lnTo>
                  <a:pt x="4520394" y="2115080"/>
                </a:lnTo>
                <a:lnTo>
                  <a:pt x="4534499" y="2169880"/>
                </a:lnTo>
                <a:lnTo>
                  <a:pt x="4547519" y="2224971"/>
                </a:lnTo>
                <a:lnTo>
                  <a:pt x="4559445" y="2280310"/>
                </a:lnTo>
                <a:lnTo>
                  <a:pt x="4570267" y="2335852"/>
                </a:lnTo>
                <a:lnTo>
                  <a:pt x="4579984" y="2391598"/>
                </a:lnTo>
                <a:lnTo>
                  <a:pt x="4588598" y="2447548"/>
                </a:lnTo>
                <a:lnTo>
                  <a:pt x="4596100" y="2503657"/>
                </a:lnTo>
                <a:lnTo>
                  <a:pt x="4602486" y="2559882"/>
                </a:lnTo>
                <a:lnTo>
                  <a:pt x="4607756" y="2616223"/>
                </a:lnTo>
                <a:lnTo>
                  <a:pt x="4611908" y="2672679"/>
                </a:lnTo>
                <a:lnTo>
                  <a:pt x="4614941" y="2729207"/>
                </a:lnTo>
                <a:lnTo>
                  <a:pt x="4616851" y="2785761"/>
                </a:lnTo>
                <a:lnTo>
                  <a:pt x="4617638" y="2842342"/>
                </a:lnTo>
                <a:lnTo>
                  <a:pt x="4617304" y="2898950"/>
                </a:lnTo>
                <a:lnTo>
                  <a:pt x="4615847" y="2955540"/>
                </a:lnTo>
                <a:lnTo>
                  <a:pt x="4613270" y="3012068"/>
                </a:lnTo>
                <a:lnTo>
                  <a:pt x="4609571" y="3068533"/>
                </a:lnTo>
                <a:lnTo>
                  <a:pt x="4604751" y="3124937"/>
                </a:lnTo>
                <a:lnTo>
                  <a:pt x="4598815" y="3181233"/>
                </a:lnTo>
                <a:lnTo>
                  <a:pt x="4591766" y="3237379"/>
                </a:lnTo>
                <a:lnTo>
                  <a:pt x="4583604" y="3293374"/>
                </a:lnTo>
                <a:lnTo>
                  <a:pt x="4574329" y="3349218"/>
                </a:lnTo>
                <a:lnTo>
                  <a:pt x="4563950" y="3404867"/>
                </a:lnTo>
                <a:lnTo>
                  <a:pt x="4552473" y="3460278"/>
                </a:lnTo>
                <a:lnTo>
                  <a:pt x="4539900" y="3515450"/>
                </a:lnTo>
                <a:lnTo>
                  <a:pt x="4526229" y="3570383"/>
                </a:lnTo>
                <a:lnTo>
                  <a:pt x="4511472" y="3625034"/>
                </a:lnTo>
                <a:lnTo>
                  <a:pt x="4495641" y="3679361"/>
                </a:lnTo>
                <a:lnTo>
                  <a:pt x="4478734" y="3733363"/>
                </a:lnTo>
                <a:lnTo>
                  <a:pt x="4460753" y="3787040"/>
                </a:lnTo>
                <a:lnTo>
                  <a:pt x="4441712" y="3840351"/>
                </a:lnTo>
                <a:lnTo>
                  <a:pt x="4421625" y="3893252"/>
                </a:lnTo>
                <a:lnTo>
                  <a:pt x="4400493" y="3945744"/>
                </a:lnTo>
                <a:lnTo>
                  <a:pt x="4378314" y="3997828"/>
                </a:lnTo>
                <a:lnTo>
                  <a:pt x="4355108" y="4049461"/>
                </a:lnTo>
                <a:lnTo>
                  <a:pt x="4330892" y="4100604"/>
                </a:lnTo>
                <a:lnTo>
                  <a:pt x="4305666" y="4151257"/>
                </a:lnTo>
                <a:lnTo>
                  <a:pt x="4279430" y="4201419"/>
                </a:lnTo>
                <a:lnTo>
                  <a:pt x="4252205" y="4251051"/>
                </a:lnTo>
                <a:lnTo>
                  <a:pt x="4224012" y="4300115"/>
                </a:lnTo>
                <a:lnTo>
                  <a:pt x="4194851" y="4348609"/>
                </a:lnTo>
                <a:lnTo>
                  <a:pt x="4164722" y="4396534"/>
                </a:lnTo>
                <a:lnTo>
                  <a:pt x="4133649" y="4443852"/>
                </a:lnTo>
                <a:lnTo>
                  <a:pt x="4101657" y="4490527"/>
                </a:lnTo>
                <a:lnTo>
                  <a:pt x="4068745" y="4536558"/>
                </a:lnTo>
                <a:lnTo>
                  <a:pt x="4034913" y="4581944"/>
                </a:lnTo>
                <a:lnTo>
                  <a:pt x="4000188" y="4626652"/>
                </a:lnTo>
                <a:lnTo>
                  <a:pt x="3964597" y="4670644"/>
                </a:lnTo>
                <a:lnTo>
                  <a:pt x="3928141" y="4713922"/>
                </a:lnTo>
                <a:lnTo>
                  <a:pt x="3890818" y="4756485"/>
                </a:lnTo>
                <a:lnTo>
                  <a:pt x="3852660" y="4798300"/>
                </a:lnTo>
                <a:lnTo>
                  <a:pt x="3813695" y="4839333"/>
                </a:lnTo>
                <a:lnTo>
                  <a:pt x="3773923" y="4879586"/>
                </a:lnTo>
                <a:lnTo>
                  <a:pt x="3733345" y="4919057"/>
                </a:lnTo>
                <a:lnTo>
                  <a:pt x="3691993" y="4957716"/>
                </a:lnTo>
                <a:lnTo>
                  <a:pt x="3649899" y="4995533"/>
                </a:lnTo>
                <a:lnTo>
                  <a:pt x="3607062" y="5032507"/>
                </a:lnTo>
                <a:lnTo>
                  <a:pt x="3563484" y="5068639"/>
                </a:lnTo>
                <a:lnTo>
                  <a:pt x="3519198" y="5103900"/>
                </a:lnTo>
                <a:lnTo>
                  <a:pt x="3474239" y="5138262"/>
                </a:lnTo>
                <a:lnTo>
                  <a:pt x="3428607" y="5171725"/>
                </a:lnTo>
                <a:lnTo>
                  <a:pt x="3382302" y="5204289"/>
                </a:lnTo>
                <a:lnTo>
                  <a:pt x="3335362" y="5235929"/>
                </a:lnTo>
                <a:lnTo>
                  <a:pt x="3287821" y="5266620"/>
                </a:lnTo>
                <a:lnTo>
                  <a:pt x="3239681" y="5296362"/>
                </a:lnTo>
                <a:lnTo>
                  <a:pt x="3190941" y="5325154"/>
                </a:lnTo>
                <a:lnTo>
                  <a:pt x="3141640" y="5352975"/>
                </a:lnTo>
                <a:lnTo>
                  <a:pt x="3091817" y="5379802"/>
                </a:lnTo>
                <a:lnTo>
                  <a:pt x="3041471" y="5405635"/>
                </a:lnTo>
                <a:lnTo>
                  <a:pt x="2990603" y="5430475"/>
                </a:lnTo>
                <a:lnTo>
                  <a:pt x="2939253" y="5454301"/>
                </a:lnTo>
                <a:lnTo>
                  <a:pt x="2887460" y="5477095"/>
                </a:lnTo>
                <a:lnTo>
                  <a:pt x="2835226" y="5498857"/>
                </a:lnTo>
                <a:lnTo>
                  <a:pt x="2782549" y="5519587"/>
                </a:lnTo>
                <a:lnTo>
                  <a:pt x="2729472" y="5539269"/>
                </a:lnTo>
                <a:lnTo>
                  <a:pt x="2676036" y="5557887"/>
                </a:lnTo>
                <a:lnTo>
                  <a:pt x="2622241" y="5575441"/>
                </a:lnTo>
                <a:lnTo>
                  <a:pt x="2568087" y="5591931"/>
                </a:lnTo>
                <a:lnTo>
                  <a:pt x="2513617" y="5607345"/>
                </a:lnTo>
                <a:lnTo>
                  <a:pt x="2458874" y="5621670"/>
                </a:lnTo>
                <a:lnTo>
                  <a:pt x="2403857" y="5634906"/>
                </a:lnTo>
                <a:lnTo>
                  <a:pt x="2348567" y="5647053"/>
                </a:lnTo>
                <a:lnTo>
                  <a:pt x="2293047" y="5658101"/>
                </a:lnTo>
                <a:lnTo>
                  <a:pt x="2237340" y="5668043"/>
                </a:lnTo>
                <a:lnTo>
                  <a:pt x="2181448" y="5676877"/>
                </a:lnTo>
                <a:lnTo>
                  <a:pt x="2125369" y="5684604"/>
                </a:lnTo>
                <a:lnTo>
                  <a:pt x="2069148" y="5691218"/>
                </a:lnTo>
                <a:lnTo>
                  <a:pt x="2012829" y="5696714"/>
                </a:lnTo>
                <a:lnTo>
                  <a:pt x="1956412" y="5701091"/>
                </a:lnTo>
                <a:lnTo>
                  <a:pt x="1899897" y="5704349"/>
                </a:lnTo>
                <a:lnTo>
                  <a:pt x="1843328" y="5706487"/>
                </a:lnTo>
                <a:lnTo>
                  <a:pt x="1786751" y="5707502"/>
                </a:lnTo>
                <a:close/>
              </a:path>
            </a:pathLst>
          </a:custGeom>
          <a:solidFill>
            <a:srgbClr val="FFC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9857" y="5143500"/>
            <a:ext cx="2635885" cy="2329180"/>
          </a:xfrm>
          <a:custGeom>
            <a:avLst/>
            <a:gdLst/>
            <a:ahLst/>
            <a:cxnLst/>
            <a:rect l="l" t="t" r="r" b="b"/>
            <a:pathLst>
              <a:path w="2635885" h="2329179">
                <a:moveTo>
                  <a:pt x="986229" y="2328774"/>
                </a:moveTo>
                <a:lnTo>
                  <a:pt x="945430" y="2299340"/>
                </a:lnTo>
                <a:lnTo>
                  <a:pt x="905235" y="2269267"/>
                </a:lnTo>
                <a:lnTo>
                  <a:pt x="865644" y="2238553"/>
                </a:lnTo>
                <a:lnTo>
                  <a:pt x="826657" y="2207200"/>
                </a:lnTo>
                <a:lnTo>
                  <a:pt x="788274" y="2175206"/>
                </a:lnTo>
                <a:lnTo>
                  <a:pt x="750496" y="2142572"/>
                </a:lnTo>
                <a:lnTo>
                  <a:pt x="713322" y="2109298"/>
                </a:lnTo>
                <a:lnTo>
                  <a:pt x="676752" y="2075384"/>
                </a:lnTo>
                <a:lnTo>
                  <a:pt x="640786" y="2040829"/>
                </a:lnTo>
                <a:lnTo>
                  <a:pt x="605425" y="2005635"/>
                </a:lnTo>
                <a:lnTo>
                  <a:pt x="570667" y="1969801"/>
                </a:lnTo>
                <a:lnTo>
                  <a:pt x="536514" y="1933326"/>
                </a:lnTo>
                <a:lnTo>
                  <a:pt x="502965" y="1896211"/>
                </a:lnTo>
                <a:lnTo>
                  <a:pt x="470021" y="1858457"/>
                </a:lnTo>
                <a:lnTo>
                  <a:pt x="437680" y="1820062"/>
                </a:lnTo>
                <a:lnTo>
                  <a:pt x="405944" y="1781027"/>
                </a:lnTo>
                <a:lnTo>
                  <a:pt x="374889" y="1741448"/>
                </a:lnTo>
                <a:lnTo>
                  <a:pt x="344592" y="1701421"/>
                </a:lnTo>
                <a:lnTo>
                  <a:pt x="315052" y="1660947"/>
                </a:lnTo>
                <a:lnTo>
                  <a:pt x="286270" y="1620024"/>
                </a:lnTo>
                <a:lnTo>
                  <a:pt x="258246" y="1578654"/>
                </a:lnTo>
                <a:lnTo>
                  <a:pt x="230980" y="1536836"/>
                </a:lnTo>
                <a:lnTo>
                  <a:pt x="204472" y="1494571"/>
                </a:lnTo>
                <a:lnTo>
                  <a:pt x="178722" y="1451857"/>
                </a:lnTo>
                <a:lnTo>
                  <a:pt x="153729" y="1408696"/>
                </a:lnTo>
                <a:lnTo>
                  <a:pt x="129494" y="1365087"/>
                </a:lnTo>
                <a:lnTo>
                  <a:pt x="106017" y="1321030"/>
                </a:lnTo>
                <a:lnTo>
                  <a:pt x="83298" y="1276525"/>
                </a:lnTo>
                <a:lnTo>
                  <a:pt x="61337" y="1231573"/>
                </a:lnTo>
                <a:lnTo>
                  <a:pt x="40133" y="1186172"/>
                </a:lnTo>
                <a:lnTo>
                  <a:pt x="19687" y="1140324"/>
                </a:lnTo>
                <a:lnTo>
                  <a:pt x="0" y="1094029"/>
                </a:lnTo>
                <a:lnTo>
                  <a:pt x="2635765" y="0"/>
                </a:lnTo>
                <a:lnTo>
                  <a:pt x="986229" y="2328774"/>
                </a:lnTo>
                <a:close/>
              </a:path>
            </a:pathLst>
          </a:custGeom>
          <a:solidFill>
            <a:srgbClr val="AABB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1760" y="4723511"/>
            <a:ext cx="2854325" cy="1644650"/>
          </a:xfrm>
          <a:custGeom>
            <a:avLst/>
            <a:gdLst/>
            <a:ahLst/>
            <a:cxnLst/>
            <a:rect l="l" t="t" r="r" b="b"/>
            <a:pathLst>
              <a:path w="2854325" h="1644650">
                <a:moveTo>
                  <a:pt x="276069" y="1644384"/>
                </a:moveTo>
                <a:lnTo>
                  <a:pt x="255039" y="1599110"/>
                </a:lnTo>
                <a:lnTo>
                  <a:pt x="234838" y="1553584"/>
                </a:lnTo>
                <a:lnTo>
                  <a:pt x="215464" y="1507806"/>
                </a:lnTo>
                <a:lnTo>
                  <a:pt x="196919" y="1461775"/>
                </a:lnTo>
                <a:lnTo>
                  <a:pt x="179202" y="1415493"/>
                </a:lnTo>
                <a:lnTo>
                  <a:pt x="162314" y="1368958"/>
                </a:lnTo>
                <a:lnTo>
                  <a:pt x="146253" y="1322170"/>
                </a:lnTo>
                <a:lnTo>
                  <a:pt x="131021" y="1275131"/>
                </a:lnTo>
                <a:lnTo>
                  <a:pt x="116617" y="1227839"/>
                </a:lnTo>
                <a:lnTo>
                  <a:pt x="103042" y="1180295"/>
                </a:lnTo>
                <a:lnTo>
                  <a:pt x="90295" y="1132499"/>
                </a:lnTo>
                <a:lnTo>
                  <a:pt x="78376" y="1084450"/>
                </a:lnTo>
                <a:lnTo>
                  <a:pt x="67285" y="1036149"/>
                </a:lnTo>
                <a:lnTo>
                  <a:pt x="57022" y="987596"/>
                </a:lnTo>
                <a:lnTo>
                  <a:pt x="47588" y="938791"/>
                </a:lnTo>
                <a:lnTo>
                  <a:pt x="38982" y="889733"/>
                </a:lnTo>
                <a:lnTo>
                  <a:pt x="31205" y="840423"/>
                </a:lnTo>
                <a:lnTo>
                  <a:pt x="24274" y="790987"/>
                </a:lnTo>
                <a:lnTo>
                  <a:pt x="18209" y="741551"/>
                </a:lnTo>
                <a:lnTo>
                  <a:pt x="13010" y="692114"/>
                </a:lnTo>
                <a:lnTo>
                  <a:pt x="8677" y="642678"/>
                </a:lnTo>
                <a:lnTo>
                  <a:pt x="5210" y="593242"/>
                </a:lnTo>
                <a:lnTo>
                  <a:pt x="2609" y="543805"/>
                </a:lnTo>
                <a:lnTo>
                  <a:pt x="873" y="494369"/>
                </a:lnTo>
                <a:lnTo>
                  <a:pt x="3" y="444932"/>
                </a:lnTo>
                <a:lnTo>
                  <a:pt x="0" y="395495"/>
                </a:lnTo>
                <a:lnTo>
                  <a:pt x="861" y="346059"/>
                </a:lnTo>
                <a:lnTo>
                  <a:pt x="2589" y="296622"/>
                </a:lnTo>
                <a:lnTo>
                  <a:pt x="5183" y="247185"/>
                </a:lnTo>
                <a:lnTo>
                  <a:pt x="8642" y="197748"/>
                </a:lnTo>
                <a:lnTo>
                  <a:pt x="12968" y="148311"/>
                </a:lnTo>
                <a:lnTo>
                  <a:pt x="18159" y="98874"/>
                </a:lnTo>
                <a:lnTo>
                  <a:pt x="24216" y="49437"/>
                </a:lnTo>
                <a:lnTo>
                  <a:pt x="31138" y="0"/>
                </a:lnTo>
                <a:lnTo>
                  <a:pt x="2853862" y="419988"/>
                </a:lnTo>
                <a:lnTo>
                  <a:pt x="276069" y="1644384"/>
                </a:lnTo>
                <a:close/>
              </a:path>
            </a:pathLst>
          </a:custGeom>
          <a:solidFill>
            <a:srgbClr val="5DA7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5437" y="2289702"/>
            <a:ext cx="2840355" cy="2854325"/>
          </a:xfrm>
          <a:custGeom>
            <a:avLst/>
            <a:gdLst/>
            <a:ahLst/>
            <a:cxnLst/>
            <a:rect l="l" t="t" r="r" b="b"/>
            <a:pathLst>
              <a:path w="2840354" h="2854325">
                <a:moveTo>
                  <a:pt x="2840186" y="2853797"/>
                </a:moveTo>
                <a:lnTo>
                  <a:pt x="0" y="2575410"/>
                </a:lnTo>
                <a:lnTo>
                  <a:pt x="5614" y="2523142"/>
                </a:lnTo>
                <a:lnTo>
                  <a:pt x="12186" y="2471013"/>
                </a:lnTo>
                <a:lnTo>
                  <a:pt x="19716" y="2419024"/>
                </a:lnTo>
                <a:lnTo>
                  <a:pt x="28203" y="2367172"/>
                </a:lnTo>
                <a:lnTo>
                  <a:pt x="37649" y="2315460"/>
                </a:lnTo>
                <a:lnTo>
                  <a:pt x="48044" y="2263930"/>
                </a:lnTo>
                <a:lnTo>
                  <a:pt x="59379" y="2212626"/>
                </a:lnTo>
                <a:lnTo>
                  <a:pt x="71656" y="2161548"/>
                </a:lnTo>
                <a:lnTo>
                  <a:pt x="84874" y="2110697"/>
                </a:lnTo>
                <a:lnTo>
                  <a:pt x="99033" y="2060072"/>
                </a:lnTo>
                <a:lnTo>
                  <a:pt x="114121" y="2009716"/>
                </a:lnTo>
                <a:lnTo>
                  <a:pt x="130124" y="1959671"/>
                </a:lnTo>
                <a:lnTo>
                  <a:pt x="147044" y="1909939"/>
                </a:lnTo>
                <a:lnTo>
                  <a:pt x="164881" y="1860518"/>
                </a:lnTo>
                <a:lnTo>
                  <a:pt x="183633" y="1811409"/>
                </a:lnTo>
                <a:lnTo>
                  <a:pt x="203286" y="1762653"/>
                </a:lnTo>
                <a:lnTo>
                  <a:pt x="223822" y="1714292"/>
                </a:lnTo>
                <a:lnTo>
                  <a:pt x="245242" y="1666326"/>
                </a:lnTo>
                <a:lnTo>
                  <a:pt x="267545" y="1618754"/>
                </a:lnTo>
                <a:lnTo>
                  <a:pt x="290732" y="1571577"/>
                </a:lnTo>
                <a:lnTo>
                  <a:pt x="314783" y="1524835"/>
                </a:lnTo>
                <a:lnTo>
                  <a:pt x="339678" y="1478567"/>
                </a:lnTo>
                <a:lnTo>
                  <a:pt x="365416" y="1432773"/>
                </a:lnTo>
                <a:lnTo>
                  <a:pt x="391999" y="1387453"/>
                </a:lnTo>
                <a:lnTo>
                  <a:pt x="419424" y="1342608"/>
                </a:lnTo>
                <a:lnTo>
                  <a:pt x="447670" y="1298275"/>
                </a:lnTo>
                <a:lnTo>
                  <a:pt x="476712" y="1254491"/>
                </a:lnTo>
                <a:lnTo>
                  <a:pt x="506551" y="1211258"/>
                </a:lnTo>
                <a:lnTo>
                  <a:pt x="537186" y="1168574"/>
                </a:lnTo>
                <a:lnTo>
                  <a:pt x="568618" y="1126440"/>
                </a:lnTo>
                <a:lnTo>
                  <a:pt x="600819" y="1084892"/>
                </a:lnTo>
                <a:lnTo>
                  <a:pt x="633763" y="1043964"/>
                </a:lnTo>
                <a:lnTo>
                  <a:pt x="667449" y="1003657"/>
                </a:lnTo>
                <a:lnTo>
                  <a:pt x="701878" y="963970"/>
                </a:lnTo>
                <a:lnTo>
                  <a:pt x="737050" y="924905"/>
                </a:lnTo>
                <a:lnTo>
                  <a:pt x="772934" y="886493"/>
                </a:lnTo>
                <a:lnTo>
                  <a:pt x="809500" y="848767"/>
                </a:lnTo>
                <a:lnTo>
                  <a:pt x="846749" y="811728"/>
                </a:lnTo>
                <a:lnTo>
                  <a:pt x="884680" y="775375"/>
                </a:lnTo>
                <a:lnTo>
                  <a:pt x="923294" y="739708"/>
                </a:lnTo>
                <a:lnTo>
                  <a:pt x="962557" y="704758"/>
                </a:lnTo>
                <a:lnTo>
                  <a:pt x="1002437" y="670554"/>
                </a:lnTo>
                <a:lnTo>
                  <a:pt x="1042932" y="637097"/>
                </a:lnTo>
                <a:lnTo>
                  <a:pt x="1084045" y="604385"/>
                </a:lnTo>
                <a:lnTo>
                  <a:pt x="1125773" y="572420"/>
                </a:lnTo>
                <a:lnTo>
                  <a:pt x="1168083" y="541228"/>
                </a:lnTo>
                <a:lnTo>
                  <a:pt x="1210937" y="510835"/>
                </a:lnTo>
                <a:lnTo>
                  <a:pt x="1254337" y="481242"/>
                </a:lnTo>
                <a:lnTo>
                  <a:pt x="1298282" y="452449"/>
                </a:lnTo>
                <a:lnTo>
                  <a:pt x="1342772" y="424456"/>
                </a:lnTo>
                <a:lnTo>
                  <a:pt x="1387770" y="397286"/>
                </a:lnTo>
                <a:lnTo>
                  <a:pt x="1433236" y="370962"/>
                </a:lnTo>
                <a:lnTo>
                  <a:pt x="1479173" y="345485"/>
                </a:lnTo>
                <a:lnTo>
                  <a:pt x="1525578" y="320854"/>
                </a:lnTo>
                <a:lnTo>
                  <a:pt x="1572453" y="297070"/>
                </a:lnTo>
                <a:lnTo>
                  <a:pt x="1619757" y="274152"/>
                </a:lnTo>
                <a:lnTo>
                  <a:pt x="1667451" y="252120"/>
                </a:lnTo>
                <a:lnTo>
                  <a:pt x="1715535" y="230974"/>
                </a:lnTo>
                <a:lnTo>
                  <a:pt x="1764008" y="210714"/>
                </a:lnTo>
                <a:lnTo>
                  <a:pt x="1812870" y="191341"/>
                </a:lnTo>
                <a:lnTo>
                  <a:pt x="1862081" y="172869"/>
                </a:lnTo>
                <a:lnTo>
                  <a:pt x="1911598" y="155315"/>
                </a:lnTo>
                <a:lnTo>
                  <a:pt x="1961422" y="138680"/>
                </a:lnTo>
                <a:lnTo>
                  <a:pt x="2011552" y="122963"/>
                </a:lnTo>
                <a:lnTo>
                  <a:pt x="2061988" y="108163"/>
                </a:lnTo>
                <a:lnTo>
                  <a:pt x="2112689" y="94295"/>
                </a:lnTo>
                <a:lnTo>
                  <a:pt x="2163610" y="81368"/>
                </a:lnTo>
                <a:lnTo>
                  <a:pt x="2214751" y="69384"/>
                </a:lnTo>
                <a:lnTo>
                  <a:pt x="2266114" y="58342"/>
                </a:lnTo>
                <a:lnTo>
                  <a:pt x="2317697" y="48243"/>
                </a:lnTo>
                <a:lnTo>
                  <a:pt x="2369457" y="39094"/>
                </a:lnTo>
                <a:lnTo>
                  <a:pt x="2421351" y="30904"/>
                </a:lnTo>
                <a:lnTo>
                  <a:pt x="2473378" y="23673"/>
                </a:lnTo>
                <a:lnTo>
                  <a:pt x="2525538" y="17400"/>
                </a:lnTo>
                <a:lnTo>
                  <a:pt x="2577831" y="12086"/>
                </a:lnTo>
                <a:lnTo>
                  <a:pt x="2630213" y="7735"/>
                </a:lnTo>
                <a:lnTo>
                  <a:pt x="2682639" y="4351"/>
                </a:lnTo>
                <a:lnTo>
                  <a:pt x="2735110" y="1933"/>
                </a:lnTo>
                <a:lnTo>
                  <a:pt x="2787626" y="483"/>
                </a:lnTo>
                <a:lnTo>
                  <a:pt x="2840186" y="0"/>
                </a:lnTo>
                <a:lnTo>
                  <a:pt x="2840186" y="2853797"/>
                </a:lnTo>
                <a:close/>
              </a:path>
            </a:pathLst>
          </a:custGeom>
          <a:solidFill>
            <a:srgbClr val="00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70327" y="8754927"/>
            <a:ext cx="39789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College of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attendance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240353" y="3183062"/>
            <a:ext cx="29095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6665" marR="5080" indent="-1244600">
              <a:lnSpc>
                <a:spcPct val="1163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Liberal Arts: Arts and</a:t>
            </a:r>
            <a:r>
              <a:rPr sz="15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Humanities  33%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27353" y="6144606"/>
            <a:ext cx="8261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5080" indent="-203200">
              <a:lnSpc>
                <a:spcPct val="1163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Business  15%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94582" y="4133758"/>
            <a:ext cx="9690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630" marR="5080" indent="-329565">
              <a:lnSpc>
                <a:spcPct val="1163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Undecided  5%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83591" y="2609491"/>
            <a:ext cx="1186815" cy="1238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9290" marR="5080" indent="-219710">
              <a:lnSpc>
                <a:spcPct val="1163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MMART  4%</a:t>
            </a:r>
            <a:endParaRPr sz="1550">
              <a:latin typeface="Arial"/>
              <a:cs typeface="Arial"/>
            </a:endParaRPr>
          </a:p>
          <a:p>
            <a:pPr marL="209550" marR="486409" indent="-197485">
              <a:lnSpc>
                <a:spcPct val="116300"/>
              </a:lnSpc>
              <a:spcBef>
                <a:spcPts val="89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Nursing  4%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52605" y="2087303"/>
            <a:ext cx="6731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080" indent="-181610">
              <a:lnSpc>
                <a:spcPct val="1163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English  4%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74853" y="2051360"/>
            <a:ext cx="31115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4%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30923" y="1631108"/>
            <a:ext cx="1419225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25" spc="7" baseline="-41218" dirty="0">
                <a:solidFill>
                  <a:srgbClr val="FFFFFF"/>
                </a:solidFill>
                <a:latin typeface="Arial"/>
                <a:cs typeface="Arial"/>
              </a:rPr>
              <a:t>ESL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Psychology</a:t>
            </a:r>
            <a:endParaRPr sz="15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977203" y="1905918"/>
            <a:ext cx="311150" cy="26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3%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440039" y="2311394"/>
            <a:ext cx="2854325" cy="4352290"/>
          </a:xfrm>
          <a:custGeom>
            <a:avLst/>
            <a:gdLst/>
            <a:ahLst/>
            <a:cxnLst/>
            <a:rect l="l" t="t" r="r" b="b"/>
            <a:pathLst>
              <a:path w="2854325" h="4352290">
                <a:moveTo>
                  <a:pt x="2428963" y="4351894"/>
                </a:moveTo>
                <a:lnTo>
                  <a:pt x="0" y="2853797"/>
                </a:lnTo>
                <a:lnTo>
                  <a:pt x="0" y="0"/>
                </a:lnTo>
                <a:lnTo>
                  <a:pt x="54151" y="512"/>
                </a:lnTo>
                <a:lnTo>
                  <a:pt x="108235" y="2048"/>
                </a:lnTo>
                <a:lnTo>
                  <a:pt x="162251" y="4609"/>
                </a:lnTo>
                <a:lnTo>
                  <a:pt x="216198" y="8194"/>
                </a:lnTo>
                <a:lnTo>
                  <a:pt x="270078" y="12803"/>
                </a:lnTo>
                <a:lnTo>
                  <a:pt x="323889" y="18437"/>
                </a:lnTo>
                <a:lnTo>
                  <a:pt x="377632" y="25095"/>
                </a:lnTo>
                <a:lnTo>
                  <a:pt x="431240" y="32769"/>
                </a:lnTo>
                <a:lnTo>
                  <a:pt x="484645" y="41448"/>
                </a:lnTo>
                <a:lnTo>
                  <a:pt x="537847" y="51134"/>
                </a:lnTo>
                <a:lnTo>
                  <a:pt x="590845" y="61826"/>
                </a:lnTo>
                <a:lnTo>
                  <a:pt x="643641" y="73525"/>
                </a:lnTo>
                <a:lnTo>
                  <a:pt x="696234" y="86230"/>
                </a:lnTo>
                <a:lnTo>
                  <a:pt x="748623" y="99941"/>
                </a:lnTo>
                <a:lnTo>
                  <a:pt x="800744" y="114641"/>
                </a:lnTo>
                <a:lnTo>
                  <a:pt x="852531" y="130311"/>
                </a:lnTo>
                <a:lnTo>
                  <a:pt x="903983" y="146952"/>
                </a:lnTo>
                <a:lnTo>
                  <a:pt x="955101" y="164563"/>
                </a:lnTo>
                <a:lnTo>
                  <a:pt x="1005884" y="183145"/>
                </a:lnTo>
                <a:lnTo>
                  <a:pt x="1056333" y="202698"/>
                </a:lnTo>
                <a:lnTo>
                  <a:pt x="1106448" y="223221"/>
                </a:lnTo>
                <a:lnTo>
                  <a:pt x="1156166" y="244688"/>
                </a:lnTo>
                <a:lnTo>
                  <a:pt x="1205423" y="267073"/>
                </a:lnTo>
                <a:lnTo>
                  <a:pt x="1254221" y="290376"/>
                </a:lnTo>
                <a:lnTo>
                  <a:pt x="1302559" y="314597"/>
                </a:lnTo>
                <a:lnTo>
                  <a:pt x="1350437" y="339736"/>
                </a:lnTo>
                <a:lnTo>
                  <a:pt x="1397855" y="365792"/>
                </a:lnTo>
                <a:lnTo>
                  <a:pt x="1444813" y="392766"/>
                </a:lnTo>
                <a:lnTo>
                  <a:pt x="1491253" y="420623"/>
                </a:lnTo>
                <a:lnTo>
                  <a:pt x="1537115" y="449330"/>
                </a:lnTo>
                <a:lnTo>
                  <a:pt x="1582400" y="478885"/>
                </a:lnTo>
                <a:lnTo>
                  <a:pt x="1627108" y="509289"/>
                </a:lnTo>
                <a:lnTo>
                  <a:pt x="1671238" y="540542"/>
                </a:lnTo>
                <a:lnTo>
                  <a:pt x="1714791" y="572644"/>
                </a:lnTo>
                <a:lnTo>
                  <a:pt x="1757767" y="605595"/>
                </a:lnTo>
                <a:lnTo>
                  <a:pt x="1800112" y="639352"/>
                </a:lnTo>
                <a:lnTo>
                  <a:pt x="1841772" y="673875"/>
                </a:lnTo>
                <a:lnTo>
                  <a:pt x="1882748" y="709163"/>
                </a:lnTo>
                <a:lnTo>
                  <a:pt x="1923040" y="745216"/>
                </a:lnTo>
                <a:lnTo>
                  <a:pt x="1962646" y="782033"/>
                </a:lnTo>
                <a:lnTo>
                  <a:pt x="2001568" y="819616"/>
                </a:lnTo>
                <a:lnTo>
                  <a:pt x="2039806" y="857964"/>
                </a:lnTo>
                <a:lnTo>
                  <a:pt x="2077312" y="897028"/>
                </a:lnTo>
                <a:lnTo>
                  <a:pt x="2114037" y="936760"/>
                </a:lnTo>
                <a:lnTo>
                  <a:pt x="2149983" y="977160"/>
                </a:lnTo>
                <a:lnTo>
                  <a:pt x="2185150" y="1018227"/>
                </a:lnTo>
                <a:lnTo>
                  <a:pt x="2219536" y="1059962"/>
                </a:lnTo>
                <a:lnTo>
                  <a:pt x="2253143" y="1102365"/>
                </a:lnTo>
                <a:lnTo>
                  <a:pt x="2285970" y="1145435"/>
                </a:lnTo>
                <a:lnTo>
                  <a:pt x="2317976" y="1189119"/>
                </a:lnTo>
                <a:lnTo>
                  <a:pt x="2349122" y="1233361"/>
                </a:lnTo>
                <a:lnTo>
                  <a:pt x="2379405" y="1278162"/>
                </a:lnTo>
                <a:lnTo>
                  <a:pt x="2408828" y="1323522"/>
                </a:lnTo>
                <a:lnTo>
                  <a:pt x="2437390" y="1369440"/>
                </a:lnTo>
                <a:lnTo>
                  <a:pt x="2465090" y="1415917"/>
                </a:lnTo>
                <a:lnTo>
                  <a:pt x="2491929" y="1462953"/>
                </a:lnTo>
                <a:lnTo>
                  <a:pt x="2517873" y="1510488"/>
                </a:lnTo>
                <a:lnTo>
                  <a:pt x="2542890" y="1558462"/>
                </a:lnTo>
                <a:lnTo>
                  <a:pt x="2566979" y="1606876"/>
                </a:lnTo>
                <a:lnTo>
                  <a:pt x="2590141" y="1655731"/>
                </a:lnTo>
                <a:lnTo>
                  <a:pt x="2612375" y="1705024"/>
                </a:lnTo>
                <a:lnTo>
                  <a:pt x="2633682" y="1754758"/>
                </a:lnTo>
                <a:lnTo>
                  <a:pt x="2654061" y="1804932"/>
                </a:lnTo>
                <a:lnTo>
                  <a:pt x="2673487" y="1855481"/>
                </a:lnTo>
                <a:lnTo>
                  <a:pt x="2691936" y="1906345"/>
                </a:lnTo>
                <a:lnTo>
                  <a:pt x="2709407" y="1957521"/>
                </a:lnTo>
                <a:lnTo>
                  <a:pt x="2725900" y="2009010"/>
                </a:lnTo>
                <a:lnTo>
                  <a:pt x="2741416" y="2060813"/>
                </a:lnTo>
                <a:lnTo>
                  <a:pt x="2755954" y="2112929"/>
                </a:lnTo>
                <a:lnTo>
                  <a:pt x="2769514" y="2165358"/>
                </a:lnTo>
                <a:lnTo>
                  <a:pt x="2782080" y="2218034"/>
                </a:lnTo>
                <a:lnTo>
                  <a:pt x="2793636" y="2270891"/>
                </a:lnTo>
                <a:lnTo>
                  <a:pt x="2804181" y="2323929"/>
                </a:lnTo>
                <a:lnTo>
                  <a:pt x="2813716" y="2377148"/>
                </a:lnTo>
                <a:lnTo>
                  <a:pt x="2822241" y="2430548"/>
                </a:lnTo>
                <a:lnTo>
                  <a:pt x="2829755" y="2484129"/>
                </a:lnTo>
                <a:lnTo>
                  <a:pt x="2836258" y="2537892"/>
                </a:lnTo>
                <a:lnTo>
                  <a:pt x="2841743" y="2591767"/>
                </a:lnTo>
                <a:lnTo>
                  <a:pt x="2846203" y="2645689"/>
                </a:lnTo>
                <a:lnTo>
                  <a:pt x="2849638" y="2699656"/>
                </a:lnTo>
                <a:lnTo>
                  <a:pt x="2852046" y="2753669"/>
                </a:lnTo>
                <a:lnTo>
                  <a:pt x="2853429" y="2807727"/>
                </a:lnTo>
                <a:lnTo>
                  <a:pt x="2853787" y="2861832"/>
                </a:lnTo>
                <a:lnTo>
                  <a:pt x="2853119" y="2915982"/>
                </a:lnTo>
                <a:lnTo>
                  <a:pt x="2851427" y="2970109"/>
                </a:lnTo>
                <a:lnTo>
                  <a:pt x="2848712" y="3024147"/>
                </a:lnTo>
                <a:lnTo>
                  <a:pt x="2844975" y="3078094"/>
                </a:lnTo>
                <a:lnTo>
                  <a:pt x="2840215" y="3131950"/>
                </a:lnTo>
                <a:lnTo>
                  <a:pt x="2834433" y="3185717"/>
                </a:lnTo>
                <a:lnTo>
                  <a:pt x="2827628" y="3239392"/>
                </a:lnTo>
                <a:lnTo>
                  <a:pt x="2819801" y="3292978"/>
                </a:lnTo>
                <a:lnTo>
                  <a:pt x="2810961" y="3346406"/>
                </a:lnTo>
                <a:lnTo>
                  <a:pt x="2801120" y="3399609"/>
                </a:lnTo>
                <a:lnTo>
                  <a:pt x="2790277" y="3452587"/>
                </a:lnTo>
                <a:lnTo>
                  <a:pt x="2778432" y="3505340"/>
                </a:lnTo>
                <a:lnTo>
                  <a:pt x="2765586" y="3557868"/>
                </a:lnTo>
                <a:lnTo>
                  <a:pt x="2751738" y="3610172"/>
                </a:lnTo>
                <a:lnTo>
                  <a:pt x="2736889" y="3662250"/>
                </a:lnTo>
                <a:lnTo>
                  <a:pt x="2721057" y="3714038"/>
                </a:lnTo>
                <a:lnTo>
                  <a:pt x="2704262" y="3765471"/>
                </a:lnTo>
                <a:lnTo>
                  <a:pt x="2686504" y="3816549"/>
                </a:lnTo>
                <a:lnTo>
                  <a:pt x="2667783" y="3867271"/>
                </a:lnTo>
                <a:lnTo>
                  <a:pt x="2648099" y="3917637"/>
                </a:lnTo>
                <a:lnTo>
                  <a:pt x="2627451" y="3967648"/>
                </a:lnTo>
                <a:lnTo>
                  <a:pt x="2605841" y="4017303"/>
                </a:lnTo>
                <a:lnTo>
                  <a:pt x="2583295" y="4066541"/>
                </a:lnTo>
                <a:lnTo>
                  <a:pt x="2559842" y="4115299"/>
                </a:lnTo>
                <a:lnTo>
                  <a:pt x="2535482" y="4163578"/>
                </a:lnTo>
                <a:lnTo>
                  <a:pt x="2510213" y="4211376"/>
                </a:lnTo>
                <a:lnTo>
                  <a:pt x="2484037" y="4258695"/>
                </a:lnTo>
                <a:lnTo>
                  <a:pt x="2456954" y="4305534"/>
                </a:lnTo>
                <a:lnTo>
                  <a:pt x="2428963" y="4351894"/>
                </a:lnTo>
                <a:close/>
              </a:path>
            </a:pathLst>
          </a:custGeom>
          <a:solidFill>
            <a:srgbClr val="FFC7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13335" y="5165191"/>
            <a:ext cx="4427855" cy="2854325"/>
          </a:xfrm>
          <a:custGeom>
            <a:avLst/>
            <a:gdLst/>
            <a:ahLst/>
            <a:cxnLst/>
            <a:rect l="l" t="t" r="r" b="b"/>
            <a:pathLst>
              <a:path w="4427855" h="2854325">
                <a:moveTo>
                  <a:pt x="1909223" y="2853747"/>
                </a:moveTo>
                <a:lnTo>
                  <a:pt x="1855470" y="2852911"/>
                </a:lnTo>
                <a:lnTo>
                  <a:pt x="1801724" y="2851060"/>
                </a:lnTo>
                <a:lnTo>
                  <a:pt x="1747985" y="2848195"/>
                </a:lnTo>
                <a:lnTo>
                  <a:pt x="1694308" y="2844320"/>
                </a:lnTo>
                <a:lnTo>
                  <a:pt x="1640753" y="2839437"/>
                </a:lnTo>
                <a:lnTo>
                  <a:pt x="1587318" y="2833548"/>
                </a:lnTo>
                <a:lnTo>
                  <a:pt x="1534003" y="2826651"/>
                </a:lnTo>
                <a:lnTo>
                  <a:pt x="1480809" y="2818748"/>
                </a:lnTo>
                <a:lnTo>
                  <a:pt x="1427736" y="2809837"/>
                </a:lnTo>
                <a:lnTo>
                  <a:pt x="1374840" y="2799930"/>
                </a:lnTo>
                <a:lnTo>
                  <a:pt x="1322177" y="2789035"/>
                </a:lnTo>
                <a:lnTo>
                  <a:pt x="1269748" y="2777154"/>
                </a:lnTo>
                <a:lnTo>
                  <a:pt x="1217552" y="2764286"/>
                </a:lnTo>
                <a:lnTo>
                  <a:pt x="1165590" y="2750430"/>
                </a:lnTo>
                <a:lnTo>
                  <a:pt x="1113861" y="2735588"/>
                </a:lnTo>
                <a:lnTo>
                  <a:pt x="1062421" y="2719775"/>
                </a:lnTo>
                <a:lnTo>
                  <a:pt x="1011324" y="2703008"/>
                </a:lnTo>
                <a:lnTo>
                  <a:pt x="960570" y="2685286"/>
                </a:lnTo>
                <a:lnTo>
                  <a:pt x="910160" y="2666610"/>
                </a:lnTo>
                <a:lnTo>
                  <a:pt x="860093" y="2646980"/>
                </a:lnTo>
                <a:lnTo>
                  <a:pt x="810369" y="2626395"/>
                </a:lnTo>
                <a:lnTo>
                  <a:pt x="761041" y="2604879"/>
                </a:lnTo>
                <a:lnTo>
                  <a:pt x="712163" y="2582453"/>
                </a:lnTo>
                <a:lnTo>
                  <a:pt x="663733" y="2559117"/>
                </a:lnTo>
                <a:lnTo>
                  <a:pt x="615752" y="2534873"/>
                </a:lnTo>
                <a:lnTo>
                  <a:pt x="568220" y="2509718"/>
                </a:lnTo>
                <a:lnTo>
                  <a:pt x="521137" y="2483654"/>
                </a:lnTo>
                <a:lnTo>
                  <a:pt x="474552" y="2456709"/>
                </a:lnTo>
                <a:lnTo>
                  <a:pt x="428516" y="2428911"/>
                </a:lnTo>
                <a:lnTo>
                  <a:pt x="383029" y="2400259"/>
                </a:lnTo>
                <a:lnTo>
                  <a:pt x="338090" y="2370755"/>
                </a:lnTo>
                <a:lnTo>
                  <a:pt x="293700" y="2340398"/>
                </a:lnTo>
                <a:lnTo>
                  <a:pt x="249858" y="2309187"/>
                </a:lnTo>
                <a:lnTo>
                  <a:pt x="206612" y="2277158"/>
                </a:lnTo>
                <a:lnTo>
                  <a:pt x="164007" y="2244342"/>
                </a:lnTo>
                <a:lnTo>
                  <a:pt x="122043" y="2210741"/>
                </a:lnTo>
                <a:lnTo>
                  <a:pt x="80720" y="2176354"/>
                </a:lnTo>
                <a:lnTo>
                  <a:pt x="40039" y="2141182"/>
                </a:lnTo>
                <a:lnTo>
                  <a:pt x="0" y="2105224"/>
                </a:lnTo>
                <a:lnTo>
                  <a:pt x="1926704" y="0"/>
                </a:lnTo>
                <a:lnTo>
                  <a:pt x="4427505" y="1374827"/>
                </a:lnTo>
                <a:lnTo>
                  <a:pt x="4401136" y="1421740"/>
                </a:lnTo>
                <a:lnTo>
                  <a:pt x="4373908" y="1468115"/>
                </a:lnTo>
                <a:lnTo>
                  <a:pt x="4345820" y="1513953"/>
                </a:lnTo>
                <a:lnTo>
                  <a:pt x="4316872" y="1559252"/>
                </a:lnTo>
                <a:lnTo>
                  <a:pt x="4287065" y="1604013"/>
                </a:lnTo>
                <a:lnTo>
                  <a:pt x="4256398" y="1648236"/>
                </a:lnTo>
                <a:lnTo>
                  <a:pt x="4224904" y="1691874"/>
                </a:lnTo>
                <a:lnTo>
                  <a:pt x="4192616" y="1734881"/>
                </a:lnTo>
                <a:lnTo>
                  <a:pt x="4159535" y="1777256"/>
                </a:lnTo>
                <a:lnTo>
                  <a:pt x="4125661" y="1819000"/>
                </a:lnTo>
                <a:lnTo>
                  <a:pt x="4090993" y="1860111"/>
                </a:lnTo>
                <a:lnTo>
                  <a:pt x="4055531" y="1900592"/>
                </a:lnTo>
                <a:lnTo>
                  <a:pt x="4019315" y="1940397"/>
                </a:lnTo>
                <a:lnTo>
                  <a:pt x="3982380" y="1979486"/>
                </a:lnTo>
                <a:lnTo>
                  <a:pt x="3944729" y="2017858"/>
                </a:lnTo>
                <a:lnTo>
                  <a:pt x="3906361" y="2055512"/>
                </a:lnTo>
                <a:lnTo>
                  <a:pt x="3867275" y="2092449"/>
                </a:lnTo>
                <a:lnTo>
                  <a:pt x="3827472" y="2128670"/>
                </a:lnTo>
                <a:lnTo>
                  <a:pt x="3786995" y="2164134"/>
                </a:lnTo>
                <a:lnTo>
                  <a:pt x="3745886" y="2198806"/>
                </a:lnTo>
                <a:lnTo>
                  <a:pt x="3704145" y="2232684"/>
                </a:lnTo>
                <a:lnTo>
                  <a:pt x="3661773" y="2265768"/>
                </a:lnTo>
                <a:lnTo>
                  <a:pt x="3618769" y="2298059"/>
                </a:lnTo>
                <a:lnTo>
                  <a:pt x="3575133" y="2329556"/>
                </a:lnTo>
                <a:lnTo>
                  <a:pt x="3530913" y="2360227"/>
                </a:lnTo>
                <a:lnTo>
                  <a:pt x="3486154" y="2390039"/>
                </a:lnTo>
                <a:lnTo>
                  <a:pt x="3440857" y="2418990"/>
                </a:lnTo>
                <a:lnTo>
                  <a:pt x="3395022" y="2447082"/>
                </a:lnTo>
                <a:lnTo>
                  <a:pt x="3348649" y="2474314"/>
                </a:lnTo>
                <a:lnTo>
                  <a:pt x="3301738" y="2500687"/>
                </a:lnTo>
                <a:lnTo>
                  <a:pt x="3254339" y="2526172"/>
                </a:lnTo>
                <a:lnTo>
                  <a:pt x="3206502" y="2550742"/>
                </a:lnTo>
                <a:lnTo>
                  <a:pt x="3158228" y="2574398"/>
                </a:lnTo>
                <a:lnTo>
                  <a:pt x="3109516" y="2597138"/>
                </a:lnTo>
                <a:lnTo>
                  <a:pt x="3060366" y="2618964"/>
                </a:lnTo>
                <a:lnTo>
                  <a:pt x="3010779" y="2639874"/>
                </a:lnTo>
                <a:lnTo>
                  <a:pt x="2960807" y="2659848"/>
                </a:lnTo>
                <a:lnTo>
                  <a:pt x="2910503" y="2678864"/>
                </a:lnTo>
                <a:lnTo>
                  <a:pt x="2859868" y="2696921"/>
                </a:lnTo>
                <a:lnTo>
                  <a:pt x="2808901" y="2714019"/>
                </a:lnTo>
                <a:lnTo>
                  <a:pt x="2757602" y="2730159"/>
                </a:lnTo>
                <a:lnTo>
                  <a:pt x="2705972" y="2745341"/>
                </a:lnTo>
                <a:lnTo>
                  <a:pt x="2654065" y="2759548"/>
                </a:lnTo>
                <a:lnTo>
                  <a:pt x="2601937" y="2772766"/>
                </a:lnTo>
                <a:lnTo>
                  <a:pt x="2549588" y="2784994"/>
                </a:lnTo>
                <a:lnTo>
                  <a:pt x="2497017" y="2796232"/>
                </a:lnTo>
                <a:lnTo>
                  <a:pt x="2444224" y="2806481"/>
                </a:lnTo>
                <a:lnTo>
                  <a:pt x="2391211" y="2815739"/>
                </a:lnTo>
                <a:lnTo>
                  <a:pt x="2338032" y="2823999"/>
                </a:lnTo>
                <a:lnTo>
                  <a:pt x="2284746" y="2831250"/>
                </a:lnTo>
                <a:lnTo>
                  <a:pt x="2231351" y="2837493"/>
                </a:lnTo>
                <a:lnTo>
                  <a:pt x="2177848" y="2842727"/>
                </a:lnTo>
                <a:lnTo>
                  <a:pt x="2124236" y="2846953"/>
                </a:lnTo>
                <a:lnTo>
                  <a:pt x="2070516" y="2850171"/>
                </a:lnTo>
                <a:lnTo>
                  <a:pt x="2016745" y="2852377"/>
                </a:lnTo>
                <a:lnTo>
                  <a:pt x="1962981" y="2853569"/>
                </a:lnTo>
                <a:lnTo>
                  <a:pt x="1909223" y="2853747"/>
                </a:lnTo>
                <a:close/>
              </a:path>
            </a:pathLst>
          </a:custGeom>
          <a:solidFill>
            <a:srgbClr val="DEC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86300" y="4843874"/>
            <a:ext cx="2854325" cy="2520315"/>
          </a:xfrm>
          <a:custGeom>
            <a:avLst/>
            <a:gdLst/>
            <a:ahLst/>
            <a:cxnLst/>
            <a:rect l="l" t="t" r="r" b="b"/>
            <a:pathLst>
              <a:path w="2854325" h="2520315">
                <a:moveTo>
                  <a:pt x="1034659" y="2520205"/>
                </a:moveTo>
                <a:lnTo>
                  <a:pt x="995945" y="2487597"/>
                </a:lnTo>
                <a:lnTo>
                  <a:pt x="957845" y="2454335"/>
                </a:lnTo>
                <a:lnTo>
                  <a:pt x="920358" y="2420418"/>
                </a:lnTo>
                <a:lnTo>
                  <a:pt x="883484" y="2385848"/>
                </a:lnTo>
                <a:lnTo>
                  <a:pt x="847224" y="2350622"/>
                </a:lnTo>
                <a:lnTo>
                  <a:pt x="811578" y="2314743"/>
                </a:lnTo>
                <a:lnTo>
                  <a:pt x="776545" y="2278209"/>
                </a:lnTo>
                <a:lnTo>
                  <a:pt x="742164" y="2241061"/>
                </a:lnTo>
                <a:lnTo>
                  <a:pt x="708472" y="2203340"/>
                </a:lnTo>
                <a:lnTo>
                  <a:pt x="675470" y="2165046"/>
                </a:lnTo>
                <a:lnTo>
                  <a:pt x="643158" y="2126178"/>
                </a:lnTo>
                <a:lnTo>
                  <a:pt x="611536" y="2086737"/>
                </a:lnTo>
                <a:lnTo>
                  <a:pt x="580603" y="2046722"/>
                </a:lnTo>
                <a:lnTo>
                  <a:pt x="550360" y="2006134"/>
                </a:lnTo>
                <a:lnTo>
                  <a:pt x="520840" y="1965017"/>
                </a:lnTo>
                <a:lnTo>
                  <a:pt x="492075" y="1923417"/>
                </a:lnTo>
                <a:lnTo>
                  <a:pt x="464065" y="1881333"/>
                </a:lnTo>
                <a:lnTo>
                  <a:pt x="436811" y="1838766"/>
                </a:lnTo>
                <a:lnTo>
                  <a:pt x="410312" y="1795714"/>
                </a:lnTo>
                <a:lnTo>
                  <a:pt x="384568" y="1752180"/>
                </a:lnTo>
                <a:lnTo>
                  <a:pt x="359580" y="1708161"/>
                </a:lnTo>
                <a:lnTo>
                  <a:pt x="335375" y="1663708"/>
                </a:lnTo>
                <a:lnTo>
                  <a:pt x="311979" y="1618868"/>
                </a:lnTo>
                <a:lnTo>
                  <a:pt x="289392" y="1573641"/>
                </a:lnTo>
                <a:lnTo>
                  <a:pt x="267614" y="1528028"/>
                </a:lnTo>
                <a:lnTo>
                  <a:pt x="246647" y="1482029"/>
                </a:lnTo>
                <a:lnTo>
                  <a:pt x="226488" y="1435643"/>
                </a:lnTo>
                <a:lnTo>
                  <a:pt x="207139" y="1388871"/>
                </a:lnTo>
                <a:lnTo>
                  <a:pt x="188620" y="1341764"/>
                </a:lnTo>
                <a:lnTo>
                  <a:pt x="170952" y="1294373"/>
                </a:lnTo>
                <a:lnTo>
                  <a:pt x="154135" y="1246700"/>
                </a:lnTo>
                <a:lnTo>
                  <a:pt x="138170" y="1198743"/>
                </a:lnTo>
                <a:lnTo>
                  <a:pt x="123055" y="1150502"/>
                </a:lnTo>
                <a:lnTo>
                  <a:pt x="108791" y="1101979"/>
                </a:lnTo>
                <a:lnTo>
                  <a:pt x="95378" y="1053172"/>
                </a:lnTo>
                <a:lnTo>
                  <a:pt x="82831" y="1004135"/>
                </a:lnTo>
                <a:lnTo>
                  <a:pt x="71163" y="954922"/>
                </a:lnTo>
                <a:lnTo>
                  <a:pt x="60375" y="905534"/>
                </a:lnTo>
                <a:lnTo>
                  <a:pt x="50466" y="855970"/>
                </a:lnTo>
                <a:lnTo>
                  <a:pt x="41437" y="806230"/>
                </a:lnTo>
                <a:lnTo>
                  <a:pt x="33287" y="756314"/>
                </a:lnTo>
                <a:lnTo>
                  <a:pt x="26017" y="706223"/>
                </a:lnTo>
                <a:lnTo>
                  <a:pt x="19634" y="656010"/>
                </a:lnTo>
                <a:lnTo>
                  <a:pt x="14145" y="605732"/>
                </a:lnTo>
                <a:lnTo>
                  <a:pt x="9551" y="555389"/>
                </a:lnTo>
                <a:lnTo>
                  <a:pt x="5851" y="504979"/>
                </a:lnTo>
                <a:lnTo>
                  <a:pt x="3046" y="454504"/>
                </a:lnTo>
                <a:lnTo>
                  <a:pt x="1136" y="403964"/>
                </a:lnTo>
                <a:lnTo>
                  <a:pt x="120" y="353357"/>
                </a:lnTo>
                <a:lnTo>
                  <a:pt x="0" y="302741"/>
                </a:lnTo>
                <a:lnTo>
                  <a:pt x="775" y="252170"/>
                </a:lnTo>
                <a:lnTo>
                  <a:pt x="2445" y="201645"/>
                </a:lnTo>
                <a:lnTo>
                  <a:pt x="5012" y="151165"/>
                </a:lnTo>
                <a:lnTo>
                  <a:pt x="8475" y="100731"/>
                </a:lnTo>
                <a:lnTo>
                  <a:pt x="12833" y="50343"/>
                </a:lnTo>
                <a:lnTo>
                  <a:pt x="18087" y="0"/>
                </a:lnTo>
                <a:lnTo>
                  <a:pt x="2853738" y="321316"/>
                </a:lnTo>
                <a:lnTo>
                  <a:pt x="1034659" y="2520205"/>
                </a:lnTo>
                <a:close/>
              </a:path>
            </a:pathLst>
          </a:custGeom>
          <a:solidFill>
            <a:srgbClr val="BDC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591873" y="3983337"/>
            <a:ext cx="2848610" cy="1182370"/>
          </a:xfrm>
          <a:custGeom>
            <a:avLst/>
            <a:gdLst/>
            <a:ahLst/>
            <a:cxnLst/>
            <a:rect l="l" t="t" r="r" b="b"/>
            <a:pathLst>
              <a:path w="2848609" h="1182370">
                <a:moveTo>
                  <a:pt x="2848166" y="1181854"/>
                </a:moveTo>
                <a:lnTo>
                  <a:pt x="0" y="1002662"/>
                </a:lnTo>
                <a:lnTo>
                  <a:pt x="3560" y="952824"/>
                </a:lnTo>
                <a:lnTo>
                  <a:pt x="7958" y="903195"/>
                </a:lnTo>
                <a:lnTo>
                  <a:pt x="13193" y="853775"/>
                </a:lnTo>
                <a:lnTo>
                  <a:pt x="19266" y="804564"/>
                </a:lnTo>
                <a:lnTo>
                  <a:pt x="26176" y="755563"/>
                </a:lnTo>
                <a:lnTo>
                  <a:pt x="33923" y="706771"/>
                </a:lnTo>
                <a:lnTo>
                  <a:pt x="42507" y="658188"/>
                </a:lnTo>
                <a:lnTo>
                  <a:pt x="51928" y="609815"/>
                </a:lnTo>
                <a:lnTo>
                  <a:pt x="62187" y="561650"/>
                </a:lnTo>
                <a:lnTo>
                  <a:pt x="73283" y="513695"/>
                </a:lnTo>
                <a:lnTo>
                  <a:pt x="85216" y="465949"/>
                </a:lnTo>
                <a:lnTo>
                  <a:pt x="97986" y="418413"/>
                </a:lnTo>
                <a:lnTo>
                  <a:pt x="111593" y="371085"/>
                </a:lnTo>
                <a:lnTo>
                  <a:pt x="126038" y="323967"/>
                </a:lnTo>
                <a:lnTo>
                  <a:pt x="141320" y="277058"/>
                </a:lnTo>
                <a:lnTo>
                  <a:pt x="157439" y="230359"/>
                </a:lnTo>
                <a:lnTo>
                  <a:pt x="174396" y="183868"/>
                </a:lnTo>
                <a:lnTo>
                  <a:pt x="192189" y="137587"/>
                </a:lnTo>
                <a:lnTo>
                  <a:pt x="210820" y="91515"/>
                </a:lnTo>
                <a:lnTo>
                  <a:pt x="230288" y="45653"/>
                </a:lnTo>
                <a:lnTo>
                  <a:pt x="250594" y="0"/>
                </a:lnTo>
                <a:lnTo>
                  <a:pt x="2848166" y="1181854"/>
                </a:lnTo>
                <a:close/>
              </a:path>
            </a:pathLst>
          </a:custGeom>
          <a:solidFill>
            <a:srgbClr val="9FB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86645" y="3374477"/>
            <a:ext cx="2653665" cy="1791335"/>
          </a:xfrm>
          <a:custGeom>
            <a:avLst/>
            <a:gdLst/>
            <a:ahLst/>
            <a:cxnLst/>
            <a:rect l="l" t="t" r="r" b="b"/>
            <a:pathLst>
              <a:path w="2653665" h="1791335">
                <a:moveTo>
                  <a:pt x="2653393" y="1790714"/>
                </a:moveTo>
                <a:lnTo>
                  <a:pt x="0" y="740161"/>
                </a:lnTo>
                <a:lnTo>
                  <a:pt x="19152" y="692996"/>
                </a:lnTo>
                <a:lnTo>
                  <a:pt x="39082" y="646285"/>
                </a:lnTo>
                <a:lnTo>
                  <a:pt x="59789" y="600027"/>
                </a:lnTo>
                <a:lnTo>
                  <a:pt x="81274" y="554223"/>
                </a:lnTo>
                <a:lnTo>
                  <a:pt x="103537" y="508871"/>
                </a:lnTo>
                <a:lnTo>
                  <a:pt x="126577" y="463973"/>
                </a:lnTo>
                <a:lnTo>
                  <a:pt x="150395" y="419527"/>
                </a:lnTo>
                <a:lnTo>
                  <a:pt x="174991" y="375535"/>
                </a:lnTo>
                <a:lnTo>
                  <a:pt x="200364" y="331996"/>
                </a:lnTo>
                <a:lnTo>
                  <a:pt x="226515" y="288911"/>
                </a:lnTo>
                <a:lnTo>
                  <a:pt x="253443" y="246278"/>
                </a:lnTo>
                <a:lnTo>
                  <a:pt x="281149" y="204099"/>
                </a:lnTo>
                <a:lnTo>
                  <a:pt x="309633" y="162372"/>
                </a:lnTo>
                <a:lnTo>
                  <a:pt x="338894" y="121099"/>
                </a:lnTo>
                <a:lnTo>
                  <a:pt x="368933" y="80280"/>
                </a:lnTo>
                <a:lnTo>
                  <a:pt x="399750" y="39913"/>
                </a:lnTo>
                <a:lnTo>
                  <a:pt x="431344" y="0"/>
                </a:lnTo>
                <a:lnTo>
                  <a:pt x="2653393" y="1790714"/>
                </a:lnTo>
                <a:close/>
              </a:path>
            </a:pathLst>
          </a:custGeom>
          <a:solidFill>
            <a:srgbClr val="82B1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31268" y="2878135"/>
            <a:ext cx="2308860" cy="2287270"/>
          </a:xfrm>
          <a:custGeom>
            <a:avLst/>
            <a:gdLst/>
            <a:ahLst/>
            <a:cxnLst/>
            <a:rect l="l" t="t" r="r" b="b"/>
            <a:pathLst>
              <a:path w="2308859" h="2287270">
                <a:moveTo>
                  <a:pt x="2308770" y="2287056"/>
                </a:moveTo>
                <a:lnTo>
                  <a:pt x="0" y="609636"/>
                </a:lnTo>
                <a:lnTo>
                  <a:pt x="30279" y="568716"/>
                </a:lnTo>
                <a:lnTo>
                  <a:pt x="61200" y="528429"/>
                </a:lnTo>
                <a:lnTo>
                  <a:pt x="92760" y="488774"/>
                </a:lnTo>
                <a:lnTo>
                  <a:pt x="124962" y="449751"/>
                </a:lnTo>
                <a:lnTo>
                  <a:pt x="157803" y="411361"/>
                </a:lnTo>
                <a:lnTo>
                  <a:pt x="191286" y="373603"/>
                </a:lnTo>
                <a:lnTo>
                  <a:pt x="225408" y="336478"/>
                </a:lnTo>
                <a:lnTo>
                  <a:pt x="260172" y="299984"/>
                </a:lnTo>
                <a:lnTo>
                  <a:pt x="295575" y="264123"/>
                </a:lnTo>
                <a:lnTo>
                  <a:pt x="331620" y="228895"/>
                </a:lnTo>
                <a:lnTo>
                  <a:pt x="368304" y="194298"/>
                </a:lnTo>
                <a:lnTo>
                  <a:pt x="405629" y="160334"/>
                </a:lnTo>
                <a:lnTo>
                  <a:pt x="443595" y="127003"/>
                </a:lnTo>
                <a:lnTo>
                  <a:pt x="482201" y="94303"/>
                </a:lnTo>
                <a:lnTo>
                  <a:pt x="521448" y="62236"/>
                </a:lnTo>
                <a:lnTo>
                  <a:pt x="561335" y="30802"/>
                </a:lnTo>
                <a:lnTo>
                  <a:pt x="601863" y="0"/>
                </a:lnTo>
                <a:lnTo>
                  <a:pt x="2308770" y="2287056"/>
                </a:lnTo>
                <a:close/>
              </a:path>
            </a:pathLst>
          </a:custGeom>
          <a:solidFill>
            <a:srgbClr val="66A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20960" y="2525496"/>
            <a:ext cx="1819275" cy="2639695"/>
          </a:xfrm>
          <a:custGeom>
            <a:avLst/>
            <a:gdLst/>
            <a:ahLst/>
            <a:cxnLst/>
            <a:rect l="l" t="t" r="r" b="b"/>
            <a:pathLst>
              <a:path w="1819275" h="2639695">
                <a:moveTo>
                  <a:pt x="1819078" y="2639694"/>
                </a:moveTo>
                <a:lnTo>
                  <a:pt x="0" y="440806"/>
                </a:lnTo>
                <a:lnTo>
                  <a:pt x="39504" y="408702"/>
                </a:lnTo>
                <a:lnTo>
                  <a:pt x="79472" y="377370"/>
                </a:lnTo>
                <a:lnTo>
                  <a:pt x="119903" y="346810"/>
                </a:lnTo>
                <a:lnTo>
                  <a:pt x="160797" y="317021"/>
                </a:lnTo>
                <a:lnTo>
                  <a:pt x="202155" y="288005"/>
                </a:lnTo>
                <a:lnTo>
                  <a:pt x="243975" y="259760"/>
                </a:lnTo>
                <a:lnTo>
                  <a:pt x="286259" y="232286"/>
                </a:lnTo>
                <a:lnTo>
                  <a:pt x="329005" y="205585"/>
                </a:lnTo>
                <a:lnTo>
                  <a:pt x="372215" y="179655"/>
                </a:lnTo>
                <a:lnTo>
                  <a:pt x="415888" y="154497"/>
                </a:lnTo>
                <a:lnTo>
                  <a:pt x="460024" y="130111"/>
                </a:lnTo>
                <a:lnTo>
                  <a:pt x="504623" y="106496"/>
                </a:lnTo>
                <a:lnTo>
                  <a:pt x="549685" y="83653"/>
                </a:lnTo>
                <a:lnTo>
                  <a:pt x="595210" y="61582"/>
                </a:lnTo>
                <a:lnTo>
                  <a:pt x="641199" y="40283"/>
                </a:lnTo>
                <a:lnTo>
                  <a:pt x="687650" y="19755"/>
                </a:lnTo>
                <a:lnTo>
                  <a:pt x="734565" y="0"/>
                </a:lnTo>
                <a:lnTo>
                  <a:pt x="1819078" y="2639694"/>
                </a:lnTo>
                <a:close/>
              </a:path>
            </a:pathLst>
          </a:custGeom>
          <a:solidFill>
            <a:srgbClr val="4AA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24951" y="2338720"/>
            <a:ext cx="1215390" cy="2827020"/>
          </a:xfrm>
          <a:custGeom>
            <a:avLst/>
            <a:gdLst/>
            <a:ahLst/>
            <a:cxnLst/>
            <a:rect l="l" t="t" r="r" b="b"/>
            <a:pathLst>
              <a:path w="1215390" h="2827020">
                <a:moveTo>
                  <a:pt x="1215087" y="2826471"/>
                </a:moveTo>
                <a:lnTo>
                  <a:pt x="0" y="244278"/>
                </a:lnTo>
                <a:lnTo>
                  <a:pt x="46247" y="223007"/>
                </a:lnTo>
                <a:lnTo>
                  <a:pt x="92751" y="202599"/>
                </a:lnTo>
                <a:lnTo>
                  <a:pt x="139512" y="183054"/>
                </a:lnTo>
                <a:lnTo>
                  <a:pt x="186530" y="164371"/>
                </a:lnTo>
                <a:lnTo>
                  <a:pt x="233804" y="146551"/>
                </a:lnTo>
                <a:lnTo>
                  <a:pt x="281334" y="129594"/>
                </a:lnTo>
                <a:lnTo>
                  <a:pt x="329122" y="113499"/>
                </a:lnTo>
                <a:lnTo>
                  <a:pt x="377166" y="98267"/>
                </a:lnTo>
                <a:lnTo>
                  <a:pt x="425467" y="83898"/>
                </a:lnTo>
                <a:lnTo>
                  <a:pt x="474024" y="70391"/>
                </a:lnTo>
                <a:lnTo>
                  <a:pt x="522838" y="57747"/>
                </a:lnTo>
                <a:lnTo>
                  <a:pt x="571909" y="45966"/>
                </a:lnTo>
                <a:lnTo>
                  <a:pt x="621236" y="35047"/>
                </a:lnTo>
                <a:lnTo>
                  <a:pt x="670820" y="24991"/>
                </a:lnTo>
                <a:lnTo>
                  <a:pt x="720660" y="15798"/>
                </a:lnTo>
                <a:lnTo>
                  <a:pt x="770758" y="7467"/>
                </a:lnTo>
                <a:lnTo>
                  <a:pt x="821112" y="0"/>
                </a:lnTo>
                <a:lnTo>
                  <a:pt x="1215087" y="2826471"/>
                </a:lnTo>
                <a:close/>
              </a:path>
            </a:pathLst>
          </a:custGeom>
          <a:solidFill>
            <a:srgbClr val="2D9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905291" y="2311394"/>
            <a:ext cx="535305" cy="2854325"/>
          </a:xfrm>
          <a:custGeom>
            <a:avLst/>
            <a:gdLst/>
            <a:ahLst/>
            <a:cxnLst/>
            <a:rect l="l" t="t" r="r" b="b"/>
            <a:pathLst>
              <a:path w="535304" h="2854325">
                <a:moveTo>
                  <a:pt x="534748" y="2853797"/>
                </a:moveTo>
                <a:lnTo>
                  <a:pt x="0" y="50548"/>
                </a:lnTo>
                <a:lnTo>
                  <a:pt x="48242" y="41775"/>
                </a:lnTo>
                <a:lnTo>
                  <a:pt x="96559" y="33838"/>
                </a:lnTo>
                <a:lnTo>
                  <a:pt x="144950" y="26736"/>
                </a:lnTo>
                <a:lnTo>
                  <a:pt x="193415" y="20470"/>
                </a:lnTo>
                <a:lnTo>
                  <a:pt x="241955" y="15039"/>
                </a:lnTo>
                <a:lnTo>
                  <a:pt x="290568" y="10443"/>
                </a:lnTo>
                <a:lnTo>
                  <a:pt x="339256" y="6684"/>
                </a:lnTo>
                <a:lnTo>
                  <a:pt x="388018" y="3759"/>
                </a:lnTo>
                <a:lnTo>
                  <a:pt x="436854" y="1671"/>
                </a:lnTo>
                <a:lnTo>
                  <a:pt x="485765" y="417"/>
                </a:lnTo>
                <a:lnTo>
                  <a:pt x="534749" y="0"/>
                </a:lnTo>
                <a:lnTo>
                  <a:pt x="534748" y="2853797"/>
                </a:lnTo>
                <a:close/>
              </a:path>
            </a:pathLst>
          </a:custGeom>
          <a:solidFill>
            <a:srgbClr val="008B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1092676" y="8056917"/>
            <a:ext cx="3148965" cy="120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2125" marR="457200" indent="-526415">
              <a:lnSpc>
                <a:spcPct val="116300"/>
              </a:lnSpc>
              <a:spcBef>
                <a:spcPts val="100"/>
              </a:spcBef>
            </a:pP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Transfer</a:t>
            </a:r>
            <a:r>
              <a:rPr sz="15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Studies  28%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3350" spc="5" dirty="0">
                <a:solidFill>
                  <a:srgbClr val="FFFFFF"/>
                </a:solidFill>
                <a:latin typeface="Arial"/>
                <a:cs typeface="Arial"/>
              </a:rPr>
              <a:t>Declared</a:t>
            </a:r>
            <a:r>
              <a:rPr sz="33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50" spc="10" dirty="0">
                <a:solidFill>
                  <a:srgbClr val="FFFFFF"/>
                </a:solidFill>
                <a:latin typeface="Arial"/>
                <a:cs typeface="Arial"/>
              </a:rPr>
              <a:t>Majors</a:t>
            </a:r>
            <a:endParaRPr sz="33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8357" y="9584680"/>
            <a:ext cx="1562099" cy="628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972169" y="9879766"/>
            <a:ext cx="513969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Spring 2019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N=166 |Students transitioning thru BCC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38098"/>
            <a:ext cx="18288000" cy="10287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357" y="9584680"/>
            <a:ext cx="1562099" cy="62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925800" y="564503"/>
            <a:ext cx="942975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B33F9D0F-3129-8E43-A1BA-52FA0EDF8D2E}"/>
              </a:ext>
            </a:extLst>
          </p:cNvPr>
          <p:cNvSpPr txBox="1"/>
          <p:nvPr/>
        </p:nvSpPr>
        <p:spPr>
          <a:xfrm>
            <a:off x="867214" y="1738608"/>
            <a:ext cx="16536342" cy="7772400"/>
          </a:xfrm>
          <a:prstGeom prst="rect">
            <a:avLst/>
          </a:prstGeom>
          <a:solidFill>
            <a:srgbClr val="FFC739"/>
          </a:solidFill>
        </p:spPr>
        <p:txBody>
          <a:bodyPr vert="horz" wrap="square" lIns="0" tIns="4445" rIns="0" bIns="0" numCol="2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CRITERAIA FOR ALLOWABLE EXPENSES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The community college district, county office, JPA and K-12 district must be a member of a regional consortium.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member district must be located within the regional boundaries of the consortia as determined by the Chancellor and the Superintendent, with the advice of the executive director.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regional consortium must have an approved adult education plan (the annual plan template) that addresses the fiscal year in which the funds will be expended.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may only be expended in the seven program areas as prescribed in the AB104 budget language (Section 84913).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regional consortium must have an approved 3-year consortia plan that includes any amendments.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of AB104 Block Grant Funds must match the objectives and activities listed in the annual plan template for that specific fiscal year.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members shall participate in expenditure decisions made by the consortium.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decisions are made adhering to the AB104 legislation on public notice and public comment.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decisions made by consortium members are final and binding.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decisions are made adhering to the AB104 legislation definitions.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UNALLOWABLE EXPENSES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Expenses Not Allowed or that Need Prior Approval (specific to AB104) include, but are not limited to: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Staff Salaries and Benefits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or Professional Dues, Memberships, or Contributions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Unrelated Travel Costs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Vehicles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Entertainment Costs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Fines and Penalties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State Travel: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Country Travel</a:t>
            </a:r>
          </a:p>
          <a:p>
            <a:endParaRPr lang="en-US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6E9C163-E005-8B4D-9868-292FAD885959}"/>
              </a:ext>
            </a:extLst>
          </p:cNvPr>
          <p:cNvSpPr/>
          <p:nvPr/>
        </p:nvSpPr>
        <p:spPr>
          <a:xfrm>
            <a:off x="0" y="0"/>
            <a:ext cx="6153150" cy="1400175"/>
          </a:xfrm>
          <a:custGeom>
            <a:avLst/>
            <a:gdLst/>
            <a:ahLst/>
            <a:cxnLst/>
            <a:rect l="l" t="t" r="r" b="b"/>
            <a:pathLst>
              <a:path w="6153150" h="1400175">
                <a:moveTo>
                  <a:pt x="0" y="0"/>
                </a:moveTo>
                <a:lnTo>
                  <a:pt x="6153150" y="0"/>
                </a:lnTo>
                <a:lnTo>
                  <a:pt x="6153150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solidFill>
            <a:srgbClr val="FFC739"/>
          </a:solidFill>
        </p:spPr>
        <p:txBody>
          <a:bodyPr wrap="square" lIns="0" tIns="0" rIns="0" bIns="0" rtlCol="0" anchor="ctr" anchorCtr="1"/>
          <a:lstStyle/>
          <a:p>
            <a:r>
              <a:rPr lang="en-US" sz="2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  <a:endParaRPr sz="2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534</Words>
  <Application>Microsoft Macintosh PowerPoint</Application>
  <PresentationFormat>Custom</PresentationFormat>
  <Paragraphs>157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Overview</vt:lpstr>
      <vt:lpstr>ADULT ED STATE OBJECTIVES</vt:lpstr>
      <vt:lpstr>AB 104 PROGRAM AREAS</vt:lpstr>
      <vt:lpstr>BCC PROGRAM AREAS &amp; ALIGNMENT</vt:lpstr>
      <vt:lpstr>18 -19 ACCOMPLISHMENTS</vt:lpstr>
      <vt:lpstr>STUDENT DATA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Berkeley City College Adult Education Update</dc:title>
  <dc:creator>Midhun Joseph</dc:creator>
  <cp:keywords>DADX4fT7mu0,BACKjyfmogI</cp:keywords>
  <cp:lastModifiedBy>Midhun Joseph</cp:lastModifiedBy>
  <cp:revision>24</cp:revision>
  <dcterms:created xsi:type="dcterms:W3CDTF">2019-05-26T18:13:05Z</dcterms:created>
  <dcterms:modified xsi:type="dcterms:W3CDTF">2019-05-28T19:51:25Z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2019-04-23T00:00:00Z</vt:filetime>
  </property>
  <property fmtid="{D5CDD505-2E9C-101B-9397-08002B2CF9AE}" pid="3" name="Creator">
    <vt:lpwstr>Canva</vt:lpwstr>
  </property>
  <property fmtid="{D5CDD505-2E9C-101B-9397-08002B2CF9AE}" pid="4" name="LastSaved">
    <vt:filetime>2019-05-26T00:00:00Z</vt:filetime>
  </property>
</Properties>
</file>