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handoutMasterIdLst>
    <p:handoutMasterId r:id="rId12"/>
  </p:handoutMasterIdLst>
  <p:sldIdLst>
    <p:sldId id="257" r:id="rId3"/>
    <p:sldId id="270" r:id="rId4"/>
    <p:sldId id="271" r:id="rId5"/>
    <p:sldId id="258" r:id="rId6"/>
    <p:sldId id="262" r:id="rId7"/>
    <p:sldId id="268" r:id="rId8"/>
    <p:sldId id="267" r:id="rId9"/>
    <p:sldId id="269" r:id="rId10"/>
    <p:sldId id="266"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119" d="100"/>
          <a:sy n="119" d="100"/>
        </p:scale>
        <p:origin x="132" y="29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9880AE2-A500-44C1-AB1B-F630FF2C4A5E}" type="datetimeFigureOut">
              <a:rPr lang="en-US" smtClean="0"/>
              <a:t>2/19/2019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81A882D-7D23-4642-8C6B-F9EA3CA41B19}" type="slidenum">
              <a:rPr lang="en-US" smtClean="0"/>
              <a:t>‹#›</a:t>
            </a:fld>
            <a:endParaRPr lang="en-US"/>
          </a:p>
        </p:txBody>
      </p:sp>
    </p:spTree>
    <p:extLst>
      <p:ext uri="{BB962C8B-B14F-4D97-AF65-F5344CB8AC3E}">
        <p14:creationId xmlns:p14="http://schemas.microsoft.com/office/powerpoint/2010/main" val="24197172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665E195-C89C-4871-8AE9-903FDB8B6D9D}"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
        <p:nvSpPr>
          <p:cNvPr id="3" name="Subtitle 2"/>
          <p:cNvSpPr>
            <a:spLocks noGrp="1"/>
          </p:cNvSpPr>
          <p:nvPr>
            <p:ph type="subTitle" idx="1"/>
          </p:nvPr>
        </p:nvSpPr>
        <p:spPr>
          <a:xfrm>
            <a:off x="1524000" y="3602038"/>
            <a:ext cx="9144000" cy="1655762"/>
          </a:xfrm>
        </p:spPr>
        <p:txBody>
          <a:bodyPr/>
          <a:lstStyle>
            <a:lvl1pPr marL="0" indent="0" algn="l">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2" name="Title 1"/>
          <p:cNvSpPr>
            <a:spLocks noGrp="1"/>
          </p:cNvSpPr>
          <p:nvPr>
            <p:ph type="ctrTitle"/>
          </p:nvPr>
        </p:nvSpPr>
        <p:spPr>
          <a:xfrm>
            <a:off x="1524000" y="1041400"/>
            <a:ext cx="9144000" cy="2387600"/>
          </a:xfrm>
        </p:spPr>
        <p:txBody>
          <a:bodyPr anchor="b"/>
          <a:lstStyle>
            <a:lvl1pPr algn="l">
              <a:defRPr sz="6000">
                <a:solidFill>
                  <a:schemeClr val="tx2"/>
                </a:solidFill>
              </a:defRPr>
            </a:lvl1pPr>
          </a:lstStyle>
          <a:p>
            <a:r>
              <a:rPr lang="en-US" smtClean="0"/>
              <a:t>Click to edit Master title style</a:t>
            </a:r>
            <a:endParaRPr lang="en-US"/>
          </a:p>
        </p:txBody>
      </p:sp>
    </p:spTree>
    <p:extLst>
      <p:ext uri="{BB962C8B-B14F-4D97-AF65-F5344CB8AC3E}">
        <p14:creationId xmlns:p14="http://schemas.microsoft.com/office/powerpoint/2010/main" val="2483261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665E195-C89C-4871-8AE9-903FDB8B6D9D}"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3179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665E195-C89C-4871-8AE9-903FDB8B6D9D}"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Tree>
    <p:extLst>
      <p:ext uri="{BB962C8B-B14F-4D97-AF65-F5344CB8AC3E}">
        <p14:creationId xmlns:p14="http://schemas.microsoft.com/office/powerpoint/2010/main" val="2446235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665E195-C89C-4871-8AE9-903FDB8B6D9D}"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02466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665E195-C89C-4871-8AE9-903FDB8B6D9D}" type="datetimeFigureOut">
              <a:rPr lang="en-US" smtClean="0"/>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D6987-FB6D-4DB8-81B8-AD0F35E3BB5F}" type="slidenum">
              <a:rPr lang="en-US" smtClean="0"/>
              <a:t>‹#›</a:t>
            </a:fld>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2" name="Title 1"/>
          <p:cNvSpPr>
            <a:spLocks noGrp="1"/>
          </p:cNvSpPr>
          <p:nvPr>
            <p:ph type="title"/>
          </p:nvPr>
        </p:nvSpPr>
        <p:spPr>
          <a:xfrm>
            <a:off x="831850" y="1709738"/>
            <a:ext cx="10515600" cy="2862262"/>
          </a:xfrm>
        </p:spPr>
        <p:txBody>
          <a:bodyPr anchor="b"/>
          <a:lstStyle>
            <a:lvl1pPr>
              <a:defRPr sz="6000"/>
            </a:lvl1pPr>
          </a:lstStyle>
          <a:p>
            <a:r>
              <a:rPr lang="en-US" smtClean="0"/>
              <a:t>Click to edit Master title style</a:t>
            </a:r>
            <a:endParaRPr lang="en-US"/>
          </a:p>
        </p:txBody>
      </p:sp>
    </p:spTree>
    <p:extLst>
      <p:ext uri="{BB962C8B-B14F-4D97-AF65-F5344CB8AC3E}">
        <p14:creationId xmlns:p14="http://schemas.microsoft.com/office/powerpoint/2010/main" val="1233611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665E195-C89C-4871-8AE9-903FDB8B6D9D}"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2D6987-FB6D-4DB8-81B8-AD0F35E3BB5F}" type="slidenum">
              <a:rPr lang="en-US" smtClean="0"/>
              <a:t>‹#›</a:t>
            </a:fld>
            <a:endParaRPr lang="en-US"/>
          </a:p>
        </p:txBody>
      </p:sp>
      <p:sp>
        <p:nvSpPr>
          <p:cNvPr id="4" name="Content Placeholder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Content Placeholder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21872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4665E195-C89C-4871-8AE9-903FDB8B6D9D}" type="datetimeFigureOut">
              <a:rPr lang="en-US" smtClean="0"/>
              <a:t>2/19/2019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2D6987-FB6D-4DB8-81B8-AD0F35E3BB5F}" type="slidenum">
              <a:rPr lang="en-US" smtClean="0"/>
              <a:t>‹#›</a:t>
            </a:fld>
            <a:endParaRPr lang="en-US"/>
          </a:p>
        </p:txBody>
      </p:sp>
      <p:sp>
        <p:nvSpPr>
          <p:cNvPr id="5" name="Text Placeholder 4"/>
          <p:cNvSpPr>
            <a:spLocks noGrp="1"/>
          </p:cNvSpPr>
          <p:nvPr>
            <p:ph type="body" sz="quarter" idx="3"/>
          </p:nvPr>
        </p:nvSpPr>
        <p:spPr>
          <a:xfrm>
            <a:off x="6189663"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9663" y="2193925"/>
            <a:ext cx="5157787"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31850" y="2193925"/>
            <a:ext cx="515620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p:nvPr>
        </p:nvSpPr>
        <p:spPr>
          <a:xfrm>
            <a:off x="831850"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831850" y="274638"/>
            <a:ext cx="10515600" cy="1143000"/>
          </a:xfrm>
        </p:spPr>
        <p:txBody>
          <a:bodyPr/>
          <a:lstStyle/>
          <a:p>
            <a:r>
              <a:rPr lang="en-US" smtClean="0"/>
              <a:t>Click to edit Master title style</a:t>
            </a:r>
            <a:endParaRPr lang="en-US"/>
          </a:p>
        </p:txBody>
      </p:sp>
    </p:spTree>
    <p:extLst>
      <p:ext uri="{BB962C8B-B14F-4D97-AF65-F5344CB8AC3E}">
        <p14:creationId xmlns:p14="http://schemas.microsoft.com/office/powerpoint/2010/main" val="1100924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665E195-C89C-4871-8AE9-903FDB8B6D9D}" type="datetimeFigureOut">
              <a:rPr lang="en-US" smtClean="0"/>
              <a:t>2/19/2019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2D6987-FB6D-4DB8-81B8-AD0F35E3BB5F}" type="slidenum">
              <a:rPr lang="en-US" smtClean="0"/>
              <a:t>‹#›</a:t>
            </a:fld>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918406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65E195-C89C-4871-8AE9-903FDB8B6D9D}" type="datetimeFigureOut">
              <a:rPr lang="en-US" smtClean="0"/>
              <a:t>2/19/2019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2D6987-FB6D-4DB8-81B8-AD0F35E3BB5F}" type="slidenum">
              <a:rPr lang="en-US" smtClean="0"/>
              <a:t>‹#›</a:t>
            </a:fld>
            <a:endParaRPr lang="en-US"/>
          </a:p>
        </p:txBody>
      </p:sp>
    </p:spTree>
    <p:extLst>
      <p:ext uri="{BB962C8B-B14F-4D97-AF65-F5344CB8AC3E}">
        <p14:creationId xmlns:p14="http://schemas.microsoft.com/office/powerpoint/2010/main" val="2497625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665E195-C89C-4871-8AE9-903FDB8B6D9D}"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2D6987-FB6D-4DB8-81B8-AD0F35E3BB5F}" type="slidenum">
              <a:rPr lang="en-US" smtClean="0"/>
              <a:t>‹#›</a:t>
            </a:fld>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val="943659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665E195-C89C-4871-8AE9-903FDB8B6D9D}" type="datetimeFigureOut">
              <a:rPr lang="en-US" smtClean="0"/>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2D6987-FB6D-4DB8-81B8-AD0F35E3BB5F}" type="slidenum">
              <a:rPr lang="en-US" smtClean="0"/>
              <a:t>‹#›</a:t>
            </a:fld>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Tree>
    <p:extLst>
      <p:ext uri="{BB962C8B-B14F-4D97-AF65-F5344CB8AC3E}">
        <p14:creationId xmlns:p14="http://schemas.microsoft.com/office/powerpoint/2010/main" val="2522290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65E195-C89C-4871-8AE9-903FDB8B6D9D}" type="datetimeFigureOut">
              <a:rPr lang="en-US" smtClean="0"/>
              <a:t>2/19/2019</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2D6987-FB6D-4DB8-81B8-AD0F35E3BB5F}" type="slidenum">
              <a:rPr lang="en-US" smtClean="0"/>
              <a:t>‹#›</a:t>
            </a:fld>
            <a:endParaRPr lang="en-US"/>
          </a:p>
        </p:txBody>
      </p:sp>
    </p:spTree>
    <p:extLst>
      <p:ext uri="{BB962C8B-B14F-4D97-AF65-F5344CB8AC3E}">
        <p14:creationId xmlns:p14="http://schemas.microsoft.com/office/powerpoint/2010/main" val="9815629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pollev.com/tinavasconce59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10478530" cy="3078848"/>
          </a:xfrm>
        </p:spPr>
        <p:txBody>
          <a:bodyPr/>
          <a:lstStyle/>
          <a:p>
            <a:r>
              <a:rPr lang="en-US" dirty="0" smtClean="0"/>
              <a:t>Mission Statement Review</a:t>
            </a:r>
          </a:p>
          <a:p>
            <a:endParaRPr lang="en-US" dirty="0"/>
          </a:p>
          <a:p>
            <a:endParaRPr lang="en-US" dirty="0" smtClean="0"/>
          </a:p>
          <a:p>
            <a:endParaRPr lang="en-US" dirty="0"/>
          </a:p>
          <a:p>
            <a:endParaRPr lang="en-US" dirty="0" smtClean="0"/>
          </a:p>
          <a:p>
            <a:endParaRPr lang="en-US" dirty="0"/>
          </a:p>
          <a:p>
            <a:pPr algn="r"/>
            <a:r>
              <a:rPr lang="en-US" sz="1800" i="1" dirty="0" smtClean="0"/>
              <a:t>Spring 2019</a:t>
            </a:r>
            <a:endParaRPr lang="en-US" sz="1800" i="1" dirty="0"/>
          </a:p>
        </p:txBody>
      </p:sp>
      <p:sp>
        <p:nvSpPr>
          <p:cNvPr id="2" name="Title 1"/>
          <p:cNvSpPr>
            <a:spLocks noGrp="1"/>
          </p:cNvSpPr>
          <p:nvPr>
            <p:ph type="ctrTitle"/>
          </p:nvPr>
        </p:nvSpPr>
        <p:spPr/>
        <p:txBody>
          <a:bodyPr/>
          <a:lstStyle/>
          <a:p>
            <a:r>
              <a:rPr lang="en-US" dirty="0" smtClean="0"/>
              <a:t>Peralta Community College District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3098" y="132146"/>
            <a:ext cx="1472431" cy="1472431"/>
          </a:xfrm>
          <a:prstGeom prst="rect">
            <a:avLst/>
          </a:prstGeom>
        </p:spPr>
      </p:pic>
    </p:spTree>
    <p:extLst>
      <p:ext uri="{BB962C8B-B14F-4D97-AF65-F5344CB8AC3E}">
        <p14:creationId xmlns:p14="http://schemas.microsoft.com/office/powerpoint/2010/main" val="17561361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It is important for organizations to review their mission statements to assess if they are still relevant and if they reflect the core work of the institution</a:t>
            </a:r>
          </a:p>
          <a:p>
            <a:r>
              <a:rPr lang="en-US" dirty="0" smtClean="0"/>
              <a:t>What is a mission statement:</a:t>
            </a:r>
          </a:p>
          <a:p>
            <a:pPr lvl="1"/>
            <a:r>
              <a:rPr lang="en-US" dirty="0"/>
              <a:t>A</a:t>
            </a:r>
            <a:r>
              <a:rPr lang="en-US" b="1" dirty="0"/>
              <a:t> mission statement</a:t>
            </a:r>
            <a:r>
              <a:rPr lang="en-US" dirty="0"/>
              <a:t>, or simply a </a:t>
            </a:r>
            <a:r>
              <a:rPr lang="en-US" i="1" dirty="0"/>
              <a:t>mission</a:t>
            </a:r>
            <a:r>
              <a:rPr lang="en-US" dirty="0"/>
              <a:t>, is a public declaration that schools or other educational organizations use to describe their founding purpose and major organizational commitments—i.e., what they do and why they do it</a:t>
            </a:r>
            <a:r>
              <a:rPr lang="en-US" dirty="0" smtClean="0"/>
              <a:t>.</a:t>
            </a:r>
          </a:p>
          <a:p>
            <a:pPr lvl="1"/>
            <a:r>
              <a:rPr lang="en-US" dirty="0"/>
              <a:t>A mission statement may describe a school’s day-to-day operational objectives, its instructional values, or its public commitments to its students and community. </a:t>
            </a:r>
            <a:endParaRPr lang="en-US" dirty="0" smtClean="0"/>
          </a:p>
          <a:p>
            <a:pPr marL="457200" lvl="1" indent="0" algn="r">
              <a:buNone/>
            </a:pPr>
            <a:r>
              <a:rPr lang="en-US" sz="1200" dirty="0" smtClean="0"/>
              <a:t>GLOSSARY OF EDUCATION REFORM</a:t>
            </a:r>
          </a:p>
          <a:p>
            <a:pPr lvl="1"/>
            <a:endParaRPr lang="en-US" dirty="0"/>
          </a:p>
        </p:txBody>
      </p:sp>
      <p:sp>
        <p:nvSpPr>
          <p:cNvPr id="3" name="Title 2"/>
          <p:cNvSpPr>
            <a:spLocks noGrp="1"/>
          </p:cNvSpPr>
          <p:nvPr>
            <p:ph type="title"/>
          </p:nvPr>
        </p:nvSpPr>
        <p:spPr/>
        <p:txBody>
          <a:bodyPr/>
          <a:lstStyle/>
          <a:p>
            <a:r>
              <a:rPr lang="en-US" dirty="0" smtClean="0"/>
              <a:t>Purpose of Review</a:t>
            </a:r>
            <a:endParaRPr lang="en-US" dirty="0"/>
          </a:p>
        </p:txBody>
      </p:sp>
    </p:spTree>
    <p:extLst>
      <p:ext uri="{BB962C8B-B14F-4D97-AF65-F5344CB8AC3E}">
        <p14:creationId xmlns:p14="http://schemas.microsoft.com/office/powerpoint/2010/main" val="2865359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Things to avoid</a:t>
            </a:r>
            <a:r>
              <a:rPr lang="mr-IN" dirty="0" smtClean="0"/>
              <a:t>…</a:t>
            </a:r>
            <a:endParaRPr lang="en-US" dirty="0"/>
          </a:p>
        </p:txBody>
      </p:sp>
      <p:pic>
        <p:nvPicPr>
          <p:cNvPr id="4" name="Picture 3"/>
          <p:cNvPicPr>
            <a:picLocks noChangeAspect="1"/>
          </p:cNvPicPr>
          <p:nvPr/>
        </p:nvPicPr>
        <p:blipFill>
          <a:blip r:embed="rId2"/>
          <a:stretch>
            <a:fillRect/>
          </a:stretch>
        </p:blipFill>
        <p:spPr>
          <a:xfrm>
            <a:off x="489493" y="1898800"/>
            <a:ext cx="11161202" cy="3370683"/>
          </a:xfrm>
          <a:prstGeom prst="rect">
            <a:avLst/>
          </a:prstGeom>
        </p:spPr>
      </p:pic>
    </p:spTree>
    <p:extLst>
      <p:ext uri="{BB962C8B-B14F-4D97-AF65-F5344CB8AC3E}">
        <p14:creationId xmlns:p14="http://schemas.microsoft.com/office/powerpoint/2010/main" val="1384775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395415" y="1825624"/>
            <a:ext cx="11434119" cy="4764645"/>
          </a:xfrm>
        </p:spPr>
        <p:txBody>
          <a:bodyPr>
            <a:normAutofit fontScale="47500" lnSpcReduction="20000"/>
          </a:bodyPr>
          <a:lstStyle/>
          <a:p>
            <a:pPr marL="0" indent="0">
              <a:buNone/>
            </a:pPr>
            <a:r>
              <a:rPr lang="en-US" sz="3400" b="1" dirty="0">
                <a:latin typeface="Book Antiqua" panose="02040602050305030304" pitchFamily="18" charset="0"/>
              </a:rPr>
              <a:t>We are a collaborative community of colleges.</a:t>
            </a:r>
            <a:endParaRPr lang="en-US" sz="3400" dirty="0">
              <a:latin typeface="Book Antiqua" panose="02040602050305030304" pitchFamily="18" charset="0"/>
            </a:endParaRPr>
          </a:p>
          <a:p>
            <a:pPr marL="0" indent="0">
              <a:buNone/>
            </a:pPr>
            <a:r>
              <a:rPr lang="en-US" sz="3400" dirty="0">
                <a:latin typeface="Book Antiqua" panose="02040602050305030304" pitchFamily="18" charset="0"/>
              </a:rPr>
              <a:t> </a:t>
            </a:r>
          </a:p>
          <a:p>
            <a:pPr marL="0" indent="0">
              <a:buNone/>
            </a:pPr>
            <a:r>
              <a:rPr lang="en-US" sz="3400" dirty="0">
                <a:latin typeface="Book Antiqua" panose="02040602050305030304" pitchFamily="18" charset="0"/>
              </a:rPr>
              <a:t>Together, we provide educational leadership for the East Bay, delivering programs and services that sustainably enhance the region’s human, economic, environmental, and social development. We empower our students to achieve their highest aspirations. We develop leaders who create opportunities and transform lives. Together with our partners, we provide our diverse students and communities with equitable access to the educational resources, experiences, and life-long opportunities to meet and exceed their goals. In part, the Peralta Community College District provides accessible, high quality, educational programs and services to meet the following needs of our multi-cultural communities:</a:t>
            </a:r>
          </a:p>
          <a:p>
            <a:pPr marL="0" indent="0">
              <a:buNone/>
            </a:pPr>
            <a:r>
              <a:rPr lang="en-US" sz="3400" dirty="0">
                <a:latin typeface="Book Antiqua" panose="02040602050305030304" pitchFamily="18" charset="0"/>
              </a:rPr>
              <a:t> </a:t>
            </a:r>
          </a:p>
          <a:p>
            <a:pPr lvl="2"/>
            <a:r>
              <a:rPr lang="en-US" sz="3400" dirty="0">
                <a:latin typeface="Book Antiqua" panose="02040602050305030304" pitchFamily="18" charset="0"/>
              </a:rPr>
              <a:t>Articulation agreements with a broad array of highly respected Universities;</a:t>
            </a:r>
          </a:p>
          <a:p>
            <a:pPr lvl="2"/>
            <a:r>
              <a:rPr lang="en-US" sz="3400" dirty="0">
                <a:latin typeface="Book Antiqua" panose="02040602050305030304" pitchFamily="18" charset="0"/>
              </a:rPr>
              <a:t>Achievement of Associate Degrees of Arts and Science, and certificates of achievement;</a:t>
            </a:r>
          </a:p>
          <a:p>
            <a:pPr lvl="2"/>
            <a:r>
              <a:rPr lang="en-US" sz="3400" dirty="0">
                <a:latin typeface="Book Antiqua" panose="02040602050305030304" pitchFamily="18" charset="0"/>
              </a:rPr>
              <a:t>Acquisition of career-technical skills that are compatible with industry demand;</a:t>
            </a:r>
          </a:p>
          <a:p>
            <a:pPr lvl="2"/>
            <a:r>
              <a:rPr lang="en-US" sz="3400" dirty="0">
                <a:latin typeface="Book Antiqua" panose="02040602050305030304" pitchFamily="18" charset="0"/>
              </a:rPr>
              <a:t>Promotion of economic development and job growth;</a:t>
            </a:r>
          </a:p>
          <a:p>
            <a:pPr lvl="2"/>
            <a:r>
              <a:rPr lang="en-US" sz="3400" dirty="0">
                <a:latin typeface="Book Antiqua" panose="02040602050305030304" pitchFamily="18" charset="0"/>
              </a:rPr>
              <a:t>Foundational basic skills and continuing education;</a:t>
            </a:r>
          </a:p>
          <a:p>
            <a:pPr lvl="2"/>
            <a:r>
              <a:rPr lang="en-US" sz="3400" dirty="0">
                <a:latin typeface="Book Antiqua" panose="02040602050305030304" pitchFamily="18" charset="0"/>
              </a:rPr>
              <a:t>Lifelong learning, life skills, civic engagement, and cultural enrichment;</a:t>
            </a:r>
          </a:p>
          <a:p>
            <a:pPr lvl="2"/>
            <a:r>
              <a:rPr lang="en-US" sz="3400" dirty="0">
                <a:latin typeface="Book Antiqua" panose="02040602050305030304" pitchFamily="18" charset="0"/>
              </a:rPr>
              <a:t>Early college programs for community high school students;</a:t>
            </a:r>
          </a:p>
          <a:p>
            <a:pPr lvl="2"/>
            <a:r>
              <a:rPr lang="en-US" sz="3400" dirty="0">
                <a:latin typeface="Book Antiqua" panose="02040602050305030304" pitchFamily="18" charset="0"/>
              </a:rPr>
              <a:t>Supportive, satisfying, safe and functional work environment for faculty and staff; and</a:t>
            </a:r>
          </a:p>
          <a:p>
            <a:pPr lvl="2"/>
            <a:r>
              <a:rPr lang="en-US" sz="3400" dirty="0">
                <a:latin typeface="Book Antiqua" panose="02040602050305030304" pitchFamily="18" charset="0"/>
              </a:rPr>
              <a:t>Preparation for an environmentally sustainable future</a:t>
            </a:r>
            <a:r>
              <a:rPr lang="en-US" sz="3400" dirty="0" smtClean="0">
                <a:latin typeface="Book Antiqua" panose="02040602050305030304" pitchFamily="18" charset="0"/>
              </a:rPr>
              <a:t>.</a:t>
            </a:r>
          </a:p>
          <a:p>
            <a:pPr lvl="2"/>
            <a:endParaRPr lang="en-US" sz="2200" dirty="0"/>
          </a:p>
          <a:p>
            <a:pPr lvl="2"/>
            <a:endParaRPr lang="en-US" sz="2200" dirty="0" smtClean="0"/>
          </a:p>
          <a:p>
            <a:pPr lvl="2"/>
            <a:endParaRPr lang="en-US" sz="2200" dirty="0"/>
          </a:p>
          <a:p>
            <a:pPr marL="0" indent="0" algn="r">
              <a:buNone/>
            </a:pPr>
            <a:r>
              <a:rPr lang="en-US" sz="2200" dirty="0" smtClean="0"/>
              <a:t>PCCD</a:t>
            </a:r>
            <a:r>
              <a:rPr lang="en-US" sz="2200" dirty="0"/>
              <a:t> </a:t>
            </a:r>
            <a:r>
              <a:rPr lang="en-US" sz="2200" dirty="0" smtClean="0"/>
              <a:t>Board Policy 1200</a:t>
            </a:r>
            <a:endParaRPr lang="en-US" sz="2200" dirty="0"/>
          </a:p>
        </p:txBody>
      </p:sp>
      <p:sp>
        <p:nvSpPr>
          <p:cNvPr id="13" name="Title 12"/>
          <p:cNvSpPr>
            <a:spLocks noGrp="1"/>
          </p:cNvSpPr>
          <p:nvPr>
            <p:ph type="title"/>
          </p:nvPr>
        </p:nvSpPr>
        <p:spPr>
          <a:xfrm>
            <a:off x="395415" y="373363"/>
            <a:ext cx="10515600" cy="1325563"/>
          </a:xfrm>
        </p:spPr>
        <p:txBody>
          <a:bodyPr/>
          <a:lstStyle/>
          <a:p>
            <a:r>
              <a:rPr lang="en-US" dirty="0" smtClean="0">
                <a:solidFill>
                  <a:schemeClr val="accent3">
                    <a:lumMod val="50000"/>
                  </a:schemeClr>
                </a:solidFill>
              </a:rPr>
              <a:t>PCCD Mission Statement</a:t>
            </a:r>
            <a:endParaRPr lang="en-US" dirty="0">
              <a:solidFill>
                <a:schemeClr val="accent3">
                  <a:lumMod val="50000"/>
                </a:schemeClr>
              </a:solidFill>
            </a:endParaRPr>
          </a:p>
        </p:txBody>
      </p:sp>
    </p:spTree>
    <p:extLst>
      <p:ext uri="{BB962C8B-B14F-4D97-AF65-F5344CB8AC3E}">
        <p14:creationId xmlns:p14="http://schemas.microsoft.com/office/powerpoint/2010/main" val="34324163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593124" y="1515762"/>
            <a:ext cx="10997514" cy="5049795"/>
          </a:xfrm>
        </p:spPr>
        <p:txBody>
          <a:bodyPr>
            <a:normAutofit lnSpcReduction="10000"/>
          </a:bodyPr>
          <a:lstStyle/>
          <a:p>
            <a:pPr marL="0" indent="0">
              <a:buNone/>
            </a:pPr>
            <a:r>
              <a:rPr lang="en-US" sz="2000" b="1" u="sng" dirty="0" smtClean="0">
                <a:latin typeface="Book Antiqua" panose="02040602050305030304" pitchFamily="18" charset="0"/>
              </a:rPr>
              <a:t>BCC: </a:t>
            </a:r>
            <a:r>
              <a:rPr lang="en-US" sz="2000" dirty="0" smtClean="0">
                <a:latin typeface="Book Antiqua" panose="02040602050305030304" pitchFamily="18" charset="0"/>
              </a:rPr>
              <a:t>Berkeley </a:t>
            </a:r>
            <a:r>
              <a:rPr lang="en-US" sz="2000" dirty="0">
                <a:latin typeface="Book Antiqua" panose="02040602050305030304" pitchFamily="18" charset="0"/>
              </a:rPr>
              <a:t>City College’s mission is to promote student success, to provide our diverse community with </a:t>
            </a:r>
            <a:r>
              <a:rPr lang="en-US" sz="2000" dirty="0" smtClean="0">
                <a:latin typeface="Book Antiqua" panose="02040602050305030304" pitchFamily="18" charset="0"/>
              </a:rPr>
              <a:t>educational </a:t>
            </a:r>
            <a:r>
              <a:rPr lang="en-US" sz="2000" dirty="0">
                <a:latin typeface="Book Antiqua" panose="02040602050305030304" pitchFamily="18" charset="0"/>
              </a:rPr>
              <a:t>opportunities, and to transform lives. The college achieves its mission through instruction, student </a:t>
            </a:r>
            <a:r>
              <a:rPr lang="en-US" sz="2000" dirty="0" smtClean="0">
                <a:latin typeface="Book Antiqua" panose="02040602050305030304" pitchFamily="18" charset="0"/>
              </a:rPr>
              <a:t>support </a:t>
            </a:r>
            <a:r>
              <a:rPr lang="en-US" sz="2000" dirty="0">
                <a:latin typeface="Book Antiqua" panose="02040602050305030304" pitchFamily="18" charset="0"/>
              </a:rPr>
              <a:t>and learning resources which enable its enrolled students to earn associate degrees and certificates, </a:t>
            </a:r>
            <a:r>
              <a:rPr lang="en-US" sz="2000" dirty="0" smtClean="0">
                <a:latin typeface="Book Antiqua" panose="02040602050305030304" pitchFamily="18" charset="0"/>
              </a:rPr>
              <a:t>and </a:t>
            </a:r>
            <a:r>
              <a:rPr lang="en-US" sz="2000" dirty="0">
                <a:latin typeface="Book Antiqua" panose="02040602050305030304" pitchFamily="18" charset="0"/>
              </a:rPr>
              <a:t>to attain college competency, careers, transfer, and skills for lifelong success</a:t>
            </a:r>
            <a:r>
              <a:rPr lang="en-US" sz="2000" dirty="0" smtClean="0">
                <a:latin typeface="Book Antiqua" panose="02040602050305030304" pitchFamily="18" charset="0"/>
              </a:rPr>
              <a:t>.</a:t>
            </a:r>
          </a:p>
          <a:p>
            <a:pPr marL="0" indent="0">
              <a:buNone/>
            </a:pPr>
            <a:endParaRPr lang="en-US" sz="2000" dirty="0" smtClean="0">
              <a:latin typeface="Book Antiqua" panose="02040602050305030304" pitchFamily="18" charset="0"/>
            </a:endParaRPr>
          </a:p>
          <a:p>
            <a:pPr marL="0" indent="0">
              <a:buNone/>
            </a:pPr>
            <a:r>
              <a:rPr lang="en-US" sz="2000" b="1" u="sng" dirty="0" smtClean="0">
                <a:latin typeface="Book Antiqua" panose="02040602050305030304" pitchFamily="18" charset="0"/>
              </a:rPr>
              <a:t>CoA: </a:t>
            </a:r>
            <a:r>
              <a:rPr lang="en-US" sz="2000" dirty="0">
                <a:latin typeface="Book Antiqua" panose="02040602050305030304" pitchFamily="18" charset="0"/>
              </a:rPr>
              <a:t>It is the mission of College of Alameda to serve the educational needs of its diverse community by providing comprehensive and flexible programs and resources that empower students to achieve their goals. </a:t>
            </a:r>
            <a:endParaRPr lang="en-US" sz="2000" dirty="0" smtClean="0">
              <a:latin typeface="Book Antiqua" panose="02040602050305030304" pitchFamily="18" charset="0"/>
            </a:endParaRPr>
          </a:p>
          <a:p>
            <a:pPr marL="0" indent="0">
              <a:buNone/>
            </a:pPr>
            <a:endParaRPr lang="en-US" sz="2000" dirty="0" smtClean="0">
              <a:latin typeface="Book Antiqua" panose="02040602050305030304" pitchFamily="18" charset="0"/>
            </a:endParaRPr>
          </a:p>
          <a:p>
            <a:pPr marL="0" indent="0">
              <a:buNone/>
            </a:pPr>
            <a:r>
              <a:rPr lang="en-US" sz="2000" b="1" u="sng" dirty="0" smtClean="0">
                <a:latin typeface="Book Antiqua" panose="02040602050305030304" pitchFamily="18" charset="0"/>
              </a:rPr>
              <a:t>Laney: </a:t>
            </a:r>
            <a:r>
              <a:rPr lang="en-US" sz="2000" dirty="0" smtClean="0">
                <a:latin typeface="Book Antiqua" panose="02040602050305030304" pitchFamily="18" charset="0"/>
              </a:rPr>
              <a:t>Laney </a:t>
            </a:r>
            <a:r>
              <a:rPr lang="en-US" sz="2000" dirty="0">
                <a:latin typeface="Book Antiqua" panose="02040602050305030304" pitchFamily="18" charset="0"/>
              </a:rPr>
              <a:t>College educates, supports, and inspires students to excel in an inclusive and diverse learning environment rooted in social justice. </a:t>
            </a:r>
            <a:endParaRPr lang="en-US" sz="2000" dirty="0" smtClean="0">
              <a:latin typeface="Book Antiqua" panose="02040602050305030304" pitchFamily="18" charset="0"/>
            </a:endParaRPr>
          </a:p>
          <a:p>
            <a:pPr marL="0" indent="0">
              <a:buNone/>
            </a:pPr>
            <a:endParaRPr lang="en-US" sz="2000" dirty="0" smtClean="0">
              <a:latin typeface="Book Antiqua" panose="02040602050305030304" pitchFamily="18" charset="0"/>
            </a:endParaRPr>
          </a:p>
          <a:p>
            <a:pPr marL="0" indent="0">
              <a:buNone/>
            </a:pPr>
            <a:r>
              <a:rPr lang="en-US" sz="2000" b="1" u="sng" dirty="0" smtClean="0">
                <a:latin typeface="Book Antiqua" panose="02040602050305030304" pitchFamily="18" charset="0"/>
              </a:rPr>
              <a:t>Merritt: </a:t>
            </a:r>
            <a:r>
              <a:rPr lang="en-US" sz="2000" dirty="0">
                <a:latin typeface="Book Antiqua" panose="02040602050305030304" pitchFamily="18" charset="0"/>
              </a:rPr>
              <a:t>The mission of Merritt College is to enhance the quality of life in the communities we serve by helping students to attain knowledge, master skills, and develop the appreciation, attitudes and values needed to succeed and participate responsibly in a democratic society and a global economy.</a:t>
            </a:r>
          </a:p>
          <a:p>
            <a:pPr marL="0" indent="0">
              <a:buNone/>
            </a:pPr>
            <a:endParaRPr lang="en-US" sz="2000" dirty="0">
              <a:latin typeface="Book Antiqua" panose="02040602050305030304" pitchFamily="18" charset="0"/>
            </a:endParaRPr>
          </a:p>
          <a:p>
            <a:pPr marL="0" indent="0">
              <a:buNone/>
            </a:pPr>
            <a:endParaRPr lang="en-US" sz="2000" dirty="0">
              <a:latin typeface="Book Antiqua" panose="02040602050305030304" pitchFamily="18" charset="0"/>
            </a:endParaRPr>
          </a:p>
          <a:p>
            <a:pPr marL="0" indent="0">
              <a:buNone/>
            </a:pPr>
            <a:endParaRPr lang="en-US" sz="2000" dirty="0">
              <a:latin typeface="Book Antiqua" panose="02040602050305030304" pitchFamily="18" charset="0"/>
            </a:endParaRPr>
          </a:p>
        </p:txBody>
      </p:sp>
      <p:sp>
        <p:nvSpPr>
          <p:cNvPr id="13" name="Title 12"/>
          <p:cNvSpPr>
            <a:spLocks noGrp="1"/>
          </p:cNvSpPr>
          <p:nvPr>
            <p:ph type="title"/>
          </p:nvPr>
        </p:nvSpPr>
        <p:spPr>
          <a:xfrm>
            <a:off x="593124" y="365125"/>
            <a:ext cx="10760676" cy="870551"/>
          </a:xfrm>
        </p:spPr>
        <p:txBody>
          <a:bodyPr/>
          <a:lstStyle/>
          <a:p>
            <a:r>
              <a:rPr lang="en-US" dirty="0" smtClean="0">
                <a:solidFill>
                  <a:schemeClr val="accent3">
                    <a:lumMod val="50000"/>
                  </a:schemeClr>
                </a:solidFill>
              </a:rPr>
              <a:t>College Mission Statements</a:t>
            </a:r>
            <a:endParaRPr lang="en-US" dirty="0">
              <a:solidFill>
                <a:schemeClr val="accent3">
                  <a:lumMod val="50000"/>
                </a:schemeClr>
              </a:solidFill>
            </a:endParaRPr>
          </a:p>
        </p:txBody>
      </p:sp>
    </p:spTree>
    <p:extLst>
      <p:ext uri="{BB962C8B-B14F-4D97-AF65-F5344CB8AC3E}">
        <p14:creationId xmlns:p14="http://schemas.microsoft.com/office/powerpoint/2010/main" val="10704606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28816" y="1631092"/>
            <a:ext cx="10515600" cy="4900098"/>
          </a:xfrm>
        </p:spPr>
        <p:txBody>
          <a:bodyPr/>
          <a:lstStyle/>
          <a:p>
            <a:pPr marL="0" indent="0" algn="ctr">
              <a:buNone/>
            </a:pPr>
            <a:r>
              <a:rPr lang="en-US" sz="2400" dirty="0" smtClean="0">
                <a:latin typeface="Book Antiqua" panose="02040602050305030304" pitchFamily="18" charset="0"/>
              </a:rPr>
              <a:t>Institution Mission</a:t>
            </a:r>
          </a:p>
          <a:p>
            <a:pPr marL="0" indent="0">
              <a:buNone/>
            </a:pPr>
            <a:r>
              <a:rPr lang="en-US" sz="2000" dirty="0" smtClean="0">
                <a:latin typeface="Book Antiqua" panose="02040602050305030304" pitchFamily="18" charset="0"/>
              </a:rPr>
              <a:t>The mission describes the institution’s broad educational purposes, its intended student population, the types of degrees and other credentials it offers, and its commitment to student learning and student achievement. </a:t>
            </a:r>
          </a:p>
          <a:p>
            <a:pPr marL="0" indent="0">
              <a:buNone/>
            </a:pPr>
            <a:endParaRPr lang="en-US" sz="2000" dirty="0" smtClean="0">
              <a:latin typeface="Book Antiqua" panose="02040602050305030304" pitchFamily="18" charset="0"/>
            </a:endParaRPr>
          </a:p>
          <a:p>
            <a:pPr marL="0" indent="0">
              <a:buNone/>
            </a:pPr>
            <a:r>
              <a:rPr lang="en-US" sz="2000" u="sng" dirty="0" smtClean="0">
                <a:latin typeface="Book Antiqua" panose="02040602050305030304" pitchFamily="18" charset="0"/>
              </a:rPr>
              <a:t>Review Criteria: </a:t>
            </a:r>
          </a:p>
          <a:p>
            <a:pPr lvl="1"/>
            <a:r>
              <a:rPr lang="en-US" sz="2000" dirty="0" smtClean="0">
                <a:latin typeface="Book Antiqua" panose="02040602050305030304" pitchFamily="18" charset="0"/>
              </a:rPr>
              <a:t>The institution’s mission addresses the institution’s educational purpose.</a:t>
            </a:r>
          </a:p>
          <a:p>
            <a:pPr lvl="1"/>
            <a:r>
              <a:rPr lang="en-US" sz="2000" dirty="0" smtClean="0">
                <a:latin typeface="Book Antiqua" panose="02040602050305030304" pitchFamily="18" charset="0"/>
              </a:rPr>
              <a:t>The mission defines the student population the institution serves.</a:t>
            </a:r>
          </a:p>
          <a:p>
            <a:pPr lvl="1"/>
            <a:r>
              <a:rPr lang="en-US" sz="2000" dirty="0" smtClean="0">
                <a:latin typeface="Book Antiqua" panose="02040602050305030304" pitchFamily="18" charset="0"/>
              </a:rPr>
              <a:t>The institution’s educational purpose is appropriate to an institution of higher learning.</a:t>
            </a:r>
          </a:p>
          <a:p>
            <a:pPr lvl="1"/>
            <a:r>
              <a:rPr lang="en-US" sz="2000" dirty="0" smtClean="0">
                <a:latin typeface="Book Antiqua" panose="02040602050305030304" pitchFamily="18" charset="0"/>
              </a:rPr>
              <a:t>The mission addresses the types of degrees, credentials, and certificates the institution offers.</a:t>
            </a:r>
          </a:p>
          <a:p>
            <a:pPr lvl="1"/>
            <a:r>
              <a:rPr lang="en-US" sz="2000" dirty="0" smtClean="0">
                <a:latin typeface="Book Antiqua" panose="02040602050305030304" pitchFamily="18" charset="0"/>
              </a:rPr>
              <a:t>The mission demonstrates the institution’s commitment to student learning and student achievement.</a:t>
            </a:r>
          </a:p>
          <a:p>
            <a:pPr lvl="1"/>
            <a:endParaRPr lang="en-US" dirty="0" smtClean="0"/>
          </a:p>
          <a:p>
            <a:pPr marL="0" indent="0">
              <a:buNone/>
            </a:pPr>
            <a:endParaRPr lang="en-US" dirty="0"/>
          </a:p>
        </p:txBody>
      </p:sp>
      <p:sp>
        <p:nvSpPr>
          <p:cNvPr id="3" name="Title 2"/>
          <p:cNvSpPr>
            <a:spLocks noGrp="1"/>
          </p:cNvSpPr>
          <p:nvPr>
            <p:ph type="title"/>
          </p:nvPr>
        </p:nvSpPr>
        <p:spPr>
          <a:xfrm>
            <a:off x="838200" y="233320"/>
            <a:ext cx="10515600" cy="977641"/>
          </a:xfrm>
        </p:spPr>
        <p:txBody>
          <a:bodyPr>
            <a:normAutofit/>
          </a:bodyPr>
          <a:lstStyle/>
          <a:p>
            <a:r>
              <a:rPr lang="en-US" dirty="0" smtClean="0">
                <a:solidFill>
                  <a:schemeClr val="accent3">
                    <a:lumMod val="50000"/>
                  </a:schemeClr>
                </a:solidFill>
              </a:rPr>
              <a:t>ACCJC Accreditation Standard I</a:t>
            </a:r>
            <a:endParaRPr lang="en-US" dirty="0">
              <a:solidFill>
                <a:schemeClr val="accent3">
                  <a:lumMod val="50000"/>
                </a:schemeClr>
              </a:solidFill>
            </a:endParaRPr>
          </a:p>
        </p:txBody>
      </p:sp>
    </p:spTree>
    <p:extLst>
      <p:ext uri="{BB962C8B-B14F-4D97-AF65-F5344CB8AC3E}">
        <p14:creationId xmlns:p14="http://schemas.microsoft.com/office/powerpoint/2010/main" val="2834281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47584" y="1326292"/>
            <a:ext cx="10515600" cy="5296930"/>
          </a:xfrm>
        </p:spPr>
        <p:txBody>
          <a:bodyPr>
            <a:normAutofit/>
          </a:bodyPr>
          <a:lstStyle/>
          <a:p>
            <a:r>
              <a:rPr lang="en-US" sz="1600" dirty="0">
                <a:latin typeface="Book Antiqua" panose="02040602050305030304" pitchFamily="18" charset="0"/>
              </a:rPr>
              <a:t>The mission of the San Diego Community College District is to provide accessible, high-quality learning experiences, and undergraduate education at an affordable price to meet the educational needs of the San Diego community and the state</a:t>
            </a:r>
            <a:r>
              <a:rPr lang="en-US" sz="1600" dirty="0" smtClean="0">
                <a:latin typeface="Book Antiqua" panose="02040602050305030304" pitchFamily="18" charset="0"/>
              </a:rPr>
              <a:t>.</a:t>
            </a:r>
          </a:p>
          <a:p>
            <a:pPr marL="0" indent="0">
              <a:buNone/>
            </a:pPr>
            <a:endParaRPr lang="en-US" sz="1600" dirty="0" smtClean="0">
              <a:latin typeface="Book Antiqua" panose="02040602050305030304" pitchFamily="18" charset="0"/>
            </a:endParaRPr>
          </a:p>
          <a:p>
            <a:r>
              <a:rPr lang="en-US" sz="1600" dirty="0" smtClean="0">
                <a:latin typeface="Book Antiqua" panose="02040602050305030304" pitchFamily="18" charset="0"/>
              </a:rPr>
              <a:t>Contra Costa Community </a:t>
            </a:r>
            <a:r>
              <a:rPr lang="en-US" sz="1600" dirty="0">
                <a:latin typeface="Book Antiqua" panose="02040602050305030304" pitchFamily="18" charset="0"/>
              </a:rPr>
              <a:t>College District: To transform lives by providing outstanding learning opportunities, nurturing and empowering all students to achieve their educational goals</a:t>
            </a:r>
            <a:r>
              <a:rPr lang="en-US" sz="1600" dirty="0" smtClean="0">
                <a:latin typeface="Book Antiqua" panose="02040602050305030304" pitchFamily="18" charset="0"/>
              </a:rPr>
              <a:t>.</a:t>
            </a:r>
          </a:p>
          <a:p>
            <a:pPr marL="0" indent="0">
              <a:buNone/>
            </a:pPr>
            <a:endParaRPr lang="en-US" sz="1600" dirty="0" smtClean="0">
              <a:latin typeface="Book Antiqua" panose="02040602050305030304" pitchFamily="18" charset="0"/>
            </a:endParaRPr>
          </a:p>
          <a:p>
            <a:r>
              <a:rPr lang="en-US" sz="1600" dirty="0" smtClean="0">
                <a:latin typeface="Book Antiqua" panose="02040602050305030304" pitchFamily="18" charset="0"/>
              </a:rPr>
              <a:t>As </a:t>
            </a:r>
            <a:r>
              <a:rPr lang="en-US" sz="1600" dirty="0">
                <a:latin typeface="Book Antiqua" panose="02040602050305030304" pitchFamily="18" charset="0"/>
              </a:rPr>
              <a:t>a leading educational institution, the mission of SJECCD is to meet the diverse educational and workforce needs of our community by empowering our students to become agents of socio-economic change. </a:t>
            </a:r>
            <a:endParaRPr lang="en-US" sz="1600" dirty="0" smtClean="0">
              <a:latin typeface="Book Antiqua" panose="02040602050305030304" pitchFamily="18" charset="0"/>
            </a:endParaRPr>
          </a:p>
          <a:p>
            <a:pPr marL="0" indent="0">
              <a:buNone/>
            </a:pPr>
            <a:endParaRPr lang="en-US" sz="1600" dirty="0" smtClean="0">
              <a:latin typeface="Book Antiqua" panose="02040602050305030304" pitchFamily="18" charset="0"/>
            </a:endParaRPr>
          </a:p>
          <a:p>
            <a:r>
              <a:rPr lang="en-US" sz="1600" dirty="0">
                <a:latin typeface="Book Antiqua" panose="02040602050305030304" pitchFamily="18" charset="0"/>
              </a:rPr>
              <a:t>The Mission of the Los Angeles Community College District is to foster student success for all individuals seeking advancement, by providing equitable and supportive learning environments at our nine colleges</a:t>
            </a:r>
            <a:r>
              <a:rPr lang="en-US" sz="1600" dirty="0" smtClean="0">
                <a:latin typeface="Book Antiqua" panose="02040602050305030304" pitchFamily="18" charset="0"/>
              </a:rPr>
              <a:t>.</a:t>
            </a:r>
          </a:p>
          <a:p>
            <a:pPr marL="0" indent="0">
              <a:buNone/>
            </a:pPr>
            <a:endParaRPr lang="en-US" sz="1600" dirty="0" smtClean="0">
              <a:latin typeface="Book Antiqua" panose="02040602050305030304" pitchFamily="18" charset="0"/>
            </a:endParaRPr>
          </a:p>
          <a:p>
            <a:r>
              <a:rPr lang="en-US" sz="1600" dirty="0" smtClean="0">
                <a:latin typeface="Book Antiqua" panose="02040602050305030304" pitchFamily="18" charset="0"/>
              </a:rPr>
              <a:t>Riverside Community College District is dedicated to the success of its students and to the development of the communities it serves. By facilitating its Colleges and learning center to provide educational and student services, it meets the needs and expectations of its unique communities of learners. The District provides the Colleges with leadership in the areas of advocacy, resource stewardship, and planning. </a:t>
            </a:r>
          </a:p>
          <a:p>
            <a:pPr marL="0" indent="0">
              <a:buNone/>
            </a:pPr>
            <a:endParaRPr lang="en-US" sz="1600" dirty="0" smtClean="0">
              <a:latin typeface="Book Antiqua" panose="02040602050305030304" pitchFamily="18" charset="0"/>
            </a:endParaRPr>
          </a:p>
          <a:p>
            <a:r>
              <a:rPr lang="en-US" sz="1600" dirty="0" smtClean="0">
                <a:latin typeface="Book Antiqua" panose="02040602050305030304" pitchFamily="18" charset="0"/>
              </a:rPr>
              <a:t>The mission of the Rancho Santiago Community College District and its colleges it so provide quality educational programs and services that address the needs of our diverse students and communities. </a:t>
            </a:r>
            <a:endParaRPr lang="en-US" sz="1600" dirty="0">
              <a:latin typeface="Book Antiqua" panose="02040602050305030304" pitchFamily="18" charset="0"/>
            </a:endParaRPr>
          </a:p>
        </p:txBody>
      </p:sp>
      <p:sp>
        <p:nvSpPr>
          <p:cNvPr id="3" name="Title 2"/>
          <p:cNvSpPr>
            <a:spLocks noGrp="1"/>
          </p:cNvSpPr>
          <p:nvPr>
            <p:ph type="title"/>
          </p:nvPr>
        </p:nvSpPr>
        <p:spPr>
          <a:xfrm>
            <a:off x="747584" y="373362"/>
            <a:ext cx="10515600" cy="845837"/>
          </a:xfrm>
        </p:spPr>
        <p:txBody>
          <a:bodyPr>
            <a:normAutofit/>
          </a:bodyPr>
          <a:lstStyle/>
          <a:p>
            <a:r>
              <a:rPr lang="en-US" sz="2800" dirty="0" smtClean="0">
                <a:solidFill>
                  <a:schemeClr val="accent3">
                    <a:lumMod val="50000"/>
                  </a:schemeClr>
                </a:solidFill>
              </a:rPr>
              <a:t>Sample Multi-College District Mission Statements</a:t>
            </a:r>
            <a:endParaRPr lang="en-US" sz="2800" dirty="0">
              <a:solidFill>
                <a:schemeClr val="accent3">
                  <a:lumMod val="50000"/>
                </a:schemeClr>
              </a:solidFill>
            </a:endParaRPr>
          </a:p>
        </p:txBody>
      </p:sp>
    </p:spTree>
    <p:extLst>
      <p:ext uri="{BB962C8B-B14F-4D97-AF65-F5344CB8AC3E}">
        <p14:creationId xmlns:p14="http://schemas.microsoft.com/office/powerpoint/2010/main" val="1481448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Complete survey for PCCD mission statement</a:t>
            </a:r>
          </a:p>
          <a:p>
            <a:r>
              <a:rPr lang="en-US" dirty="0">
                <a:hlinkClick r:id="rId2"/>
              </a:rPr>
              <a:t>https://pollev.com</a:t>
            </a:r>
            <a:r>
              <a:rPr lang="en-US">
                <a:hlinkClick r:id="rId2"/>
              </a:rPr>
              <a:t>/</a:t>
            </a:r>
            <a:r>
              <a:rPr lang="en-US" smtClean="0">
                <a:hlinkClick r:id="rId2"/>
              </a:rPr>
              <a:t>tinavasconce594</a:t>
            </a:r>
            <a:endParaRPr lang="en-US" smtClean="0"/>
          </a:p>
          <a:p>
            <a:pPr marL="0" indent="0">
              <a:buNone/>
            </a:pPr>
            <a:endParaRPr lang="en-US" dirty="0" smtClean="0"/>
          </a:p>
          <a:p>
            <a:r>
              <a:rPr lang="en-US" dirty="0" smtClean="0"/>
              <a:t>Break into smaller groups to discuss current mission statement.</a:t>
            </a:r>
          </a:p>
          <a:p>
            <a:pPr lvl="1"/>
            <a:r>
              <a:rPr lang="en-US" dirty="0" smtClean="0"/>
              <a:t>Should we keep it as is?</a:t>
            </a:r>
          </a:p>
          <a:p>
            <a:pPr lvl="1"/>
            <a:r>
              <a:rPr lang="en-US" dirty="0" smtClean="0"/>
              <a:t>Should we edit it?</a:t>
            </a:r>
          </a:p>
          <a:p>
            <a:pPr lvl="1"/>
            <a:r>
              <a:rPr lang="en-US" dirty="0" smtClean="0"/>
              <a:t>Should we scrap it and start over?</a:t>
            </a:r>
          </a:p>
          <a:p>
            <a:r>
              <a:rPr lang="en-US" dirty="0" smtClean="0"/>
              <a:t>Write on the large post it notes your recommended PCCD </a:t>
            </a:r>
            <a:r>
              <a:rPr lang="en-US" dirty="0"/>
              <a:t>m</a:t>
            </a:r>
            <a:r>
              <a:rPr lang="en-US" dirty="0" smtClean="0"/>
              <a:t>ission statement</a:t>
            </a:r>
          </a:p>
          <a:p>
            <a:r>
              <a:rPr lang="en-US" dirty="0" smtClean="0"/>
              <a:t>Reporting out and next steps</a:t>
            </a:r>
            <a:endParaRPr lang="en-US" dirty="0"/>
          </a:p>
        </p:txBody>
      </p:sp>
      <p:sp>
        <p:nvSpPr>
          <p:cNvPr id="3" name="Title 2"/>
          <p:cNvSpPr>
            <a:spLocks noGrp="1"/>
          </p:cNvSpPr>
          <p:nvPr>
            <p:ph type="title"/>
          </p:nvPr>
        </p:nvSpPr>
        <p:spPr/>
        <p:txBody>
          <a:bodyPr/>
          <a:lstStyle/>
          <a:p>
            <a:r>
              <a:rPr lang="en-US" dirty="0" smtClean="0">
                <a:solidFill>
                  <a:schemeClr val="accent3">
                    <a:lumMod val="50000"/>
                  </a:schemeClr>
                </a:solidFill>
              </a:rPr>
              <a:t>Activity &amp; Outcomes</a:t>
            </a:r>
            <a:endParaRPr lang="en-US" dirty="0">
              <a:solidFill>
                <a:schemeClr val="accent3">
                  <a:lumMod val="50000"/>
                </a:schemeClr>
              </a:solidFill>
            </a:endParaRPr>
          </a:p>
        </p:txBody>
      </p:sp>
    </p:spTree>
    <p:extLst>
      <p:ext uri="{BB962C8B-B14F-4D97-AF65-F5344CB8AC3E}">
        <p14:creationId xmlns:p14="http://schemas.microsoft.com/office/powerpoint/2010/main" val="555228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67779" y="1"/>
            <a:ext cx="11826513" cy="271848"/>
          </a:xfrm>
        </p:spPr>
        <p:txBody>
          <a:bodyPr>
            <a:normAutofit fontScale="90000"/>
          </a:bodyPr>
          <a:lstStyle/>
          <a:p>
            <a:pPr algn="ctr"/>
            <a:r>
              <a:rPr lang="en-US" dirty="0" smtClean="0"/>
              <a:t/>
            </a:r>
            <a:br>
              <a:rPr lang="en-US" dirty="0" smtClean="0"/>
            </a:br>
            <a:r>
              <a:rPr lang="en-US" sz="3600" dirty="0" smtClean="0">
                <a:solidFill>
                  <a:schemeClr val="accent3">
                    <a:lumMod val="50000"/>
                  </a:schemeClr>
                </a:solidFill>
              </a:rPr>
              <a:t>Mission Statement versus Vision Statement</a:t>
            </a:r>
            <a:endParaRPr lang="en-US" sz="3600" dirty="0">
              <a:solidFill>
                <a:schemeClr val="accent3">
                  <a:lumMod val="50000"/>
                </a:schemeClr>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349835732"/>
              </p:ext>
            </p:extLst>
          </p:nvPr>
        </p:nvGraphicFramePr>
        <p:xfrm>
          <a:off x="2276163" y="836694"/>
          <a:ext cx="7609743" cy="6021306"/>
        </p:xfrm>
        <a:graphic>
          <a:graphicData uri="http://schemas.openxmlformats.org/drawingml/2006/table">
            <a:tbl>
              <a:tblPr/>
              <a:tblGrid>
                <a:gridCol w="1703211">
                  <a:extLst>
                    <a:ext uri="{9D8B030D-6E8A-4147-A177-3AD203B41FA5}">
                      <a16:colId xmlns:a16="http://schemas.microsoft.com/office/drawing/2014/main" val="20000"/>
                    </a:ext>
                  </a:extLst>
                </a:gridCol>
                <a:gridCol w="2899719">
                  <a:extLst>
                    <a:ext uri="{9D8B030D-6E8A-4147-A177-3AD203B41FA5}">
                      <a16:colId xmlns:a16="http://schemas.microsoft.com/office/drawing/2014/main" val="20001"/>
                    </a:ext>
                  </a:extLst>
                </a:gridCol>
                <a:gridCol w="3006813">
                  <a:extLst>
                    <a:ext uri="{9D8B030D-6E8A-4147-A177-3AD203B41FA5}">
                      <a16:colId xmlns:a16="http://schemas.microsoft.com/office/drawing/2014/main" val="20002"/>
                    </a:ext>
                  </a:extLst>
                </a:gridCol>
              </a:tblGrid>
              <a:tr h="167862">
                <a:tc gridSpan="3">
                  <a:txBody>
                    <a:bodyPr/>
                    <a:lstStyle/>
                    <a:p>
                      <a:pPr algn="ctr"/>
                      <a:r>
                        <a:rPr lang="fr-FR" sz="1200" b="1" dirty="0"/>
                        <a:t>Mission </a:t>
                      </a:r>
                      <a:r>
                        <a:rPr lang="fr-FR" sz="1200" b="1" dirty="0" err="1"/>
                        <a:t>Statement</a:t>
                      </a:r>
                      <a:r>
                        <a:rPr lang="fr-FR" sz="1200" b="1" dirty="0"/>
                        <a:t> versus Vision </a:t>
                      </a:r>
                      <a:r>
                        <a:rPr lang="fr-FR" sz="1200" b="1" dirty="0" err="1"/>
                        <a:t>Statement</a:t>
                      </a:r>
                      <a:r>
                        <a:rPr lang="fr-FR" sz="1200" b="1" dirty="0"/>
                        <a:t> </a:t>
                      </a:r>
                      <a:r>
                        <a:rPr lang="fr-FR" sz="1200" b="1" dirty="0" err="1" smtClean="0"/>
                        <a:t>Comparison</a:t>
                      </a:r>
                      <a:r>
                        <a:rPr lang="fr-FR" sz="1200" b="1" dirty="0" smtClean="0"/>
                        <a:t> Chart</a:t>
                      </a:r>
                      <a:endParaRPr lang="fr-FR" sz="1200" b="1" dirty="0"/>
                    </a:p>
                  </a:txBody>
                  <a:tcPr marL="31531" marR="31531" marT="15766" marB="15766"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67862">
                <a:tc>
                  <a:txBody>
                    <a:bodyPr/>
                    <a:lstStyle/>
                    <a:p>
                      <a:endParaRPr lang="en-US" sz="1000" dirty="0"/>
                    </a:p>
                  </a:txBody>
                  <a:tcPr marL="31531" marR="31531" marT="15766" marB="15766"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a:r>
                        <a:rPr lang="en-US" sz="1200" b="1" dirty="0"/>
                        <a:t>Mission Statement</a:t>
                      </a:r>
                    </a:p>
                  </a:txBody>
                  <a:tcPr marL="31531" marR="31531" marT="15766" marB="15766"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a:r>
                        <a:rPr lang="en-US" sz="1200" b="1" dirty="0"/>
                        <a:t>Vision Statement</a:t>
                      </a:r>
                    </a:p>
                  </a:txBody>
                  <a:tcPr marL="31531" marR="31531" marT="15766" marB="15766" anchor="ctr">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01"/>
                  </a:ext>
                </a:extLst>
              </a:tr>
              <a:tr h="923236">
                <a:tc>
                  <a:txBody>
                    <a:bodyPr/>
                    <a:lstStyle/>
                    <a:p>
                      <a:r>
                        <a:rPr lang="en-US" sz="1200" b="1" dirty="0">
                          <a:latin typeface="Cambria" panose="02040503050406030204" pitchFamily="18" charset="0"/>
                          <a:ea typeface="Cambria" panose="02040503050406030204" pitchFamily="18" charset="0"/>
                        </a:rPr>
                        <a:t>About</a:t>
                      </a:r>
                    </a:p>
                  </a:txBody>
                  <a:tcPr marL="31531" marR="31531" marT="15766" marB="15766" anchor="ctr">
                    <a:lnL>
                      <a:noFill/>
                    </a:lnL>
                    <a:lnR>
                      <a:noFill/>
                    </a:lnR>
                    <a:lnT>
                      <a:noFill/>
                    </a:lnT>
                    <a:lnB w="12700" cap="flat" cmpd="sng" algn="ctr">
                      <a:solidFill>
                        <a:schemeClr val="tx1"/>
                      </a:solidFill>
                      <a:prstDash val="solid"/>
                      <a:round/>
                      <a:headEnd type="none" w="med" len="med"/>
                      <a:tailEnd type="none" w="med" len="med"/>
                    </a:lnB>
                  </a:tcPr>
                </a:tc>
                <a:tc>
                  <a:txBody>
                    <a:bodyPr/>
                    <a:lstStyle/>
                    <a:p>
                      <a:r>
                        <a:rPr lang="en-US" sz="1200" dirty="0">
                          <a:latin typeface="Cambria" panose="02040503050406030204" pitchFamily="18" charset="0"/>
                          <a:ea typeface="Cambria" panose="02040503050406030204" pitchFamily="18" charset="0"/>
                        </a:rPr>
                        <a:t>A Mission statement talks about HOW you will get to where you want to be. Defines the purpose and primary objectives related to your customer needs and team values.</a:t>
                      </a:r>
                    </a:p>
                  </a:txBody>
                  <a:tcPr marL="31531" marR="31531" marT="15766" marB="15766" anchor="ctr">
                    <a:lnL>
                      <a:noFill/>
                    </a:lnL>
                    <a:lnR>
                      <a:noFill/>
                    </a:lnR>
                    <a:lnT>
                      <a:noFill/>
                    </a:lnT>
                    <a:lnB w="12700" cap="flat" cmpd="sng" algn="ctr">
                      <a:solidFill>
                        <a:schemeClr val="tx1"/>
                      </a:solidFill>
                      <a:prstDash val="solid"/>
                      <a:round/>
                      <a:headEnd type="none" w="med" len="med"/>
                      <a:tailEnd type="none" w="med" len="med"/>
                    </a:lnB>
                  </a:tcPr>
                </a:tc>
                <a:tc>
                  <a:txBody>
                    <a:bodyPr/>
                    <a:lstStyle/>
                    <a:p>
                      <a:r>
                        <a:rPr lang="en-US" sz="1200" dirty="0">
                          <a:latin typeface="Cambria" panose="02040503050406030204" pitchFamily="18" charset="0"/>
                          <a:ea typeface="Cambria" panose="02040503050406030204" pitchFamily="18" charset="0"/>
                        </a:rPr>
                        <a:t>A Vision statement outlines WHERE you want to be. Communicates both the purpose and values of your business.</a:t>
                      </a:r>
                    </a:p>
                  </a:txBody>
                  <a:tcPr marL="31531" marR="31531" marT="15766" marB="15766" anchor="ctr">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419652">
                <a:tc>
                  <a:txBody>
                    <a:bodyPr/>
                    <a:lstStyle/>
                    <a:p>
                      <a:r>
                        <a:rPr lang="en-US" sz="1200" b="1" dirty="0">
                          <a:latin typeface="Cambria" panose="02040503050406030204" pitchFamily="18" charset="0"/>
                          <a:ea typeface="Cambria" panose="02040503050406030204" pitchFamily="18" charset="0"/>
                        </a:rPr>
                        <a:t>Answer</a:t>
                      </a:r>
                    </a:p>
                  </a:txBody>
                  <a:tcPr marL="31531" marR="31531" marT="15766" marB="15766"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a:latin typeface="Cambria" panose="02040503050406030204" pitchFamily="18" charset="0"/>
                          <a:ea typeface="Cambria" panose="02040503050406030204" pitchFamily="18" charset="0"/>
                        </a:rPr>
                        <a:t>It answers the question, “What do we do? What makes us different?”</a:t>
                      </a:r>
                    </a:p>
                  </a:txBody>
                  <a:tcPr marL="31531" marR="31531" marT="15766" marB="15766"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200" dirty="0">
                          <a:latin typeface="Cambria" panose="02040503050406030204" pitchFamily="18" charset="0"/>
                          <a:ea typeface="Cambria" panose="02040503050406030204" pitchFamily="18" charset="0"/>
                        </a:rPr>
                        <a:t>It answers the question, “Where do we aim to be?”</a:t>
                      </a:r>
                    </a:p>
                  </a:txBody>
                  <a:tcPr marL="31531" marR="31531" marT="15766" marB="15766"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419652">
                <a:tc>
                  <a:txBody>
                    <a:bodyPr/>
                    <a:lstStyle/>
                    <a:p>
                      <a:r>
                        <a:rPr lang="en-US" sz="1200" b="1" dirty="0">
                          <a:latin typeface="Cambria" panose="02040503050406030204" pitchFamily="18" charset="0"/>
                          <a:ea typeface="Cambria" panose="02040503050406030204" pitchFamily="18" charset="0"/>
                        </a:rPr>
                        <a:t>Time</a:t>
                      </a:r>
                    </a:p>
                  </a:txBody>
                  <a:tcPr marL="31531" marR="31531" marT="15766" marB="15766"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latin typeface="Cambria" panose="02040503050406030204" pitchFamily="18" charset="0"/>
                          <a:ea typeface="Cambria" panose="02040503050406030204" pitchFamily="18" charset="0"/>
                        </a:rPr>
                        <a:t>A mission statement talks about the present leading to its future.</a:t>
                      </a:r>
                    </a:p>
                  </a:txBody>
                  <a:tcPr marL="31531" marR="31531" marT="15766" marB="15766"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latin typeface="Cambria" panose="02040503050406030204" pitchFamily="18" charset="0"/>
                          <a:ea typeface="Cambria" panose="02040503050406030204" pitchFamily="18" charset="0"/>
                        </a:rPr>
                        <a:t>A vision statement talks about your future.</a:t>
                      </a:r>
                    </a:p>
                  </a:txBody>
                  <a:tcPr marL="31531" marR="31531" marT="15766" marB="15766"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175026">
                <a:tc>
                  <a:txBody>
                    <a:bodyPr/>
                    <a:lstStyle/>
                    <a:p>
                      <a:r>
                        <a:rPr lang="en-US" sz="1200" b="1" dirty="0">
                          <a:latin typeface="Cambria" panose="02040503050406030204" pitchFamily="18" charset="0"/>
                          <a:ea typeface="Cambria" panose="02040503050406030204" pitchFamily="18" charset="0"/>
                        </a:rPr>
                        <a:t>Function</a:t>
                      </a:r>
                    </a:p>
                  </a:txBody>
                  <a:tcPr marL="31531" marR="31531" marT="15766" marB="15766"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latin typeface="Cambria" panose="02040503050406030204" pitchFamily="18" charset="0"/>
                          <a:ea typeface="Cambria" panose="02040503050406030204" pitchFamily="18" charset="0"/>
                        </a:rPr>
                        <a:t>It lists the broad goals for which the organization is formed. Its prime function is internal; to define the key measure or measures of the organization's success and its prime audience is the leadership, team and stockholders.</a:t>
                      </a:r>
                    </a:p>
                  </a:txBody>
                  <a:tcPr marL="31531" marR="31531" marT="15766" marB="15766"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latin typeface="Cambria" panose="02040503050406030204" pitchFamily="18" charset="0"/>
                          <a:ea typeface="Cambria" panose="02040503050406030204" pitchFamily="18" charset="0"/>
                        </a:rPr>
                        <a:t>It lists where you see yourself some years from now. It inspires you to give your best. It shapes your understanding of why you are working here.</a:t>
                      </a:r>
                    </a:p>
                  </a:txBody>
                  <a:tcPr marL="31531" marR="31531" marT="15766" marB="15766"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923236">
                <a:tc>
                  <a:txBody>
                    <a:bodyPr/>
                    <a:lstStyle/>
                    <a:p>
                      <a:r>
                        <a:rPr lang="en-US" sz="1200" b="1" dirty="0">
                          <a:latin typeface="Cambria" panose="02040503050406030204" pitchFamily="18" charset="0"/>
                          <a:ea typeface="Cambria" panose="02040503050406030204" pitchFamily="18" charset="0"/>
                        </a:rPr>
                        <a:t>Change</a:t>
                      </a:r>
                    </a:p>
                  </a:txBody>
                  <a:tcPr marL="31531" marR="31531" marT="15766" marB="15766"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latin typeface="Cambria" panose="02040503050406030204" pitchFamily="18" charset="0"/>
                          <a:ea typeface="Cambria" panose="02040503050406030204" pitchFamily="18" charset="0"/>
                        </a:rPr>
                        <a:t>Your mission statement may change, but it should still tie back to your core values, customer needs and vision.</a:t>
                      </a:r>
                    </a:p>
                  </a:txBody>
                  <a:tcPr marL="31531" marR="31531" marT="15766" marB="15766"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latin typeface="Cambria" panose="02040503050406030204" pitchFamily="18" charset="0"/>
                          <a:ea typeface="Cambria" panose="02040503050406030204" pitchFamily="18" charset="0"/>
                        </a:rPr>
                        <a:t>As your organization evolves, you might feel tempted to change your vision. However, mission or vision statements explain your organization's foundation, so change should be kept to a minimum.</a:t>
                      </a:r>
                    </a:p>
                  </a:txBody>
                  <a:tcPr marL="31531" marR="31531" marT="15766" marB="15766"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671443">
                <a:tc>
                  <a:txBody>
                    <a:bodyPr/>
                    <a:lstStyle/>
                    <a:p>
                      <a:r>
                        <a:rPr lang="en-US" sz="1200" b="1" dirty="0">
                          <a:latin typeface="Cambria" panose="02040503050406030204" pitchFamily="18" charset="0"/>
                          <a:ea typeface="Cambria" panose="02040503050406030204" pitchFamily="18" charset="0"/>
                        </a:rPr>
                        <a:t>Developing a statement</a:t>
                      </a:r>
                    </a:p>
                  </a:txBody>
                  <a:tcPr marL="31531" marR="31531" marT="15766" marB="15766"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latin typeface="Cambria" panose="02040503050406030204" pitchFamily="18" charset="0"/>
                          <a:ea typeface="Cambria" panose="02040503050406030204" pitchFamily="18" charset="0"/>
                        </a:rPr>
                        <a:t>What do we do today? For whom do we do it? What is the benefit? In other words, Why we do what we do? What, For Whom and Why?</a:t>
                      </a:r>
                    </a:p>
                  </a:txBody>
                  <a:tcPr marL="31531" marR="31531" marT="15766" marB="15766"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200" dirty="0">
                          <a:latin typeface="Cambria" panose="02040503050406030204" pitchFamily="18" charset="0"/>
                          <a:ea typeface="Cambria" panose="02040503050406030204" pitchFamily="18" charset="0"/>
                        </a:rPr>
                        <a:t>Where do we want to be going forward? When do we want to reach that stage? How do we want to do it?</a:t>
                      </a:r>
                    </a:p>
                  </a:txBody>
                  <a:tcPr marL="31531" marR="31531" marT="15766" marB="15766"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923236">
                <a:tc>
                  <a:txBody>
                    <a:bodyPr/>
                    <a:lstStyle/>
                    <a:p>
                      <a:r>
                        <a:rPr lang="en-US" sz="1200" b="1" dirty="0">
                          <a:latin typeface="Cambria" panose="02040503050406030204" pitchFamily="18" charset="0"/>
                          <a:ea typeface="Cambria" panose="02040503050406030204" pitchFamily="18" charset="0"/>
                        </a:rPr>
                        <a:t>Features of an effective statement</a:t>
                      </a:r>
                    </a:p>
                  </a:txBody>
                  <a:tcPr marL="31531" marR="31531" marT="15766" marB="15766" anchor="ctr">
                    <a:lnL>
                      <a:noFill/>
                    </a:lnL>
                    <a:lnR>
                      <a:noFill/>
                    </a:lnR>
                    <a:lnT w="12700" cap="flat" cmpd="sng" algn="ctr">
                      <a:solidFill>
                        <a:schemeClr val="tx1"/>
                      </a:solidFill>
                      <a:prstDash val="solid"/>
                      <a:round/>
                      <a:headEnd type="none" w="med" len="med"/>
                      <a:tailEnd type="none" w="med" len="med"/>
                    </a:lnT>
                    <a:lnB>
                      <a:noFill/>
                    </a:lnB>
                  </a:tcPr>
                </a:tc>
                <a:tc>
                  <a:txBody>
                    <a:bodyPr/>
                    <a:lstStyle/>
                    <a:p>
                      <a:r>
                        <a:rPr lang="en-US" sz="1200" dirty="0">
                          <a:latin typeface="Cambria" panose="02040503050406030204" pitchFamily="18" charset="0"/>
                          <a:ea typeface="Cambria" panose="02040503050406030204" pitchFamily="18" charset="0"/>
                        </a:rPr>
                        <a:t>Purpose and values of the organization: Who are the organization's primary "clients" (stakeholders)? What are the responsibilities of the organization towards the clients?</a:t>
                      </a:r>
                    </a:p>
                  </a:txBody>
                  <a:tcPr marL="31531" marR="31531" marT="15766" marB="15766" anchor="ctr">
                    <a:lnL>
                      <a:noFill/>
                    </a:lnL>
                    <a:lnR>
                      <a:noFill/>
                    </a:lnR>
                    <a:lnT w="12700" cap="flat" cmpd="sng" algn="ctr">
                      <a:solidFill>
                        <a:schemeClr val="tx1"/>
                      </a:solidFill>
                      <a:prstDash val="solid"/>
                      <a:round/>
                      <a:headEnd type="none" w="med" len="med"/>
                      <a:tailEnd type="none" w="med" len="med"/>
                    </a:lnT>
                    <a:lnB>
                      <a:noFill/>
                    </a:lnB>
                  </a:tcPr>
                </a:tc>
                <a:tc>
                  <a:txBody>
                    <a:bodyPr/>
                    <a:lstStyle/>
                    <a:p>
                      <a:r>
                        <a:rPr lang="en-US" sz="1200" dirty="0">
                          <a:latin typeface="Cambria" panose="02040503050406030204" pitchFamily="18" charset="0"/>
                          <a:ea typeface="Cambria" panose="02040503050406030204" pitchFamily="18" charset="0"/>
                        </a:rPr>
                        <a:t>Clarity and lack of ambiguity: Describing a bright future (hope); Memorable and engaging expression; realistic aspirations, achievable; alignment with organizational values and culture.</a:t>
                      </a:r>
                    </a:p>
                  </a:txBody>
                  <a:tcPr marL="31531" marR="31531" marT="15766" marB="15766" anchor="ctr">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4937338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Melancholy abstract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elancholy abstract design template" id="{53D6E29E-BC16-4C15-929C-E5E8D3EE1C7C}" vid="{7719C5F9-D258-4D09-B252-90C1DAED72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CEFEFB8-71C6-4A9E-8EF9-0768355D7E2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Melancholy abstract design slides</Template>
  <TotalTime>210</TotalTime>
  <Words>877</Words>
  <Application>Microsoft Office PowerPoint</Application>
  <PresentationFormat>Widescreen</PresentationFormat>
  <Paragraphs>99</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Book Antiqua</vt:lpstr>
      <vt:lpstr>Calibri</vt:lpstr>
      <vt:lpstr>Cambria</vt:lpstr>
      <vt:lpstr>Century Gothic</vt:lpstr>
      <vt:lpstr>Mangal</vt:lpstr>
      <vt:lpstr>Melancholy abstract design template</vt:lpstr>
      <vt:lpstr>Peralta Community College District </vt:lpstr>
      <vt:lpstr>Purpose of Review</vt:lpstr>
      <vt:lpstr>Things to avoid…</vt:lpstr>
      <vt:lpstr>PCCD Mission Statement</vt:lpstr>
      <vt:lpstr>College Mission Statements</vt:lpstr>
      <vt:lpstr>ACCJC Accreditation Standard I</vt:lpstr>
      <vt:lpstr>Sample Multi-College District Mission Statements</vt:lpstr>
      <vt:lpstr>Activity &amp; Outcomes</vt:lpstr>
      <vt:lpstr> Mission Statement versus Vision Statement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Peralta Community College District</dc:title>
  <dc:creator>Dr. Tina Vasconcellos</dc:creator>
  <cp:keywords/>
  <cp:lastModifiedBy>Cynthia Reese</cp:lastModifiedBy>
  <cp:revision>14</cp:revision>
  <cp:lastPrinted>2019-01-22T21:55:56Z</cp:lastPrinted>
  <dcterms:created xsi:type="dcterms:W3CDTF">2019-01-22T21:04:52Z</dcterms:created>
  <dcterms:modified xsi:type="dcterms:W3CDTF">2019-02-19T18:37:54Z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TC034605309991</vt:lpwstr>
  </property>
</Properties>
</file>