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handoutMasterIdLst>
    <p:handoutMasterId r:id="rId23"/>
  </p:handoutMasterIdLst>
  <p:sldIdLst>
    <p:sldId id="272" r:id="rId2"/>
    <p:sldId id="292" r:id="rId3"/>
    <p:sldId id="257" r:id="rId4"/>
    <p:sldId id="291" r:id="rId5"/>
    <p:sldId id="306" r:id="rId6"/>
    <p:sldId id="268" r:id="rId7"/>
    <p:sldId id="302" r:id="rId8"/>
    <p:sldId id="288" r:id="rId9"/>
    <p:sldId id="308" r:id="rId10"/>
    <p:sldId id="301" r:id="rId11"/>
    <p:sldId id="274" r:id="rId12"/>
    <p:sldId id="289" r:id="rId13"/>
    <p:sldId id="278" r:id="rId14"/>
    <p:sldId id="309" r:id="rId15"/>
    <p:sldId id="267" r:id="rId16"/>
    <p:sldId id="295" r:id="rId17"/>
    <p:sldId id="294" r:id="rId18"/>
    <p:sldId id="300" r:id="rId19"/>
    <p:sldId id="299" r:id="rId20"/>
    <p:sldId id="290" r:id="rId2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75" autoAdjust="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4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A3220-0DF0-B34F-9DEE-BB64C128B5B0}" type="doc">
      <dgm:prSet loTypeId="urn:microsoft.com/office/officeart/2005/8/layout/venn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10D1A3-0A50-DA41-921B-2196F0CD3E82}">
      <dgm:prSet phldrT="[Text]"/>
      <dgm:spPr/>
      <dgm:t>
        <a:bodyPr/>
        <a:lstStyle/>
        <a:p>
          <a:r>
            <a:rPr lang="en-US" dirty="0" smtClean="0"/>
            <a:t>Ed Master </a:t>
          </a:r>
          <a:r>
            <a:rPr lang="en-US" smtClean="0"/>
            <a:t>Plan (every 10 </a:t>
          </a:r>
          <a:r>
            <a:rPr lang="en-US" dirty="0" smtClean="0"/>
            <a:t>years)</a:t>
          </a:r>
          <a:endParaRPr lang="en-US" dirty="0"/>
        </a:p>
      </dgm:t>
    </dgm:pt>
    <dgm:pt modelId="{D64F9328-2676-AC4B-9251-A3911CE8A91F}" type="parTrans" cxnId="{029E732D-983D-0A4A-8E51-C0019B8AD0EE}">
      <dgm:prSet/>
      <dgm:spPr/>
      <dgm:t>
        <a:bodyPr/>
        <a:lstStyle/>
        <a:p>
          <a:endParaRPr lang="en-US"/>
        </a:p>
      </dgm:t>
    </dgm:pt>
    <dgm:pt modelId="{AA79BC4D-92C5-3248-9F3C-2EF080D9D467}" type="sibTrans" cxnId="{029E732D-983D-0A4A-8E51-C0019B8AD0EE}">
      <dgm:prSet/>
      <dgm:spPr/>
      <dgm:t>
        <a:bodyPr/>
        <a:lstStyle/>
        <a:p>
          <a:endParaRPr lang="en-US"/>
        </a:p>
      </dgm:t>
    </dgm:pt>
    <dgm:pt modelId="{06EB7F68-8952-3B4E-9DC2-1DC24DFD1333}">
      <dgm:prSet phldrT="[Text]"/>
      <dgm:spPr/>
      <dgm:t>
        <a:bodyPr/>
        <a:lstStyle/>
        <a:p>
          <a:r>
            <a:rPr lang="en-US" dirty="0" smtClean="0"/>
            <a:t>Accreditation Self-Study &amp; Action Plan</a:t>
          </a:r>
        </a:p>
        <a:p>
          <a:r>
            <a:rPr lang="en-US" dirty="0" smtClean="0"/>
            <a:t>(every 6 years)</a:t>
          </a:r>
          <a:endParaRPr lang="en-US" dirty="0"/>
        </a:p>
      </dgm:t>
    </dgm:pt>
    <dgm:pt modelId="{A36933BB-DB5E-D040-9494-26C4EB8DB72B}" type="parTrans" cxnId="{8D6415C3-C49A-5544-BFDB-63C91B2922A4}">
      <dgm:prSet/>
      <dgm:spPr/>
      <dgm:t>
        <a:bodyPr/>
        <a:lstStyle/>
        <a:p>
          <a:endParaRPr lang="en-US"/>
        </a:p>
      </dgm:t>
    </dgm:pt>
    <dgm:pt modelId="{93849049-74C8-1048-84CF-634E20F6B801}" type="sibTrans" cxnId="{8D6415C3-C49A-5544-BFDB-63C91B2922A4}">
      <dgm:prSet/>
      <dgm:spPr/>
      <dgm:t>
        <a:bodyPr/>
        <a:lstStyle/>
        <a:p>
          <a:endParaRPr lang="en-US"/>
        </a:p>
      </dgm:t>
    </dgm:pt>
    <dgm:pt modelId="{C5D73154-B574-7D47-BE60-26B0E15512FC}">
      <dgm:prSet phldrT="[Text]"/>
      <dgm:spPr/>
      <dgm:t>
        <a:bodyPr/>
        <a:lstStyle/>
        <a:p>
          <a:r>
            <a:rPr lang="en-US" dirty="0" smtClean="0"/>
            <a:t>Program Review &amp; Action Plans</a:t>
          </a:r>
        </a:p>
        <a:p>
          <a:r>
            <a:rPr lang="en-US" dirty="0" smtClean="0"/>
            <a:t>(every 3 years)</a:t>
          </a:r>
          <a:endParaRPr lang="en-US" dirty="0"/>
        </a:p>
      </dgm:t>
    </dgm:pt>
    <dgm:pt modelId="{FAC78FEB-84EF-594E-B20F-AA954A9ECB92}" type="parTrans" cxnId="{7990B4BE-2B94-2B43-BC0B-D40177AA2508}">
      <dgm:prSet/>
      <dgm:spPr/>
      <dgm:t>
        <a:bodyPr/>
        <a:lstStyle/>
        <a:p>
          <a:endParaRPr lang="en-US"/>
        </a:p>
      </dgm:t>
    </dgm:pt>
    <dgm:pt modelId="{AD50FDD0-5D30-6C4C-88C3-0DD03EAC5EFD}" type="sibTrans" cxnId="{7990B4BE-2B94-2B43-BC0B-D40177AA2508}">
      <dgm:prSet/>
      <dgm:spPr/>
      <dgm:t>
        <a:bodyPr/>
        <a:lstStyle/>
        <a:p>
          <a:endParaRPr lang="en-US"/>
        </a:p>
      </dgm:t>
    </dgm:pt>
    <dgm:pt modelId="{2103CC39-02C9-4A48-9405-65121851C589}">
      <dgm:prSet phldrT="[Text]"/>
      <dgm:spPr/>
      <dgm:t>
        <a:bodyPr/>
        <a:lstStyle/>
        <a:p>
          <a:r>
            <a:rPr lang="en-US" dirty="0" smtClean="0"/>
            <a:t>Annual Program Updates and Action Plans &amp; Reports</a:t>
          </a:r>
        </a:p>
        <a:p>
          <a:r>
            <a:rPr lang="en-US" dirty="0" smtClean="0"/>
            <a:t>(every year)</a:t>
          </a:r>
          <a:endParaRPr lang="en-US" dirty="0"/>
        </a:p>
      </dgm:t>
    </dgm:pt>
    <dgm:pt modelId="{E1AEA670-17B4-5940-8DCD-5DF844CD3CDB}" type="parTrans" cxnId="{677C20FD-B494-F042-847E-A7496C56AB7C}">
      <dgm:prSet/>
      <dgm:spPr/>
      <dgm:t>
        <a:bodyPr/>
        <a:lstStyle/>
        <a:p>
          <a:endParaRPr lang="en-US"/>
        </a:p>
      </dgm:t>
    </dgm:pt>
    <dgm:pt modelId="{C4FA3E42-F013-CA40-B5AA-626D12F1E632}" type="sibTrans" cxnId="{677C20FD-B494-F042-847E-A7496C56AB7C}">
      <dgm:prSet/>
      <dgm:spPr/>
      <dgm:t>
        <a:bodyPr/>
        <a:lstStyle/>
        <a:p>
          <a:endParaRPr lang="en-US"/>
        </a:p>
      </dgm:t>
    </dgm:pt>
    <dgm:pt modelId="{479BCC3E-E193-8D47-AE3E-569D178F02FF}" type="pres">
      <dgm:prSet presAssocID="{159A3220-0DF0-B34F-9DEE-BB64C128B5B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1E0E2-E08E-1540-A1C6-FFDF27250362}" type="pres">
      <dgm:prSet presAssocID="{159A3220-0DF0-B34F-9DEE-BB64C128B5B0}" presName="comp1" presStyleCnt="0"/>
      <dgm:spPr/>
      <dgm:t>
        <a:bodyPr/>
        <a:lstStyle/>
        <a:p>
          <a:endParaRPr lang="en-US"/>
        </a:p>
      </dgm:t>
    </dgm:pt>
    <dgm:pt modelId="{CEC74690-3414-1E41-A23B-B701C08D3AD2}" type="pres">
      <dgm:prSet presAssocID="{159A3220-0DF0-B34F-9DEE-BB64C128B5B0}" presName="circle1" presStyleLbl="node1" presStyleIdx="0" presStyleCnt="4" custLinFactNeighborX="-807" custLinFactNeighborY="4990"/>
      <dgm:spPr/>
      <dgm:t>
        <a:bodyPr/>
        <a:lstStyle/>
        <a:p>
          <a:endParaRPr lang="en-US"/>
        </a:p>
      </dgm:t>
    </dgm:pt>
    <dgm:pt modelId="{4D0091FC-80C8-DF41-8E7F-290BD032AB39}" type="pres">
      <dgm:prSet presAssocID="{159A3220-0DF0-B34F-9DEE-BB64C128B5B0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6D2E9-1677-AD40-80F7-9E46E864135E}" type="pres">
      <dgm:prSet presAssocID="{159A3220-0DF0-B34F-9DEE-BB64C128B5B0}" presName="comp2" presStyleCnt="0"/>
      <dgm:spPr/>
      <dgm:t>
        <a:bodyPr/>
        <a:lstStyle/>
        <a:p>
          <a:endParaRPr lang="en-US"/>
        </a:p>
      </dgm:t>
    </dgm:pt>
    <dgm:pt modelId="{594BA6F9-2D74-F049-AF8C-C935A3D1C75A}" type="pres">
      <dgm:prSet presAssocID="{159A3220-0DF0-B34F-9DEE-BB64C128B5B0}" presName="circle2" presStyleLbl="node1" presStyleIdx="1" presStyleCnt="4"/>
      <dgm:spPr/>
      <dgm:t>
        <a:bodyPr/>
        <a:lstStyle/>
        <a:p>
          <a:endParaRPr lang="en-US"/>
        </a:p>
      </dgm:t>
    </dgm:pt>
    <dgm:pt modelId="{683279DF-A0D9-784D-96F0-5F08508E655D}" type="pres">
      <dgm:prSet presAssocID="{159A3220-0DF0-B34F-9DEE-BB64C128B5B0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5A369-3D19-B342-82B4-1F3732E694BE}" type="pres">
      <dgm:prSet presAssocID="{159A3220-0DF0-B34F-9DEE-BB64C128B5B0}" presName="comp3" presStyleCnt="0"/>
      <dgm:spPr/>
      <dgm:t>
        <a:bodyPr/>
        <a:lstStyle/>
        <a:p>
          <a:endParaRPr lang="en-US"/>
        </a:p>
      </dgm:t>
    </dgm:pt>
    <dgm:pt modelId="{BF983783-62E0-BA44-822B-9AAA5D1C6A8F}" type="pres">
      <dgm:prSet presAssocID="{159A3220-0DF0-B34F-9DEE-BB64C128B5B0}" presName="circle3" presStyleLbl="node1" presStyleIdx="2" presStyleCnt="4"/>
      <dgm:spPr/>
      <dgm:t>
        <a:bodyPr/>
        <a:lstStyle/>
        <a:p>
          <a:endParaRPr lang="en-US"/>
        </a:p>
      </dgm:t>
    </dgm:pt>
    <dgm:pt modelId="{3E9B50B7-96A5-2E41-B347-A80D82AA4EE9}" type="pres">
      <dgm:prSet presAssocID="{159A3220-0DF0-B34F-9DEE-BB64C128B5B0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0EF2A-D771-BC44-AD86-10913B1F781C}" type="pres">
      <dgm:prSet presAssocID="{159A3220-0DF0-B34F-9DEE-BB64C128B5B0}" presName="comp4" presStyleCnt="0"/>
      <dgm:spPr/>
      <dgm:t>
        <a:bodyPr/>
        <a:lstStyle/>
        <a:p>
          <a:endParaRPr lang="en-US"/>
        </a:p>
      </dgm:t>
    </dgm:pt>
    <dgm:pt modelId="{91911780-343F-A24D-818A-5E9C06D30AB0}" type="pres">
      <dgm:prSet presAssocID="{159A3220-0DF0-B34F-9DEE-BB64C128B5B0}" presName="circle4" presStyleLbl="node1" presStyleIdx="3" presStyleCnt="4"/>
      <dgm:spPr/>
      <dgm:t>
        <a:bodyPr/>
        <a:lstStyle/>
        <a:p>
          <a:endParaRPr lang="en-US"/>
        </a:p>
      </dgm:t>
    </dgm:pt>
    <dgm:pt modelId="{BB600A04-C1C5-4D46-9067-6C6C3CDD47FB}" type="pres">
      <dgm:prSet presAssocID="{159A3220-0DF0-B34F-9DEE-BB64C128B5B0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8EE98E-282A-D94D-865C-671F25BF8599}" type="presOf" srcId="{06EB7F68-8952-3B4E-9DC2-1DC24DFD1333}" destId="{594BA6F9-2D74-F049-AF8C-C935A3D1C75A}" srcOrd="0" destOrd="0" presId="urn:microsoft.com/office/officeart/2005/8/layout/venn2"/>
    <dgm:cxn modelId="{68FC7720-31C1-D645-B282-8D0B0B104D9D}" type="presOf" srcId="{C5D73154-B574-7D47-BE60-26B0E15512FC}" destId="{3E9B50B7-96A5-2E41-B347-A80D82AA4EE9}" srcOrd="1" destOrd="0" presId="urn:microsoft.com/office/officeart/2005/8/layout/venn2"/>
    <dgm:cxn modelId="{719DDC93-20C1-2E4A-B43F-12F680B6BBCA}" type="presOf" srcId="{C5D73154-B574-7D47-BE60-26B0E15512FC}" destId="{BF983783-62E0-BA44-822B-9AAA5D1C6A8F}" srcOrd="0" destOrd="0" presId="urn:microsoft.com/office/officeart/2005/8/layout/venn2"/>
    <dgm:cxn modelId="{677C20FD-B494-F042-847E-A7496C56AB7C}" srcId="{159A3220-0DF0-B34F-9DEE-BB64C128B5B0}" destId="{2103CC39-02C9-4A48-9405-65121851C589}" srcOrd="3" destOrd="0" parTransId="{E1AEA670-17B4-5940-8DCD-5DF844CD3CDB}" sibTransId="{C4FA3E42-F013-CA40-B5AA-626D12F1E632}"/>
    <dgm:cxn modelId="{029E732D-983D-0A4A-8E51-C0019B8AD0EE}" srcId="{159A3220-0DF0-B34F-9DEE-BB64C128B5B0}" destId="{1510D1A3-0A50-DA41-921B-2196F0CD3E82}" srcOrd="0" destOrd="0" parTransId="{D64F9328-2676-AC4B-9251-A3911CE8A91F}" sibTransId="{AA79BC4D-92C5-3248-9F3C-2EF080D9D467}"/>
    <dgm:cxn modelId="{63776F6F-4175-384D-A3BC-B787691EBB9A}" type="presOf" srcId="{1510D1A3-0A50-DA41-921B-2196F0CD3E82}" destId="{CEC74690-3414-1E41-A23B-B701C08D3AD2}" srcOrd="0" destOrd="0" presId="urn:microsoft.com/office/officeart/2005/8/layout/venn2"/>
    <dgm:cxn modelId="{D1E3618F-E2F9-F14E-90BD-7ACC5D870A50}" type="presOf" srcId="{2103CC39-02C9-4A48-9405-65121851C589}" destId="{BB600A04-C1C5-4D46-9067-6C6C3CDD47FB}" srcOrd="1" destOrd="0" presId="urn:microsoft.com/office/officeart/2005/8/layout/venn2"/>
    <dgm:cxn modelId="{089C5D2E-041D-C64B-AB9D-0C7E867698AF}" type="presOf" srcId="{06EB7F68-8952-3B4E-9DC2-1DC24DFD1333}" destId="{683279DF-A0D9-784D-96F0-5F08508E655D}" srcOrd="1" destOrd="0" presId="urn:microsoft.com/office/officeart/2005/8/layout/venn2"/>
    <dgm:cxn modelId="{B4A638DE-8B20-E940-A88F-743DA5AB9272}" type="presOf" srcId="{1510D1A3-0A50-DA41-921B-2196F0CD3E82}" destId="{4D0091FC-80C8-DF41-8E7F-290BD032AB39}" srcOrd="1" destOrd="0" presId="urn:microsoft.com/office/officeart/2005/8/layout/venn2"/>
    <dgm:cxn modelId="{8D6415C3-C49A-5544-BFDB-63C91B2922A4}" srcId="{159A3220-0DF0-B34F-9DEE-BB64C128B5B0}" destId="{06EB7F68-8952-3B4E-9DC2-1DC24DFD1333}" srcOrd="1" destOrd="0" parTransId="{A36933BB-DB5E-D040-9494-26C4EB8DB72B}" sibTransId="{93849049-74C8-1048-84CF-634E20F6B801}"/>
    <dgm:cxn modelId="{7990B4BE-2B94-2B43-BC0B-D40177AA2508}" srcId="{159A3220-0DF0-B34F-9DEE-BB64C128B5B0}" destId="{C5D73154-B574-7D47-BE60-26B0E15512FC}" srcOrd="2" destOrd="0" parTransId="{FAC78FEB-84EF-594E-B20F-AA954A9ECB92}" sibTransId="{AD50FDD0-5D30-6C4C-88C3-0DD03EAC5EFD}"/>
    <dgm:cxn modelId="{E7463468-C46E-DD48-AFEE-6A13DD1BDE88}" type="presOf" srcId="{159A3220-0DF0-B34F-9DEE-BB64C128B5B0}" destId="{479BCC3E-E193-8D47-AE3E-569D178F02FF}" srcOrd="0" destOrd="0" presId="urn:microsoft.com/office/officeart/2005/8/layout/venn2"/>
    <dgm:cxn modelId="{EED60899-9DB6-BC45-A6B0-601150518DAC}" type="presOf" srcId="{2103CC39-02C9-4A48-9405-65121851C589}" destId="{91911780-343F-A24D-818A-5E9C06D30AB0}" srcOrd="0" destOrd="0" presId="urn:microsoft.com/office/officeart/2005/8/layout/venn2"/>
    <dgm:cxn modelId="{8E77B66C-E550-4048-9F9D-8CE731C242CA}" type="presParOf" srcId="{479BCC3E-E193-8D47-AE3E-569D178F02FF}" destId="{18A1E0E2-E08E-1540-A1C6-FFDF27250362}" srcOrd="0" destOrd="0" presId="urn:microsoft.com/office/officeart/2005/8/layout/venn2"/>
    <dgm:cxn modelId="{AF5EEB0D-BC76-3D4A-9ED8-09B40444AED4}" type="presParOf" srcId="{18A1E0E2-E08E-1540-A1C6-FFDF27250362}" destId="{CEC74690-3414-1E41-A23B-B701C08D3AD2}" srcOrd="0" destOrd="0" presId="urn:microsoft.com/office/officeart/2005/8/layout/venn2"/>
    <dgm:cxn modelId="{E3FFA957-3D58-C04A-8A98-7147EB048948}" type="presParOf" srcId="{18A1E0E2-E08E-1540-A1C6-FFDF27250362}" destId="{4D0091FC-80C8-DF41-8E7F-290BD032AB39}" srcOrd="1" destOrd="0" presId="urn:microsoft.com/office/officeart/2005/8/layout/venn2"/>
    <dgm:cxn modelId="{5B678BC5-BDE6-844A-8D7B-AA8A8D5CF3C6}" type="presParOf" srcId="{479BCC3E-E193-8D47-AE3E-569D178F02FF}" destId="{8146D2E9-1677-AD40-80F7-9E46E864135E}" srcOrd="1" destOrd="0" presId="urn:microsoft.com/office/officeart/2005/8/layout/venn2"/>
    <dgm:cxn modelId="{5F5D01E5-37BD-D04C-8E39-03E08AF315A4}" type="presParOf" srcId="{8146D2E9-1677-AD40-80F7-9E46E864135E}" destId="{594BA6F9-2D74-F049-AF8C-C935A3D1C75A}" srcOrd="0" destOrd="0" presId="urn:microsoft.com/office/officeart/2005/8/layout/venn2"/>
    <dgm:cxn modelId="{5C844715-104B-9047-AAC6-A66444B97DAD}" type="presParOf" srcId="{8146D2E9-1677-AD40-80F7-9E46E864135E}" destId="{683279DF-A0D9-784D-96F0-5F08508E655D}" srcOrd="1" destOrd="0" presId="urn:microsoft.com/office/officeart/2005/8/layout/venn2"/>
    <dgm:cxn modelId="{23A11720-4664-784E-A252-D93D6F28175F}" type="presParOf" srcId="{479BCC3E-E193-8D47-AE3E-569D178F02FF}" destId="{35C5A369-3D19-B342-82B4-1F3732E694BE}" srcOrd="2" destOrd="0" presId="urn:microsoft.com/office/officeart/2005/8/layout/venn2"/>
    <dgm:cxn modelId="{6C37B6DF-1759-ED4A-8120-C7B1FEFEB7ED}" type="presParOf" srcId="{35C5A369-3D19-B342-82B4-1F3732E694BE}" destId="{BF983783-62E0-BA44-822B-9AAA5D1C6A8F}" srcOrd="0" destOrd="0" presId="urn:microsoft.com/office/officeart/2005/8/layout/venn2"/>
    <dgm:cxn modelId="{3A7E6F6A-59B2-D542-9CED-727BF1770711}" type="presParOf" srcId="{35C5A369-3D19-B342-82B4-1F3732E694BE}" destId="{3E9B50B7-96A5-2E41-B347-A80D82AA4EE9}" srcOrd="1" destOrd="0" presId="urn:microsoft.com/office/officeart/2005/8/layout/venn2"/>
    <dgm:cxn modelId="{94BA1354-BAC6-FB4E-83BF-EE40C90F51EC}" type="presParOf" srcId="{479BCC3E-E193-8D47-AE3E-569D178F02FF}" destId="{E680EF2A-D771-BC44-AD86-10913B1F781C}" srcOrd="3" destOrd="0" presId="urn:microsoft.com/office/officeart/2005/8/layout/venn2"/>
    <dgm:cxn modelId="{C4A78E5E-E4EF-B543-AB18-3D248F303CF3}" type="presParOf" srcId="{E680EF2A-D771-BC44-AD86-10913B1F781C}" destId="{91911780-343F-A24D-818A-5E9C06D30AB0}" srcOrd="0" destOrd="0" presId="urn:microsoft.com/office/officeart/2005/8/layout/venn2"/>
    <dgm:cxn modelId="{6A26001E-46DA-3547-9CA1-2B10B5CF40C8}" type="presParOf" srcId="{E680EF2A-D771-BC44-AD86-10913B1F781C}" destId="{BB600A04-C1C5-4D46-9067-6C6C3CDD47F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7CE9F-0FCE-E940-ADFB-0A3802B253E2}" type="doc">
      <dgm:prSet loTypeId="urn:microsoft.com/office/officeart/2005/8/layout/radial6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21DE99-34D5-4C4C-B470-742C1D98C17A}">
      <dgm:prSet phldrT="[Text]"/>
      <dgm:spPr/>
      <dgm:t>
        <a:bodyPr/>
        <a:lstStyle/>
        <a:p>
          <a:r>
            <a:rPr lang="en-US" dirty="0" smtClean="0"/>
            <a:t>BCC Vision 2024: Education Master Plan to… </a:t>
          </a:r>
        </a:p>
        <a:p>
          <a:r>
            <a:rPr lang="en-US" dirty="0" smtClean="0"/>
            <a:t>Eliminate the Achievement Gap</a:t>
          </a:r>
          <a:endParaRPr lang="en-US" dirty="0"/>
        </a:p>
      </dgm:t>
    </dgm:pt>
    <dgm:pt modelId="{449E0E46-CF01-4846-903B-37AA201C9688}" type="parTrans" cxnId="{EAEA0CB9-37BA-A546-A37D-F162B72B3713}">
      <dgm:prSet/>
      <dgm:spPr/>
      <dgm:t>
        <a:bodyPr/>
        <a:lstStyle/>
        <a:p>
          <a:endParaRPr lang="en-US"/>
        </a:p>
      </dgm:t>
    </dgm:pt>
    <dgm:pt modelId="{9AD5CC46-ED45-594A-B7A5-8B507100CBCD}" type="sibTrans" cxnId="{EAEA0CB9-37BA-A546-A37D-F162B72B3713}">
      <dgm:prSet/>
      <dgm:spPr/>
      <dgm:t>
        <a:bodyPr/>
        <a:lstStyle/>
        <a:p>
          <a:endParaRPr lang="en-US"/>
        </a:p>
      </dgm:t>
    </dgm:pt>
    <dgm:pt modelId="{62924495-F76B-E842-BA95-6BDFB1EB31A7}">
      <dgm:prSet phldrT="[Text]"/>
      <dgm:spPr/>
      <dgm:t>
        <a:bodyPr/>
        <a:lstStyle/>
        <a:p>
          <a:r>
            <a:rPr lang="en-US" b="1" u="sng" dirty="0" smtClean="0"/>
            <a:t>Access</a:t>
          </a:r>
        </a:p>
        <a:p>
          <a:r>
            <a:rPr lang="en-US" dirty="0" smtClean="0"/>
            <a:t>SSSP report</a:t>
          </a:r>
          <a:endParaRPr lang="en-US" dirty="0"/>
        </a:p>
      </dgm:t>
    </dgm:pt>
    <dgm:pt modelId="{037EAF0B-D252-E047-A490-EC94BA961F5F}" type="parTrans" cxnId="{EC3757B5-92DC-534F-9391-201477C3771F}">
      <dgm:prSet/>
      <dgm:spPr/>
      <dgm:t>
        <a:bodyPr/>
        <a:lstStyle/>
        <a:p>
          <a:endParaRPr lang="en-US"/>
        </a:p>
      </dgm:t>
    </dgm:pt>
    <dgm:pt modelId="{0347525C-757D-9940-A1CC-6CA527E1D5ED}" type="sibTrans" cxnId="{EC3757B5-92DC-534F-9391-201477C3771F}">
      <dgm:prSet/>
      <dgm:spPr/>
      <dgm:t>
        <a:bodyPr/>
        <a:lstStyle/>
        <a:p>
          <a:endParaRPr lang="en-US"/>
        </a:p>
      </dgm:t>
    </dgm:pt>
    <dgm:pt modelId="{4DF056C8-8EFE-6B45-8C0C-8E7529451C3A}">
      <dgm:prSet phldrT="[Text]"/>
      <dgm:spPr/>
      <dgm:t>
        <a:bodyPr/>
        <a:lstStyle/>
        <a:p>
          <a:r>
            <a:rPr lang="en-US" b="1" u="sng" dirty="0" smtClean="0"/>
            <a:t>Equity</a:t>
          </a:r>
        </a:p>
        <a:p>
          <a:r>
            <a:rPr lang="en-US" dirty="0" smtClean="0"/>
            <a:t>Equity Plan</a:t>
          </a:r>
          <a:endParaRPr lang="en-US" dirty="0"/>
        </a:p>
      </dgm:t>
    </dgm:pt>
    <dgm:pt modelId="{BDD3FC8E-782E-CC40-BCE0-48639BE36AEF}" type="parTrans" cxnId="{2EE7DBA9-ED5A-6049-BF67-376F5CB1AE7B}">
      <dgm:prSet/>
      <dgm:spPr/>
      <dgm:t>
        <a:bodyPr/>
        <a:lstStyle/>
        <a:p>
          <a:endParaRPr lang="en-US"/>
        </a:p>
      </dgm:t>
    </dgm:pt>
    <dgm:pt modelId="{82F79E0F-91D6-254E-B49A-7D5E48C948FF}" type="sibTrans" cxnId="{2EE7DBA9-ED5A-6049-BF67-376F5CB1AE7B}">
      <dgm:prSet/>
      <dgm:spPr/>
      <dgm:t>
        <a:bodyPr/>
        <a:lstStyle/>
        <a:p>
          <a:endParaRPr lang="en-US"/>
        </a:p>
      </dgm:t>
    </dgm:pt>
    <dgm:pt modelId="{6481EC47-2585-BD40-AF07-5F62C3901832}">
      <dgm:prSet phldrT="[Text]"/>
      <dgm:spPr/>
      <dgm:t>
        <a:bodyPr/>
        <a:lstStyle/>
        <a:p>
          <a:r>
            <a:rPr lang="en-US" b="1" u="sng" dirty="0" smtClean="0"/>
            <a:t>Success</a:t>
          </a:r>
        </a:p>
        <a:p>
          <a:r>
            <a:rPr lang="en-US" dirty="0" smtClean="0"/>
            <a:t>BSI &amp;  Perkins Report</a:t>
          </a:r>
          <a:endParaRPr lang="en-US" dirty="0"/>
        </a:p>
      </dgm:t>
    </dgm:pt>
    <dgm:pt modelId="{50FA384D-32C1-1C42-9178-CF806BC57528}" type="parTrans" cxnId="{89A612A6-8596-7046-B8D7-2910FA3FE3A7}">
      <dgm:prSet/>
      <dgm:spPr/>
      <dgm:t>
        <a:bodyPr/>
        <a:lstStyle/>
        <a:p>
          <a:endParaRPr lang="en-US"/>
        </a:p>
      </dgm:t>
    </dgm:pt>
    <dgm:pt modelId="{D779F31C-FA4E-7E4D-985A-A629B92A9E59}" type="sibTrans" cxnId="{89A612A6-8596-7046-B8D7-2910FA3FE3A7}">
      <dgm:prSet/>
      <dgm:spPr/>
      <dgm:t>
        <a:bodyPr/>
        <a:lstStyle/>
        <a:p>
          <a:endParaRPr lang="en-US"/>
        </a:p>
      </dgm:t>
    </dgm:pt>
    <dgm:pt modelId="{322E6774-0E68-654B-A91C-E477E8D65E7E}">
      <dgm:prSet phldrT="[Text]" custT="1"/>
      <dgm:spPr/>
      <dgm:t>
        <a:bodyPr/>
        <a:lstStyle/>
        <a:p>
          <a:r>
            <a:rPr lang="en-US" sz="1000" b="1" u="sng" dirty="0" smtClean="0"/>
            <a:t>Excellence</a:t>
          </a:r>
        </a:p>
        <a:p>
          <a:r>
            <a:rPr lang="en-US" sz="900" dirty="0" smtClean="0"/>
            <a:t>Accreditation</a:t>
          </a:r>
        </a:p>
        <a:p>
          <a:r>
            <a:rPr lang="en-US" sz="900" dirty="0" smtClean="0"/>
            <a:t>Self-Study and Program Review/APU </a:t>
          </a:r>
          <a:endParaRPr lang="en-US" sz="900" dirty="0"/>
        </a:p>
      </dgm:t>
    </dgm:pt>
    <dgm:pt modelId="{3AAAD1A6-C045-224E-9F02-230A2E25B79F}" type="parTrans" cxnId="{CFA3A2DA-F4E9-3642-B1C0-DB77238CB788}">
      <dgm:prSet/>
      <dgm:spPr/>
      <dgm:t>
        <a:bodyPr/>
        <a:lstStyle/>
        <a:p>
          <a:endParaRPr lang="en-US"/>
        </a:p>
      </dgm:t>
    </dgm:pt>
    <dgm:pt modelId="{CA3E32F0-3E2E-BD47-AE1E-89F0C20C80FC}" type="sibTrans" cxnId="{CFA3A2DA-F4E9-3642-B1C0-DB77238CB788}">
      <dgm:prSet/>
      <dgm:spPr/>
      <dgm:t>
        <a:bodyPr/>
        <a:lstStyle/>
        <a:p>
          <a:endParaRPr lang="en-US"/>
        </a:p>
      </dgm:t>
    </dgm:pt>
    <dgm:pt modelId="{C1BE0B70-0E56-0445-94AF-D801BC14CD99}" type="pres">
      <dgm:prSet presAssocID="{A167CE9F-0FCE-E940-ADFB-0A3802B253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8252AB-5B83-6C48-A92C-9401E8AEB737}" type="pres">
      <dgm:prSet presAssocID="{D021DE99-34D5-4C4C-B470-742C1D98C17A}" presName="centerShape" presStyleLbl="node0" presStyleIdx="0" presStyleCnt="1" custScaleX="129653" custScaleY="131196"/>
      <dgm:spPr/>
      <dgm:t>
        <a:bodyPr/>
        <a:lstStyle/>
        <a:p>
          <a:endParaRPr lang="en-US"/>
        </a:p>
      </dgm:t>
    </dgm:pt>
    <dgm:pt modelId="{82C9527E-0F3A-ED4A-9ECB-89FCD659512F}" type="pres">
      <dgm:prSet presAssocID="{322E6774-0E68-654B-A91C-E477E8D65E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58D5C-116B-BF43-9031-9DE0EA824E73}" type="pres">
      <dgm:prSet presAssocID="{322E6774-0E68-654B-A91C-E477E8D65E7E}" presName="dummy" presStyleCnt="0"/>
      <dgm:spPr/>
      <dgm:t>
        <a:bodyPr/>
        <a:lstStyle/>
        <a:p>
          <a:endParaRPr lang="en-US"/>
        </a:p>
      </dgm:t>
    </dgm:pt>
    <dgm:pt modelId="{88DA0262-56A6-3240-822C-294D70297328}" type="pres">
      <dgm:prSet presAssocID="{CA3E32F0-3E2E-BD47-AE1E-89F0C20C80F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BC1A0A2-4EFB-A748-95A9-89AA50BCBA94}" type="pres">
      <dgm:prSet presAssocID="{6481EC47-2585-BD40-AF07-5F62C390183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94A35-254B-8048-B830-BCF18A864E6F}" type="pres">
      <dgm:prSet presAssocID="{6481EC47-2585-BD40-AF07-5F62C3901832}" presName="dummy" presStyleCnt="0"/>
      <dgm:spPr/>
      <dgm:t>
        <a:bodyPr/>
        <a:lstStyle/>
        <a:p>
          <a:endParaRPr lang="en-US"/>
        </a:p>
      </dgm:t>
    </dgm:pt>
    <dgm:pt modelId="{0999C3B6-2161-C746-B87D-A33D52F926EE}" type="pres">
      <dgm:prSet presAssocID="{D779F31C-FA4E-7E4D-985A-A629B92A9E5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26B2DAD-72DF-CE4D-B944-3878EDC4FCCB}" type="pres">
      <dgm:prSet presAssocID="{4DF056C8-8EFE-6B45-8C0C-8E7529451C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52DB6-7DD5-D54A-8F29-AF1D7DEC854F}" type="pres">
      <dgm:prSet presAssocID="{4DF056C8-8EFE-6B45-8C0C-8E7529451C3A}" presName="dummy" presStyleCnt="0"/>
      <dgm:spPr/>
      <dgm:t>
        <a:bodyPr/>
        <a:lstStyle/>
        <a:p>
          <a:endParaRPr lang="en-US"/>
        </a:p>
      </dgm:t>
    </dgm:pt>
    <dgm:pt modelId="{4C41235D-2EFF-0C42-964B-33BAE7830F6D}" type="pres">
      <dgm:prSet presAssocID="{82F79E0F-91D6-254E-B49A-7D5E48C948F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9EBD353-2D5E-1642-AD0F-3F9E57B43719}" type="pres">
      <dgm:prSet presAssocID="{62924495-F76B-E842-BA95-6BDFB1EB31A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D7D4E-3641-5B4B-B26E-C2ADE3AEAF12}" type="pres">
      <dgm:prSet presAssocID="{62924495-F76B-E842-BA95-6BDFB1EB31A7}" presName="dummy" presStyleCnt="0"/>
      <dgm:spPr/>
      <dgm:t>
        <a:bodyPr/>
        <a:lstStyle/>
        <a:p>
          <a:endParaRPr lang="en-US"/>
        </a:p>
      </dgm:t>
    </dgm:pt>
    <dgm:pt modelId="{AFA1276F-9D71-9C44-AE07-A67647614611}" type="pres">
      <dgm:prSet presAssocID="{0347525C-757D-9940-A1CC-6CA527E1D5E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27E6BE7-D387-2A4B-8859-859CD6B0F8F2}" type="presOf" srcId="{6481EC47-2585-BD40-AF07-5F62C3901832}" destId="{9BC1A0A2-4EFB-A748-95A9-89AA50BCBA94}" srcOrd="0" destOrd="0" presId="urn:microsoft.com/office/officeart/2005/8/layout/radial6"/>
    <dgm:cxn modelId="{FE468239-BB3C-4E42-BC03-CB2EC521F290}" type="presOf" srcId="{A167CE9F-0FCE-E940-ADFB-0A3802B253E2}" destId="{C1BE0B70-0E56-0445-94AF-D801BC14CD99}" srcOrd="0" destOrd="0" presId="urn:microsoft.com/office/officeart/2005/8/layout/radial6"/>
    <dgm:cxn modelId="{9ACB6BED-BD83-704A-9D3F-92DDC0713652}" type="presOf" srcId="{CA3E32F0-3E2E-BD47-AE1E-89F0C20C80FC}" destId="{88DA0262-56A6-3240-822C-294D70297328}" srcOrd="0" destOrd="0" presId="urn:microsoft.com/office/officeart/2005/8/layout/radial6"/>
    <dgm:cxn modelId="{2EE7DBA9-ED5A-6049-BF67-376F5CB1AE7B}" srcId="{D021DE99-34D5-4C4C-B470-742C1D98C17A}" destId="{4DF056C8-8EFE-6B45-8C0C-8E7529451C3A}" srcOrd="2" destOrd="0" parTransId="{BDD3FC8E-782E-CC40-BCE0-48639BE36AEF}" sibTransId="{82F79E0F-91D6-254E-B49A-7D5E48C948FF}"/>
    <dgm:cxn modelId="{89A612A6-8596-7046-B8D7-2910FA3FE3A7}" srcId="{D021DE99-34D5-4C4C-B470-742C1D98C17A}" destId="{6481EC47-2585-BD40-AF07-5F62C3901832}" srcOrd="1" destOrd="0" parTransId="{50FA384D-32C1-1C42-9178-CF806BC57528}" sibTransId="{D779F31C-FA4E-7E4D-985A-A629B92A9E59}"/>
    <dgm:cxn modelId="{04DFC503-F1DD-6746-B131-18C956439417}" type="presOf" srcId="{4DF056C8-8EFE-6B45-8C0C-8E7529451C3A}" destId="{D26B2DAD-72DF-CE4D-B944-3878EDC4FCCB}" srcOrd="0" destOrd="0" presId="urn:microsoft.com/office/officeart/2005/8/layout/radial6"/>
    <dgm:cxn modelId="{259F3ECF-8962-2F4A-8BCC-C8C5ECEE7B29}" type="presOf" srcId="{D779F31C-FA4E-7E4D-985A-A629B92A9E59}" destId="{0999C3B6-2161-C746-B87D-A33D52F926EE}" srcOrd="0" destOrd="0" presId="urn:microsoft.com/office/officeart/2005/8/layout/radial6"/>
    <dgm:cxn modelId="{EAEA0CB9-37BA-A546-A37D-F162B72B3713}" srcId="{A167CE9F-0FCE-E940-ADFB-0A3802B253E2}" destId="{D021DE99-34D5-4C4C-B470-742C1D98C17A}" srcOrd="0" destOrd="0" parTransId="{449E0E46-CF01-4846-903B-37AA201C9688}" sibTransId="{9AD5CC46-ED45-594A-B7A5-8B507100CBCD}"/>
    <dgm:cxn modelId="{CFA3A2DA-F4E9-3642-B1C0-DB77238CB788}" srcId="{D021DE99-34D5-4C4C-B470-742C1D98C17A}" destId="{322E6774-0E68-654B-A91C-E477E8D65E7E}" srcOrd="0" destOrd="0" parTransId="{3AAAD1A6-C045-224E-9F02-230A2E25B79F}" sibTransId="{CA3E32F0-3E2E-BD47-AE1E-89F0C20C80FC}"/>
    <dgm:cxn modelId="{AD848354-069E-9941-A83F-358E36A5188F}" type="presOf" srcId="{62924495-F76B-E842-BA95-6BDFB1EB31A7}" destId="{F9EBD353-2D5E-1642-AD0F-3F9E57B43719}" srcOrd="0" destOrd="0" presId="urn:microsoft.com/office/officeart/2005/8/layout/radial6"/>
    <dgm:cxn modelId="{DD3E0580-2052-2B4D-8D61-8BCE83915E46}" type="presOf" srcId="{D021DE99-34D5-4C4C-B470-742C1D98C17A}" destId="{838252AB-5B83-6C48-A92C-9401E8AEB737}" srcOrd="0" destOrd="0" presId="urn:microsoft.com/office/officeart/2005/8/layout/radial6"/>
    <dgm:cxn modelId="{EC3757B5-92DC-534F-9391-201477C3771F}" srcId="{D021DE99-34D5-4C4C-B470-742C1D98C17A}" destId="{62924495-F76B-E842-BA95-6BDFB1EB31A7}" srcOrd="3" destOrd="0" parTransId="{037EAF0B-D252-E047-A490-EC94BA961F5F}" sibTransId="{0347525C-757D-9940-A1CC-6CA527E1D5ED}"/>
    <dgm:cxn modelId="{81CD366C-7398-CD46-BA0A-4B0072CEB532}" type="presOf" srcId="{82F79E0F-91D6-254E-B49A-7D5E48C948FF}" destId="{4C41235D-2EFF-0C42-964B-33BAE7830F6D}" srcOrd="0" destOrd="0" presId="urn:microsoft.com/office/officeart/2005/8/layout/radial6"/>
    <dgm:cxn modelId="{484819E8-EC1E-7143-AB86-CB3546A51FDA}" type="presOf" srcId="{0347525C-757D-9940-A1CC-6CA527E1D5ED}" destId="{AFA1276F-9D71-9C44-AE07-A67647614611}" srcOrd="0" destOrd="0" presId="urn:microsoft.com/office/officeart/2005/8/layout/radial6"/>
    <dgm:cxn modelId="{32252547-7287-C043-B8D7-964CEACC89F2}" type="presOf" srcId="{322E6774-0E68-654B-A91C-E477E8D65E7E}" destId="{82C9527E-0F3A-ED4A-9ECB-89FCD659512F}" srcOrd="0" destOrd="0" presId="urn:microsoft.com/office/officeart/2005/8/layout/radial6"/>
    <dgm:cxn modelId="{137B4988-83F5-904C-B841-C22EFDB5D662}" type="presParOf" srcId="{C1BE0B70-0E56-0445-94AF-D801BC14CD99}" destId="{838252AB-5B83-6C48-A92C-9401E8AEB737}" srcOrd="0" destOrd="0" presId="urn:microsoft.com/office/officeart/2005/8/layout/radial6"/>
    <dgm:cxn modelId="{AE3EF26D-FF21-5546-BF14-685EB1334CA4}" type="presParOf" srcId="{C1BE0B70-0E56-0445-94AF-D801BC14CD99}" destId="{82C9527E-0F3A-ED4A-9ECB-89FCD659512F}" srcOrd="1" destOrd="0" presId="urn:microsoft.com/office/officeart/2005/8/layout/radial6"/>
    <dgm:cxn modelId="{57300812-F41B-FD47-B052-F71E49351B9F}" type="presParOf" srcId="{C1BE0B70-0E56-0445-94AF-D801BC14CD99}" destId="{F2458D5C-116B-BF43-9031-9DE0EA824E73}" srcOrd="2" destOrd="0" presId="urn:microsoft.com/office/officeart/2005/8/layout/radial6"/>
    <dgm:cxn modelId="{3E3605CA-CFAC-2840-A16D-508BBF780FAF}" type="presParOf" srcId="{C1BE0B70-0E56-0445-94AF-D801BC14CD99}" destId="{88DA0262-56A6-3240-822C-294D70297328}" srcOrd="3" destOrd="0" presId="urn:microsoft.com/office/officeart/2005/8/layout/radial6"/>
    <dgm:cxn modelId="{0273C7E1-E811-DA43-A528-FDD893176EC4}" type="presParOf" srcId="{C1BE0B70-0E56-0445-94AF-D801BC14CD99}" destId="{9BC1A0A2-4EFB-A748-95A9-89AA50BCBA94}" srcOrd="4" destOrd="0" presId="urn:microsoft.com/office/officeart/2005/8/layout/radial6"/>
    <dgm:cxn modelId="{422A8175-FB6A-1746-B912-3521B30831C4}" type="presParOf" srcId="{C1BE0B70-0E56-0445-94AF-D801BC14CD99}" destId="{5F694A35-254B-8048-B830-BCF18A864E6F}" srcOrd="5" destOrd="0" presId="urn:microsoft.com/office/officeart/2005/8/layout/radial6"/>
    <dgm:cxn modelId="{F50EE4EF-E74D-FD4B-9F4B-15719C9ECEC6}" type="presParOf" srcId="{C1BE0B70-0E56-0445-94AF-D801BC14CD99}" destId="{0999C3B6-2161-C746-B87D-A33D52F926EE}" srcOrd="6" destOrd="0" presId="urn:microsoft.com/office/officeart/2005/8/layout/radial6"/>
    <dgm:cxn modelId="{3C7FC6B0-E370-3C4E-A80E-F4615FA83A76}" type="presParOf" srcId="{C1BE0B70-0E56-0445-94AF-D801BC14CD99}" destId="{D26B2DAD-72DF-CE4D-B944-3878EDC4FCCB}" srcOrd="7" destOrd="0" presId="urn:microsoft.com/office/officeart/2005/8/layout/radial6"/>
    <dgm:cxn modelId="{915CFDFF-1E37-FB44-AF73-66B3B319DA8B}" type="presParOf" srcId="{C1BE0B70-0E56-0445-94AF-D801BC14CD99}" destId="{17852DB6-7DD5-D54A-8F29-AF1D7DEC854F}" srcOrd="8" destOrd="0" presId="urn:microsoft.com/office/officeart/2005/8/layout/radial6"/>
    <dgm:cxn modelId="{E729DA31-27D5-C244-BD4B-D79D16D8AAE7}" type="presParOf" srcId="{C1BE0B70-0E56-0445-94AF-D801BC14CD99}" destId="{4C41235D-2EFF-0C42-964B-33BAE7830F6D}" srcOrd="9" destOrd="0" presId="urn:microsoft.com/office/officeart/2005/8/layout/radial6"/>
    <dgm:cxn modelId="{75E2812A-8E90-DB4C-BA67-AEDDA9D8A728}" type="presParOf" srcId="{C1BE0B70-0E56-0445-94AF-D801BC14CD99}" destId="{F9EBD353-2D5E-1642-AD0F-3F9E57B43719}" srcOrd="10" destOrd="0" presId="urn:microsoft.com/office/officeart/2005/8/layout/radial6"/>
    <dgm:cxn modelId="{C60C17B0-E354-6542-B356-BFFBF42AB77A}" type="presParOf" srcId="{C1BE0B70-0E56-0445-94AF-D801BC14CD99}" destId="{F9BD7D4E-3641-5B4B-B26E-C2ADE3AEAF12}" srcOrd="11" destOrd="0" presId="urn:microsoft.com/office/officeart/2005/8/layout/radial6"/>
    <dgm:cxn modelId="{4AA7148B-4268-9548-A834-5727BDC44ED6}" type="presParOf" srcId="{C1BE0B70-0E56-0445-94AF-D801BC14CD99}" destId="{AFA1276F-9D71-9C44-AE07-A6764761461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1DD053-EE59-BE41-9500-CF58B50CF86F}" type="doc">
      <dgm:prSet loTypeId="urn:microsoft.com/office/officeart/2005/8/layout/lProcess3" loCatId="" qsTypeId="urn:microsoft.com/office/officeart/2005/8/quickstyle/simple4" qsCatId="simple" csTypeId="urn:microsoft.com/office/officeart/2005/8/colors/colorful1" csCatId="colorful" phldr="1"/>
      <dgm:spPr/>
    </dgm:pt>
    <dgm:pt modelId="{5611C6AC-39D0-D745-81B8-4295CD4F3C44}">
      <dgm:prSet phldrT="[Text]"/>
      <dgm:spPr/>
      <dgm:t>
        <a:bodyPr/>
        <a:lstStyle/>
        <a:p>
          <a:r>
            <a:rPr lang="en-US" dirty="0" smtClean="0"/>
            <a:t>Information Gathering &amp; Collaborations</a:t>
          </a:r>
        </a:p>
        <a:p>
          <a:r>
            <a:rPr lang="en-US" dirty="0" smtClean="0"/>
            <a:t>Aug/Sept</a:t>
          </a:r>
          <a:endParaRPr lang="en-US" dirty="0"/>
        </a:p>
      </dgm:t>
    </dgm:pt>
    <dgm:pt modelId="{DABA9B31-E8FF-7D48-9CC2-F27BEF0C2547}" type="parTrans" cxnId="{964082A6-2A3D-F24B-9E99-A91F480C98A6}">
      <dgm:prSet/>
      <dgm:spPr/>
      <dgm:t>
        <a:bodyPr/>
        <a:lstStyle/>
        <a:p>
          <a:endParaRPr lang="en-US"/>
        </a:p>
      </dgm:t>
    </dgm:pt>
    <dgm:pt modelId="{E06650FF-4BB7-2646-B1C5-35C57E095531}" type="sibTrans" cxnId="{964082A6-2A3D-F24B-9E99-A91F480C98A6}">
      <dgm:prSet/>
      <dgm:spPr/>
      <dgm:t>
        <a:bodyPr/>
        <a:lstStyle/>
        <a:p>
          <a:endParaRPr lang="en-US"/>
        </a:p>
      </dgm:t>
    </dgm:pt>
    <dgm:pt modelId="{4613F01B-9C17-BE40-BF3A-B0AFE9BC806D}">
      <dgm:prSet phldrT="[Text]"/>
      <dgm:spPr/>
      <dgm:t>
        <a:bodyPr/>
        <a:lstStyle/>
        <a:p>
          <a:r>
            <a:rPr lang="en-US" dirty="0" smtClean="0"/>
            <a:t>Writing</a:t>
          </a:r>
        </a:p>
        <a:p>
          <a:r>
            <a:rPr lang="en-US" dirty="0" smtClean="0"/>
            <a:t>Sept/Oct</a:t>
          </a:r>
        </a:p>
        <a:p>
          <a:endParaRPr lang="en-US" dirty="0" smtClean="0"/>
        </a:p>
      </dgm:t>
    </dgm:pt>
    <dgm:pt modelId="{FF8A4F4F-CDDD-714E-AFA8-47C7E4BB85E1}" type="parTrans" cxnId="{E0B9844E-C0AD-B84A-9CB3-96B08A24B434}">
      <dgm:prSet/>
      <dgm:spPr/>
      <dgm:t>
        <a:bodyPr/>
        <a:lstStyle/>
        <a:p>
          <a:endParaRPr lang="en-US"/>
        </a:p>
      </dgm:t>
    </dgm:pt>
    <dgm:pt modelId="{E193A849-0F2C-C746-A6C3-A8608BB6DA92}" type="sibTrans" cxnId="{E0B9844E-C0AD-B84A-9CB3-96B08A24B434}">
      <dgm:prSet/>
      <dgm:spPr/>
      <dgm:t>
        <a:bodyPr/>
        <a:lstStyle/>
        <a:p>
          <a:endParaRPr lang="en-US"/>
        </a:p>
      </dgm:t>
    </dgm:pt>
    <dgm:pt modelId="{31281DC8-1F64-6A48-AF4A-40A1A2A4871E}">
      <dgm:prSet phldrT="[Text]"/>
      <dgm:spPr/>
      <dgm:t>
        <a:bodyPr/>
        <a:lstStyle/>
        <a:p>
          <a:r>
            <a:rPr lang="en-US" dirty="0" smtClean="0"/>
            <a:t>Vetting</a:t>
          </a:r>
        </a:p>
        <a:p>
          <a:r>
            <a:rPr lang="en-US" dirty="0" smtClean="0"/>
            <a:t>Oct/Nov/Dec	</a:t>
          </a:r>
        </a:p>
      </dgm:t>
    </dgm:pt>
    <dgm:pt modelId="{FB8E4836-5564-A340-AFCE-6009B41A2225}" type="parTrans" cxnId="{B4C2BA0D-A71C-5D49-845C-2EF885725DD3}">
      <dgm:prSet/>
      <dgm:spPr/>
      <dgm:t>
        <a:bodyPr/>
        <a:lstStyle/>
        <a:p>
          <a:endParaRPr lang="en-US"/>
        </a:p>
      </dgm:t>
    </dgm:pt>
    <dgm:pt modelId="{7CFD20E3-C359-5A4E-9413-50FEFD319764}" type="sibTrans" cxnId="{B4C2BA0D-A71C-5D49-845C-2EF885725DD3}">
      <dgm:prSet/>
      <dgm:spPr/>
      <dgm:t>
        <a:bodyPr/>
        <a:lstStyle/>
        <a:p>
          <a:endParaRPr lang="en-US"/>
        </a:p>
      </dgm:t>
    </dgm:pt>
    <dgm:pt modelId="{46AB70DE-7E8A-C34B-A4FE-652F500AE135}">
      <dgm:prSet phldrT="[Text]" custT="1"/>
      <dgm:spPr/>
      <dgm:t>
        <a:bodyPr/>
        <a:lstStyle/>
        <a:p>
          <a:r>
            <a:rPr lang="en-US" sz="1000" dirty="0" smtClean="0"/>
            <a:t>Pull previous reports/assessments/reviews</a:t>
          </a:r>
          <a:endParaRPr lang="en-US" sz="1000" dirty="0"/>
        </a:p>
      </dgm:t>
    </dgm:pt>
    <dgm:pt modelId="{68DC010D-91B7-A943-952D-833BBEDB115A}" type="parTrans" cxnId="{52A98289-46ED-1C40-9122-823D87D635FF}">
      <dgm:prSet/>
      <dgm:spPr/>
      <dgm:t>
        <a:bodyPr/>
        <a:lstStyle/>
        <a:p>
          <a:endParaRPr lang="en-US"/>
        </a:p>
      </dgm:t>
    </dgm:pt>
    <dgm:pt modelId="{3B1FCB30-76EA-B344-8F54-C18B51EB0CA8}" type="sibTrans" cxnId="{52A98289-46ED-1C40-9122-823D87D635FF}">
      <dgm:prSet/>
      <dgm:spPr/>
      <dgm:t>
        <a:bodyPr/>
        <a:lstStyle/>
        <a:p>
          <a:endParaRPr lang="en-US"/>
        </a:p>
      </dgm:t>
    </dgm:pt>
    <dgm:pt modelId="{FF8CB749-1B0A-484A-8879-CB0B449AAE4A}">
      <dgm:prSet phldrT="[Text]" custT="1"/>
      <dgm:spPr/>
      <dgm:t>
        <a:bodyPr/>
        <a:lstStyle/>
        <a:p>
          <a:r>
            <a:rPr lang="en-US" sz="1000" dirty="0" smtClean="0"/>
            <a:t>Compose the report/plan</a:t>
          </a:r>
          <a:endParaRPr lang="en-US" sz="1000" dirty="0"/>
        </a:p>
      </dgm:t>
    </dgm:pt>
    <dgm:pt modelId="{49BDBB82-8CD7-0A4F-B293-C57597EA785A}" type="parTrans" cxnId="{CD381610-5BFB-2040-851B-D3A988EE1A3F}">
      <dgm:prSet/>
      <dgm:spPr/>
      <dgm:t>
        <a:bodyPr/>
        <a:lstStyle/>
        <a:p>
          <a:endParaRPr lang="en-US"/>
        </a:p>
      </dgm:t>
    </dgm:pt>
    <dgm:pt modelId="{F2E0EB71-9C9E-3149-8A67-DF8AE85B24BC}" type="sibTrans" cxnId="{CD381610-5BFB-2040-851B-D3A988EE1A3F}">
      <dgm:prSet/>
      <dgm:spPr/>
      <dgm:t>
        <a:bodyPr/>
        <a:lstStyle/>
        <a:p>
          <a:endParaRPr lang="en-US"/>
        </a:p>
      </dgm:t>
    </dgm:pt>
    <dgm:pt modelId="{50578A38-6FC0-4B46-8D00-280F048E465F}">
      <dgm:prSet phldrT="[Text]" custT="1"/>
      <dgm:spPr/>
      <dgm:t>
        <a:bodyPr/>
        <a:lstStyle/>
        <a:p>
          <a:r>
            <a:rPr lang="en-US" sz="1000" dirty="0" smtClean="0"/>
            <a:t>To shared governance (October)</a:t>
          </a:r>
          <a:endParaRPr lang="en-US" sz="1000" dirty="0"/>
        </a:p>
      </dgm:t>
    </dgm:pt>
    <dgm:pt modelId="{AF490FB7-49AD-C742-A3BE-DC12FAE46F55}" type="parTrans" cxnId="{31D8EFC3-FEA4-BC48-AD1E-16B03D7B1119}">
      <dgm:prSet/>
      <dgm:spPr/>
      <dgm:t>
        <a:bodyPr/>
        <a:lstStyle/>
        <a:p>
          <a:endParaRPr lang="en-US"/>
        </a:p>
      </dgm:t>
    </dgm:pt>
    <dgm:pt modelId="{D80B9FDD-D81D-6A4B-8F17-F18C12CD4D91}" type="sibTrans" cxnId="{31D8EFC3-FEA4-BC48-AD1E-16B03D7B1119}">
      <dgm:prSet/>
      <dgm:spPr/>
      <dgm:t>
        <a:bodyPr/>
        <a:lstStyle/>
        <a:p>
          <a:endParaRPr lang="en-US"/>
        </a:p>
      </dgm:t>
    </dgm:pt>
    <dgm:pt modelId="{160A9EEA-A2A0-DD4E-A4ED-EFC71399BE5E}">
      <dgm:prSet phldrT="[Text]" custT="1"/>
      <dgm:spPr/>
      <dgm:t>
        <a:bodyPr/>
        <a:lstStyle/>
        <a:p>
          <a:r>
            <a:rPr lang="en-US" sz="1000" dirty="0" smtClean="0"/>
            <a:t>Board (Nov/Dec)</a:t>
          </a:r>
          <a:endParaRPr lang="en-US" sz="1000" dirty="0"/>
        </a:p>
      </dgm:t>
    </dgm:pt>
    <dgm:pt modelId="{2D756F2F-6062-464F-B4E7-D95AF03B2D6B}" type="parTrans" cxnId="{9EC88BB4-C929-EE49-A88E-6582B73322AC}">
      <dgm:prSet/>
      <dgm:spPr/>
      <dgm:t>
        <a:bodyPr/>
        <a:lstStyle/>
        <a:p>
          <a:endParaRPr lang="en-US"/>
        </a:p>
      </dgm:t>
    </dgm:pt>
    <dgm:pt modelId="{AB934BD3-8DA5-454E-9913-3124E65186D5}" type="sibTrans" cxnId="{9EC88BB4-C929-EE49-A88E-6582B73322AC}">
      <dgm:prSet/>
      <dgm:spPr/>
      <dgm:t>
        <a:bodyPr/>
        <a:lstStyle/>
        <a:p>
          <a:endParaRPr lang="en-US"/>
        </a:p>
      </dgm:t>
    </dgm:pt>
    <dgm:pt modelId="{CF050192-88A7-4544-8A64-41DFCDB1B63C}">
      <dgm:prSet phldrT="[Text]" custT="1"/>
      <dgm:spPr/>
      <dgm:t>
        <a:bodyPr/>
        <a:lstStyle/>
        <a:p>
          <a:r>
            <a:rPr lang="en-US" sz="1000" dirty="0" smtClean="0"/>
            <a:t>Facilitated conversations &amp; Information Gathering</a:t>
          </a:r>
          <a:endParaRPr lang="en-US" sz="1000" dirty="0"/>
        </a:p>
      </dgm:t>
    </dgm:pt>
    <dgm:pt modelId="{A9227885-BADC-F04D-A443-0C8E2B95B587}" type="parTrans" cxnId="{A005D11E-CA38-A842-9AFA-29B445CB9250}">
      <dgm:prSet/>
      <dgm:spPr/>
      <dgm:t>
        <a:bodyPr/>
        <a:lstStyle/>
        <a:p>
          <a:endParaRPr lang="en-US"/>
        </a:p>
      </dgm:t>
    </dgm:pt>
    <dgm:pt modelId="{4AA27FBA-AD0B-5D41-88D6-C25BB3328B9F}" type="sibTrans" cxnId="{A005D11E-CA38-A842-9AFA-29B445CB9250}">
      <dgm:prSet/>
      <dgm:spPr/>
      <dgm:t>
        <a:bodyPr/>
        <a:lstStyle/>
        <a:p>
          <a:endParaRPr lang="en-US"/>
        </a:p>
      </dgm:t>
    </dgm:pt>
    <dgm:pt modelId="{D0D9B69D-C90B-0541-8DA3-4A7363E816DF}">
      <dgm:prSet phldrT="[Text]" custT="1"/>
      <dgm:spPr/>
      <dgm:t>
        <a:bodyPr/>
        <a:lstStyle/>
        <a:p>
          <a:r>
            <a:rPr lang="en-US" sz="1000" dirty="0" smtClean="0"/>
            <a:t>Designated writers</a:t>
          </a:r>
          <a:endParaRPr lang="en-US" sz="1000" dirty="0"/>
        </a:p>
      </dgm:t>
    </dgm:pt>
    <dgm:pt modelId="{6B9B4B7E-2DAA-1947-9956-2313BB91A1CD}" type="parTrans" cxnId="{27DE075F-EFAB-404F-9D84-53C98BB4BF9B}">
      <dgm:prSet/>
      <dgm:spPr/>
      <dgm:t>
        <a:bodyPr/>
        <a:lstStyle/>
        <a:p>
          <a:endParaRPr lang="en-US"/>
        </a:p>
      </dgm:t>
    </dgm:pt>
    <dgm:pt modelId="{FA5FDEDB-63D9-AB45-B0FA-8A9D3386A1A5}" type="sibTrans" cxnId="{27DE075F-EFAB-404F-9D84-53C98BB4BF9B}">
      <dgm:prSet/>
      <dgm:spPr/>
      <dgm:t>
        <a:bodyPr/>
        <a:lstStyle/>
        <a:p>
          <a:endParaRPr lang="en-US"/>
        </a:p>
      </dgm:t>
    </dgm:pt>
    <dgm:pt modelId="{BFCA8969-A4D4-B148-8905-201875BA8518}" type="pres">
      <dgm:prSet presAssocID="{251DD053-EE59-BE41-9500-CF58B50CF86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C65B31E-69CB-914C-85C1-7F8054D19FD9}" type="pres">
      <dgm:prSet presAssocID="{5611C6AC-39D0-D745-81B8-4295CD4F3C44}" presName="horFlow" presStyleCnt="0"/>
      <dgm:spPr/>
    </dgm:pt>
    <dgm:pt modelId="{BEC25FB3-BFB6-184C-A1A0-1734C73E6CC6}" type="pres">
      <dgm:prSet presAssocID="{5611C6AC-39D0-D745-81B8-4295CD4F3C44}" presName="bigChev" presStyleLbl="node1" presStyleIdx="0" presStyleCnt="3"/>
      <dgm:spPr/>
      <dgm:t>
        <a:bodyPr/>
        <a:lstStyle/>
        <a:p>
          <a:endParaRPr lang="en-US"/>
        </a:p>
      </dgm:t>
    </dgm:pt>
    <dgm:pt modelId="{2EE17790-6F92-D54F-A199-0DE335077CFE}" type="pres">
      <dgm:prSet presAssocID="{68DC010D-91B7-A943-952D-833BBEDB115A}" presName="parTrans" presStyleCnt="0"/>
      <dgm:spPr/>
    </dgm:pt>
    <dgm:pt modelId="{78498BD6-906F-DF42-80E9-384DDA827C17}" type="pres">
      <dgm:prSet presAssocID="{46AB70DE-7E8A-C34B-A4FE-652F500AE135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A64DA-DD52-5E4C-A9EF-1DB0A1C4F223}" type="pres">
      <dgm:prSet presAssocID="{3B1FCB30-76EA-B344-8F54-C18B51EB0CA8}" presName="sibTrans" presStyleCnt="0"/>
      <dgm:spPr/>
    </dgm:pt>
    <dgm:pt modelId="{45BBA5C6-3AA8-4448-AEAC-295AE3DEDA6F}" type="pres">
      <dgm:prSet presAssocID="{CF050192-88A7-4544-8A64-41DFCDB1B63C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51CA9-9C3C-9948-9D3D-A00DB9E56494}" type="pres">
      <dgm:prSet presAssocID="{5611C6AC-39D0-D745-81B8-4295CD4F3C44}" presName="vSp" presStyleCnt="0"/>
      <dgm:spPr/>
    </dgm:pt>
    <dgm:pt modelId="{E1774166-1263-B04E-A50E-E12764D08941}" type="pres">
      <dgm:prSet presAssocID="{4613F01B-9C17-BE40-BF3A-B0AFE9BC806D}" presName="horFlow" presStyleCnt="0"/>
      <dgm:spPr/>
    </dgm:pt>
    <dgm:pt modelId="{73DCBF74-CD27-274B-AD4C-F42DDD55EE79}" type="pres">
      <dgm:prSet presAssocID="{4613F01B-9C17-BE40-BF3A-B0AFE9BC806D}" presName="bigChev" presStyleLbl="node1" presStyleIdx="1" presStyleCnt="3"/>
      <dgm:spPr/>
      <dgm:t>
        <a:bodyPr/>
        <a:lstStyle/>
        <a:p>
          <a:endParaRPr lang="en-US"/>
        </a:p>
      </dgm:t>
    </dgm:pt>
    <dgm:pt modelId="{C97527C9-8B10-7245-8C8A-6F3C54BC9D79}" type="pres">
      <dgm:prSet presAssocID="{49BDBB82-8CD7-0A4F-B293-C57597EA785A}" presName="parTrans" presStyleCnt="0"/>
      <dgm:spPr/>
    </dgm:pt>
    <dgm:pt modelId="{C63BEFA9-3160-6641-8906-2680FDD708A5}" type="pres">
      <dgm:prSet presAssocID="{FF8CB749-1B0A-484A-8879-CB0B449AAE4A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528B7-6695-6A42-8048-70A96B40AE5C}" type="pres">
      <dgm:prSet presAssocID="{F2E0EB71-9C9E-3149-8A67-DF8AE85B24BC}" presName="sibTrans" presStyleCnt="0"/>
      <dgm:spPr/>
    </dgm:pt>
    <dgm:pt modelId="{EB7907DF-D031-5B49-B089-7A0D92873FDE}" type="pres">
      <dgm:prSet presAssocID="{D0D9B69D-C90B-0541-8DA3-4A7363E816DF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A0DFC-F7D2-674F-9282-AF16C5D4E78F}" type="pres">
      <dgm:prSet presAssocID="{4613F01B-9C17-BE40-BF3A-B0AFE9BC806D}" presName="vSp" presStyleCnt="0"/>
      <dgm:spPr/>
    </dgm:pt>
    <dgm:pt modelId="{359307E9-802F-1749-A1DC-63E384F99229}" type="pres">
      <dgm:prSet presAssocID="{31281DC8-1F64-6A48-AF4A-40A1A2A4871E}" presName="horFlow" presStyleCnt="0"/>
      <dgm:spPr/>
    </dgm:pt>
    <dgm:pt modelId="{F4230566-84B4-7749-8193-CD7F4AD19BF6}" type="pres">
      <dgm:prSet presAssocID="{31281DC8-1F64-6A48-AF4A-40A1A2A4871E}" presName="bigChev" presStyleLbl="node1" presStyleIdx="2" presStyleCnt="3"/>
      <dgm:spPr/>
      <dgm:t>
        <a:bodyPr/>
        <a:lstStyle/>
        <a:p>
          <a:endParaRPr lang="en-US"/>
        </a:p>
      </dgm:t>
    </dgm:pt>
    <dgm:pt modelId="{BFB080FA-784A-2246-BD86-80E8DF6D4562}" type="pres">
      <dgm:prSet presAssocID="{AF490FB7-49AD-C742-A3BE-DC12FAE46F55}" presName="parTrans" presStyleCnt="0"/>
      <dgm:spPr/>
    </dgm:pt>
    <dgm:pt modelId="{CFD8E552-C920-2646-9381-CD395B565280}" type="pres">
      <dgm:prSet presAssocID="{50578A38-6FC0-4B46-8D00-280F048E465F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7EAB-AF88-4B42-8EEB-4356F08798E6}" type="pres">
      <dgm:prSet presAssocID="{D80B9FDD-D81D-6A4B-8F17-F18C12CD4D91}" presName="sibTrans" presStyleCnt="0"/>
      <dgm:spPr/>
    </dgm:pt>
    <dgm:pt modelId="{B37AB5DD-1EA6-CE4A-AB20-42D27A607776}" type="pres">
      <dgm:prSet presAssocID="{160A9EEA-A2A0-DD4E-A4ED-EFC71399BE5E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168ED4-C3CB-404E-976B-73CBA2F0B598}" type="presOf" srcId="{4613F01B-9C17-BE40-BF3A-B0AFE9BC806D}" destId="{73DCBF74-CD27-274B-AD4C-F42DDD55EE79}" srcOrd="0" destOrd="0" presId="urn:microsoft.com/office/officeart/2005/8/layout/lProcess3"/>
    <dgm:cxn modelId="{E0B9844E-C0AD-B84A-9CB3-96B08A24B434}" srcId="{251DD053-EE59-BE41-9500-CF58B50CF86F}" destId="{4613F01B-9C17-BE40-BF3A-B0AFE9BC806D}" srcOrd="1" destOrd="0" parTransId="{FF8A4F4F-CDDD-714E-AFA8-47C7E4BB85E1}" sibTransId="{E193A849-0F2C-C746-A6C3-A8608BB6DA92}"/>
    <dgm:cxn modelId="{B4C2BA0D-A71C-5D49-845C-2EF885725DD3}" srcId="{251DD053-EE59-BE41-9500-CF58B50CF86F}" destId="{31281DC8-1F64-6A48-AF4A-40A1A2A4871E}" srcOrd="2" destOrd="0" parTransId="{FB8E4836-5564-A340-AFCE-6009B41A2225}" sibTransId="{7CFD20E3-C359-5A4E-9413-50FEFD319764}"/>
    <dgm:cxn modelId="{27DE075F-EFAB-404F-9D84-53C98BB4BF9B}" srcId="{4613F01B-9C17-BE40-BF3A-B0AFE9BC806D}" destId="{D0D9B69D-C90B-0541-8DA3-4A7363E816DF}" srcOrd="1" destOrd="0" parTransId="{6B9B4B7E-2DAA-1947-9956-2313BB91A1CD}" sibTransId="{FA5FDEDB-63D9-AB45-B0FA-8A9D3386A1A5}"/>
    <dgm:cxn modelId="{3965B2CD-99DB-8241-B528-A6E340C64EEB}" type="presOf" srcId="{46AB70DE-7E8A-C34B-A4FE-652F500AE135}" destId="{78498BD6-906F-DF42-80E9-384DDA827C17}" srcOrd="0" destOrd="0" presId="urn:microsoft.com/office/officeart/2005/8/layout/lProcess3"/>
    <dgm:cxn modelId="{31D8EFC3-FEA4-BC48-AD1E-16B03D7B1119}" srcId="{31281DC8-1F64-6A48-AF4A-40A1A2A4871E}" destId="{50578A38-6FC0-4B46-8D00-280F048E465F}" srcOrd="0" destOrd="0" parTransId="{AF490FB7-49AD-C742-A3BE-DC12FAE46F55}" sibTransId="{D80B9FDD-D81D-6A4B-8F17-F18C12CD4D91}"/>
    <dgm:cxn modelId="{DE10CB72-C92F-7447-8CE3-C1D407A15F4D}" type="presOf" srcId="{251DD053-EE59-BE41-9500-CF58B50CF86F}" destId="{BFCA8969-A4D4-B148-8905-201875BA8518}" srcOrd="0" destOrd="0" presId="urn:microsoft.com/office/officeart/2005/8/layout/lProcess3"/>
    <dgm:cxn modelId="{D3A06DA6-BCE0-0641-B640-4A8B1DCC813F}" type="presOf" srcId="{50578A38-6FC0-4B46-8D00-280F048E465F}" destId="{CFD8E552-C920-2646-9381-CD395B565280}" srcOrd="0" destOrd="0" presId="urn:microsoft.com/office/officeart/2005/8/layout/lProcess3"/>
    <dgm:cxn modelId="{CD381610-5BFB-2040-851B-D3A988EE1A3F}" srcId="{4613F01B-9C17-BE40-BF3A-B0AFE9BC806D}" destId="{FF8CB749-1B0A-484A-8879-CB0B449AAE4A}" srcOrd="0" destOrd="0" parTransId="{49BDBB82-8CD7-0A4F-B293-C57597EA785A}" sibTransId="{F2E0EB71-9C9E-3149-8A67-DF8AE85B24BC}"/>
    <dgm:cxn modelId="{F79078C6-E349-974B-9D1A-D4138C1F9611}" type="presOf" srcId="{31281DC8-1F64-6A48-AF4A-40A1A2A4871E}" destId="{F4230566-84B4-7749-8193-CD7F4AD19BF6}" srcOrd="0" destOrd="0" presId="urn:microsoft.com/office/officeart/2005/8/layout/lProcess3"/>
    <dgm:cxn modelId="{8824BE39-F36A-224F-841B-A8212CA1220D}" type="presOf" srcId="{FF8CB749-1B0A-484A-8879-CB0B449AAE4A}" destId="{C63BEFA9-3160-6641-8906-2680FDD708A5}" srcOrd="0" destOrd="0" presId="urn:microsoft.com/office/officeart/2005/8/layout/lProcess3"/>
    <dgm:cxn modelId="{94391F0B-587F-3448-9C8B-8BB823F6AB63}" type="presOf" srcId="{160A9EEA-A2A0-DD4E-A4ED-EFC71399BE5E}" destId="{B37AB5DD-1EA6-CE4A-AB20-42D27A607776}" srcOrd="0" destOrd="0" presId="urn:microsoft.com/office/officeart/2005/8/layout/lProcess3"/>
    <dgm:cxn modelId="{52A98289-46ED-1C40-9122-823D87D635FF}" srcId="{5611C6AC-39D0-D745-81B8-4295CD4F3C44}" destId="{46AB70DE-7E8A-C34B-A4FE-652F500AE135}" srcOrd="0" destOrd="0" parTransId="{68DC010D-91B7-A943-952D-833BBEDB115A}" sibTransId="{3B1FCB30-76EA-B344-8F54-C18B51EB0CA8}"/>
    <dgm:cxn modelId="{A005D11E-CA38-A842-9AFA-29B445CB9250}" srcId="{5611C6AC-39D0-D745-81B8-4295CD4F3C44}" destId="{CF050192-88A7-4544-8A64-41DFCDB1B63C}" srcOrd="1" destOrd="0" parTransId="{A9227885-BADC-F04D-A443-0C8E2B95B587}" sibTransId="{4AA27FBA-AD0B-5D41-88D6-C25BB3328B9F}"/>
    <dgm:cxn modelId="{751144B0-3DC5-FD4A-87CA-ADD7216AA7F4}" type="presOf" srcId="{D0D9B69D-C90B-0541-8DA3-4A7363E816DF}" destId="{EB7907DF-D031-5B49-B089-7A0D92873FDE}" srcOrd="0" destOrd="0" presId="urn:microsoft.com/office/officeart/2005/8/layout/lProcess3"/>
    <dgm:cxn modelId="{51B3DE19-0363-9846-9EAA-98051FCDB866}" type="presOf" srcId="{CF050192-88A7-4544-8A64-41DFCDB1B63C}" destId="{45BBA5C6-3AA8-4448-AEAC-295AE3DEDA6F}" srcOrd="0" destOrd="0" presId="urn:microsoft.com/office/officeart/2005/8/layout/lProcess3"/>
    <dgm:cxn modelId="{964082A6-2A3D-F24B-9E99-A91F480C98A6}" srcId="{251DD053-EE59-BE41-9500-CF58B50CF86F}" destId="{5611C6AC-39D0-D745-81B8-4295CD4F3C44}" srcOrd="0" destOrd="0" parTransId="{DABA9B31-E8FF-7D48-9CC2-F27BEF0C2547}" sibTransId="{E06650FF-4BB7-2646-B1C5-35C57E095531}"/>
    <dgm:cxn modelId="{E6CD1774-06C1-CC4C-9103-48B14BC48E0D}" type="presOf" srcId="{5611C6AC-39D0-D745-81B8-4295CD4F3C44}" destId="{BEC25FB3-BFB6-184C-A1A0-1734C73E6CC6}" srcOrd="0" destOrd="0" presId="urn:microsoft.com/office/officeart/2005/8/layout/lProcess3"/>
    <dgm:cxn modelId="{9EC88BB4-C929-EE49-A88E-6582B73322AC}" srcId="{31281DC8-1F64-6A48-AF4A-40A1A2A4871E}" destId="{160A9EEA-A2A0-DD4E-A4ED-EFC71399BE5E}" srcOrd="1" destOrd="0" parTransId="{2D756F2F-6062-464F-B4E7-D95AF03B2D6B}" sibTransId="{AB934BD3-8DA5-454E-9913-3124E65186D5}"/>
    <dgm:cxn modelId="{622DCFCC-9046-234D-9372-E409A053D072}" type="presParOf" srcId="{BFCA8969-A4D4-B148-8905-201875BA8518}" destId="{BC65B31E-69CB-914C-85C1-7F8054D19FD9}" srcOrd="0" destOrd="0" presId="urn:microsoft.com/office/officeart/2005/8/layout/lProcess3"/>
    <dgm:cxn modelId="{9DEC0E63-78B2-DB4B-A879-D3DF2D7987A5}" type="presParOf" srcId="{BC65B31E-69CB-914C-85C1-7F8054D19FD9}" destId="{BEC25FB3-BFB6-184C-A1A0-1734C73E6CC6}" srcOrd="0" destOrd="0" presId="urn:microsoft.com/office/officeart/2005/8/layout/lProcess3"/>
    <dgm:cxn modelId="{A5AE6C4E-2656-E049-8666-BA16F24397EF}" type="presParOf" srcId="{BC65B31E-69CB-914C-85C1-7F8054D19FD9}" destId="{2EE17790-6F92-D54F-A199-0DE335077CFE}" srcOrd="1" destOrd="0" presId="urn:microsoft.com/office/officeart/2005/8/layout/lProcess3"/>
    <dgm:cxn modelId="{B1D4473F-B9C4-E648-BA8F-E8CB3A7EDD4F}" type="presParOf" srcId="{BC65B31E-69CB-914C-85C1-7F8054D19FD9}" destId="{78498BD6-906F-DF42-80E9-384DDA827C17}" srcOrd="2" destOrd="0" presId="urn:microsoft.com/office/officeart/2005/8/layout/lProcess3"/>
    <dgm:cxn modelId="{A1DBE159-BAD4-154A-BC8E-2FC0DB5D33F6}" type="presParOf" srcId="{BC65B31E-69CB-914C-85C1-7F8054D19FD9}" destId="{649A64DA-DD52-5E4C-A9EF-1DB0A1C4F223}" srcOrd="3" destOrd="0" presId="urn:microsoft.com/office/officeart/2005/8/layout/lProcess3"/>
    <dgm:cxn modelId="{DF3F3864-BED2-4949-BA8D-41614A94F8D4}" type="presParOf" srcId="{BC65B31E-69CB-914C-85C1-7F8054D19FD9}" destId="{45BBA5C6-3AA8-4448-AEAC-295AE3DEDA6F}" srcOrd="4" destOrd="0" presId="urn:microsoft.com/office/officeart/2005/8/layout/lProcess3"/>
    <dgm:cxn modelId="{D0B48970-F307-374D-AF6E-E4C12248AEA9}" type="presParOf" srcId="{BFCA8969-A4D4-B148-8905-201875BA8518}" destId="{28C51CA9-9C3C-9948-9D3D-A00DB9E56494}" srcOrd="1" destOrd="0" presId="urn:microsoft.com/office/officeart/2005/8/layout/lProcess3"/>
    <dgm:cxn modelId="{78A64292-3AB9-FA45-93B0-B2C29C3568E4}" type="presParOf" srcId="{BFCA8969-A4D4-B148-8905-201875BA8518}" destId="{E1774166-1263-B04E-A50E-E12764D08941}" srcOrd="2" destOrd="0" presId="urn:microsoft.com/office/officeart/2005/8/layout/lProcess3"/>
    <dgm:cxn modelId="{5E741401-D94D-F944-8F0E-685253C4E490}" type="presParOf" srcId="{E1774166-1263-B04E-A50E-E12764D08941}" destId="{73DCBF74-CD27-274B-AD4C-F42DDD55EE79}" srcOrd="0" destOrd="0" presId="urn:microsoft.com/office/officeart/2005/8/layout/lProcess3"/>
    <dgm:cxn modelId="{7D20D87F-D375-F84A-A26A-5737B4420A66}" type="presParOf" srcId="{E1774166-1263-B04E-A50E-E12764D08941}" destId="{C97527C9-8B10-7245-8C8A-6F3C54BC9D79}" srcOrd="1" destOrd="0" presId="urn:microsoft.com/office/officeart/2005/8/layout/lProcess3"/>
    <dgm:cxn modelId="{334AA00B-0198-CE49-B125-5AA9B60C036B}" type="presParOf" srcId="{E1774166-1263-B04E-A50E-E12764D08941}" destId="{C63BEFA9-3160-6641-8906-2680FDD708A5}" srcOrd="2" destOrd="0" presId="urn:microsoft.com/office/officeart/2005/8/layout/lProcess3"/>
    <dgm:cxn modelId="{1139B2B9-D909-B447-BE6F-714419DABE21}" type="presParOf" srcId="{E1774166-1263-B04E-A50E-E12764D08941}" destId="{2B3528B7-6695-6A42-8048-70A96B40AE5C}" srcOrd="3" destOrd="0" presId="urn:microsoft.com/office/officeart/2005/8/layout/lProcess3"/>
    <dgm:cxn modelId="{9B6797F4-8933-9945-A0BC-CC6AF3628C92}" type="presParOf" srcId="{E1774166-1263-B04E-A50E-E12764D08941}" destId="{EB7907DF-D031-5B49-B089-7A0D92873FDE}" srcOrd="4" destOrd="0" presId="urn:microsoft.com/office/officeart/2005/8/layout/lProcess3"/>
    <dgm:cxn modelId="{E355D010-CD70-BB40-8669-A77FA94E233A}" type="presParOf" srcId="{BFCA8969-A4D4-B148-8905-201875BA8518}" destId="{EF0A0DFC-F7D2-674F-9282-AF16C5D4E78F}" srcOrd="3" destOrd="0" presId="urn:microsoft.com/office/officeart/2005/8/layout/lProcess3"/>
    <dgm:cxn modelId="{6F8715B0-A28E-D347-8805-3CAB922CFF2F}" type="presParOf" srcId="{BFCA8969-A4D4-B148-8905-201875BA8518}" destId="{359307E9-802F-1749-A1DC-63E384F99229}" srcOrd="4" destOrd="0" presId="urn:microsoft.com/office/officeart/2005/8/layout/lProcess3"/>
    <dgm:cxn modelId="{35FE82B7-879B-C34D-856B-28C03AE68247}" type="presParOf" srcId="{359307E9-802F-1749-A1DC-63E384F99229}" destId="{F4230566-84B4-7749-8193-CD7F4AD19BF6}" srcOrd="0" destOrd="0" presId="urn:microsoft.com/office/officeart/2005/8/layout/lProcess3"/>
    <dgm:cxn modelId="{1FF162AE-6A5A-D94F-9FE9-70277667D959}" type="presParOf" srcId="{359307E9-802F-1749-A1DC-63E384F99229}" destId="{BFB080FA-784A-2246-BD86-80E8DF6D4562}" srcOrd="1" destOrd="0" presId="urn:microsoft.com/office/officeart/2005/8/layout/lProcess3"/>
    <dgm:cxn modelId="{FE0000A0-632B-6E45-BED2-2326007CD7EF}" type="presParOf" srcId="{359307E9-802F-1749-A1DC-63E384F99229}" destId="{CFD8E552-C920-2646-9381-CD395B565280}" srcOrd="2" destOrd="0" presId="urn:microsoft.com/office/officeart/2005/8/layout/lProcess3"/>
    <dgm:cxn modelId="{688419CC-8875-E04A-9B7E-588F7A7523B3}" type="presParOf" srcId="{359307E9-802F-1749-A1DC-63E384F99229}" destId="{435A7EAB-AF88-4B42-8EEB-4356F08798E6}" srcOrd="3" destOrd="0" presId="urn:microsoft.com/office/officeart/2005/8/layout/lProcess3"/>
    <dgm:cxn modelId="{7BA27A21-530D-D943-A552-2027A8A9460B}" type="presParOf" srcId="{359307E9-802F-1749-A1DC-63E384F99229}" destId="{B37AB5DD-1EA6-CE4A-AB20-42D27A60777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3E708-133C-408D-A670-EE641A8FCE6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B6DE-4E70-40C7-B74D-D800ABCF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0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EC37C-4E6F-419B-83BD-7FBCEA3E83C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CF516-02FB-40B4-BBED-25EA865EB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7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F516-02FB-40B4-BBED-25EA865EBF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0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F516-02FB-40B4-BBED-25EA865EBF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0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F516-02FB-40B4-BBED-25EA865EBF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0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We have worked with faculty and staff and are instituting Faculty Advising Programs.</a:t>
            </a:r>
          </a:p>
          <a:p>
            <a:pPr marL="109728" lvl="0" indent="0">
              <a:buNone/>
            </a:pPr>
            <a:endParaRPr lang="en-US" sz="200" dirty="0" smtClean="0"/>
          </a:p>
          <a:p>
            <a:r>
              <a:rPr lang="en-US" dirty="0" smtClean="0"/>
              <a:t>We have Expanded our Learning Communities and Programs and Services, and expanded our Learning Resource Center.</a:t>
            </a:r>
          </a:p>
          <a:p>
            <a:pPr marL="109728" indent="0">
              <a:buNone/>
            </a:pPr>
            <a:endParaRPr lang="en-US" sz="800" dirty="0" smtClean="0"/>
          </a:p>
          <a:p>
            <a:r>
              <a:rPr lang="en-US" dirty="0" smtClean="0"/>
              <a:t>The LRC currently offers math and other designated subject tutoring services, embedded tutors, one-on-one and small group tutoring with writing coaches, an early alert system with homework labs for learning communities, expanded hours, a new site on south campus, and an online tutoring pilot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F516-02FB-40B4-BBED-25EA865EBF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63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significant jump from the previous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F516-02FB-40B4-BBED-25EA865EBF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38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are we going to spend this additional money???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F516-02FB-40B4-BBED-25EA865EBF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0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what you want to talk about here?  Did</a:t>
            </a:r>
            <a:r>
              <a:rPr lang="en-US" baseline="0" dirty="0" smtClean="0"/>
              <a:t> you want to present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F516-02FB-40B4-BBED-25EA865EBF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5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we handing out the</a:t>
            </a:r>
            <a:r>
              <a:rPr lang="en-US" baseline="0" dirty="0" smtClean="0"/>
              <a:t> allocations??  I think people want to see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F516-02FB-40B4-BBED-25EA865EBF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5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how every year we have approx.</a:t>
            </a:r>
            <a:r>
              <a:rPr lang="en-US" baseline="0" dirty="0" smtClean="0"/>
              <a:t> </a:t>
            </a:r>
            <a:r>
              <a:rPr lang="en-US" dirty="0" smtClean="0"/>
              <a:t>1261 new, first time in</a:t>
            </a:r>
            <a:r>
              <a:rPr lang="en-US" baseline="0" dirty="0" smtClean="0"/>
              <a:t> spring </a:t>
            </a:r>
            <a:r>
              <a:rPr lang="en-US" dirty="0" smtClean="0"/>
              <a:t>and 2159 new, first time in fall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F516-02FB-40B4-BBED-25EA865EBF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6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5AF7409-5C69-41B1-AE83-0BAC887E732A}" type="datetime1">
              <a:rPr lang="en-US" smtClean="0"/>
              <a:t>9/24/2014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CE442F9-DBCA-4611-B093-64815B426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2FAA-C147-4A43-84E6-1A246B7E5590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C6F1-77BD-4F78-88E5-75A5D2F2B7BE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559E-025B-4BA3-8D10-2F0EB7DB1A1F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C9E9-5955-4BF2-8B89-D2DE67EA3837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0300-58BD-4A72-BDDD-2101C92E4D6E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C11B4C-BADA-41E0-892E-A124ED620139}" type="datetime1">
              <a:rPr lang="en-US" smtClean="0"/>
              <a:t>9/24/2014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E442F9-DBCA-4611-B093-64815B4266B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8E75A3A-ED09-4B88-B378-599323DD57A0}" type="datetime1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CE442F9-DBCA-4611-B093-64815B426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F459-2B97-497C-B089-96D1BBBAA198}" type="datetime1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59F8-69CE-4DAD-A7E9-C599F3B2B96E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5189-43B3-436B-B447-04BF6BAC5E76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58E2F2D-9B52-45ED-AF4A-0C361504E1B1}" type="datetime1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CE442F9-DBCA-4611-B093-64815B4266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" y="2209800"/>
            <a:ext cx="8458200" cy="1470025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Berkeley City College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5715000" cy="2286000"/>
          </a:xfrm>
        </p:spPr>
        <p:txBody>
          <a:bodyPr>
            <a:normAutofit/>
          </a:bodyPr>
          <a:lstStyle/>
          <a:p>
            <a:pPr marL="109728" algn="ctr"/>
            <a:r>
              <a:rPr lang="en-US" b="1" dirty="0" smtClean="0">
                <a:latin typeface="Calibri"/>
                <a:cs typeface="Calibri"/>
              </a:rPr>
              <a:t>Town Hall</a:t>
            </a:r>
          </a:p>
          <a:p>
            <a:pPr marL="109728" algn="ctr"/>
            <a:r>
              <a:rPr lang="en-US" b="1" dirty="0" smtClean="0">
                <a:latin typeface="Calibri"/>
                <a:cs typeface="Calibri"/>
              </a:rPr>
              <a:t>September 24, 2014</a:t>
            </a:r>
          </a:p>
          <a:p>
            <a:pPr marL="109728" algn="ctr"/>
            <a:endParaRPr lang="en-US" b="1" dirty="0">
              <a:latin typeface="Calibri"/>
              <a:cs typeface="Calibri"/>
            </a:endParaRPr>
          </a:p>
          <a:p>
            <a:pPr marL="109728" algn="ctr"/>
            <a:r>
              <a:rPr lang="en-US" sz="1600" b="1" dirty="0">
                <a:latin typeface="Calibri"/>
                <a:cs typeface="Calibri"/>
              </a:rPr>
              <a:t>Dr. Deborah </a:t>
            </a:r>
            <a:r>
              <a:rPr lang="en-US" sz="1600" b="1" dirty="0" smtClean="0">
                <a:latin typeface="Calibri"/>
                <a:cs typeface="Calibri"/>
              </a:rPr>
              <a:t>Budd, President</a:t>
            </a:r>
          </a:p>
          <a:p>
            <a:pPr marL="109728" algn="ctr"/>
            <a:r>
              <a:rPr lang="en-US" sz="1600" b="1" dirty="0" smtClean="0">
                <a:latin typeface="Calibri"/>
                <a:cs typeface="Calibri"/>
              </a:rPr>
              <a:t>Tram Vo Kumamoto- </a:t>
            </a:r>
            <a:r>
              <a:rPr lang="en-US" sz="1200" b="1" dirty="0" smtClean="0">
                <a:latin typeface="Calibri"/>
                <a:cs typeface="Calibri"/>
              </a:rPr>
              <a:t>Vice President of Instruction</a:t>
            </a:r>
            <a:endParaRPr lang="en-US" sz="1200" b="1" dirty="0">
              <a:latin typeface="Calibri"/>
              <a:cs typeface="Calibri"/>
            </a:endParaRPr>
          </a:p>
          <a:p>
            <a:pPr algn="ctr"/>
            <a:r>
              <a:rPr lang="en-US" sz="1600" b="1" dirty="0" smtClean="0">
                <a:latin typeface="Calibri"/>
                <a:cs typeface="Calibri"/>
              </a:rPr>
              <a:t>Dr. May Chen- </a:t>
            </a:r>
            <a:r>
              <a:rPr lang="en-US" sz="1200" b="1" dirty="0" smtClean="0">
                <a:latin typeface="Calibri"/>
                <a:cs typeface="Calibri"/>
              </a:rPr>
              <a:t>Vice President of Student Services</a:t>
            </a:r>
            <a:endParaRPr lang="en-US" sz="1200" b="1" dirty="0">
              <a:latin typeface="Calibri"/>
              <a:cs typeface="Calibri"/>
            </a:endParaRPr>
          </a:p>
        </p:txBody>
      </p:sp>
      <p:pic>
        <p:nvPicPr>
          <p:cNvPr id="4" name="Picture 3" descr="BCC40Year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09394"/>
            <a:ext cx="1981200" cy="18313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3"/>
          <p:cNvSpPr txBox="1">
            <a:spLocks/>
          </p:cNvSpPr>
          <p:nvPr/>
        </p:nvSpPr>
        <p:spPr>
          <a:xfrm>
            <a:off x="1144270" y="3124200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endParaRPr lang="en-US" sz="2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153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OUR UPCOMING 2014-2015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77200" cy="39624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alibri"/>
                <a:cs typeface="Calibri"/>
              </a:rPr>
              <a:t>GOAL 1:  Preserve and nourish resources to ensure access, equity and success for all students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GOAL 2: Increase certificate/degree completion and transfers to 4-year colleges or universities </a:t>
            </a:r>
            <a:r>
              <a:rPr lang="en-US" dirty="0" smtClean="0">
                <a:latin typeface="Calibri"/>
                <a:cs typeface="Calibri"/>
              </a:rPr>
              <a:t>by </a:t>
            </a:r>
            <a:r>
              <a:rPr lang="en-US" dirty="0">
                <a:latin typeface="Calibri"/>
                <a:cs typeface="Calibri"/>
              </a:rPr>
              <a:t>inspiring and supporting students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GOAL 3: Improve career and college-preparation progress and success rates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GOAL 4:  Ensure BCC programs and services reach sustainable, continuous quality improvement level. </a:t>
            </a:r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GOAL 5: Collaborate to ensure fiscal stability.</a:t>
            </a:r>
          </a:p>
          <a:p>
            <a:pPr marL="109728" indent="0">
              <a:buNone/>
            </a:pP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BCC40Year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1374140" cy="1297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6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2014-15 </a:t>
            </a:r>
            <a:r>
              <a:rPr lang="en-US" dirty="0" smtClean="0"/>
              <a:t>FISCAL STABILITY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511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Meet or exceed estimated Student Enrollment Targets 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3939 Resident Student Enrollments (200 over FY 13-14)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541 Non-Resident Student Enrollments (100 over FY 13-14)</a:t>
            </a:r>
          </a:p>
          <a:p>
            <a:pPr lvl="1"/>
            <a:r>
              <a:rPr lang="en-US" sz="2200" dirty="0" smtClean="0">
                <a:latin typeface="Calibri"/>
                <a:cs typeface="Calibri"/>
              </a:rPr>
              <a:t>4480 Total Full-time Equivalent Student Enrollments</a:t>
            </a:r>
          </a:p>
          <a:p>
            <a:r>
              <a:rPr lang="en-US" sz="2400" dirty="0" smtClean="0">
                <a:latin typeface="Calibri"/>
                <a:cs typeface="Calibri"/>
              </a:rPr>
              <a:t>Strive to </a:t>
            </a:r>
            <a:r>
              <a:rPr lang="en-US" sz="2400" dirty="0">
                <a:latin typeface="Calibri"/>
                <a:cs typeface="Calibri"/>
              </a:rPr>
              <a:t>ensure the district achieves its target 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Maintain average class size approximately 35 students per class.</a:t>
            </a:r>
          </a:p>
          <a:p>
            <a:r>
              <a:rPr lang="en-US" sz="2400" dirty="0" smtClean="0">
                <a:latin typeface="Calibri"/>
                <a:cs typeface="Calibri"/>
              </a:rPr>
              <a:t>Net additional funding </a:t>
            </a:r>
            <a:r>
              <a:rPr lang="en-US" sz="2400" dirty="0">
                <a:latin typeface="Calibri"/>
                <a:cs typeface="Calibri"/>
              </a:rPr>
              <a:t>of $932,000 for resident </a:t>
            </a:r>
            <a:r>
              <a:rPr lang="en-US" sz="2400" dirty="0" smtClean="0">
                <a:latin typeface="Calibri"/>
                <a:cs typeface="Calibri"/>
              </a:rPr>
              <a:t>student enrollment and $</a:t>
            </a:r>
            <a:r>
              <a:rPr lang="en-US" sz="2400" dirty="0">
                <a:latin typeface="Calibri"/>
                <a:cs typeface="Calibri"/>
              </a:rPr>
              <a:t>720,000 for non-resident </a:t>
            </a:r>
            <a:r>
              <a:rPr lang="en-US" sz="2400" dirty="0" smtClean="0">
                <a:latin typeface="Calibri"/>
                <a:cs typeface="Calibri"/>
              </a:rPr>
              <a:t>over </a:t>
            </a:r>
            <a:r>
              <a:rPr lang="en-US" sz="2400" dirty="0">
                <a:latin typeface="Calibri"/>
                <a:cs typeface="Calibri"/>
              </a:rPr>
              <a:t>and above 2013-14.  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Approximately </a:t>
            </a:r>
            <a:r>
              <a:rPr lang="en-US" sz="2400" dirty="0">
                <a:latin typeface="Calibri"/>
                <a:cs typeface="Calibri"/>
              </a:rPr>
              <a:t>$1.6 </a:t>
            </a:r>
            <a:r>
              <a:rPr lang="en-US" sz="2400" dirty="0" smtClean="0">
                <a:latin typeface="Calibri"/>
                <a:cs typeface="Calibri"/>
              </a:rPr>
              <a:t>million total.</a:t>
            </a:r>
            <a:endParaRPr lang="en-US" sz="2400" dirty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pPr marL="109728" indent="0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BCC40Year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3860"/>
            <a:ext cx="1374140" cy="1374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5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A FOCUS ON EQUITY &amp; THE GAP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BCC40Year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91" y="5410200"/>
            <a:ext cx="1374140" cy="137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286000"/>
            <a:ext cx="2409105" cy="3124200"/>
          </a:xfrm>
          <a:prstGeom prst="rect">
            <a:avLst/>
          </a:prstGeom>
        </p:spPr>
      </p:pic>
      <p:pic>
        <p:nvPicPr>
          <p:cNvPr id="8" name="Picture 7" descr="Screen Shot 2014-09-23 at 6.35.1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58055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Peralta Accountability for Student Success (PASS)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772400" cy="4669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 smtClean="0">
                <a:latin typeface="Calibri"/>
                <a:cs typeface="Calibri"/>
              </a:rPr>
              <a:t>To create community, increase engagement and success:</a:t>
            </a:r>
            <a:endParaRPr lang="en-US" sz="2000" dirty="0">
              <a:latin typeface="Calibri"/>
              <a:cs typeface="Calibri"/>
            </a:endParaRPr>
          </a:p>
          <a:p>
            <a:pPr lvl="0"/>
            <a:r>
              <a:rPr lang="en-US" sz="2000" dirty="0" smtClean="0">
                <a:latin typeface="Calibri"/>
                <a:cs typeface="Calibri"/>
              </a:rPr>
              <a:t>Bridge Programs</a:t>
            </a:r>
          </a:p>
          <a:p>
            <a:pPr lvl="0"/>
            <a:r>
              <a:rPr lang="en-US" sz="2000" dirty="0" smtClean="0">
                <a:latin typeface="Calibri"/>
                <a:cs typeface="Calibri"/>
              </a:rPr>
              <a:t>Faculty Advising</a:t>
            </a:r>
          </a:p>
          <a:p>
            <a:pPr lvl="0"/>
            <a:r>
              <a:rPr lang="en-US" sz="2000" dirty="0" smtClean="0">
                <a:latin typeface="Calibri"/>
                <a:cs typeface="Calibri"/>
              </a:rPr>
              <a:t>Peer Mentoring</a:t>
            </a:r>
            <a:endParaRPr lang="en-US" sz="2000" dirty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Embedded </a:t>
            </a:r>
            <a:r>
              <a:rPr lang="en-US" sz="2000" dirty="0">
                <a:latin typeface="Calibri"/>
                <a:cs typeface="Calibri"/>
              </a:rPr>
              <a:t>Tutoring </a:t>
            </a:r>
            <a:endParaRPr lang="en-US" sz="20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Funding </a:t>
            </a:r>
            <a:r>
              <a:rPr lang="en-US" sz="2000" dirty="0">
                <a:latin typeface="Calibri"/>
                <a:cs typeface="Calibri"/>
              </a:rPr>
              <a:t>for our Veterans Center and DSPS </a:t>
            </a:r>
            <a:endParaRPr lang="en-US" sz="20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Various Arts, Culture and Program Enrichment projects</a:t>
            </a:r>
          </a:p>
          <a:p>
            <a:pPr marL="109728" lvl="0" indent="0">
              <a:buNone/>
            </a:pPr>
            <a:r>
              <a:rPr lang="en-US" sz="2000" dirty="0" smtClean="0">
                <a:latin typeface="Calibri"/>
                <a:cs typeface="Calibri"/>
              </a:rPr>
              <a:t>To provide access to necessary resources and tools:</a:t>
            </a:r>
            <a:endParaRPr lang="en-US" sz="2000" dirty="0">
              <a:latin typeface="Calibri"/>
              <a:cs typeface="Calibri"/>
            </a:endParaRPr>
          </a:p>
          <a:p>
            <a:pPr lvl="0"/>
            <a:r>
              <a:rPr lang="en-US" sz="2000" dirty="0">
                <a:latin typeface="Calibri"/>
                <a:cs typeface="Calibri"/>
              </a:rPr>
              <a:t>A Pilot </a:t>
            </a:r>
            <a:r>
              <a:rPr lang="en-US" sz="2000" dirty="0" smtClean="0">
                <a:latin typeface="Calibri"/>
                <a:cs typeface="Calibri"/>
              </a:rPr>
              <a:t>to address the technology and resources gaps for students</a:t>
            </a:r>
            <a:endParaRPr lang="en-US" sz="2000" dirty="0">
              <a:latin typeface="Calibri"/>
              <a:cs typeface="Calibri"/>
            </a:endParaRPr>
          </a:p>
          <a:p>
            <a:pPr lvl="0"/>
            <a:r>
              <a:rPr lang="en-US" sz="2000" dirty="0" smtClean="0">
                <a:latin typeface="Calibri"/>
                <a:cs typeface="Calibri"/>
              </a:rPr>
              <a:t>Funds </a:t>
            </a:r>
            <a:r>
              <a:rPr lang="en-US" sz="2000" dirty="0">
                <a:latin typeface="Calibri"/>
                <a:cs typeface="Calibri"/>
              </a:rPr>
              <a:t>for additional </a:t>
            </a:r>
            <a:r>
              <a:rPr lang="en-US" sz="2000" dirty="0" smtClean="0">
                <a:latin typeface="Calibri"/>
                <a:cs typeface="Calibri"/>
              </a:rPr>
              <a:t>library books, reserve textbooks and open source textbooks</a:t>
            </a:r>
          </a:p>
          <a:p>
            <a:pPr marL="109728" lvl="0" indent="0">
              <a:buNone/>
            </a:pPr>
            <a:r>
              <a:rPr lang="en-US" sz="2000" dirty="0" smtClean="0">
                <a:latin typeface="Calibri"/>
                <a:cs typeface="Calibri"/>
              </a:rPr>
              <a:t>To assess and evaluate our efforts</a:t>
            </a:r>
          </a:p>
          <a:p>
            <a:pPr lvl="0"/>
            <a:r>
              <a:rPr lang="en-US" sz="2000" dirty="0" smtClean="0">
                <a:latin typeface="Calibri"/>
                <a:cs typeface="Calibri"/>
              </a:rPr>
              <a:t>Funding </a:t>
            </a:r>
            <a:r>
              <a:rPr lang="en-US" sz="2000" dirty="0">
                <a:latin typeface="Calibri"/>
                <a:cs typeface="Calibri"/>
              </a:rPr>
              <a:t>for research and data </a:t>
            </a:r>
            <a:r>
              <a:rPr lang="en-US" sz="2000" dirty="0" smtClean="0">
                <a:latin typeface="Calibri"/>
                <a:cs typeface="Calibri"/>
              </a:rPr>
              <a:t>analysis</a:t>
            </a:r>
          </a:p>
          <a:p>
            <a:pPr marL="109728" lvl="0" indent="0">
              <a:buNone/>
            </a:pPr>
            <a:endParaRPr lang="en-US" sz="2000" b="1" dirty="0" smtClean="0">
              <a:latin typeface="Calibri"/>
              <a:cs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BCC40Year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254" y="5486400"/>
            <a:ext cx="1374140" cy="1297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/>
                <a:cs typeface="Calibri"/>
              </a:rPr>
              <a:t>Student Story</a:t>
            </a:r>
            <a:endParaRPr lang="en-US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educational opportunities at Berkeley City College transform lives…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BCC40Year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1374140" cy="1297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6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Berkeley City College: Vision 2024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503174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200" b="1" dirty="0" smtClean="0">
                <a:latin typeface="Calibri"/>
                <a:cs typeface="Calibri"/>
              </a:rPr>
              <a:t>Eliminate the Achievement Gap &amp;</a:t>
            </a:r>
          </a:p>
          <a:p>
            <a:pPr marL="109728" indent="0" algn="ctr">
              <a:buNone/>
            </a:pPr>
            <a:r>
              <a:rPr lang="en-US" sz="3200" b="1" dirty="0" smtClean="0">
                <a:latin typeface="Calibri"/>
                <a:cs typeface="Calibri"/>
              </a:rPr>
              <a:t>Advance Student Access, Equity, and Success</a:t>
            </a:r>
            <a:endParaRPr lang="en-US" sz="3200" dirty="0">
              <a:latin typeface="Calibri"/>
              <a:cs typeface="Calibri"/>
            </a:endParaRPr>
          </a:p>
        </p:txBody>
      </p:sp>
      <p:pic>
        <p:nvPicPr>
          <p:cNvPr id="5" name="Picture 4" descr="BCC40Year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1374140" cy="13741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15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484011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7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latin typeface="Calibri"/>
                <a:cs typeface="Calibri"/>
              </a:rPr>
              <a:t>BIG AUDACIOUS GOALS TO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ELIMINATE THE ACHIEVEMENT GAP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9651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alibri"/>
                <a:cs typeface="Calibri"/>
              </a:rPr>
              <a:t> Ensure ALL New, First Time to College Students (approx. 3000 students/year):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Enter a Program of Study by their second semester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Complete 20 transferable units or a stackable certificate by the end of their first year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Are a part of at least one outside of the classroom learning environment on campus (</a:t>
            </a:r>
            <a:r>
              <a:rPr lang="en-US" dirty="0">
                <a:latin typeface="Calibri"/>
                <a:cs typeface="Calibri"/>
              </a:rPr>
              <a:t>i.e. learning communities, student life, student support programs, </a:t>
            </a:r>
            <a:r>
              <a:rPr lang="en-US" dirty="0" smtClean="0">
                <a:latin typeface="Calibri"/>
                <a:cs typeface="Calibri"/>
              </a:rPr>
              <a:t>etc</a:t>
            </a:r>
            <a:r>
              <a:rPr lang="en-US" dirty="0">
                <a:latin typeface="Calibri"/>
                <a:cs typeface="Calibri"/>
              </a:rPr>
              <a:t>.)</a:t>
            </a:r>
            <a:r>
              <a:rPr lang="en-US" dirty="0" smtClean="0">
                <a:latin typeface="Calibri"/>
                <a:cs typeface="Calibri"/>
              </a:rPr>
              <a:t> or working off campus</a:t>
            </a:r>
          </a:p>
          <a:p>
            <a:r>
              <a:rPr lang="en-US" dirty="0" smtClean="0">
                <a:latin typeface="Calibri"/>
                <a:cs typeface="Calibri"/>
              </a:rPr>
              <a:t>Ensure ALL students have at least a 70%  successful course completion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BCC40Year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91" y="5410200"/>
            <a:ext cx="1374140" cy="1374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6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latin typeface="Calibri"/>
                <a:cs typeface="Calibri"/>
              </a:rPr>
              <a:t>PLANNING FOR ACTION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TO ELIMINATE THE ACHIEVEMENT GAP </a:t>
            </a:r>
            <a:br>
              <a:rPr lang="en-US" dirty="0" smtClean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BCC40Year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91" y="5410200"/>
            <a:ext cx="1374140" cy="13741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69684837"/>
              </p:ext>
            </p:extLst>
          </p:nvPr>
        </p:nvGraphicFramePr>
        <p:xfrm>
          <a:off x="1697722" y="1848879"/>
          <a:ext cx="5873950" cy="458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3124200" y="5829301"/>
            <a:ext cx="3048000" cy="535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588282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Shared Governance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50995024"/>
              </p:ext>
            </p:extLst>
          </p:nvPr>
        </p:nvGraphicFramePr>
        <p:xfrm>
          <a:off x="1066800" y="2133600"/>
          <a:ext cx="6453696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all these plans and reports connect to our Big Audacious Goals?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 for Fall 2014 </a:t>
            </a:r>
            <a:r>
              <a:rPr lang="en-US" sz="1800" dirty="0" smtClean="0"/>
              <a:t>Planning-October 3, 2014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89995489"/>
              </p:ext>
            </p:extLst>
          </p:nvPr>
        </p:nvGraphicFramePr>
        <p:xfrm>
          <a:off x="1297075" y="21210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72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40" y="609600"/>
            <a:ext cx="8229600" cy="1066800"/>
          </a:xfrm>
        </p:spPr>
        <p:txBody>
          <a:bodyPr/>
          <a:lstStyle/>
          <a:p>
            <a:pPr algn="ctr"/>
            <a:r>
              <a:rPr lang="en-US" b="1" dirty="0"/>
              <a:t>Our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543800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i="1" dirty="0" smtClean="0">
                <a:latin typeface="Calibri"/>
                <a:cs typeface="Calibri"/>
              </a:rPr>
              <a:t>Berkeley </a:t>
            </a:r>
            <a:r>
              <a:rPr lang="en-US" i="1" dirty="0">
                <a:latin typeface="Calibri"/>
                <a:cs typeface="Calibri"/>
              </a:rPr>
              <a:t>City College’s mission is to promote student success, to provide our diverse community with educational opportunities, and to </a:t>
            </a:r>
            <a:r>
              <a:rPr lang="en-US" sz="4000" i="1" dirty="0">
                <a:latin typeface="Calibri"/>
                <a:cs typeface="Calibri"/>
              </a:rPr>
              <a:t>transform lives</a:t>
            </a:r>
            <a:r>
              <a:rPr lang="en-US" sz="4000" i="1" dirty="0" smtClean="0">
                <a:latin typeface="Calibri"/>
                <a:cs typeface="Calibri"/>
              </a:rPr>
              <a:t>.</a:t>
            </a:r>
          </a:p>
          <a:p>
            <a:endParaRPr lang="en-US" dirty="0"/>
          </a:p>
          <a:p>
            <a:pPr marL="109728" indent="0">
              <a:buNone/>
            </a:pPr>
            <a:endParaRPr lang="en-US" sz="800" dirty="0"/>
          </a:p>
        </p:txBody>
      </p:sp>
      <p:pic>
        <p:nvPicPr>
          <p:cNvPr id="4" name="Picture 3" descr="BCC40Year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0200"/>
            <a:ext cx="1374140" cy="1374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2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3733800" cy="229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693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>
                <a:latin typeface="Calibri"/>
                <a:cs typeface="Calibri"/>
              </a:rPr>
              <a:t>BCC continues to meet its mission by </a:t>
            </a:r>
            <a:r>
              <a:rPr lang="en-US" i="1" dirty="0">
                <a:latin typeface="Calibri"/>
                <a:cs typeface="Calibri"/>
              </a:rPr>
              <a:t>transforming lives</a:t>
            </a:r>
            <a:r>
              <a:rPr lang="en-US" dirty="0">
                <a:latin typeface="Calibri"/>
                <a:cs typeface="Calibri"/>
              </a:rPr>
              <a:t>.</a:t>
            </a:r>
            <a:br>
              <a:rPr lang="en-US" dirty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1371600" y="3367088"/>
            <a:ext cx="7772400" cy="15097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9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BCC40Year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91" y="5410200"/>
            <a:ext cx="1374140" cy="137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5410200" cy="34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3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40" y="609600"/>
            <a:ext cx="8229600" cy="1066800"/>
          </a:xfrm>
        </p:spPr>
        <p:txBody>
          <a:bodyPr/>
          <a:lstStyle/>
          <a:p>
            <a:pPr algn="ctr"/>
            <a:r>
              <a:rPr lang="en-US" b="1" dirty="0"/>
              <a:t>Our </a:t>
            </a:r>
            <a:r>
              <a:rPr lang="en-US" b="1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800" dirty="0"/>
          </a:p>
          <a:p>
            <a:pPr marL="109728" indent="0" algn="ctr">
              <a:buNone/>
            </a:pPr>
            <a:r>
              <a:rPr lang="en-US" i="1" dirty="0" smtClean="0">
                <a:latin typeface="Calibri"/>
                <a:cs typeface="Calibri"/>
              </a:rPr>
              <a:t>Berkeley </a:t>
            </a:r>
            <a:r>
              <a:rPr lang="en-US" i="1" dirty="0">
                <a:latin typeface="Calibri"/>
                <a:cs typeface="Calibri"/>
              </a:rPr>
              <a:t>City College is a premier, diverse, student-centered learning community, dedicated to academic excellence, collaboration, innovation and transformation</a:t>
            </a:r>
            <a:r>
              <a:rPr lang="en-US" i="1" dirty="0" smtClean="0">
                <a:latin typeface="Calibri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 descr="BCC40Year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0200"/>
            <a:ext cx="1374140" cy="1374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1" y="457200"/>
            <a:ext cx="1447800" cy="1447800"/>
          </a:xfrm>
          <a:prstGeom prst="rect">
            <a:avLst/>
          </a:prstGeom>
        </p:spPr>
      </p:pic>
      <p:pic>
        <p:nvPicPr>
          <p:cNvPr id="7" name="Picture 2" descr="BCC_Tu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5029200" cy="290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245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40" y="609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Our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8006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400" dirty="0" smtClean="0">
                <a:latin typeface="Calibri"/>
                <a:cs typeface="Calibri"/>
              </a:rPr>
              <a:t>Berkeley </a:t>
            </a:r>
            <a:r>
              <a:rPr lang="en-US" sz="2400" dirty="0">
                <a:latin typeface="Calibri"/>
                <a:cs typeface="Calibri"/>
              </a:rPr>
              <a:t>City College embraces values which allow all members of our college community to grow and thrive.  Our values include the following:</a:t>
            </a:r>
          </a:p>
          <a:p>
            <a:r>
              <a:rPr lang="en-US" sz="2400" dirty="0" smtClean="0">
                <a:latin typeface="Calibri"/>
                <a:cs typeface="Calibri"/>
              </a:rPr>
              <a:t>A Focus on Academic Excellence and Student Learning.   </a:t>
            </a:r>
          </a:p>
          <a:p>
            <a:r>
              <a:rPr lang="en-US" sz="2400" dirty="0" smtClean="0">
                <a:latin typeface="Calibri"/>
                <a:cs typeface="Calibri"/>
              </a:rPr>
              <a:t>A Commitment to Multiculturalism and Diversity.  </a:t>
            </a: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A Commitment to Preparing Students for Citizenship in a Diverse and Complex Changing Global Society.   </a:t>
            </a:r>
          </a:p>
          <a:p>
            <a:r>
              <a:rPr lang="en-US" sz="2400" dirty="0" smtClean="0">
                <a:latin typeface="Calibri"/>
                <a:cs typeface="Calibri"/>
              </a:rPr>
              <a:t>A </a:t>
            </a:r>
            <a:r>
              <a:rPr lang="en-US" sz="2400" dirty="0">
                <a:latin typeface="Calibri"/>
                <a:cs typeface="Calibri"/>
              </a:rPr>
              <a:t>Commitment to a Quality and a Collegial Workplace.  </a:t>
            </a:r>
          </a:p>
          <a:p>
            <a:r>
              <a:rPr lang="en-US" sz="2400" dirty="0">
                <a:latin typeface="Calibri"/>
                <a:cs typeface="Calibri"/>
              </a:rPr>
              <a:t>The Importance of Innovation and Flexibility.  </a:t>
            </a:r>
          </a:p>
          <a:p>
            <a:pPr marL="402336" lvl="1" indent="0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BCC40Year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0200"/>
            <a:ext cx="1374140" cy="1374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2" descr="C:\Users\dbudd\AppData\Local\Microsoft\Windows\Temporary Internet Files\Content.Outlook\UA0SGH9B\8_Murali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29200"/>
            <a:ext cx="2506678" cy="161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6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/>
                <a:cs typeface="Calibri"/>
              </a:rPr>
              <a:t>Student Story</a:t>
            </a:r>
            <a:endParaRPr lang="en-US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educational opportunities at Berkeley City College transform lives…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BCC40Year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1374140" cy="1297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4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pPr marL="109728" lvl="0" indent="0"/>
            <a:r>
              <a:rPr lang="en-US" b="1" dirty="0"/>
              <a:t>We achieve our Mission and Goals by…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3276600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endParaRPr lang="en-US" dirty="0" smtClean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Providing exemplar programs and services that meet student </a:t>
            </a:r>
            <a:r>
              <a:rPr lang="en-US" dirty="0" smtClean="0">
                <a:latin typeface="Calibri"/>
                <a:cs typeface="Calibri"/>
              </a:rPr>
              <a:t>needs, and </a:t>
            </a:r>
          </a:p>
          <a:p>
            <a:pPr marL="109728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Ensuring fiscal stability by meeting our student enrollment </a:t>
            </a:r>
            <a:r>
              <a:rPr lang="en-US" dirty="0">
                <a:latin typeface="Calibri"/>
                <a:cs typeface="Calibri"/>
              </a:rPr>
              <a:t>and </a:t>
            </a:r>
            <a:r>
              <a:rPr lang="en-US" dirty="0" smtClean="0">
                <a:latin typeface="Calibri"/>
                <a:cs typeface="Calibri"/>
              </a:rPr>
              <a:t>faculty assignment targets.</a:t>
            </a:r>
            <a:endParaRPr lang="en-US" dirty="0">
              <a:latin typeface="Calibri"/>
              <a:cs typeface="Calibri"/>
            </a:endParaRPr>
          </a:p>
          <a:p>
            <a:pPr marL="109728" indent="0">
              <a:buNone/>
            </a:pP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 descr="BCC40Year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1374140" cy="12979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2" descr="C:\Users\dbudd\AppData\Local\Microsoft\Windows\Temporary Internet Files\Content.Outlook\UA0SGH9B\BCCMMAR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73600"/>
            <a:ext cx="2819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6088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1069848"/>
          </a:xfrm>
        </p:spPr>
        <p:txBody>
          <a:bodyPr/>
          <a:lstStyle/>
          <a:p>
            <a:pPr algn="ctr"/>
            <a:r>
              <a:rPr lang="en-US" dirty="0" smtClean="0"/>
              <a:t>2013-2014 Recap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4041648" cy="4572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GOALS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724400" y="1676400"/>
            <a:ext cx="4041775" cy="4572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HIGHLIGHTS OF ACCOMPLISHMENTS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2133600"/>
            <a:ext cx="4041648" cy="3886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Calibri"/>
                <a:cs typeface="Calibri"/>
              </a:rPr>
              <a:t>GOAL 1:  Preserve and nourish resources to ensure access, equity and success for all students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GOAL 2: Increase certificate/degree completion and transfers to 4-year colleges or universities </a:t>
            </a:r>
            <a:r>
              <a:rPr lang="en-US" dirty="0" smtClean="0">
                <a:latin typeface="Calibri"/>
                <a:cs typeface="Calibri"/>
              </a:rPr>
              <a:t>by </a:t>
            </a:r>
            <a:r>
              <a:rPr lang="en-US" dirty="0">
                <a:latin typeface="Calibri"/>
                <a:cs typeface="Calibri"/>
              </a:rPr>
              <a:t>inspiring and supporting students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GOAL 3: Improve career and college-preparation progress and success rates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GOAL 4:  Ensure BCC programs and services reach sustainable, continuous quality improvement level. </a:t>
            </a:r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GOAL 5: Collaborate to ensure fiscal stability</a:t>
            </a:r>
            <a:r>
              <a:rPr lang="en-US" dirty="0" smtClean="0">
                <a:latin typeface="Calibri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24400" y="2133600"/>
            <a:ext cx="4041775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Exceeded </a:t>
            </a:r>
            <a:r>
              <a:rPr lang="en-US" sz="1400" dirty="0">
                <a:latin typeface="Calibri"/>
                <a:cs typeface="Calibri"/>
              </a:rPr>
              <a:t>growth </a:t>
            </a:r>
            <a:r>
              <a:rPr lang="en-US" sz="1400" dirty="0" smtClean="0">
                <a:latin typeface="Calibri"/>
                <a:cs typeface="Calibri"/>
              </a:rPr>
              <a:t>target and assisted </a:t>
            </a:r>
            <a:r>
              <a:rPr lang="en-US" sz="1400" dirty="0">
                <a:latin typeface="Calibri"/>
                <a:cs typeface="Calibri"/>
              </a:rPr>
              <a:t>the district in reaching its </a:t>
            </a:r>
            <a:r>
              <a:rPr lang="en-US" sz="1400" dirty="0" smtClean="0">
                <a:latin typeface="Calibri"/>
                <a:cs typeface="Calibri"/>
              </a:rPr>
              <a:t>student enrollment target</a:t>
            </a:r>
            <a:r>
              <a:rPr lang="en-US" sz="1400" dirty="0">
                <a:latin typeface="Calibri"/>
                <a:cs typeface="Calibri"/>
              </a:rPr>
              <a:t>.</a:t>
            </a:r>
            <a:endParaRPr lang="en-US" sz="1400" dirty="0" smtClean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 smtClean="0">
                <a:latin typeface="Calibri"/>
                <a:cs typeface="Calibri"/>
              </a:rPr>
              <a:t>BCC </a:t>
            </a:r>
            <a:r>
              <a:rPr lang="en-US" sz="1400" dirty="0">
                <a:latin typeface="Calibri"/>
                <a:cs typeface="Calibri"/>
              </a:rPr>
              <a:t>awarded 244 degrees and 298 certificates, and transferred 171 to UCs and 117 to CSUs for a total of 288 transfers in state alone</a:t>
            </a:r>
            <a:r>
              <a:rPr lang="en-US" sz="1400" dirty="0" smtClean="0">
                <a:latin typeface="Calibri"/>
                <a:cs typeface="Calibri"/>
              </a:rPr>
              <a:t>. </a:t>
            </a:r>
          </a:p>
          <a:p>
            <a:pPr marL="109728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BCC counselors provided counseling to 7,232 unduplicated applicants/students, and assisted students in developing and updating 3,065 </a:t>
            </a:r>
            <a:r>
              <a:rPr lang="en-US" sz="1400" dirty="0" smtClean="0">
                <a:latin typeface="Calibri"/>
                <a:cs typeface="Calibri"/>
              </a:rPr>
              <a:t>Student Education Plan (SEP), </a:t>
            </a:r>
            <a:r>
              <a:rPr lang="en-US" sz="1400" dirty="0">
                <a:latin typeface="Calibri"/>
                <a:cs typeface="Calibri"/>
              </a:rPr>
              <a:t>this is a 14% increase from 2,682 SEPs developed in 2012-13</a:t>
            </a:r>
            <a:r>
              <a:rPr lang="en-US" sz="1400" dirty="0" smtClean="0">
                <a:latin typeface="Calibri"/>
                <a:cs typeface="Calibri"/>
              </a:rPr>
              <a:t>.</a:t>
            </a:r>
          </a:p>
          <a:p>
            <a:pPr marL="109728" indent="0">
              <a:buNone/>
            </a:pPr>
            <a:endParaRPr lang="en-US" sz="1400" dirty="0" smtClean="0">
              <a:latin typeface="Calibri"/>
              <a:cs typeface="Calibri"/>
            </a:endParaRPr>
          </a:p>
          <a:p>
            <a:r>
              <a:rPr lang="en-US" sz="1400" dirty="0" smtClean="0">
                <a:latin typeface="Calibri"/>
                <a:cs typeface="Calibri"/>
              </a:rPr>
              <a:t>Expanded Learning Communities</a:t>
            </a:r>
          </a:p>
          <a:p>
            <a:pPr marL="109728" indent="0">
              <a:buNone/>
            </a:pPr>
            <a:endParaRPr lang="en-US" sz="1400" dirty="0" smtClean="0">
              <a:latin typeface="Calibri"/>
              <a:cs typeface="Calibri"/>
            </a:endParaRPr>
          </a:p>
          <a:p>
            <a:r>
              <a:rPr lang="en-US" sz="1400" dirty="0" smtClean="0">
                <a:latin typeface="Calibri"/>
                <a:cs typeface="Calibri"/>
              </a:rPr>
              <a:t>Expanded Learning Resource Center Services </a:t>
            </a:r>
          </a:p>
          <a:p>
            <a:pPr marL="109728" indent="0">
              <a:buNone/>
            </a:pPr>
            <a:endParaRPr lang="en-US" sz="1400" dirty="0" smtClean="0">
              <a:latin typeface="Calibri"/>
              <a:cs typeface="Calibri"/>
            </a:endParaRPr>
          </a:p>
          <a:p>
            <a:r>
              <a:rPr lang="en-US" sz="1400" dirty="0" smtClean="0">
                <a:latin typeface="Calibri"/>
                <a:cs typeface="Calibri"/>
              </a:rPr>
              <a:t>Increased Associate Degrees for Transfers(ADT) to 13 programs!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BCC40Year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5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99721"/>
            <a:ext cx="2937769" cy="32439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3400" y="1676400"/>
            <a:ext cx="42672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50" b="1" dirty="0">
                <a:latin typeface="Calibri"/>
                <a:cs typeface="Calibri"/>
              </a:rPr>
              <a:t>Associate in Science for Transfer (AS-T)</a:t>
            </a:r>
            <a:endParaRPr lang="en-US" sz="1650" dirty="0">
              <a:latin typeface="Calibri"/>
              <a:cs typeface="Calibri"/>
            </a:endParaRPr>
          </a:p>
          <a:p>
            <a:pPr lvl="0" eaLnBrk="0" hangingPunct="0"/>
            <a:r>
              <a:rPr lang="en-US" sz="1650" dirty="0">
                <a:latin typeface="Calibri"/>
                <a:cs typeface="Calibri"/>
              </a:rPr>
              <a:t>Business Administration</a:t>
            </a:r>
          </a:p>
          <a:p>
            <a:pPr lvl="0" eaLnBrk="0" hangingPunct="0"/>
            <a:r>
              <a:rPr lang="en-US" sz="1650" dirty="0">
                <a:latin typeface="Calibri"/>
                <a:cs typeface="Calibri"/>
              </a:rPr>
              <a:t>Mathematics</a:t>
            </a:r>
          </a:p>
          <a:p>
            <a:pPr eaLnBrk="0" hangingPunct="0"/>
            <a:r>
              <a:rPr lang="en-US" sz="1650" b="1" dirty="0">
                <a:latin typeface="Calibri"/>
                <a:cs typeface="Calibri"/>
              </a:rPr>
              <a:t>Associate in Arts for Transfer (AA-T)</a:t>
            </a:r>
            <a:endParaRPr lang="en-US" sz="1650" dirty="0">
              <a:latin typeface="Calibri"/>
              <a:cs typeface="Calibri"/>
            </a:endParaRPr>
          </a:p>
          <a:p>
            <a:pPr lvl="0" eaLnBrk="0" hangingPunct="0"/>
            <a:r>
              <a:rPr lang="en-US" sz="1650" dirty="0">
                <a:latin typeface="Calibri"/>
                <a:cs typeface="Calibri"/>
              </a:rPr>
              <a:t>Art History</a:t>
            </a:r>
          </a:p>
          <a:p>
            <a:pPr lvl="0" eaLnBrk="0" hangingPunct="0"/>
            <a:r>
              <a:rPr lang="en-US" sz="1650" dirty="0">
                <a:latin typeface="Calibri"/>
                <a:cs typeface="Calibri"/>
              </a:rPr>
              <a:t>Communication Studies</a:t>
            </a:r>
          </a:p>
          <a:p>
            <a:pPr lvl="0" eaLnBrk="0" hangingPunct="0"/>
            <a:r>
              <a:rPr lang="en-US" sz="1650" dirty="0">
                <a:latin typeface="Calibri"/>
                <a:cs typeface="Calibri"/>
              </a:rPr>
              <a:t>Elementary Teacher Education</a:t>
            </a:r>
          </a:p>
          <a:p>
            <a:pPr lvl="0" eaLnBrk="0" hangingPunct="0"/>
            <a:r>
              <a:rPr lang="en-US" sz="1650" dirty="0">
                <a:latin typeface="Calibri"/>
                <a:cs typeface="Calibri"/>
              </a:rPr>
              <a:t>English</a:t>
            </a:r>
          </a:p>
          <a:p>
            <a:pPr lvl="0" eaLnBrk="0" hangingPunct="0"/>
            <a:r>
              <a:rPr lang="en-US" sz="1650" dirty="0">
                <a:latin typeface="Calibri"/>
                <a:cs typeface="Calibri"/>
              </a:rPr>
              <a:t>History</a:t>
            </a:r>
          </a:p>
          <a:p>
            <a:pPr lvl="0" eaLnBrk="0" hangingPunct="0"/>
            <a:r>
              <a:rPr lang="en-US" sz="1650" dirty="0">
                <a:latin typeface="Calibri"/>
                <a:cs typeface="Calibri"/>
              </a:rPr>
              <a:t>Philosophy</a:t>
            </a:r>
          </a:p>
          <a:p>
            <a:pPr lvl="0" eaLnBrk="0" hangingPunct="0"/>
            <a:r>
              <a:rPr lang="en-US" sz="1650" dirty="0">
                <a:latin typeface="Calibri"/>
                <a:cs typeface="Calibri"/>
              </a:rPr>
              <a:t>Political Science</a:t>
            </a:r>
          </a:p>
          <a:p>
            <a:pPr lvl="0" eaLnBrk="0" hangingPunct="0"/>
            <a:r>
              <a:rPr lang="en-US" sz="1650" dirty="0">
                <a:latin typeface="Calibri"/>
                <a:cs typeface="Calibri"/>
              </a:rPr>
              <a:t>Psychology</a:t>
            </a:r>
          </a:p>
          <a:p>
            <a:pPr lvl="0" eaLnBrk="0" hangingPunct="0"/>
            <a:r>
              <a:rPr lang="en-US" sz="1650" dirty="0">
                <a:latin typeface="Calibri"/>
                <a:cs typeface="Calibri"/>
              </a:rPr>
              <a:t>Sociology</a:t>
            </a:r>
          </a:p>
          <a:p>
            <a:pPr lvl="0" eaLnBrk="0" hangingPunct="0"/>
            <a:r>
              <a:rPr lang="en-US" sz="1650" dirty="0">
                <a:latin typeface="Calibri"/>
                <a:cs typeface="Calibri"/>
              </a:rPr>
              <a:t>Spanish</a:t>
            </a:r>
          </a:p>
          <a:p>
            <a:pPr lvl="0" eaLnBrk="0" hangingPunct="0"/>
            <a:r>
              <a:rPr lang="en-US" sz="1650" dirty="0">
                <a:latin typeface="Calibri"/>
                <a:cs typeface="Calibri"/>
              </a:rPr>
              <a:t>Studio Arts</a:t>
            </a:r>
          </a:p>
          <a:p>
            <a:pPr eaLnBrk="0" hangingPunct="0"/>
            <a:r>
              <a:rPr lang="en-US" sz="1650" b="1" dirty="0">
                <a:latin typeface="Calibri"/>
                <a:cs typeface="Calibri"/>
              </a:rPr>
              <a:t>Under Development</a:t>
            </a:r>
            <a:endParaRPr lang="en-US" sz="1650" dirty="0">
              <a:latin typeface="Calibri"/>
              <a:cs typeface="Calibri"/>
            </a:endParaRPr>
          </a:p>
          <a:p>
            <a:pPr lvl="0" eaLnBrk="0" hangingPunct="0"/>
            <a:r>
              <a:rPr lang="en-US" sz="1650" dirty="0">
                <a:latin typeface="Calibri"/>
                <a:cs typeface="Calibri"/>
              </a:rPr>
              <a:t>Anthropology</a:t>
            </a:r>
          </a:p>
          <a:p>
            <a:pPr lvl="0" eaLnBrk="0" hangingPunct="0"/>
            <a:r>
              <a:rPr lang="en-US" sz="1650" dirty="0">
                <a:latin typeface="Calibri"/>
                <a:cs typeface="Calibri"/>
              </a:rPr>
              <a:t>Computer Science</a:t>
            </a:r>
          </a:p>
        </p:txBody>
      </p:sp>
      <p:pic>
        <p:nvPicPr>
          <p:cNvPr id="6" name="Picture 5" descr="BCC40Year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0200"/>
            <a:ext cx="1374140" cy="13741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685800"/>
            <a:ext cx="8305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libri"/>
                <a:cs typeface="Calibri"/>
              </a:rPr>
              <a:t>Associate Degree for Transfer Programs </a:t>
            </a:r>
            <a:endParaRPr lang="en-US" sz="3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1039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/>
                <a:cs typeface="Calibri"/>
              </a:rPr>
              <a:t>Student Story</a:t>
            </a:r>
            <a:endParaRPr lang="en-US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educational opportunities at Berkeley City College transform lives…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BCC40Year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1374140" cy="1297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6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1212</TotalTime>
  <Words>1128</Words>
  <Application>Microsoft Office PowerPoint</Application>
  <PresentationFormat>On-screen Show (4:3)</PresentationFormat>
  <Paragraphs>187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</vt:lpstr>
      <vt:lpstr>Berkeley City College</vt:lpstr>
      <vt:lpstr>Our Mission</vt:lpstr>
      <vt:lpstr>Our Vision</vt:lpstr>
      <vt:lpstr>Our Values</vt:lpstr>
      <vt:lpstr>Student Story</vt:lpstr>
      <vt:lpstr>We achieve our Mission and Goals by…</vt:lpstr>
      <vt:lpstr>2013-2014 Recap</vt:lpstr>
      <vt:lpstr>PowerPoint Presentation</vt:lpstr>
      <vt:lpstr>Student Story</vt:lpstr>
      <vt:lpstr>OUR UPCOMING 2014-2015 GOALS</vt:lpstr>
      <vt:lpstr>2014-15 FISCAL STABILITY GOALS</vt:lpstr>
      <vt:lpstr>A FOCUS ON EQUITY &amp; THE GAP</vt:lpstr>
      <vt:lpstr>Peralta Accountability for Student Success (PASS) Funds</vt:lpstr>
      <vt:lpstr>Student Story</vt:lpstr>
      <vt:lpstr>Berkeley City College: Vision 2024</vt:lpstr>
      <vt:lpstr>BIG AUDACIOUS GOALS TO ELIMINATE THE ACHIEVEMENT GAP</vt:lpstr>
      <vt:lpstr>PLANNING FOR ACTION  TO ELIMINATE THE ACHIEVEMENT GAP  </vt:lpstr>
      <vt:lpstr>How do all these plans and reports connect to our Big Audacious Goals?</vt:lpstr>
      <vt:lpstr>Timeline for Fall 2014 Planning-October 3, 2014 </vt:lpstr>
      <vt:lpstr>BCC continues to meet its mission by transforming lives.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Peralta Community College District</dc:title>
  <dc:creator>Brenda Martinez</dc:creator>
  <cp:lastModifiedBy>Cynthia Reese</cp:lastModifiedBy>
  <cp:revision>77</cp:revision>
  <cp:lastPrinted>2014-09-22T19:17:40Z</cp:lastPrinted>
  <dcterms:created xsi:type="dcterms:W3CDTF">2014-09-19T23:05:47Z</dcterms:created>
  <dcterms:modified xsi:type="dcterms:W3CDTF">2014-09-24T23:57:01Z</dcterms:modified>
</cp:coreProperties>
</file>