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4" r:id="rId2"/>
    <p:sldId id="265" r:id="rId3"/>
    <p:sldId id="267" r:id="rId4"/>
    <p:sldId id="269" r:id="rId5"/>
    <p:sldId id="262" r:id="rId6"/>
    <p:sldId id="273" r:id="rId7"/>
    <p:sldId id="270" r:id="rId8"/>
    <p:sldId id="271" r:id="rId9"/>
    <p:sldId id="272" r:id="rId10"/>
    <p:sldId id="263" r:id="rId11"/>
    <p:sldId id="257" r:id="rId12"/>
    <p:sldId id="258" r:id="rId13"/>
    <p:sldId id="259" r:id="rId14"/>
    <p:sldId id="26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4"/>
  </p:normalViewPr>
  <p:slideViewPr>
    <p:cSldViewPr>
      <p:cViewPr>
        <p:scale>
          <a:sx n="90" d="100"/>
          <a:sy n="90" d="100"/>
        </p:scale>
        <p:origin x="-193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6B9ED-3F07-4362-B2D5-B106DBB7BAB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DDBD3-4F60-4E65-9F25-1F2139D4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E488-7E21-5848-A732-6A06DD0F88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5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EAC9CEB-83E9-4350-958F-0D5B59533582}" type="datetimeFigureOut">
              <a:rPr lang="en-US" smtClean="0"/>
              <a:t>5/18/2017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7543800" cy="3048000"/>
          </a:xfrm>
        </p:spPr>
        <p:txBody>
          <a:bodyPr/>
          <a:lstStyle/>
          <a:p>
            <a:pPr algn="ctr"/>
            <a:r>
              <a:rPr lang="en-US" sz="6000" b="1" dirty="0" smtClean="0"/>
              <a:t>2017-18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>
                <a:solidFill>
                  <a:srgbClr val="04617B"/>
                </a:solidFill>
              </a:rPr>
              <a:t>Integrated</a:t>
            </a:r>
            <a:r>
              <a:rPr lang="en-US" sz="6000" b="1" dirty="0" smtClean="0"/>
              <a:t> </a:t>
            </a:r>
            <a:r>
              <a:rPr lang="en-US" sz="6000" b="1" dirty="0" smtClean="0"/>
              <a:t>Planning</a:t>
            </a:r>
            <a:br>
              <a:rPr lang="en-US" sz="60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Roundtable</a:t>
            </a:r>
            <a:br>
              <a:rPr lang="en-US" sz="2800" b="1" dirty="0" smtClean="0"/>
            </a:br>
            <a:r>
              <a:rPr lang="en-US" sz="2800" b="1" dirty="0" smtClean="0"/>
              <a:t>May 22, 2017</a:t>
            </a:r>
            <a:endParaRPr lang="en-US" sz="2800" b="1" dirty="0"/>
          </a:p>
        </p:txBody>
      </p:sp>
      <p:pic>
        <p:nvPicPr>
          <p:cNvPr id="4" name="Picture 3" descr="Berkeley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838200"/>
            <a:ext cx="1143000" cy="11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-22578" y="2514600"/>
            <a:ext cx="8458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US" sz="18400" b="1" dirty="0">
                <a:solidFill>
                  <a:srgbClr val="04617B"/>
                </a:solidFill>
              </a:rPr>
              <a:t> Integrated </a:t>
            </a:r>
            <a:r>
              <a:rPr lang="en-US" sz="18400" b="1" dirty="0" smtClean="0">
                <a:solidFill>
                  <a:srgbClr val="04617B"/>
                </a:solidFill>
              </a:rPr>
              <a:t>Planning: EMP Goals</a:t>
            </a:r>
            <a:r>
              <a:rPr lang="en-US" sz="18400" b="1" dirty="0">
                <a:solidFill>
                  <a:srgbClr val="04617B"/>
                </a:solidFill>
              </a:rPr>
              <a:t>, Initiatives, Activities, </a:t>
            </a:r>
            <a:r>
              <a:rPr lang="en-US" sz="18400" b="1" dirty="0" smtClean="0">
                <a:solidFill>
                  <a:srgbClr val="04617B"/>
                </a:solidFill>
              </a:rPr>
              <a:t>and </a:t>
            </a:r>
            <a:r>
              <a:rPr lang="en-US" sz="18400" b="1" dirty="0">
                <a:solidFill>
                  <a:srgbClr val="04617B"/>
                </a:solidFill>
              </a:rPr>
              <a:t>Metrics</a:t>
            </a:r>
            <a:endParaRPr lang="en-US" sz="18400" dirty="0">
              <a:solidFill>
                <a:srgbClr val="04617B"/>
              </a:solidFill>
            </a:endParaRPr>
          </a:p>
        </p:txBody>
      </p:sp>
      <p:pic>
        <p:nvPicPr>
          <p:cNvPr id="4" name="Picture 3" descr="Berkeley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85800"/>
            <a:ext cx="1143000" cy="11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1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GOAL 1: Achieve equity and eliminate the education gap in student access (participation)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85093"/>
              </p:ext>
            </p:extLst>
          </p:nvPr>
        </p:nvGraphicFramePr>
        <p:xfrm>
          <a:off x="228600" y="1524000"/>
          <a:ext cx="8001000" cy="4878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2038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Initiatives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Activities in each program that contribute</a:t>
                      </a:r>
                      <a:r>
                        <a:rPr lang="en-US" sz="1600" baseline="0" dirty="0"/>
                        <a:t> to achieving metrics of success.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8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SSSP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Student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527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Access</a:t>
                      </a:r>
                      <a:r>
                        <a:rPr lang="en-US" sz="1200" b="1" baseline="0" dirty="0"/>
                        <a:t> to Early College Credit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Persist to College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/>
                        <a:t>Get Focused Stay Focused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Articulation in basic skills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Articulation in CTE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Dual enrollment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83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Access to</a:t>
                      </a:r>
                      <a:r>
                        <a:rPr lang="en-US" sz="1200" b="1" baseline="0" dirty="0"/>
                        <a:t> transfer level English/math courses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Implement Multiple Measures to provide credit for previous</a:t>
                      </a:r>
                      <a:r>
                        <a:rPr lang="en-US" sz="1200" baseline="0" dirty="0"/>
                        <a:t> academic exp.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Writing Sample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dirty="0"/>
                        <a:t>Embedded tutoring in basic skills courses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dirty="0"/>
                        <a:t>Learning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Basic</a:t>
                      </a:r>
                      <a:r>
                        <a:rPr lang="en-US" sz="1200" baseline="0" dirty="0"/>
                        <a:t> Skills c</a:t>
                      </a:r>
                      <a:r>
                        <a:rPr lang="en-US" sz="1200" dirty="0"/>
                        <a:t>urriculum redesign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954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Access to majors</a:t>
                      </a:r>
                      <a:r>
                        <a:rPr lang="en-US" sz="1200" b="1" baseline="0" dirty="0"/>
                        <a:t>, w/ emphasis on majors that require prerequisites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dirty="0"/>
                        <a:t>SEPs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dirty="0"/>
                        <a:t>Faculty Advising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Embedded tutoring in major introductory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Embedded tutoring  in entry level GE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Boot camps in</a:t>
                      </a:r>
                      <a:r>
                        <a:rPr lang="en-US" sz="1200" baseline="0" dirty="0"/>
                        <a:t> sciences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38332">
                <a:tc gridSpan="5">
                  <a:txBody>
                    <a:bodyPr/>
                    <a:lstStyle/>
                    <a:p>
                      <a:pPr marL="231775" lvl="1" indent="-231775" algn="l">
                        <a:buFont typeface="Arial"/>
                        <a:buNone/>
                      </a:pPr>
                      <a:r>
                        <a:rPr lang="en-US" sz="1200" dirty="0"/>
                        <a:t>Metrics</a:t>
                      </a:r>
                      <a:r>
                        <a:rPr lang="en-US" sz="1200" baseline="0" dirty="0"/>
                        <a:t> of success:</a:t>
                      </a:r>
                      <a:endParaRPr lang="en-US" sz="1200" dirty="0"/>
                    </a:p>
                    <a:p>
                      <a:pPr marL="231775" lvl="1" indent="-231775" algn="l">
                        <a:buFont typeface="Arial"/>
                        <a:buChar char="•"/>
                      </a:pPr>
                      <a:r>
                        <a:rPr lang="en-US" sz="1200" dirty="0"/>
                        <a:t>Increase African American student participation in programs by 20%</a:t>
                      </a:r>
                    </a:p>
                    <a:p>
                      <a:pPr marL="231775" lvl="1" indent="-231775" algn="l">
                        <a:buFont typeface="Arial"/>
                        <a:buChar char="•"/>
                      </a:pPr>
                      <a:r>
                        <a:rPr lang="en-US" sz="1200" dirty="0"/>
                        <a:t>Increase the number of students who complete a Student Educational Plan within their second semester at BCC by 25%.</a:t>
                      </a:r>
                    </a:p>
                    <a:p>
                      <a:pPr marL="231775" lvl="1" indent="-231775" algn="l">
                        <a:buFont typeface="Arial"/>
                        <a:buChar char="•"/>
                      </a:pPr>
                      <a:r>
                        <a:rPr lang="en-US" sz="1200" dirty="0"/>
                        <a:t>Increase the persistence of African American students by 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4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620000" cy="1143000"/>
          </a:xfrm>
        </p:spPr>
        <p:txBody>
          <a:bodyPr>
            <a:noAutofit/>
          </a:bodyPr>
          <a:lstStyle/>
          <a:p>
            <a:r>
              <a:rPr lang="en-US" sz="2400" dirty="0"/>
              <a:t>GOAL 2: Achieve equity and eliminate the education gap in student learning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905610"/>
              </p:ext>
            </p:extLst>
          </p:nvPr>
        </p:nvGraphicFramePr>
        <p:xfrm>
          <a:off x="304800" y="1143000"/>
          <a:ext cx="7924800" cy="532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8873"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400" dirty="0"/>
                        <a:t>Initiatives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Activities in each program that contribute</a:t>
                      </a:r>
                      <a:r>
                        <a:rPr lang="en-US" sz="1600" baseline="0" dirty="0"/>
                        <a:t> to achieving metrics of success.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03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SSSP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Student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469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Initial Course 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Multiple Measures Assessment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Curriculum Redesign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Early Assessment Project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Articulation in CTE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Dual enrollment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351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Accessible and affordable learning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Book vouchers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LC Lending Libraries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Open Education Resources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Reserved Text Book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Alternative Media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3540325"/>
                  </a:ext>
                </a:extLst>
              </a:tr>
              <a:tr h="80225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Supplemental Instruction in degree pathways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Embedded tutoring in major introductory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Embedded in entry level GE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Boot camps in</a:t>
                      </a:r>
                      <a:r>
                        <a:rPr lang="en-US" sz="1200" baseline="0" dirty="0"/>
                        <a:t> sciences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071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Supplemental instruction in basic skills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Embedded tutoring in basic skills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Drop-in tutoring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Workshops in English and 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3515">
                <a:tc gridSpan="5">
                  <a:txBody>
                    <a:bodyPr/>
                    <a:lstStyle/>
                    <a:p>
                      <a:pPr marL="231775" lvl="1" indent="-227013">
                        <a:buFont typeface="Arial"/>
                        <a:buNone/>
                      </a:pPr>
                      <a:r>
                        <a:rPr lang="en-US" sz="1200" dirty="0"/>
                        <a:t>Metrics for Success: 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Increase the fall course success for underprepared African American students to 54%.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Increase the ESL momentum rate for Hispanic students to 32.5%.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Increase the remedial English momentum rate for African American Students to 37.2%.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Increase the remedial math momentum for African American students to 41%.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3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87" y="152400"/>
            <a:ext cx="8913813" cy="1047656"/>
          </a:xfrm>
        </p:spPr>
        <p:txBody>
          <a:bodyPr>
            <a:noAutofit/>
          </a:bodyPr>
          <a:lstStyle/>
          <a:p>
            <a:r>
              <a:rPr lang="en-US" sz="2400" dirty="0"/>
              <a:t>GOAL 3: Achieve equity and eliminate the education gap in student completion (Degree/Transfer)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84714"/>
              </p:ext>
            </p:extLst>
          </p:nvPr>
        </p:nvGraphicFramePr>
        <p:xfrm>
          <a:off x="228600" y="1219200"/>
          <a:ext cx="8077200" cy="5173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2260">
                <a:tc rowSpan="2"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Initiatives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Activities in each program that contribute</a:t>
                      </a:r>
                      <a:r>
                        <a:rPr lang="en-US" sz="1200" baseline="0" dirty="0"/>
                        <a:t> to achieving metrics of success.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62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SSSP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Student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7460">
                <a:tc>
                  <a:txBody>
                    <a:bodyPr/>
                    <a:lstStyle/>
                    <a:p>
                      <a:r>
                        <a:rPr lang="en-US" sz="1400" b="1" dirty="0"/>
                        <a:t>Achievement </a:t>
                      </a:r>
                      <a:r>
                        <a:rPr lang="en-US" sz="1400" b="1" dirty="0" smtClean="0"/>
                        <a:t>Milestone</a:t>
                      </a:r>
                      <a:r>
                        <a:rPr lang="en-US" sz="1400" b="1" baseline="0" dirty="0" smtClean="0"/>
                        <a:t> Recognition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SEP by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semester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CSEP by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Semester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Degree Audit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Completion of 30 transferable credits by end of first year.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Completion of transfer level Math and English by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8744">
                <a:tc>
                  <a:txBody>
                    <a:bodyPr/>
                    <a:lstStyle/>
                    <a:p>
                      <a:r>
                        <a:rPr lang="en-US" sz="1400" b="1" dirty="0"/>
                        <a:t>Co-curricular and Experiential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Learning Communities Field Trips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Internships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Speaker Series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Student Life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Service Learning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Competitions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3812">
                <a:tc>
                  <a:txBody>
                    <a:bodyPr/>
                    <a:lstStyle/>
                    <a:p>
                      <a:r>
                        <a:rPr lang="en-US" sz="1400" b="1" dirty="0"/>
                        <a:t>Intrusive Degree Pathways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Faculty Advising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Get Focused Stay Focused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Early Alert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Learning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Live Week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Career Fairs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Transfer Fairs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Pathway Scheduling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3812">
                <a:tc gridSpan="5">
                  <a:txBody>
                    <a:bodyPr/>
                    <a:lstStyle/>
                    <a:p>
                      <a:pPr marL="231775" lvl="1" indent="-227013"/>
                      <a:r>
                        <a:rPr lang="en-US" sz="1000" dirty="0"/>
                        <a:t>Metric for Success: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the career-technical education participation rate for Hispanic students by 100%.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career-technical education completion rates for students 25 and older to 45%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the number of African American students who earn career-technical 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the overall completion rate for African American students to 46%.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the number of transfers for Hispanic students by 100%.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the number of African American students earning degrees by 100%</a:t>
                      </a:r>
                      <a:r>
                        <a:rPr lang="en-US" sz="1000" baseline="0" dirty="0"/>
                        <a:t> and </a:t>
                      </a:r>
                      <a:r>
                        <a:rPr lang="en-US" sz="1000" dirty="0"/>
                        <a:t>education certificates by 25%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7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GOAL 4: Achieve equity and eliminate the education gap with exemplary programs and sustainable practices.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20586"/>
              </p:ext>
            </p:extLst>
          </p:nvPr>
        </p:nvGraphicFramePr>
        <p:xfrm>
          <a:off x="152400" y="1600200"/>
          <a:ext cx="822960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89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74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5181">
                <a:tc rowSpan="2"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Initiatives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Activities in each program that contribute</a:t>
                      </a:r>
                      <a:r>
                        <a:rPr lang="en-US" sz="1400" baseline="0" dirty="0"/>
                        <a:t> to achieving metrics of success.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1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SSSP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Student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5638">
                <a:tc>
                  <a:txBody>
                    <a:bodyPr/>
                    <a:lstStyle/>
                    <a:p>
                      <a:r>
                        <a:rPr lang="en-US" sz="1400" b="1" dirty="0"/>
                        <a:t>Continuous technology upgrades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Mobile computer labs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Degree audit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Updated Instructional lab spaces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 err="1"/>
                        <a:t>Docu</a:t>
                      </a:r>
                      <a:r>
                        <a:rPr lang="en-US" sz="1200" dirty="0"/>
                        <a:t>-sign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Assistive Technology in DSPS, Library, and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Updated instructional lab spaces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Mobile Instructional Lab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Learning Management System conversion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Curriculum and Assessment Management System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Student Information </a:t>
                      </a:r>
                      <a:r>
                        <a:rPr lang="en-US" sz="1200" dirty="0" smtClean="0"/>
                        <a:t>System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 smtClean="0"/>
                        <a:t>Faculty/Staff</a:t>
                      </a:r>
                      <a:r>
                        <a:rPr lang="en-US" sz="1200" baseline="0" dirty="0" smtClean="0"/>
                        <a:t> workstations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958">
                <a:tc>
                  <a:txBody>
                    <a:bodyPr/>
                    <a:lstStyle/>
                    <a:p>
                      <a:r>
                        <a:rPr lang="en-US" sz="1400" b="1" dirty="0"/>
                        <a:t>Scaled Learning Cohorts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Learning Community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Guided Pathways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678">
                <a:tc>
                  <a:txBody>
                    <a:bodyPr/>
                    <a:lstStyle/>
                    <a:p>
                      <a:r>
                        <a:rPr lang="en-US" sz="1400" b="1" dirty="0"/>
                        <a:t>Enrollment </a:t>
                      </a:r>
                      <a:r>
                        <a:rPr lang="en-US" sz="1400" b="1" dirty="0" smtClean="0"/>
                        <a:t>Management for Completion</a:t>
                      </a:r>
                      <a:r>
                        <a:rPr lang="en-US" sz="1400" b="1" baseline="0" dirty="0" smtClean="0"/>
                        <a:t> &amp; </a:t>
                      </a:r>
                      <a:r>
                        <a:rPr lang="en-US" sz="1400" b="1" dirty="0" smtClean="0"/>
                        <a:t>Growth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One Stop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15 credits to Finish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Pathway </a:t>
                      </a:r>
                      <a:r>
                        <a:rPr lang="en-US" sz="1200" dirty="0" smtClean="0"/>
                        <a:t>Scheduling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Starfish Tech Tool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380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Assessment</a:t>
                      </a:r>
                      <a:r>
                        <a:rPr lang="en-US" sz="1400" b="1" baseline="0" dirty="0" smtClean="0"/>
                        <a:t> Tools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Qualtrics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Continuous Assessment (ILO, PLO, CLO,)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Program Review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TLC Projects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CCSSE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Student and Environmental Scan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8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07257"/>
              </p:ext>
            </p:extLst>
          </p:nvPr>
        </p:nvGraphicFramePr>
        <p:xfrm>
          <a:off x="152400" y="1676400"/>
          <a:ext cx="8229601" cy="2833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146"/>
                <a:gridCol w="1405054"/>
                <a:gridCol w="1538869"/>
                <a:gridCol w="1672683"/>
                <a:gridCol w="2274849"/>
              </a:tblGrid>
              <a:tr h="533400">
                <a:tc rowSpan="2"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Initiatives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Activities in each program that contribute</a:t>
                      </a:r>
                      <a:r>
                        <a:rPr lang="en-US" sz="1400" baseline="0" dirty="0"/>
                        <a:t> to achieving metrics of success.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SSSP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Student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</a:t>
                      </a:r>
                    </a:p>
                  </a:txBody>
                  <a:tcPr/>
                </a:tc>
              </a:tr>
              <a:tr h="997527">
                <a:tc>
                  <a:txBody>
                    <a:bodyPr/>
                    <a:lstStyle/>
                    <a:p>
                      <a:r>
                        <a:rPr lang="en-US" sz="1400" b="1" dirty="0"/>
                        <a:t>Professional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Conferences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Student Success Trainings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Conferences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Cultural Speakers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Conferences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Inter-District Convening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Conferences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TLC Projects</a:t>
                      </a:r>
                      <a:endParaRPr lang="en-US" sz="1200" dirty="0"/>
                    </a:p>
                  </a:txBody>
                  <a:tcPr/>
                </a:tc>
              </a:tr>
              <a:tr h="997527">
                <a:tc gridSpan="5">
                  <a:txBody>
                    <a:bodyPr/>
                    <a:lstStyle/>
                    <a:p>
                      <a:pPr marL="231775" lvl="1" indent="-227013"/>
                      <a:r>
                        <a:rPr lang="en-US" sz="1200" dirty="0"/>
                        <a:t>Metric for Success: 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Raise the number of full time equivalent students by 12% through increased retention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Achieve an audited financial statement that has no negative findings for BCC.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Achieve full implementation of a budget allocation model that sustains BCC college operations.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GOAL 4: Achieve equity and eliminate the education gap with exemplary programs and sustainable </a:t>
            </a:r>
            <a:r>
              <a:rPr lang="en-US" sz="2400" dirty="0" smtClean="0"/>
              <a:t>practices (cont.).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112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we want to be </a:t>
            </a:r>
            <a:r>
              <a:rPr lang="en-US" dirty="0" smtClean="0"/>
              <a:t>in 2021…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7924800" cy="27432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dirty="0"/>
              <a:t>Berkeley City College will be an institution where student participation, completion, and success cannot be predicted by student demographics. 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Our </a:t>
            </a:r>
            <a:r>
              <a:rPr lang="en-US" sz="2400" dirty="0"/>
              <a:t>focus is to achieve equity and to eliminate the education gap in student access (participation), learning, completion, and success with exemplary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2514600"/>
            <a:ext cx="8458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US" sz="18400" b="1" dirty="0">
                <a:solidFill>
                  <a:srgbClr val="04617B"/>
                </a:solidFill>
              </a:rPr>
              <a:t> Integrated </a:t>
            </a:r>
            <a:r>
              <a:rPr lang="en-US" sz="18400" b="1" dirty="0" smtClean="0">
                <a:solidFill>
                  <a:srgbClr val="04617B"/>
                </a:solidFill>
              </a:rPr>
              <a:t>Planning: Strategies</a:t>
            </a:r>
            <a:endParaRPr lang="en-US" sz="18400" dirty="0">
              <a:solidFill>
                <a:srgbClr val="04617B"/>
              </a:solidFill>
            </a:endParaRPr>
          </a:p>
        </p:txBody>
      </p:sp>
      <p:pic>
        <p:nvPicPr>
          <p:cNvPr id="3" name="Picture 2" descr="Berkeley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838200"/>
            <a:ext cx="1143000" cy="11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1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Integrated </a:t>
            </a:r>
            <a:r>
              <a:rPr lang="en-US" dirty="0"/>
              <a:t>Planning Strategies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1776" y="2209800"/>
            <a:ext cx="8077200" cy="4373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954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Utilize research-based best practices to increase student access (participation), learning, completion, and success with exemplary programs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Utilize previous learning experiences for placement 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Guided exploration for undecided students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Clearly delineated program requirements (default course sequence)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Developmental education transformation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Provide proactive, embedded and integrated student support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Maximize and enhance learning communities 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Student engagement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Strategic Pathway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Scheduling</a:t>
            </a:r>
          </a:p>
          <a:p>
            <a:pPr marL="1371600" lvl="4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</a:endParaRPr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Courier New" panose="02070309020205020404" pitchFamily="49" charset="0"/>
              <a:buChar char="o"/>
            </a:pP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133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Integrated </a:t>
            </a:r>
            <a:r>
              <a:rPr lang="en-US" dirty="0"/>
              <a:t>Planning Strategies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1776" y="2209800"/>
            <a:ext cx="8077200" cy="4373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0126" y="1600200"/>
            <a:ext cx="845820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Develop integrated communities of practice aligned to the students’ educational pathways to provide more connected learning experiences inside and outside of the classroom</a:t>
            </a:r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Incorporate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technology tools to communicate, support and customize the student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experience</a:t>
            </a:r>
          </a:p>
          <a:p>
            <a:pPr marL="349250" lvl="1">
              <a:spcBef>
                <a:spcPts val="600"/>
              </a:spcBef>
              <a:buClr>
                <a:srgbClr val="A2C816">
                  <a:lumMod val="50000"/>
                </a:srgbClr>
              </a:buClr>
            </a:pPr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Develop data infrastructure to track and evaluate student and program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progress</a:t>
            </a:r>
          </a:p>
          <a:p>
            <a:pPr marL="349250" lvl="1">
              <a:spcBef>
                <a:spcPts val="600"/>
              </a:spcBef>
              <a:buClr>
                <a:srgbClr val="A2C816">
                  <a:lumMod val="50000"/>
                </a:srgbClr>
              </a:buClr>
            </a:pPr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Assess student learning and experiences and apply assessment findings for continuous improvement in programs and services</a:t>
            </a:r>
            <a:endParaRPr lang="en-US" sz="2000" dirty="0"/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+mj-lt"/>
              <a:buAutoNum type="arabicPeriod"/>
            </a:pP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175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2514600"/>
            <a:ext cx="8458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US" sz="18400" b="1" dirty="0">
                <a:solidFill>
                  <a:srgbClr val="04617B"/>
                </a:solidFill>
              </a:rPr>
              <a:t> Integrated </a:t>
            </a:r>
            <a:r>
              <a:rPr lang="en-US" sz="18400" b="1" dirty="0" smtClean="0">
                <a:solidFill>
                  <a:srgbClr val="04617B"/>
                </a:solidFill>
              </a:rPr>
              <a:t>Planning: Initiatives</a:t>
            </a:r>
            <a:endParaRPr lang="en-US" sz="18400" dirty="0">
              <a:solidFill>
                <a:srgbClr val="04617B"/>
              </a:solidFill>
            </a:endParaRPr>
          </a:p>
        </p:txBody>
      </p:sp>
      <p:pic>
        <p:nvPicPr>
          <p:cNvPr id="3" name="Picture 2" descr="Berkeley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838200"/>
            <a:ext cx="1143000" cy="11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5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dirty="0" smtClean="0"/>
              <a:t>Access to Early College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Access to Transfer Level English/Math Courses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Access to Majors, emphasis on majors with prerequisites</a:t>
            </a:r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28650" indent="-514350">
              <a:buFont typeface="+mj-lt"/>
              <a:buAutoNum type="arabicPeriod" startAt="4"/>
            </a:pPr>
            <a:r>
              <a:rPr lang="en-US" dirty="0" smtClean="0"/>
              <a:t>Initial Course Placement</a:t>
            </a:r>
          </a:p>
          <a:p>
            <a:pPr marL="628650" indent="-514350">
              <a:buFont typeface="+mj-lt"/>
              <a:buAutoNum type="arabicPeriod" startAt="4"/>
            </a:pPr>
            <a:r>
              <a:rPr lang="en-US" dirty="0" smtClean="0"/>
              <a:t>Accessible and affordable learning materials</a:t>
            </a:r>
          </a:p>
          <a:p>
            <a:pPr marL="628650" indent="-514350">
              <a:buFont typeface="+mj-lt"/>
              <a:buAutoNum type="arabicPeriod" startAt="4"/>
            </a:pPr>
            <a:r>
              <a:rPr lang="en-US" dirty="0" smtClean="0"/>
              <a:t>Supplemental instruction in Degree Pathways</a:t>
            </a:r>
          </a:p>
          <a:p>
            <a:pPr marL="628650" indent="-514350">
              <a:buFont typeface="+mj-lt"/>
              <a:buAutoNum type="arabicPeriod" startAt="4"/>
            </a:pPr>
            <a:r>
              <a:rPr lang="en-US" dirty="0" smtClean="0"/>
              <a:t>Supplemental instruction in Basic Skills Development</a:t>
            </a:r>
          </a:p>
          <a:p>
            <a:pPr marL="628650" indent="-514350">
              <a:buFont typeface="+mj-lt"/>
              <a:buAutoNum type="arabicPeriod" startAt="4"/>
            </a:pPr>
            <a:endParaRPr lang="en-US" dirty="0" smtClean="0"/>
          </a:p>
          <a:p>
            <a:pPr marL="6286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628650" indent="-514350">
              <a:buFont typeface="+mj-lt"/>
              <a:buAutoNum type="arabicPeriod" startAt="8"/>
            </a:pPr>
            <a:r>
              <a:rPr lang="en-US" dirty="0" smtClean="0"/>
              <a:t>Achievement Milestone Recognition</a:t>
            </a:r>
          </a:p>
          <a:p>
            <a:pPr marL="628650" indent="-514350">
              <a:buFont typeface="+mj-lt"/>
              <a:buAutoNum type="arabicPeriod" startAt="8"/>
            </a:pPr>
            <a:r>
              <a:rPr lang="en-US" dirty="0" smtClean="0"/>
              <a:t>Co-curricular,  experiential learning, and career preparation</a:t>
            </a:r>
          </a:p>
          <a:p>
            <a:pPr marL="628650" indent="-514350">
              <a:buFont typeface="+mj-lt"/>
              <a:buAutoNum type="arabicPeriod" startAt="8"/>
            </a:pPr>
            <a:r>
              <a:rPr lang="en-US" dirty="0" smtClean="0"/>
              <a:t>Intrusive Degree Pathways support</a:t>
            </a:r>
          </a:p>
          <a:p>
            <a:pPr marL="628650" indent="-514350">
              <a:buFont typeface="+mj-lt"/>
              <a:buAutoNum type="arabicPeriod" startAt="8"/>
            </a:pPr>
            <a:r>
              <a:rPr lang="en-US" dirty="0" smtClean="0"/>
              <a:t>Continuous Technology Upgrades</a:t>
            </a:r>
          </a:p>
          <a:p>
            <a:pPr marL="628650" indent="-514350">
              <a:buFont typeface="+mj-lt"/>
              <a:buAutoNum type="arabicPeriod" startAt="8"/>
            </a:pPr>
            <a:endParaRPr lang="en-US" dirty="0" smtClean="0"/>
          </a:p>
          <a:p>
            <a:pPr marL="628650" indent="-514350">
              <a:buFont typeface="+mj-lt"/>
              <a:buAutoNum type="arabicPeriod" startAt="8"/>
            </a:pPr>
            <a:endParaRPr lang="en-US" dirty="0" smtClean="0"/>
          </a:p>
          <a:p>
            <a:pPr marL="628650" indent="-514350">
              <a:buFont typeface="+mj-lt"/>
              <a:buAutoNum type="arabicPeriod" startAt="8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628650" indent="-514350">
              <a:buFont typeface="+mj-lt"/>
              <a:buAutoNum type="arabicPeriod" startAt="12"/>
            </a:pPr>
            <a:r>
              <a:rPr lang="en-US" dirty="0" smtClean="0"/>
              <a:t>Scaled Learning Cohorts</a:t>
            </a:r>
          </a:p>
          <a:p>
            <a:pPr marL="628650" indent="-514350">
              <a:buFont typeface="+mj-lt"/>
              <a:buAutoNum type="arabicPeriod" startAt="12"/>
            </a:pPr>
            <a:r>
              <a:rPr lang="en-US" dirty="0" smtClean="0"/>
              <a:t>Enrollment Management Growth</a:t>
            </a:r>
          </a:p>
          <a:p>
            <a:pPr marL="628650" indent="-514350">
              <a:buFont typeface="+mj-lt"/>
              <a:buAutoNum type="arabicPeriod" startAt="12"/>
            </a:pPr>
            <a:r>
              <a:rPr lang="en-US" dirty="0" smtClean="0"/>
              <a:t>Assessment Tools </a:t>
            </a:r>
          </a:p>
          <a:p>
            <a:pPr marL="628650" indent="-514350">
              <a:buFont typeface="+mj-lt"/>
              <a:buAutoNum type="arabicPeriod" startAt="12"/>
            </a:pPr>
            <a:r>
              <a:rPr lang="en-US" dirty="0" smtClean="0"/>
              <a:t>Professional Development</a:t>
            </a:r>
          </a:p>
          <a:p>
            <a:pPr marL="628650" indent="-514350">
              <a:buFont typeface="+mj-lt"/>
              <a:buAutoNum type="arabicPeriod" startAt="1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030742"/>
              </p:ext>
            </p:extLst>
          </p:nvPr>
        </p:nvGraphicFramePr>
        <p:xfrm>
          <a:off x="457200" y="266590"/>
          <a:ext cx="7772400" cy="5981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860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Moving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Moving Through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Moving On</a:t>
                      </a:r>
                      <a:endParaRPr lang="en-US" dirty="0"/>
                    </a:p>
                  </a:txBody>
                  <a:tcPr/>
                </a:tc>
              </a:tr>
              <a:tr h="694968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Access to Early College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2)</a:t>
                      </a:r>
                      <a:r>
                        <a:rPr lang="en-US" baseline="0" dirty="0" smtClean="0"/>
                        <a:t> Access to Transfer </a:t>
                      </a:r>
                      <a:r>
                        <a:rPr lang="en-US" baseline="0" dirty="0" err="1" smtClean="0"/>
                        <a:t>Engl</a:t>
                      </a:r>
                      <a:r>
                        <a:rPr lang="en-US" baseline="0" dirty="0" smtClean="0"/>
                        <a:t>/Math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2812">
                <a:tc>
                  <a:txBody>
                    <a:bodyPr/>
                    <a:lstStyle/>
                    <a:p>
                      <a:pPr marL="338138" indent="-338138"/>
                      <a:r>
                        <a:rPr lang="en-US" dirty="0" smtClean="0"/>
                        <a:t>4)   Initial Course 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3) Access to Majors, especially ones w/ prerequisites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219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5) Accessible</a:t>
                      </a:r>
                      <a:r>
                        <a:rPr lang="en-US" baseline="0" dirty="0" smtClean="0"/>
                        <a:t> and affordable learning materials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aseline="0" dirty="0" smtClean="0"/>
                        <a:t>6) Supplemental Instruction in degree pathways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968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7) Supplemental Instruction in Basic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aseline="0" dirty="0" smtClean="0"/>
                        <a:t>8) Achievement Milestone Recognition -----</a:t>
                      </a:r>
                      <a:r>
                        <a:rPr lang="en-US" baseline="0" dirty="0" smtClean="0">
                          <a:sym typeface="Wingdings"/>
                        </a:rPr>
                        <a:t></a:t>
                      </a:r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aseline="0" dirty="0" smtClean="0"/>
                        <a:t>9) Co-curricular and Experiential Learning --</a:t>
                      </a:r>
                      <a:r>
                        <a:rPr lang="en-US" baseline="0" dirty="0" smtClean="0">
                          <a:sym typeface="Wingdings"/>
                        </a:rPr>
                        <a:t></a:t>
                      </a:r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aseline="0" dirty="0" smtClean="0"/>
                        <a:t>10) Intrusive Degree Pathway Support ------</a:t>
                      </a:r>
                      <a:r>
                        <a:rPr lang="en-US" baseline="0" dirty="0" smtClean="0">
                          <a:sym typeface="Wingdings"/>
                        </a:rPr>
                        <a:t></a:t>
                      </a:r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 gridSpan="3">
                  <a:txBody>
                    <a:bodyPr/>
                    <a:lstStyle/>
                    <a:p>
                      <a:pPr marL="338138" marR="0" indent="-338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12) </a:t>
                      </a:r>
                      <a:r>
                        <a:rPr lang="en-US" dirty="0" smtClean="0"/>
                        <a:t>Scaled Learning Cohorts ---------------------------------------------------------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 gridSpan="3">
                  <a:txBody>
                    <a:bodyPr/>
                    <a:lstStyle/>
                    <a:p>
                      <a:pPr marL="338138" marR="0" indent="-338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13) Enrollment Management for completion and growth -------------------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7635</TotalTime>
  <Words>1110</Words>
  <Application>Microsoft Office PowerPoint</Application>
  <PresentationFormat>On-screen Show (4:3)</PresentationFormat>
  <Paragraphs>225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2017-18 Integrated Planning  Roundtable May 22, 2017</vt:lpstr>
      <vt:lpstr>Where do we want to be in 2021…</vt:lpstr>
      <vt:lpstr>PowerPoint Presentation</vt:lpstr>
      <vt:lpstr>    Integrated Planning Strategies</vt:lpstr>
      <vt:lpstr>    Integrated Planning Strategies</vt:lpstr>
      <vt:lpstr>PowerPoint Presentation</vt:lpstr>
      <vt:lpstr>Initiatives</vt:lpstr>
      <vt:lpstr>Initiatives (Cont.)</vt:lpstr>
      <vt:lpstr>PowerPoint Presentation</vt:lpstr>
      <vt:lpstr>PowerPoint Presentation</vt:lpstr>
      <vt:lpstr>GOAL 1: Achieve equity and eliminate the education gap in student access (participation)</vt:lpstr>
      <vt:lpstr>GOAL 2: Achieve equity and eliminate the education gap in student learning</vt:lpstr>
      <vt:lpstr>GOAL 3: Achieve equity and eliminate the education gap in student completion (Degree/Transfer)</vt:lpstr>
      <vt:lpstr>GOAL 4: Achieve equity and eliminate the education gap with exemplary programs and sustainable practices.</vt:lpstr>
      <vt:lpstr>GOAL 4: Achieve equity and eliminate the education gap with exemplary programs and sustainable practices (cont.).</vt:lpstr>
    </vt:vector>
  </TitlesOfParts>
  <Company>PCCD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1: Achieve equity and to eliminate the education gap in student access (participation)</dc:title>
  <dc:creator>Jason Cifra</dc:creator>
  <cp:lastModifiedBy>Tram Vo-Kumamoto</cp:lastModifiedBy>
  <cp:revision>33</cp:revision>
  <dcterms:created xsi:type="dcterms:W3CDTF">2017-04-26T16:07:08Z</dcterms:created>
  <dcterms:modified xsi:type="dcterms:W3CDTF">2017-05-18T15:43:14Z</dcterms:modified>
</cp:coreProperties>
</file>