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6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 2024:  </a:t>
            </a:r>
            <a:br>
              <a:rPr lang="en-US" dirty="0" smtClean="0"/>
            </a:br>
            <a:r>
              <a:rPr lang="en-US" dirty="0" smtClean="0"/>
              <a:t>Education Master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3/23/15</a:t>
            </a:r>
          </a:p>
          <a:p>
            <a:r>
              <a:rPr lang="en-US" dirty="0" smtClean="0"/>
              <a:t>Roundtable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3-23 at 2.56.42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February: Education Committee already recommended approval and provided suggestions.</a:t>
            </a:r>
          </a:p>
          <a:p>
            <a:r>
              <a:rPr lang="en-US" dirty="0" smtClean="0"/>
              <a:t>March: EMP Goal &amp; Indicators discussion item Senate/Roundtable.</a:t>
            </a:r>
          </a:p>
          <a:p>
            <a:r>
              <a:rPr lang="en-US" dirty="0" smtClean="0"/>
              <a:t>April: EMP Goal &amp; Indicators approved by Senates/Roundtable</a:t>
            </a:r>
          </a:p>
          <a:p>
            <a:r>
              <a:rPr lang="en-US" dirty="0" smtClean="0"/>
              <a:t>May: Set goals and outcomes based on goals and indicators for 15-16 and prepare for year 1 of program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68" y="2133601"/>
            <a:ext cx="8428562" cy="393192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4400" dirty="0" smtClean="0"/>
              <a:t>Eliminate </a:t>
            </a:r>
            <a:r>
              <a:rPr lang="en-US" sz="4400" dirty="0"/>
              <a:t>the </a:t>
            </a:r>
            <a:r>
              <a:rPr lang="en-US" sz="4400" dirty="0">
                <a:solidFill>
                  <a:schemeClr val="tx1"/>
                </a:solidFill>
              </a:rPr>
              <a:t>education</a:t>
            </a:r>
            <a:r>
              <a:rPr lang="en-US" sz="4400" dirty="0"/>
              <a:t> gap and advance student access, equity and success with exemplary </a:t>
            </a:r>
            <a:r>
              <a:rPr lang="en-US" sz="4400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Performance and Outcomes Indicators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Increase successful course </a:t>
            </a:r>
            <a:r>
              <a:rPr lang="en-US" dirty="0" smtClean="0"/>
              <a:t>completion rate </a:t>
            </a:r>
            <a:r>
              <a:rPr lang="en-US" dirty="0"/>
              <a:t>to 70% for all </a:t>
            </a:r>
            <a:r>
              <a:rPr lang="en-US" dirty="0" smtClean="0"/>
              <a:t>students.</a:t>
            </a:r>
            <a:endParaRPr lang="en-US" dirty="0"/>
          </a:p>
          <a:p>
            <a:r>
              <a:rPr lang="en-US" dirty="0"/>
              <a:t>Increase the number of students who receive a certificate, degree and/or transfer by </a:t>
            </a:r>
            <a:r>
              <a:rPr lang="en-US" dirty="0" smtClean="0"/>
              <a:t>5%.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Milestone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69942" y="2590801"/>
            <a:ext cx="4387470" cy="3484562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Enter a program of study &amp; complete a comprehensive Student Ed. Plan (SEP) by end of the 2</a:t>
            </a:r>
            <a:r>
              <a:rPr lang="en-US" baseline="30000" dirty="0"/>
              <a:t>nd</a:t>
            </a:r>
            <a:r>
              <a:rPr lang="en-US" dirty="0"/>
              <a:t> semester.</a:t>
            </a:r>
          </a:p>
          <a:p>
            <a:pPr lvl="2"/>
            <a:r>
              <a:rPr lang="en-US" dirty="0"/>
              <a:t>Complete a stackable certificate or 20 transferable units by end of the 1</a:t>
            </a:r>
            <a:r>
              <a:rPr lang="en-US" baseline="30000" dirty="0"/>
              <a:t>st</a:t>
            </a:r>
            <a:r>
              <a:rPr lang="en-US" dirty="0"/>
              <a:t> year, including summer</a:t>
            </a:r>
          </a:p>
          <a:p>
            <a:pPr lvl="2"/>
            <a:r>
              <a:rPr lang="en-US" dirty="0"/>
              <a:t>Complete college-level math by end of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semester.</a:t>
            </a:r>
            <a:endParaRPr lang="en-US" dirty="0"/>
          </a:p>
          <a:p>
            <a:pPr lvl="2"/>
            <a:r>
              <a:rPr lang="en-US" dirty="0"/>
              <a:t>Participate in work-based learning opportunities on and off-campus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Performance Indicators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Accreditation Status </a:t>
            </a:r>
          </a:p>
          <a:p>
            <a:pPr lvl="1"/>
            <a:r>
              <a:rPr lang="en-US" dirty="0" smtClean="0"/>
              <a:t>Fully Accredited, Reaffirmed</a:t>
            </a:r>
          </a:p>
          <a:p>
            <a:r>
              <a:rPr lang="en-US" dirty="0" smtClean="0"/>
              <a:t>Fiscal Viability</a:t>
            </a:r>
          </a:p>
          <a:p>
            <a:pPr lvl="1"/>
            <a:r>
              <a:rPr lang="en-US" dirty="0" smtClean="0"/>
              <a:t>FTES</a:t>
            </a:r>
          </a:p>
          <a:p>
            <a:pPr lvl="1"/>
            <a:r>
              <a:rPr lang="en-US" dirty="0" smtClean="0"/>
              <a:t>Fund Balance</a:t>
            </a:r>
          </a:p>
          <a:p>
            <a:pPr lvl="1"/>
            <a:r>
              <a:rPr lang="en-US" dirty="0" smtClean="0"/>
              <a:t>Audit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</a:t>
            </a:r>
            <a:r>
              <a:rPr lang="en-US" smtClean="0"/>
              <a:t>EMP tie into </a:t>
            </a:r>
            <a:r>
              <a:rPr lang="en-US" dirty="0" smtClean="0"/>
              <a:t>our other plans and strategies?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67776"/>
              </p:ext>
            </p:extLst>
          </p:nvPr>
        </p:nvGraphicFramePr>
        <p:xfrm>
          <a:off x="214424" y="1870113"/>
          <a:ext cx="8692470" cy="44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494"/>
                <a:gridCol w="1738494"/>
                <a:gridCol w="1738494"/>
                <a:gridCol w="1738494"/>
                <a:gridCol w="1738494"/>
              </a:tblGrid>
              <a:tr h="40034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</a:tr>
              <a:tr h="1875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successful course completion rate to 70% for all students.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Measures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BCC Scholars &amp; LC’s -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Connect Student</a:t>
                      </a:r>
                      <a:r>
                        <a:rPr lang="en-US" baseline="0" dirty="0" smtClean="0"/>
                        <a:t> Support and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tutoring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</a:t>
                      </a:r>
                      <a:r>
                        <a:rPr lang="en-US" baseline="0" dirty="0" smtClean="0"/>
                        <a:t> tutoring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Open Education Resources</a:t>
                      </a:r>
                    </a:p>
                  </a:txBody>
                  <a:tcPr/>
                </a:tc>
              </a:tr>
              <a:tr h="2171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the number of students who receive a certificate, degree and/or transfer by 5%.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Counseling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Degree/Certificate</a:t>
                      </a:r>
                      <a:r>
                        <a:rPr lang="en-US" baseline="0" smtClean="0"/>
                        <a:t> Completion</a:t>
                      </a:r>
                    </a:p>
                    <a:p>
                      <a:r>
                        <a:rPr lang="en-US" baseline="0" smtClean="0"/>
                        <a:t>Cohorts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Contextualized Lesson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Curriculum to support degree/cert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Advising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Student Ambassadors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Prepared for Statewide Conversation</a:t>
            </a:r>
            <a:endParaRPr lang="en-US" dirty="0"/>
          </a:p>
        </p:txBody>
      </p:sp>
      <p:pic>
        <p:nvPicPr>
          <p:cNvPr id="6" name="Picture 5" descr="Screen Shot 2015-03-23 at 3.10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3185002"/>
            <a:ext cx="4806083" cy="267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9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3-23 at 3.03.17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13" y="821935"/>
            <a:ext cx="8543435" cy="505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81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23 at 2.56.20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63" y="284368"/>
            <a:ext cx="7164874" cy="62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4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4013</TotalTime>
  <Words>275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Capital</vt:lpstr>
      <vt:lpstr>Vision 2024:   Education Master Plan</vt:lpstr>
      <vt:lpstr>Where are we now?</vt:lpstr>
      <vt:lpstr>Goal</vt:lpstr>
      <vt:lpstr>Student Performance and Outcomes Indicators</vt:lpstr>
      <vt:lpstr>Institutional Performance Indicators</vt:lpstr>
      <vt:lpstr>How does the EMP tie into our other plans and strategies?</vt:lpstr>
      <vt:lpstr>BCC Prepared for Statewide Conversation</vt:lpstr>
      <vt:lpstr>PowerPoint Presentation</vt:lpstr>
      <vt:lpstr>PowerPoint Presentation</vt:lpstr>
      <vt:lpstr>PowerPoint Presentation</vt:lpstr>
    </vt:vector>
  </TitlesOfParts>
  <Company>Berkeley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2024:   Education Master Plan</dc:title>
  <dc:creator>Tram Vo-Kumamoto</dc:creator>
  <cp:lastModifiedBy>Cynthia Reese</cp:lastModifiedBy>
  <cp:revision>10</cp:revision>
  <dcterms:created xsi:type="dcterms:W3CDTF">2015-03-20T13:26:37Z</dcterms:created>
  <dcterms:modified xsi:type="dcterms:W3CDTF">2015-03-23T18:05:26Z</dcterms:modified>
</cp:coreProperties>
</file>