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0" r:id="rId2"/>
    <p:sldId id="269" r:id="rId3"/>
    <p:sldId id="267" r:id="rId4"/>
    <p:sldId id="262" r:id="rId5"/>
    <p:sldId id="257" r:id="rId6"/>
    <p:sldId id="258" r:id="rId7"/>
    <p:sldId id="263" r:id="rId8"/>
    <p:sldId id="268" r:id="rId9"/>
    <p:sldId id="266" r:id="rId10"/>
    <p:sldId id="271" r:id="rId11"/>
    <p:sldId id="270" r:id="rId12"/>
    <p:sldId id="265" r:id="rId13"/>
    <p:sldId id="27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A3220-0DF0-B34F-9DEE-BB64C128B5B0}" type="doc">
      <dgm:prSet loTypeId="urn:microsoft.com/office/officeart/2005/8/layout/ven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10D1A3-0A50-DA41-921B-2196F0CD3E82}">
      <dgm:prSet phldrT="[Text]" custT="1"/>
      <dgm:spPr/>
      <dgm:t>
        <a:bodyPr/>
        <a:lstStyle/>
        <a:p>
          <a:r>
            <a:rPr lang="en-US" sz="1200" dirty="0" smtClean="0"/>
            <a:t>Ed Master Plan (every 10 years)</a:t>
          </a:r>
          <a:endParaRPr lang="en-US" sz="1200" dirty="0"/>
        </a:p>
      </dgm:t>
    </dgm:pt>
    <dgm:pt modelId="{D64F9328-2676-AC4B-9251-A3911CE8A91F}" type="parTrans" cxnId="{029E732D-983D-0A4A-8E51-C0019B8AD0EE}">
      <dgm:prSet/>
      <dgm:spPr/>
      <dgm:t>
        <a:bodyPr/>
        <a:lstStyle/>
        <a:p>
          <a:endParaRPr lang="en-US"/>
        </a:p>
      </dgm:t>
    </dgm:pt>
    <dgm:pt modelId="{AA79BC4D-92C5-3248-9F3C-2EF080D9D467}" type="sibTrans" cxnId="{029E732D-983D-0A4A-8E51-C0019B8AD0EE}">
      <dgm:prSet/>
      <dgm:spPr/>
      <dgm:t>
        <a:bodyPr/>
        <a:lstStyle/>
        <a:p>
          <a:endParaRPr lang="en-US"/>
        </a:p>
      </dgm:t>
    </dgm:pt>
    <dgm:pt modelId="{06EB7F68-8952-3B4E-9DC2-1DC24DFD1333}">
      <dgm:prSet phldrT="[Text]" custT="1"/>
      <dgm:spPr/>
      <dgm:t>
        <a:bodyPr/>
        <a:lstStyle/>
        <a:p>
          <a:r>
            <a:rPr lang="en-US" sz="1200" dirty="0" smtClean="0"/>
            <a:t>Accreditation Self-Study &amp; Action Plan</a:t>
          </a:r>
        </a:p>
        <a:p>
          <a:r>
            <a:rPr lang="en-US" sz="1200" dirty="0" smtClean="0"/>
            <a:t>(every 6 years)</a:t>
          </a:r>
          <a:endParaRPr lang="en-US" sz="1200" dirty="0"/>
        </a:p>
      </dgm:t>
    </dgm:pt>
    <dgm:pt modelId="{A36933BB-DB5E-D040-9494-26C4EB8DB72B}" type="parTrans" cxnId="{8D6415C3-C49A-5544-BFDB-63C91B2922A4}">
      <dgm:prSet/>
      <dgm:spPr/>
      <dgm:t>
        <a:bodyPr/>
        <a:lstStyle/>
        <a:p>
          <a:endParaRPr lang="en-US"/>
        </a:p>
      </dgm:t>
    </dgm:pt>
    <dgm:pt modelId="{93849049-74C8-1048-84CF-634E20F6B801}" type="sibTrans" cxnId="{8D6415C3-C49A-5544-BFDB-63C91B2922A4}">
      <dgm:prSet/>
      <dgm:spPr/>
      <dgm:t>
        <a:bodyPr/>
        <a:lstStyle/>
        <a:p>
          <a:endParaRPr lang="en-US"/>
        </a:p>
      </dgm:t>
    </dgm:pt>
    <dgm:pt modelId="{C5D73154-B574-7D47-BE60-26B0E15512FC}">
      <dgm:prSet phldrT="[Text]" custT="1"/>
      <dgm:spPr/>
      <dgm:t>
        <a:bodyPr/>
        <a:lstStyle/>
        <a:p>
          <a:r>
            <a:rPr lang="en-US" sz="1200" dirty="0" smtClean="0"/>
            <a:t>Program Review &amp; Action Plans</a:t>
          </a:r>
        </a:p>
        <a:p>
          <a:r>
            <a:rPr lang="en-US" sz="1200" dirty="0" smtClean="0"/>
            <a:t>(every 3 years)</a:t>
          </a:r>
          <a:endParaRPr lang="en-US" sz="1200" dirty="0"/>
        </a:p>
      </dgm:t>
    </dgm:pt>
    <dgm:pt modelId="{FAC78FEB-84EF-594E-B20F-AA954A9ECB92}" type="parTrans" cxnId="{7990B4BE-2B94-2B43-BC0B-D40177AA2508}">
      <dgm:prSet/>
      <dgm:spPr/>
      <dgm:t>
        <a:bodyPr/>
        <a:lstStyle/>
        <a:p>
          <a:endParaRPr lang="en-US"/>
        </a:p>
      </dgm:t>
    </dgm:pt>
    <dgm:pt modelId="{AD50FDD0-5D30-6C4C-88C3-0DD03EAC5EFD}" type="sibTrans" cxnId="{7990B4BE-2B94-2B43-BC0B-D40177AA2508}">
      <dgm:prSet/>
      <dgm:spPr/>
      <dgm:t>
        <a:bodyPr/>
        <a:lstStyle/>
        <a:p>
          <a:endParaRPr lang="en-US"/>
        </a:p>
      </dgm:t>
    </dgm:pt>
    <dgm:pt modelId="{2103CC39-02C9-4A48-9405-65121851C589}">
      <dgm:prSet phldrT="[Text]" custT="1"/>
      <dgm:spPr/>
      <dgm:t>
        <a:bodyPr/>
        <a:lstStyle/>
        <a:p>
          <a:r>
            <a:rPr lang="en-US" sz="1200" dirty="0" smtClean="0"/>
            <a:t>Annual Program Updates and Action Plans &amp; Reports</a:t>
          </a:r>
        </a:p>
        <a:p>
          <a:r>
            <a:rPr lang="en-US" sz="1200" dirty="0" smtClean="0"/>
            <a:t>(every year)</a:t>
          </a:r>
          <a:endParaRPr lang="en-US" sz="1200" dirty="0"/>
        </a:p>
      </dgm:t>
    </dgm:pt>
    <dgm:pt modelId="{E1AEA670-17B4-5940-8DCD-5DF844CD3CDB}" type="parTrans" cxnId="{677C20FD-B494-F042-847E-A7496C56AB7C}">
      <dgm:prSet/>
      <dgm:spPr/>
      <dgm:t>
        <a:bodyPr/>
        <a:lstStyle/>
        <a:p>
          <a:endParaRPr lang="en-US"/>
        </a:p>
      </dgm:t>
    </dgm:pt>
    <dgm:pt modelId="{C4FA3E42-F013-CA40-B5AA-626D12F1E632}" type="sibTrans" cxnId="{677C20FD-B494-F042-847E-A7496C56AB7C}">
      <dgm:prSet/>
      <dgm:spPr/>
      <dgm:t>
        <a:bodyPr/>
        <a:lstStyle/>
        <a:p>
          <a:endParaRPr lang="en-US"/>
        </a:p>
      </dgm:t>
    </dgm:pt>
    <dgm:pt modelId="{0266AD63-3A2F-8246-93F5-3B1ED03F19D3}">
      <dgm:prSet phldrT="[Text]" custT="1"/>
      <dgm:spPr/>
      <dgm:t>
        <a:bodyPr/>
        <a:lstStyle/>
        <a:p>
          <a:r>
            <a:rPr lang="en-US" sz="1200" dirty="0" smtClean="0"/>
            <a:t>Mission, Vision, Values and Learning Outcomes</a:t>
          </a:r>
          <a:endParaRPr lang="en-US" sz="1200" dirty="0"/>
        </a:p>
      </dgm:t>
    </dgm:pt>
    <dgm:pt modelId="{697134A6-A7FC-DA4E-854B-581DA85D2B23}" type="parTrans" cxnId="{A189FF0A-68FF-2540-B019-31640487ECD0}">
      <dgm:prSet/>
      <dgm:spPr/>
      <dgm:t>
        <a:bodyPr/>
        <a:lstStyle/>
        <a:p>
          <a:endParaRPr lang="en-US"/>
        </a:p>
      </dgm:t>
    </dgm:pt>
    <dgm:pt modelId="{2CBA10DF-4CEE-0747-ADF8-D529A9BD4ED7}" type="sibTrans" cxnId="{A189FF0A-68FF-2540-B019-31640487ECD0}">
      <dgm:prSet/>
      <dgm:spPr/>
      <dgm:t>
        <a:bodyPr/>
        <a:lstStyle/>
        <a:p>
          <a:endParaRPr lang="en-US"/>
        </a:p>
      </dgm:t>
    </dgm:pt>
    <dgm:pt modelId="{479BCC3E-E193-8D47-AE3E-569D178F02FF}" type="pres">
      <dgm:prSet presAssocID="{159A3220-0DF0-B34F-9DEE-BB64C128B5B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1E0E2-E08E-1540-A1C6-FFDF27250362}" type="pres">
      <dgm:prSet presAssocID="{159A3220-0DF0-B34F-9DEE-BB64C128B5B0}" presName="comp1" presStyleCnt="0"/>
      <dgm:spPr/>
      <dgm:t>
        <a:bodyPr/>
        <a:lstStyle/>
        <a:p>
          <a:endParaRPr lang="en-US"/>
        </a:p>
      </dgm:t>
    </dgm:pt>
    <dgm:pt modelId="{CEC74690-3414-1E41-A23B-B701C08D3AD2}" type="pres">
      <dgm:prSet presAssocID="{159A3220-0DF0-B34F-9DEE-BB64C128B5B0}" presName="circle1" presStyleLbl="node1" presStyleIdx="0" presStyleCnt="5" custLinFactNeighborX="-807" custLinFactNeighborY="4990"/>
      <dgm:spPr/>
      <dgm:t>
        <a:bodyPr/>
        <a:lstStyle/>
        <a:p>
          <a:endParaRPr lang="en-US"/>
        </a:p>
      </dgm:t>
    </dgm:pt>
    <dgm:pt modelId="{4D0091FC-80C8-DF41-8E7F-290BD032AB39}" type="pres">
      <dgm:prSet presAssocID="{159A3220-0DF0-B34F-9DEE-BB64C128B5B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6D2E9-1677-AD40-80F7-9E46E864135E}" type="pres">
      <dgm:prSet presAssocID="{159A3220-0DF0-B34F-9DEE-BB64C128B5B0}" presName="comp2" presStyleCnt="0"/>
      <dgm:spPr/>
      <dgm:t>
        <a:bodyPr/>
        <a:lstStyle/>
        <a:p>
          <a:endParaRPr lang="en-US"/>
        </a:p>
      </dgm:t>
    </dgm:pt>
    <dgm:pt modelId="{594BA6F9-2D74-F049-AF8C-C935A3D1C75A}" type="pres">
      <dgm:prSet presAssocID="{159A3220-0DF0-B34F-9DEE-BB64C128B5B0}" presName="circle2" presStyleLbl="node1" presStyleIdx="1" presStyleCnt="5"/>
      <dgm:spPr/>
      <dgm:t>
        <a:bodyPr/>
        <a:lstStyle/>
        <a:p>
          <a:endParaRPr lang="en-US"/>
        </a:p>
      </dgm:t>
    </dgm:pt>
    <dgm:pt modelId="{683279DF-A0D9-784D-96F0-5F08508E655D}" type="pres">
      <dgm:prSet presAssocID="{159A3220-0DF0-B34F-9DEE-BB64C128B5B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A369-3D19-B342-82B4-1F3732E694BE}" type="pres">
      <dgm:prSet presAssocID="{159A3220-0DF0-B34F-9DEE-BB64C128B5B0}" presName="comp3" presStyleCnt="0"/>
      <dgm:spPr/>
      <dgm:t>
        <a:bodyPr/>
        <a:lstStyle/>
        <a:p>
          <a:endParaRPr lang="en-US"/>
        </a:p>
      </dgm:t>
    </dgm:pt>
    <dgm:pt modelId="{BF983783-62E0-BA44-822B-9AAA5D1C6A8F}" type="pres">
      <dgm:prSet presAssocID="{159A3220-0DF0-B34F-9DEE-BB64C128B5B0}" presName="circle3" presStyleLbl="node1" presStyleIdx="2" presStyleCnt="5"/>
      <dgm:spPr/>
      <dgm:t>
        <a:bodyPr/>
        <a:lstStyle/>
        <a:p>
          <a:endParaRPr lang="en-US"/>
        </a:p>
      </dgm:t>
    </dgm:pt>
    <dgm:pt modelId="{3E9B50B7-96A5-2E41-B347-A80D82AA4EE9}" type="pres">
      <dgm:prSet presAssocID="{159A3220-0DF0-B34F-9DEE-BB64C128B5B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0EF2A-D771-BC44-AD86-10913B1F781C}" type="pres">
      <dgm:prSet presAssocID="{159A3220-0DF0-B34F-9DEE-BB64C128B5B0}" presName="comp4" presStyleCnt="0"/>
      <dgm:spPr/>
      <dgm:t>
        <a:bodyPr/>
        <a:lstStyle/>
        <a:p>
          <a:endParaRPr lang="en-US"/>
        </a:p>
      </dgm:t>
    </dgm:pt>
    <dgm:pt modelId="{91911780-343F-A24D-818A-5E9C06D30AB0}" type="pres">
      <dgm:prSet presAssocID="{159A3220-0DF0-B34F-9DEE-BB64C128B5B0}" presName="circle4" presStyleLbl="node1" presStyleIdx="3" presStyleCnt="5"/>
      <dgm:spPr/>
      <dgm:t>
        <a:bodyPr/>
        <a:lstStyle/>
        <a:p>
          <a:endParaRPr lang="en-US"/>
        </a:p>
      </dgm:t>
    </dgm:pt>
    <dgm:pt modelId="{BB600A04-C1C5-4D46-9067-6C6C3CDD47FB}" type="pres">
      <dgm:prSet presAssocID="{159A3220-0DF0-B34F-9DEE-BB64C128B5B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B350A-171A-A94E-998D-3752432DB697}" type="pres">
      <dgm:prSet presAssocID="{159A3220-0DF0-B34F-9DEE-BB64C128B5B0}" presName="comp5" presStyleCnt="0"/>
      <dgm:spPr/>
    </dgm:pt>
    <dgm:pt modelId="{01AD3815-FD35-2B44-B449-2CCBA01FDD6E}" type="pres">
      <dgm:prSet presAssocID="{159A3220-0DF0-B34F-9DEE-BB64C128B5B0}" presName="circle5" presStyleLbl="node1" presStyleIdx="4" presStyleCnt="5" custScaleX="93326" custScaleY="89170" custLinFactNeighborY="5415"/>
      <dgm:spPr/>
      <dgm:t>
        <a:bodyPr/>
        <a:lstStyle/>
        <a:p>
          <a:endParaRPr lang="en-US"/>
        </a:p>
      </dgm:t>
    </dgm:pt>
    <dgm:pt modelId="{0F03D138-F371-2A48-9A97-38EB81829BB3}" type="pres">
      <dgm:prSet presAssocID="{159A3220-0DF0-B34F-9DEE-BB64C128B5B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E732D-983D-0A4A-8E51-C0019B8AD0EE}" srcId="{159A3220-0DF0-B34F-9DEE-BB64C128B5B0}" destId="{1510D1A3-0A50-DA41-921B-2196F0CD3E82}" srcOrd="1" destOrd="0" parTransId="{D64F9328-2676-AC4B-9251-A3911CE8A91F}" sibTransId="{AA79BC4D-92C5-3248-9F3C-2EF080D9D467}"/>
    <dgm:cxn modelId="{CB7AB34E-7102-C54D-9441-C5040CDF2D27}" type="presOf" srcId="{1510D1A3-0A50-DA41-921B-2196F0CD3E82}" destId="{683279DF-A0D9-784D-96F0-5F08508E655D}" srcOrd="1" destOrd="0" presId="urn:microsoft.com/office/officeart/2005/8/layout/venn2"/>
    <dgm:cxn modelId="{477921F1-7CC9-1A46-9C0C-DBBAB17AEC62}" type="presOf" srcId="{2103CC39-02C9-4A48-9405-65121851C589}" destId="{01AD3815-FD35-2B44-B449-2CCBA01FDD6E}" srcOrd="0" destOrd="0" presId="urn:microsoft.com/office/officeart/2005/8/layout/venn2"/>
    <dgm:cxn modelId="{A189FF0A-68FF-2540-B019-31640487ECD0}" srcId="{159A3220-0DF0-B34F-9DEE-BB64C128B5B0}" destId="{0266AD63-3A2F-8246-93F5-3B1ED03F19D3}" srcOrd="0" destOrd="0" parTransId="{697134A6-A7FC-DA4E-854B-581DA85D2B23}" sibTransId="{2CBA10DF-4CEE-0747-ADF8-D529A9BD4ED7}"/>
    <dgm:cxn modelId="{F1401888-82E1-4D4C-AD13-6B87A27B11A6}" type="presOf" srcId="{1510D1A3-0A50-DA41-921B-2196F0CD3E82}" destId="{594BA6F9-2D74-F049-AF8C-C935A3D1C75A}" srcOrd="0" destOrd="0" presId="urn:microsoft.com/office/officeart/2005/8/layout/venn2"/>
    <dgm:cxn modelId="{65003798-7F5E-DD44-A24F-42E671B13A1C}" type="presOf" srcId="{06EB7F68-8952-3B4E-9DC2-1DC24DFD1333}" destId="{BF983783-62E0-BA44-822B-9AAA5D1C6A8F}" srcOrd="0" destOrd="0" presId="urn:microsoft.com/office/officeart/2005/8/layout/venn2"/>
    <dgm:cxn modelId="{D73EF859-A1AE-1F43-9258-E7C8C5F400A2}" type="presOf" srcId="{C5D73154-B574-7D47-BE60-26B0E15512FC}" destId="{91911780-343F-A24D-818A-5E9C06D30AB0}" srcOrd="0" destOrd="0" presId="urn:microsoft.com/office/officeart/2005/8/layout/venn2"/>
    <dgm:cxn modelId="{E0172E56-B0A7-6A43-B60E-C67891D5871C}" type="presOf" srcId="{2103CC39-02C9-4A48-9405-65121851C589}" destId="{0F03D138-F371-2A48-9A97-38EB81829BB3}" srcOrd="1" destOrd="0" presId="urn:microsoft.com/office/officeart/2005/8/layout/venn2"/>
    <dgm:cxn modelId="{E8CCBEEC-BC7A-4C48-B0BA-5118131EE85C}" type="presOf" srcId="{0266AD63-3A2F-8246-93F5-3B1ED03F19D3}" destId="{4D0091FC-80C8-DF41-8E7F-290BD032AB39}" srcOrd="1" destOrd="0" presId="urn:microsoft.com/office/officeart/2005/8/layout/venn2"/>
    <dgm:cxn modelId="{6ABB4B3D-46AD-FE4E-A0C8-22975CF49684}" type="presOf" srcId="{159A3220-0DF0-B34F-9DEE-BB64C128B5B0}" destId="{479BCC3E-E193-8D47-AE3E-569D178F02FF}" srcOrd="0" destOrd="0" presId="urn:microsoft.com/office/officeart/2005/8/layout/venn2"/>
    <dgm:cxn modelId="{8D6415C3-C49A-5544-BFDB-63C91B2922A4}" srcId="{159A3220-0DF0-B34F-9DEE-BB64C128B5B0}" destId="{06EB7F68-8952-3B4E-9DC2-1DC24DFD1333}" srcOrd="2" destOrd="0" parTransId="{A36933BB-DB5E-D040-9494-26C4EB8DB72B}" sibTransId="{93849049-74C8-1048-84CF-634E20F6B801}"/>
    <dgm:cxn modelId="{80BF220D-4441-3E4B-9C2F-75F15D347303}" type="presOf" srcId="{06EB7F68-8952-3B4E-9DC2-1DC24DFD1333}" destId="{3E9B50B7-96A5-2E41-B347-A80D82AA4EE9}" srcOrd="1" destOrd="0" presId="urn:microsoft.com/office/officeart/2005/8/layout/venn2"/>
    <dgm:cxn modelId="{677C20FD-B494-F042-847E-A7496C56AB7C}" srcId="{159A3220-0DF0-B34F-9DEE-BB64C128B5B0}" destId="{2103CC39-02C9-4A48-9405-65121851C589}" srcOrd="4" destOrd="0" parTransId="{E1AEA670-17B4-5940-8DCD-5DF844CD3CDB}" sibTransId="{C4FA3E42-F013-CA40-B5AA-626D12F1E632}"/>
    <dgm:cxn modelId="{B60371F7-A2D4-7A41-84BD-1B4BC024C9C9}" type="presOf" srcId="{C5D73154-B574-7D47-BE60-26B0E15512FC}" destId="{BB600A04-C1C5-4D46-9067-6C6C3CDD47FB}" srcOrd="1" destOrd="0" presId="urn:microsoft.com/office/officeart/2005/8/layout/venn2"/>
    <dgm:cxn modelId="{AC80F842-9D68-5348-BBB0-2BBE212120F2}" type="presOf" srcId="{0266AD63-3A2F-8246-93F5-3B1ED03F19D3}" destId="{CEC74690-3414-1E41-A23B-B701C08D3AD2}" srcOrd="0" destOrd="0" presId="urn:microsoft.com/office/officeart/2005/8/layout/venn2"/>
    <dgm:cxn modelId="{7990B4BE-2B94-2B43-BC0B-D40177AA2508}" srcId="{159A3220-0DF0-B34F-9DEE-BB64C128B5B0}" destId="{C5D73154-B574-7D47-BE60-26B0E15512FC}" srcOrd="3" destOrd="0" parTransId="{FAC78FEB-84EF-594E-B20F-AA954A9ECB92}" sibTransId="{AD50FDD0-5D30-6C4C-88C3-0DD03EAC5EFD}"/>
    <dgm:cxn modelId="{A4B11965-8803-0943-BAEA-82F74C250746}" type="presParOf" srcId="{479BCC3E-E193-8D47-AE3E-569D178F02FF}" destId="{18A1E0E2-E08E-1540-A1C6-FFDF27250362}" srcOrd="0" destOrd="0" presId="urn:microsoft.com/office/officeart/2005/8/layout/venn2"/>
    <dgm:cxn modelId="{BF7E171D-666A-C04C-BB7B-374C58D7416F}" type="presParOf" srcId="{18A1E0E2-E08E-1540-A1C6-FFDF27250362}" destId="{CEC74690-3414-1E41-A23B-B701C08D3AD2}" srcOrd="0" destOrd="0" presId="urn:microsoft.com/office/officeart/2005/8/layout/venn2"/>
    <dgm:cxn modelId="{01E9764B-EC57-6646-8139-94465912628B}" type="presParOf" srcId="{18A1E0E2-E08E-1540-A1C6-FFDF27250362}" destId="{4D0091FC-80C8-DF41-8E7F-290BD032AB39}" srcOrd="1" destOrd="0" presId="urn:microsoft.com/office/officeart/2005/8/layout/venn2"/>
    <dgm:cxn modelId="{61F30942-8F8D-BB44-A0EA-B86EEB883A47}" type="presParOf" srcId="{479BCC3E-E193-8D47-AE3E-569D178F02FF}" destId="{8146D2E9-1677-AD40-80F7-9E46E864135E}" srcOrd="1" destOrd="0" presId="urn:microsoft.com/office/officeart/2005/8/layout/venn2"/>
    <dgm:cxn modelId="{56F3E36C-B1BE-404B-90EB-BE8A7BC59608}" type="presParOf" srcId="{8146D2E9-1677-AD40-80F7-9E46E864135E}" destId="{594BA6F9-2D74-F049-AF8C-C935A3D1C75A}" srcOrd="0" destOrd="0" presId="urn:microsoft.com/office/officeart/2005/8/layout/venn2"/>
    <dgm:cxn modelId="{B436B29D-25E8-9A4B-8218-7384DF84EA29}" type="presParOf" srcId="{8146D2E9-1677-AD40-80F7-9E46E864135E}" destId="{683279DF-A0D9-784D-96F0-5F08508E655D}" srcOrd="1" destOrd="0" presId="urn:microsoft.com/office/officeart/2005/8/layout/venn2"/>
    <dgm:cxn modelId="{11AF82E2-F633-BC4E-B49D-C4F09516195E}" type="presParOf" srcId="{479BCC3E-E193-8D47-AE3E-569D178F02FF}" destId="{35C5A369-3D19-B342-82B4-1F3732E694BE}" srcOrd="2" destOrd="0" presId="urn:microsoft.com/office/officeart/2005/8/layout/venn2"/>
    <dgm:cxn modelId="{CBB527D1-DFE3-C447-9400-3FAA5D85C652}" type="presParOf" srcId="{35C5A369-3D19-B342-82B4-1F3732E694BE}" destId="{BF983783-62E0-BA44-822B-9AAA5D1C6A8F}" srcOrd="0" destOrd="0" presId="urn:microsoft.com/office/officeart/2005/8/layout/venn2"/>
    <dgm:cxn modelId="{79ED8BA4-92BC-844E-BE12-0CBC8E8859DF}" type="presParOf" srcId="{35C5A369-3D19-B342-82B4-1F3732E694BE}" destId="{3E9B50B7-96A5-2E41-B347-A80D82AA4EE9}" srcOrd="1" destOrd="0" presId="urn:microsoft.com/office/officeart/2005/8/layout/venn2"/>
    <dgm:cxn modelId="{9C4A3265-9FBA-2845-95D7-55D5C8153287}" type="presParOf" srcId="{479BCC3E-E193-8D47-AE3E-569D178F02FF}" destId="{E680EF2A-D771-BC44-AD86-10913B1F781C}" srcOrd="3" destOrd="0" presId="urn:microsoft.com/office/officeart/2005/8/layout/venn2"/>
    <dgm:cxn modelId="{D7C0096E-048D-F64F-913D-460CA223068D}" type="presParOf" srcId="{E680EF2A-D771-BC44-AD86-10913B1F781C}" destId="{91911780-343F-A24D-818A-5E9C06D30AB0}" srcOrd="0" destOrd="0" presId="urn:microsoft.com/office/officeart/2005/8/layout/venn2"/>
    <dgm:cxn modelId="{0BDFE985-61C8-7E4B-8335-497B11821361}" type="presParOf" srcId="{E680EF2A-D771-BC44-AD86-10913B1F781C}" destId="{BB600A04-C1C5-4D46-9067-6C6C3CDD47FB}" srcOrd="1" destOrd="0" presId="urn:microsoft.com/office/officeart/2005/8/layout/venn2"/>
    <dgm:cxn modelId="{5D8EAE87-72F2-5649-88E7-1CE7F2D0887B}" type="presParOf" srcId="{479BCC3E-E193-8D47-AE3E-569D178F02FF}" destId="{C9DB350A-171A-A94E-998D-3752432DB697}" srcOrd="4" destOrd="0" presId="urn:microsoft.com/office/officeart/2005/8/layout/venn2"/>
    <dgm:cxn modelId="{4F735876-8316-2E49-A484-BB35062395F0}" type="presParOf" srcId="{C9DB350A-171A-A94E-998D-3752432DB697}" destId="{01AD3815-FD35-2B44-B449-2CCBA01FDD6E}" srcOrd="0" destOrd="0" presId="urn:microsoft.com/office/officeart/2005/8/layout/venn2"/>
    <dgm:cxn modelId="{97862C5B-DC94-A647-920B-CB980B5EC4FC}" type="presParOf" srcId="{C9DB350A-171A-A94E-998D-3752432DB697}" destId="{0F03D138-F371-2A48-9A97-38EB81829BB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74690-3414-1E41-A23B-B701C08D3AD2}">
      <dsp:nvSpPr>
        <dsp:cNvPr id="0" name=""/>
        <dsp:cNvSpPr/>
      </dsp:nvSpPr>
      <dsp:spPr>
        <a:xfrm>
          <a:off x="609608" y="0"/>
          <a:ext cx="4580798" cy="4580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Mission, Vision, Values and Learning Outcomes</a:t>
          </a:r>
          <a:endParaRPr lang="en-US" sz="1200" kern="1200" dirty="0"/>
        </a:p>
      </dsp:txBody>
      <dsp:txXfrm>
        <a:off x="2041108" y="229039"/>
        <a:ext cx="1717799" cy="458079"/>
      </dsp:txXfrm>
    </dsp:sp>
    <dsp:sp modelId="{594BA6F9-2D74-F049-AF8C-C935A3D1C75A}">
      <dsp:nvSpPr>
        <dsp:cNvPr id="0" name=""/>
        <dsp:cNvSpPr/>
      </dsp:nvSpPr>
      <dsp:spPr>
        <a:xfrm>
          <a:off x="990135" y="687119"/>
          <a:ext cx="3893678" cy="38936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Ed Master Plan (every 10 years)</a:t>
          </a:r>
          <a:endParaRPr lang="en-US" sz="1200" kern="1200" dirty="0"/>
        </a:p>
      </dsp:txBody>
      <dsp:txXfrm>
        <a:off x="2097400" y="911006"/>
        <a:ext cx="1679148" cy="447773"/>
      </dsp:txXfrm>
    </dsp:sp>
    <dsp:sp modelId="{BF983783-62E0-BA44-822B-9AAA5D1C6A8F}">
      <dsp:nvSpPr>
        <dsp:cNvPr id="0" name=""/>
        <dsp:cNvSpPr/>
      </dsp:nvSpPr>
      <dsp:spPr>
        <a:xfrm>
          <a:off x="1333695" y="1374239"/>
          <a:ext cx="3206558" cy="32065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Accreditation Self-Study &amp; Action Plan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(every 6 years)</a:t>
          </a:r>
          <a:endParaRPr lang="en-US" sz="1200" kern="1200" dirty="0"/>
        </a:p>
      </dsp:txBody>
      <dsp:txXfrm>
        <a:off x="2107277" y="1595491"/>
        <a:ext cx="1659394" cy="442505"/>
      </dsp:txXfrm>
    </dsp:sp>
    <dsp:sp modelId="{91911780-343F-A24D-818A-5E9C06D30AB0}">
      <dsp:nvSpPr>
        <dsp:cNvPr id="0" name=""/>
        <dsp:cNvSpPr/>
      </dsp:nvSpPr>
      <dsp:spPr>
        <a:xfrm>
          <a:off x="1677255" y="2061359"/>
          <a:ext cx="2519438" cy="25194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 Review &amp; Action Plans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(every 3 years)</a:t>
          </a:r>
          <a:endParaRPr lang="en-US" sz="1200" kern="1200" dirty="0"/>
        </a:p>
      </dsp:txBody>
      <dsp:txXfrm>
        <a:off x="2256726" y="2288108"/>
        <a:ext cx="1360497" cy="453499"/>
      </dsp:txXfrm>
    </dsp:sp>
    <dsp:sp modelId="{01AD3815-FD35-2B44-B449-2CCBA01FDD6E}">
      <dsp:nvSpPr>
        <dsp:cNvPr id="0" name=""/>
        <dsp:cNvSpPr/>
      </dsp:nvSpPr>
      <dsp:spPr>
        <a:xfrm>
          <a:off x="2081959" y="2946918"/>
          <a:ext cx="1710030" cy="16338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Annual Program Updates and Action Plans &amp; Reports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(every year)</a:t>
          </a:r>
          <a:endParaRPr lang="en-US" sz="1200" kern="1200" dirty="0"/>
        </a:p>
      </dsp:txBody>
      <dsp:txXfrm>
        <a:off x="2332388" y="3355388"/>
        <a:ext cx="1209173" cy="816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DF50B-AD94-DD40-BD68-4936F0C29823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764D-415B-A24F-BA00-5AAE3B686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Berkeley City o</a:t>
            </a:r>
            <a:r>
              <a:rPr lang="en-US" dirty="0" smtClean="0"/>
              <a:t>ur mission is to </a:t>
            </a:r>
          </a:p>
          <a:p>
            <a:r>
              <a:rPr lang="en-US" dirty="0" smtClean="0"/>
              <a:t>promote student success, </a:t>
            </a:r>
          </a:p>
          <a:p>
            <a:r>
              <a:rPr lang="en-US" dirty="0" smtClean="0"/>
              <a:t>provide educational</a:t>
            </a:r>
            <a:r>
              <a:rPr lang="en-US" baseline="0" dirty="0" smtClean="0"/>
              <a:t> opportunities and</a:t>
            </a:r>
          </a:p>
          <a:p>
            <a:r>
              <a:rPr lang="en-US" baseline="0" dirty="0" smtClean="0"/>
              <a:t>TRANSFORM LIVES.</a:t>
            </a:r>
          </a:p>
          <a:p>
            <a:r>
              <a:rPr lang="en-US" baseline="0" dirty="0" smtClean="0"/>
              <a:t>Transforming lives through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41E7-0D61-384F-8DE5-BC3BD35AFE0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5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Needing lots of hands and connections </a:t>
            </a:r>
          </a:p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41E7-0D61-384F-8DE5-BC3BD35AFE0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5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what you want to talk about here?  Did</a:t>
            </a:r>
            <a:r>
              <a:rPr lang="en-US" baseline="0" dirty="0" smtClean="0"/>
              <a:t> you want to present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how every year we have approx.</a:t>
            </a:r>
            <a:r>
              <a:rPr lang="en-US" baseline="0" dirty="0" smtClean="0"/>
              <a:t> </a:t>
            </a:r>
            <a:r>
              <a:rPr lang="en-US" dirty="0" smtClean="0"/>
              <a:t>1261 new, first time in</a:t>
            </a:r>
            <a:r>
              <a:rPr lang="en-US" baseline="0" dirty="0" smtClean="0"/>
              <a:t> spring </a:t>
            </a:r>
            <a:r>
              <a:rPr lang="en-US" dirty="0" smtClean="0"/>
              <a:t>and 2159 new, first time in 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F516-02FB-40B4-BBED-25EA865EB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and gather</a:t>
            </a:r>
            <a:r>
              <a:rPr lang="en-US" baseline="0" dirty="0" smtClean="0"/>
              <a:t> information on…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school environment, the environment that students need to manage</a:t>
            </a:r>
          </a:p>
          <a:p>
            <a:r>
              <a:rPr lang="en-US" baseline="0" dirty="0" smtClean="0"/>
              <a:t>The learning environment, the environment that students need to learn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41E7-0D61-384F-8DE5-BC3BD35AFE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8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6CB80A-A5FD-F746-97B7-75452B700B80}" type="datetimeFigureOut">
              <a:rPr lang="en-US" smtClean="0"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4C6D33-8C7E-E54F-8572-17EE37F203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 MASTER PLAN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2024 </a:t>
            </a:r>
            <a:r>
              <a:rPr lang="en-US" dirty="0" smtClean="0"/>
              <a:t>PROPOSAL                     10.</a:t>
            </a:r>
            <a:r>
              <a:rPr lang="en-US" dirty="0" smtClean="0"/>
              <a:t>3</a:t>
            </a:r>
            <a:r>
              <a:rPr lang="en-US" dirty="0" smtClean="0"/>
              <a:t>.14</a:t>
            </a:r>
            <a:endParaRPr lang="en-US" dirty="0"/>
          </a:p>
        </p:txBody>
      </p:sp>
      <p:pic>
        <p:nvPicPr>
          <p:cNvPr id="4" name="Picture 3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0" y="346494"/>
            <a:ext cx="2293996" cy="2210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26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 EXPERIENCE</a:t>
            </a:r>
            <a:endParaRPr lang="en-US" dirty="0"/>
          </a:p>
        </p:txBody>
      </p:sp>
      <p:pic>
        <p:nvPicPr>
          <p:cNvPr id="5" name="Picture 4" descr="Screen Shot 2014-10-03 at 5.44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36" y="1617960"/>
            <a:ext cx="7291097" cy="49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3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OF STUDY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AT YOUR TABLE:</a:t>
            </a:r>
          </a:p>
          <a:p>
            <a:pPr marL="0" indent="0">
              <a:buNone/>
            </a:pPr>
            <a:r>
              <a:rPr lang="en-US" dirty="0" smtClean="0"/>
              <a:t>-Identify a note-taker, reporter, time-keeper, facilitator</a:t>
            </a:r>
          </a:p>
          <a:p>
            <a:pPr marL="0" indent="0">
              <a:buNone/>
            </a:pPr>
            <a:r>
              <a:rPr lang="en-US" dirty="0" smtClean="0"/>
              <a:t>-Look over the 4 phases and answer the questions on the handout. (15-20 minutes)</a:t>
            </a:r>
          </a:p>
          <a:p>
            <a:pPr marL="0" indent="0">
              <a:buNone/>
            </a:pPr>
            <a:r>
              <a:rPr lang="en-US" dirty="0" smtClean="0"/>
              <a:t>-Present your group’s discussion and any themes that came up. (2-3 minutes)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O</a:t>
            </a:r>
            <a:r>
              <a:rPr lang="en-US" i="1" dirty="0" smtClean="0"/>
              <a:t>rganize your groups thoughts in anyway you want on the poster paper.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613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 Group – 6 Factors to Success</a:t>
            </a:r>
            <a:endParaRPr lang="en-US" dirty="0"/>
          </a:p>
        </p:txBody>
      </p:sp>
      <p:pic>
        <p:nvPicPr>
          <p:cNvPr id="4" name="Content Placeholder 3" descr="Screen Shot 2014-10-03 at 3.09.24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21" b="-4921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118893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03 at 3.3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7" y="0"/>
            <a:ext cx="7531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2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Faculty Advisor Design Team Activity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AT YOUR TABLE:</a:t>
            </a:r>
          </a:p>
          <a:p>
            <a:pPr marL="0" indent="0">
              <a:buNone/>
            </a:pPr>
            <a:r>
              <a:rPr lang="en-US" dirty="0" smtClean="0"/>
              <a:t>-Identify a note-taker, reporter, time-keeper, facilitator</a:t>
            </a:r>
          </a:p>
          <a:p>
            <a:pPr marL="0" indent="0">
              <a:buNone/>
            </a:pPr>
            <a:r>
              <a:rPr lang="en-US" dirty="0" smtClean="0"/>
              <a:t>-Look over the 6 factors of success handout and answer the questions provided. (20-30 minutes)</a:t>
            </a:r>
          </a:p>
          <a:p>
            <a:pPr marL="0" indent="0">
              <a:buNone/>
            </a:pPr>
            <a:r>
              <a:rPr lang="en-US" dirty="0" smtClean="0"/>
              <a:t>-Present your group’s discussion and any themes that came up. (3-5 minutes)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O</a:t>
            </a:r>
            <a:r>
              <a:rPr lang="en-US" i="1" dirty="0" smtClean="0"/>
              <a:t>rganize your groups thoughts in anyway you want on the poster paper.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221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707389590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0"/>
            <a:ext cx="9144000" cy="68755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65652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“Education is a human right with immense power to transform.  On its foundation rest the cornerstones of freedom, democracy and sustainable human development.”  </a:t>
            </a:r>
            <a:r>
              <a:rPr lang="en-US" b="1" i="1" dirty="0"/>
              <a:t>Kofi Annan</a:t>
            </a:r>
            <a:endParaRPr lang="en-US" dirty="0"/>
          </a:p>
        </p:txBody>
      </p:sp>
      <p:pic>
        <p:nvPicPr>
          <p:cNvPr id="2" name="Picture 1" descr="kofi-ann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6" y="3233226"/>
            <a:ext cx="1121325" cy="9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Transforming lives is complex work</a:t>
            </a:r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18" name="Content Placeholder 17" descr="collaborati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r="24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Coordination &amp; Alignment</a:t>
            </a:r>
            <a:endParaRPr lang="en-US" dirty="0"/>
          </a:p>
        </p:txBody>
      </p:sp>
      <p:pic>
        <p:nvPicPr>
          <p:cNvPr id="21" name="Content Placeholder 20" descr="group_communication-790x390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r="25435"/>
          <a:stretch>
            <a:fillRect/>
          </a:stretch>
        </p:blipFill>
        <p:spPr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6602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ACHIEVEMENT AFTER 6 YRS </a:t>
            </a:r>
            <a:br>
              <a:rPr lang="en-US" dirty="0" smtClean="0"/>
            </a:br>
            <a:r>
              <a:rPr lang="en-US" dirty="0" smtClean="0"/>
              <a:t>&amp; THE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E442F9-DBCA-4611-B093-64815B4266B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1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0"/>
            <a:ext cx="2409105" cy="3124200"/>
          </a:xfrm>
          <a:prstGeom prst="rect">
            <a:avLst/>
          </a:prstGeom>
        </p:spPr>
      </p:pic>
      <p:pic>
        <p:nvPicPr>
          <p:cNvPr id="8" name="Picture 7" descr="Screen Shot 2014-09-23 at 6.35.1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805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Berkeley City College: Vision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E442F9-DBCA-4611-B093-64815B4266BB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b="1" i="1" dirty="0" smtClean="0">
                <a:latin typeface="Calibri"/>
                <a:cs typeface="Calibri"/>
              </a:rPr>
              <a:t>Eliminate the Achievement Gap &amp;</a:t>
            </a:r>
          </a:p>
          <a:p>
            <a:pPr marL="109728" indent="0" algn="ctr">
              <a:buNone/>
            </a:pPr>
            <a:r>
              <a:rPr lang="en-US" sz="3200" b="1" i="1" dirty="0" smtClean="0">
                <a:latin typeface="Calibri"/>
                <a:cs typeface="Calibri"/>
              </a:rPr>
              <a:t>Advance Student Access, Equity, and Success</a:t>
            </a:r>
            <a:endParaRPr lang="en-US" sz="3200" i="1" dirty="0">
              <a:latin typeface="Calibri"/>
              <a:cs typeface="Calibri"/>
            </a:endParaRPr>
          </a:p>
        </p:txBody>
      </p:sp>
      <p:pic>
        <p:nvPicPr>
          <p:cNvPr id="5" name="Picture 4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374140" cy="137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98" y="3234098"/>
            <a:ext cx="4249287" cy="274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>
                <a:latin typeface="Calibri"/>
                <a:cs typeface="Calibri"/>
              </a:rPr>
              <a:t>BIG AUDACIOUS GOALS (BAGs)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E442F9-DBCA-4611-B093-64815B4266BB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013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Ensure </a:t>
            </a:r>
            <a:r>
              <a:rPr lang="en-US" dirty="0">
                <a:latin typeface="Calibri"/>
                <a:cs typeface="Calibri"/>
              </a:rPr>
              <a:t>ALL students have at least a 70%  successful course completion </a:t>
            </a:r>
            <a:r>
              <a:rPr lang="en-US" dirty="0" smtClean="0">
                <a:latin typeface="Calibri"/>
                <a:cs typeface="Calibri"/>
              </a:rPr>
              <a:t>(w/”c” or better)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Ensure ALL New, First Time to College Students (approx. 3000 students/year):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Enter </a:t>
            </a:r>
            <a:r>
              <a:rPr lang="en-US" dirty="0">
                <a:latin typeface="Calibri"/>
                <a:cs typeface="Calibri"/>
              </a:rPr>
              <a:t>a Program of Study by their second semester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Complete 20 transferable units or a stackable certificate by the end of their first year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/>
                <a:cs typeface="Calibri"/>
              </a:rPr>
              <a:t>Are a part of at least one outside of the classroom learning environment on campus (</a:t>
            </a:r>
            <a:r>
              <a:rPr lang="en-US" dirty="0">
                <a:latin typeface="Calibri"/>
                <a:cs typeface="Calibri"/>
              </a:rPr>
              <a:t>i.e. learning communities, student life, student support programs, </a:t>
            </a:r>
            <a:r>
              <a:rPr lang="en-US" dirty="0" smtClean="0">
                <a:latin typeface="Calibri"/>
                <a:cs typeface="Calibri"/>
              </a:rPr>
              <a:t>work-study etc</a:t>
            </a:r>
            <a:r>
              <a:rPr lang="en-US" dirty="0">
                <a:latin typeface="Calibri"/>
                <a:cs typeface="Calibri"/>
              </a:rPr>
              <a:t>.)</a:t>
            </a:r>
            <a:r>
              <a:rPr lang="en-US" dirty="0" smtClean="0">
                <a:latin typeface="Calibri"/>
                <a:cs typeface="Calibri"/>
              </a:rPr>
              <a:t> or working off campus</a:t>
            </a:r>
          </a:p>
          <a:p>
            <a:pPr marL="365760" lvl="1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5" name="Picture 4" descr="BCC40Year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54" y="5371302"/>
            <a:ext cx="1468331" cy="1413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50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219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Calibri"/>
                <a:cs typeface="Calibri"/>
              </a:rPr>
              <a:t>PLANNING FOR ACTION 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E442F9-DBCA-4611-B093-64815B4266B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1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26821600"/>
              </p:ext>
            </p:extLst>
          </p:nvPr>
        </p:nvGraphicFramePr>
        <p:xfrm>
          <a:off x="1697722" y="1848879"/>
          <a:ext cx="5873950" cy="458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388765" y="6062996"/>
            <a:ext cx="2550702" cy="535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6062996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Shared Governance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1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Astin’s</a:t>
            </a:r>
            <a:r>
              <a:rPr lang="en-US" dirty="0" smtClean="0"/>
              <a:t> Environment Outcomes Model</a:t>
            </a:r>
            <a:endParaRPr lang="en-US" dirty="0"/>
          </a:p>
        </p:txBody>
      </p:sp>
      <p:pic>
        <p:nvPicPr>
          <p:cNvPr id="11" name="Content Placeholder 10" descr="Pie Chart IEO Model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-1056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361571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2014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7,279 Total Students</a:t>
            </a:r>
          </a:p>
          <a:p>
            <a:r>
              <a:rPr lang="en-US" sz="3200" dirty="0" smtClean="0"/>
              <a:t>2,184 students New, First Time Students</a:t>
            </a:r>
          </a:p>
          <a:p>
            <a:r>
              <a:rPr lang="en-US" sz="3200" dirty="0" smtClean="0"/>
              <a:t>approx. 1139 students exploring with major focus </a:t>
            </a:r>
          </a:p>
          <a:p>
            <a:pPr lvl="1"/>
            <a:r>
              <a:rPr lang="en-US" sz="3200" dirty="0" smtClean="0"/>
              <a:t>135 with a choice of an AA-T/AS-T</a:t>
            </a:r>
          </a:p>
          <a:p>
            <a:r>
              <a:rPr lang="en-US" sz="3200" dirty="0" smtClean="0"/>
              <a:t>approx. 1045 students students exploring without a major focus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Data from BI Tool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3583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547</Words>
  <Application>Microsoft Macintosh PowerPoint</Application>
  <PresentationFormat>On-screen Show (4:3)</PresentationFormat>
  <Paragraphs>73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EDUCATION MASTER PLAN</vt:lpstr>
      <vt:lpstr>PowerPoint Presentation</vt:lpstr>
      <vt:lpstr>Transforming lives is complex work</vt:lpstr>
      <vt:lpstr>ACHIEVEMENT AFTER 6 YRS  &amp; THE GAP</vt:lpstr>
      <vt:lpstr>Berkeley City College: Vision 2024</vt:lpstr>
      <vt:lpstr>BIG AUDACIOUS GOALS (BAGs)</vt:lpstr>
      <vt:lpstr>PLANNING FOR ACTION  </vt:lpstr>
      <vt:lpstr>Astin’s Environment Outcomes Model</vt:lpstr>
      <vt:lpstr>FALL 2014 STUDENTS</vt:lpstr>
      <vt:lpstr>THE STUDENT EXPERIENCE</vt:lpstr>
      <vt:lpstr>PROGRAM OF STUDY ACTIVITY</vt:lpstr>
      <vt:lpstr>RP Group – 6 Factors to Success</vt:lpstr>
      <vt:lpstr>PowerPoint Presentation</vt:lpstr>
      <vt:lpstr>Faculty Advisor Design Team Activity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MASTER PLAN</dc:title>
  <dc:creator>Mommy</dc:creator>
  <cp:lastModifiedBy>Mommy</cp:lastModifiedBy>
  <cp:revision>18</cp:revision>
  <dcterms:created xsi:type="dcterms:W3CDTF">2014-09-29T10:42:46Z</dcterms:created>
  <dcterms:modified xsi:type="dcterms:W3CDTF">2014-10-03T14:19:35Z</dcterms:modified>
</cp:coreProperties>
</file>