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89" r:id="rId4"/>
    <p:sldId id="265" r:id="rId5"/>
    <p:sldId id="290" r:id="rId6"/>
    <p:sldId id="288" r:id="rId7"/>
    <p:sldId id="268" r:id="rId8"/>
    <p:sldId id="269" r:id="rId9"/>
    <p:sldId id="275" r:id="rId10"/>
    <p:sldId id="276" r:id="rId11"/>
    <p:sldId id="295" r:id="rId12"/>
    <p:sldId id="296" r:id="rId13"/>
    <p:sldId id="297" r:id="rId14"/>
    <p:sldId id="294" r:id="rId15"/>
    <p:sldId id="298" r:id="rId16"/>
    <p:sldId id="257" r:id="rId17"/>
    <p:sldId id="286" r:id="rId18"/>
    <p:sldId id="292" r:id="rId19"/>
    <p:sldId id="293"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file:///C:\Users\mchen\Dropbox\Institutional%20Self%20Study%202013-14\Evidence\Spreadsheets%2007%2029%202014\Enrollment%20Demographics%200729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chen\AppData\Local\Microsoft\Windows\Temporary%20Internet%20Files\Content.Outlook\6MMDD0N7\population_projections6%2017%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1" Type="http://schemas.openxmlformats.org/officeDocument/2006/relationships/oleObject" Target="file:///C:\Users\mchen\AppData\Local\Microsoft\Windows\Temporary%20Internet%20Files\Content.Outlook\6MMDD0N7\population_projections6%2017%20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cat>
            <c:strRef>
              <c:f>AnnEnrollByAge!$C$4:$W$4</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AnnEnrollByAge!$C$5:$W$5</c:f>
              <c:numCache>
                <c:formatCode>#,##0</c:formatCode>
                <c:ptCount val="21"/>
                <c:pt idx="0">
                  <c:v>6973</c:v>
                </c:pt>
                <c:pt idx="1">
                  <c:v>5848</c:v>
                </c:pt>
                <c:pt idx="2">
                  <c:v>5647</c:v>
                </c:pt>
                <c:pt idx="3">
                  <c:v>5922</c:v>
                </c:pt>
                <c:pt idx="4">
                  <c:v>5155</c:v>
                </c:pt>
                <c:pt idx="5">
                  <c:v>5932</c:v>
                </c:pt>
                <c:pt idx="6">
                  <c:v>6995</c:v>
                </c:pt>
                <c:pt idx="7">
                  <c:v>7012</c:v>
                </c:pt>
                <c:pt idx="8">
                  <c:v>7379</c:v>
                </c:pt>
                <c:pt idx="9">
                  <c:v>7737</c:v>
                </c:pt>
                <c:pt idx="10">
                  <c:v>7690</c:v>
                </c:pt>
                <c:pt idx="11">
                  <c:v>6561</c:v>
                </c:pt>
                <c:pt idx="12">
                  <c:v>6708</c:v>
                </c:pt>
                <c:pt idx="13">
                  <c:v>6921</c:v>
                </c:pt>
                <c:pt idx="14">
                  <c:v>7876</c:v>
                </c:pt>
                <c:pt idx="15">
                  <c:v>9808</c:v>
                </c:pt>
                <c:pt idx="16">
                  <c:v>11572</c:v>
                </c:pt>
                <c:pt idx="17">
                  <c:v>12723</c:v>
                </c:pt>
                <c:pt idx="18">
                  <c:v>12326</c:v>
                </c:pt>
                <c:pt idx="19">
                  <c:v>11415</c:v>
                </c:pt>
                <c:pt idx="20">
                  <c:v>11164</c:v>
                </c:pt>
              </c:numCache>
            </c:numRef>
          </c:val>
        </c:ser>
        <c:dLbls>
          <c:showLegendKey val="0"/>
          <c:showVal val="0"/>
          <c:showCatName val="0"/>
          <c:showSerName val="0"/>
          <c:showPercent val="0"/>
          <c:showBubbleSize val="0"/>
        </c:dLbls>
        <c:axId val="65931520"/>
        <c:axId val="66338816"/>
      </c:areaChart>
      <c:catAx>
        <c:axId val="65931520"/>
        <c:scaling>
          <c:orientation val="minMax"/>
        </c:scaling>
        <c:delete val="0"/>
        <c:axPos val="b"/>
        <c:majorTickMark val="out"/>
        <c:minorTickMark val="none"/>
        <c:tickLblPos val="nextTo"/>
        <c:crossAx val="66338816"/>
        <c:crosses val="autoZero"/>
        <c:auto val="1"/>
        <c:lblAlgn val="ctr"/>
        <c:lblOffset val="100"/>
        <c:noMultiLvlLbl val="0"/>
      </c:catAx>
      <c:valAx>
        <c:axId val="66338816"/>
        <c:scaling>
          <c:orientation val="minMax"/>
        </c:scaling>
        <c:delete val="1"/>
        <c:axPos val="l"/>
        <c:majorGridlines/>
        <c:numFmt formatCode="#,##0" sourceLinked="1"/>
        <c:majorTickMark val="out"/>
        <c:minorTickMark val="none"/>
        <c:tickLblPos val="nextTo"/>
        <c:crossAx val="65931520"/>
        <c:crosses val="autoZero"/>
        <c:crossBetween val="midCat"/>
      </c:valAx>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'[population_projections6 17 14.xlsx]AgeProjection'!$CF$55</c:f>
              <c:strCache>
                <c:ptCount val="1"/>
                <c:pt idx="0">
                  <c:v>Young Retirees 
(65-74 years)</c:v>
                </c:pt>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14.xlsx]AgeProjection'!$CF$56:$CF$106</c:f>
              <c:numCache>
                <c:formatCode>#,##0</c:formatCode>
                <c:ptCount val="51"/>
                <c:pt idx="0">
                  <c:v>71853.071522002501</c:v>
                </c:pt>
                <c:pt idx="1">
                  <c:v>75678.397115972446</c:v>
                </c:pt>
                <c:pt idx="2">
                  <c:v>81187.975227384391</c:v>
                </c:pt>
                <c:pt idx="3">
                  <c:v>86395.027599883819</c:v>
                </c:pt>
                <c:pt idx="4">
                  <c:v>91133.639106898481</c:v>
                </c:pt>
                <c:pt idx="5">
                  <c:v>96030.670368298976</c:v>
                </c:pt>
                <c:pt idx="6">
                  <c:v>100794.48299291285</c:v>
                </c:pt>
                <c:pt idx="7">
                  <c:v>105511.06520453212</c:v>
                </c:pt>
                <c:pt idx="8">
                  <c:v>109924.2646454746</c:v>
                </c:pt>
                <c:pt idx="9">
                  <c:v>114489.12122674072</c:v>
                </c:pt>
                <c:pt idx="10">
                  <c:v>119284.67205861527</c:v>
                </c:pt>
                <c:pt idx="11">
                  <c:v>123638.68277494372</c:v>
                </c:pt>
                <c:pt idx="12">
                  <c:v>126579.11791739275</c:v>
                </c:pt>
                <c:pt idx="13">
                  <c:v>129340.17310159434</c:v>
                </c:pt>
                <c:pt idx="14">
                  <c:v>132385.33715078657</c:v>
                </c:pt>
                <c:pt idx="15">
                  <c:v>135829.71550336768</c:v>
                </c:pt>
                <c:pt idx="16">
                  <c:v>139025.67304769676</c:v>
                </c:pt>
                <c:pt idx="17">
                  <c:v>141772.43372660459</c:v>
                </c:pt>
                <c:pt idx="18">
                  <c:v>144168.79092467646</c:v>
                </c:pt>
                <c:pt idx="19">
                  <c:v>146301.97689165195</c:v>
                </c:pt>
                <c:pt idx="20">
                  <c:v>147602.49811974179</c:v>
                </c:pt>
                <c:pt idx="21">
                  <c:v>147937.53557164228</c:v>
                </c:pt>
                <c:pt idx="22">
                  <c:v>147755.51879472597</c:v>
                </c:pt>
                <c:pt idx="23">
                  <c:v>147693.3228695337</c:v>
                </c:pt>
                <c:pt idx="24">
                  <c:v>147800.72774850513</c:v>
                </c:pt>
                <c:pt idx="25">
                  <c:v>148045.10723764083</c:v>
                </c:pt>
                <c:pt idx="26">
                  <c:v>147509.39933791177</c:v>
                </c:pt>
                <c:pt idx="27">
                  <c:v>146018.21688282155</c:v>
                </c:pt>
                <c:pt idx="28">
                  <c:v>144141.42281835186</c:v>
                </c:pt>
                <c:pt idx="29">
                  <c:v>142183.18841385897</c:v>
                </c:pt>
                <c:pt idx="30">
                  <c:v>140651.54973685302</c:v>
                </c:pt>
                <c:pt idx="31">
                  <c:v>139314.76712901043</c:v>
                </c:pt>
                <c:pt idx="32">
                  <c:v>138256.23363393359</c:v>
                </c:pt>
                <c:pt idx="33">
                  <c:v>137112.8814322722</c:v>
                </c:pt>
                <c:pt idx="34">
                  <c:v>135833.041456409</c:v>
                </c:pt>
                <c:pt idx="35">
                  <c:v>134865.71299209632</c:v>
                </c:pt>
                <c:pt idx="36">
                  <c:v>134396.78249724398</c:v>
                </c:pt>
                <c:pt idx="37">
                  <c:v>134887.81637492278</c:v>
                </c:pt>
                <c:pt idx="38">
                  <c:v>135539.01935857188</c:v>
                </c:pt>
                <c:pt idx="39">
                  <c:v>136207.74861155447</c:v>
                </c:pt>
                <c:pt idx="40">
                  <c:v>136854.05033232778</c:v>
                </c:pt>
                <c:pt idx="41">
                  <c:v>137535.89227197392</c:v>
                </c:pt>
                <c:pt idx="42">
                  <c:v>137663.44311670685</c:v>
                </c:pt>
                <c:pt idx="43">
                  <c:v>137472.82535080423</c:v>
                </c:pt>
                <c:pt idx="44">
                  <c:v>137343.70022353652</c:v>
                </c:pt>
                <c:pt idx="45">
                  <c:v>137408.48953567838</c:v>
                </c:pt>
                <c:pt idx="46">
                  <c:v>138630.97498629888</c:v>
                </c:pt>
                <c:pt idx="47">
                  <c:v>141605.58024044227</c:v>
                </c:pt>
                <c:pt idx="48">
                  <c:v>146004.70999417381</c:v>
                </c:pt>
                <c:pt idx="49">
                  <c:v>150594.0273323619</c:v>
                </c:pt>
                <c:pt idx="50">
                  <c:v>154786.95363464879</c:v>
                </c:pt>
              </c:numCache>
            </c:numRef>
          </c:val>
          <c:smooth val="0"/>
        </c:ser>
        <c:ser>
          <c:idx val="1"/>
          <c:order val="1"/>
          <c:tx>
            <c:strRef>
              <c:f>'[population_projections6 17 14.xlsx]AgeProjection'!$CG$55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14.xlsx]AgeProjection'!$CG$56:$CG$106</c:f>
            </c:numRef>
          </c:val>
          <c:smooth val="0"/>
        </c:ser>
        <c:ser>
          <c:idx val="2"/>
          <c:order val="2"/>
          <c:tx>
            <c:strRef>
              <c:f>'[population_projections6 17 14.xlsx]AgeProjection'!$CH$55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14.xlsx]AgeProjection'!$CH$56:$CH$106</c:f>
            </c:numRef>
          </c:val>
          <c:smooth val="0"/>
        </c:ser>
        <c:ser>
          <c:idx val="3"/>
          <c:order val="3"/>
          <c:tx>
            <c:strRef>
              <c:f>'[population_projections6 17 14.xlsx]AgeProjection'!$CI$55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14.xlsx]AgeProjection'!$CI$56:$CI$106</c:f>
            </c:numRef>
          </c:val>
          <c:smooth val="0"/>
        </c:ser>
        <c:ser>
          <c:idx val="4"/>
          <c:order val="4"/>
          <c:tx>
            <c:strRef>
              <c:f>'[population_projections6 17 14.xlsx]AgeProjection'!$CJ$55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14.xlsx]AgeProjection'!$CJ$56:$CJ$106</c:f>
            </c:numRef>
          </c:val>
          <c:smooth val="0"/>
        </c:ser>
        <c:ser>
          <c:idx val="5"/>
          <c:order val="5"/>
          <c:tx>
            <c:strRef>
              <c:f>'[population_projections6 17 14.xlsx]AgeProjection'!$CK$55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14.xlsx]AgeProjection'!$CK$56:$CK$106</c:f>
            </c:numRef>
          </c:val>
          <c:smooth val="0"/>
        </c:ser>
        <c:ser>
          <c:idx val="6"/>
          <c:order val="6"/>
          <c:tx>
            <c:strRef>
              <c:f>'[population_projections6 17 14.xlsx]AgeProjection'!$CL$55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14.xlsx]AgeProjection'!$CL$56:$CL$106</c:f>
            </c:numRef>
          </c:val>
          <c:smooth val="0"/>
        </c:ser>
        <c:ser>
          <c:idx val="7"/>
          <c:order val="7"/>
          <c:tx>
            <c:strRef>
              <c:f>'[population_projections6 17 14.xlsx]AgeProjection'!$CM$55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14.xlsx]AgeProjection'!$CM$56:$CM$106</c:f>
            </c:numRef>
          </c:val>
          <c:smooth val="0"/>
        </c:ser>
        <c:ser>
          <c:idx val="8"/>
          <c:order val="8"/>
          <c:tx>
            <c:strRef>
              <c:f>'[population_projections6 17 14.xlsx]AgeProjection'!$CN$55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14.xlsx]AgeProjection'!$CN$56:$CN$106</c:f>
            </c:numRef>
          </c:val>
          <c:smooth val="0"/>
        </c:ser>
        <c:ser>
          <c:idx val="9"/>
          <c:order val="9"/>
          <c:tx>
            <c:strRef>
              <c:f>'[population_projections6 17 14.xlsx]AgeProjection'!$CO$55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14.xlsx]AgeProjection'!$CO$56:$CO$106</c:f>
            </c:numRef>
          </c:val>
          <c:smooth val="0"/>
        </c:ser>
        <c:ser>
          <c:idx val="10"/>
          <c:order val="10"/>
          <c:tx>
            <c:strRef>
              <c:f>'[population_projections6 17 14.xlsx]AgeProjection'!$CP$55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14.xlsx]AgeProjection'!$CP$56:$CP$106</c:f>
            </c:numRef>
          </c:val>
          <c:smooth val="0"/>
        </c:ser>
        <c:ser>
          <c:idx val="11"/>
          <c:order val="11"/>
          <c:tx>
            <c:strRef>
              <c:f>'[population_projections6 17 14.xlsx]AgeProjection'!$CQ$55</c:f>
              <c:strCache>
                <c:ptCount val="1"/>
                <c:pt idx="0">
                  <c:v>Mature Retirees 
(75-84 years)</c:v>
                </c:pt>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14.xlsx]AgeProjection'!$CQ$56:$CQ$106</c:f>
              <c:numCache>
                <c:formatCode>#,##0</c:formatCode>
                <c:ptCount val="51"/>
                <c:pt idx="0">
                  <c:v>40448.508725406078</c:v>
                </c:pt>
                <c:pt idx="1">
                  <c:v>40583.475013273332</c:v>
                </c:pt>
                <c:pt idx="2">
                  <c:v>40914.666269464651</c:v>
                </c:pt>
                <c:pt idx="3">
                  <c:v>41576.415341147796</c:v>
                </c:pt>
                <c:pt idx="4">
                  <c:v>42476.545424756245</c:v>
                </c:pt>
                <c:pt idx="5">
                  <c:v>43533.352852660726</c:v>
                </c:pt>
                <c:pt idx="6">
                  <c:v>44828.471667733204</c:v>
                </c:pt>
                <c:pt idx="7">
                  <c:v>46749.470988858084</c:v>
                </c:pt>
                <c:pt idx="8">
                  <c:v>49245.212587095935</c:v>
                </c:pt>
                <c:pt idx="9">
                  <c:v>51900.96159875911</c:v>
                </c:pt>
                <c:pt idx="10">
                  <c:v>54478.855214582705</c:v>
                </c:pt>
                <c:pt idx="11">
                  <c:v>57571.768514301351</c:v>
                </c:pt>
                <c:pt idx="12">
                  <c:v>62103.08043711006</c:v>
                </c:pt>
                <c:pt idx="13">
                  <c:v>66388.782304994398</c:v>
                </c:pt>
                <c:pt idx="14">
                  <c:v>70259.15218586725</c:v>
                </c:pt>
                <c:pt idx="15">
                  <c:v>74241.4315142017</c:v>
                </c:pt>
                <c:pt idx="16">
                  <c:v>77886.981278121588</c:v>
                </c:pt>
                <c:pt idx="17">
                  <c:v>81448.044042497728</c:v>
                </c:pt>
                <c:pt idx="18">
                  <c:v>84905.318806168798</c:v>
                </c:pt>
                <c:pt idx="19">
                  <c:v>88479.19099421156</c:v>
                </c:pt>
                <c:pt idx="20">
                  <c:v>92430.623208841862</c:v>
                </c:pt>
                <c:pt idx="21">
                  <c:v>95983.999800335077</c:v>
                </c:pt>
                <c:pt idx="22">
                  <c:v>98693.98455345523</c:v>
                </c:pt>
                <c:pt idx="23">
                  <c:v>101367.74902042815</c:v>
                </c:pt>
                <c:pt idx="24">
                  <c:v>104263.81321601375</c:v>
                </c:pt>
                <c:pt idx="25">
                  <c:v>107587.8858769583</c:v>
                </c:pt>
                <c:pt idx="26">
                  <c:v>110662.3180024232</c:v>
                </c:pt>
                <c:pt idx="27">
                  <c:v>113405.36684674661</c:v>
                </c:pt>
                <c:pt idx="28">
                  <c:v>115913.30829404853</c:v>
                </c:pt>
                <c:pt idx="29">
                  <c:v>118189.44245340684</c:v>
                </c:pt>
                <c:pt idx="30">
                  <c:v>119812.65379183274</c:v>
                </c:pt>
                <c:pt idx="31">
                  <c:v>120457.36169325167</c:v>
                </c:pt>
                <c:pt idx="32">
                  <c:v>120697.58298223687</c:v>
                </c:pt>
                <c:pt idx="33">
                  <c:v>121048.62024855541</c:v>
                </c:pt>
                <c:pt idx="34">
                  <c:v>121544.63309990888</c:v>
                </c:pt>
                <c:pt idx="35">
                  <c:v>122109.71892008281</c:v>
                </c:pt>
                <c:pt idx="36">
                  <c:v>121917.24339539955</c:v>
                </c:pt>
                <c:pt idx="37">
                  <c:v>120877.26763003996</c:v>
                </c:pt>
                <c:pt idx="38">
                  <c:v>119557.79420357848</c:v>
                </c:pt>
                <c:pt idx="39">
                  <c:v>118152.20032829109</c:v>
                </c:pt>
                <c:pt idx="40">
                  <c:v>117097.41596731247</c:v>
                </c:pt>
                <c:pt idx="41">
                  <c:v>116185.55187623588</c:v>
                </c:pt>
                <c:pt idx="42">
                  <c:v>115498.81098499271</c:v>
                </c:pt>
                <c:pt idx="43">
                  <c:v>114807.78945366867</c:v>
                </c:pt>
                <c:pt idx="44">
                  <c:v>114043.56165955396</c:v>
                </c:pt>
                <c:pt idx="45">
                  <c:v>113703.81906037283</c:v>
                </c:pt>
                <c:pt idx="46">
                  <c:v>113660.89982119744</c:v>
                </c:pt>
                <c:pt idx="47">
                  <c:v>114321.86052634194</c:v>
                </c:pt>
                <c:pt idx="48">
                  <c:v>115090.8130760511</c:v>
                </c:pt>
                <c:pt idx="49">
                  <c:v>115861.37439960086</c:v>
                </c:pt>
                <c:pt idx="50">
                  <c:v>116629.38155939465</c:v>
                </c:pt>
              </c:numCache>
            </c:numRef>
          </c:val>
          <c:smooth val="0"/>
        </c:ser>
        <c:ser>
          <c:idx val="12"/>
          <c:order val="12"/>
          <c:tx>
            <c:strRef>
              <c:f>'[population_projections6 17 14.xlsx]AgeProjection'!$CR$55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14.xlsx]AgeProjection'!$CR$56:$CR$106</c:f>
            </c:numRef>
          </c:val>
          <c:smooth val="0"/>
        </c:ser>
        <c:ser>
          <c:idx val="13"/>
          <c:order val="13"/>
          <c:tx>
            <c:strRef>
              <c:f>'[population_projections6 17 14.xlsx]AgeProjection'!$CS$55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14.xlsx]AgeProjection'!$CS$56:$CS$106</c:f>
            </c:numRef>
          </c:val>
          <c:smooth val="0"/>
        </c:ser>
        <c:ser>
          <c:idx val="14"/>
          <c:order val="14"/>
          <c:tx>
            <c:strRef>
              <c:f>'[population_projections6 17 14.xlsx]AgeProjection'!$CT$55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14.xlsx]AgeProjection'!$CT$56:$CT$106</c:f>
            </c:numRef>
          </c:val>
          <c:smooth val="0"/>
        </c:ser>
        <c:ser>
          <c:idx val="15"/>
          <c:order val="15"/>
          <c:tx>
            <c:strRef>
              <c:f>'[population_projections6 17 14.xlsx]AgeProjection'!$CU$55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14.xlsx]AgeProjection'!$CU$56:$CU$106</c:f>
            </c:numRef>
          </c:val>
          <c:smooth val="0"/>
        </c:ser>
        <c:ser>
          <c:idx val="16"/>
          <c:order val="16"/>
          <c:tx>
            <c:strRef>
              <c:f>'[population_projections6 17 14.xlsx]AgeProjection'!$CV$55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14.xlsx]AgeProjection'!$CV$56:$CV$106</c:f>
            </c:numRef>
          </c:val>
          <c:smooth val="0"/>
        </c:ser>
        <c:ser>
          <c:idx val="17"/>
          <c:order val="17"/>
          <c:tx>
            <c:strRef>
              <c:f>'[population_projections6 17 14.xlsx]AgeProjection'!$CW$55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14.xlsx]AgeProjection'!$CW$56:$CW$106</c:f>
            </c:numRef>
          </c:val>
          <c:smooth val="0"/>
        </c:ser>
        <c:ser>
          <c:idx val="18"/>
          <c:order val="18"/>
          <c:tx>
            <c:strRef>
              <c:f>'[population_projections6 17 14.xlsx]AgeProjection'!$CX$55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14.xlsx]AgeProjection'!$CX$56:$CX$106</c:f>
            </c:numRef>
          </c:val>
          <c:smooth val="0"/>
        </c:ser>
        <c:ser>
          <c:idx val="19"/>
          <c:order val="19"/>
          <c:tx>
            <c:strRef>
              <c:f>'[population_projections6 17 14.xlsx]AgeProjection'!$CY$55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14.xlsx]AgeProjection'!$CY$56:$CY$106</c:f>
            </c:numRef>
          </c:val>
          <c:smooth val="0"/>
        </c:ser>
        <c:ser>
          <c:idx val="20"/>
          <c:order val="20"/>
          <c:tx>
            <c:strRef>
              <c:f>'[population_projections6 17 14.xlsx]AgeProjection'!$CZ$55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14.xlsx]AgeProjection'!$CZ$56:$CZ$106</c:f>
            </c:numRef>
          </c:val>
          <c:smooth val="0"/>
        </c:ser>
        <c:ser>
          <c:idx val="21"/>
          <c:order val="21"/>
          <c:tx>
            <c:strRef>
              <c:f>'[population_projections6 17 14.xlsx]AgeProjection'!$DA$55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14.xlsx]AgeProjection'!$DA$56:$DA$106</c:f>
            </c:numRef>
          </c:val>
          <c:smooth val="0"/>
        </c:ser>
        <c:ser>
          <c:idx val="22"/>
          <c:order val="22"/>
          <c:tx>
            <c:strRef>
              <c:f>'[population_projections6 17 14.xlsx]AgeProjection'!$DB$55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14.xlsx]AgeProjection'!$DB$56:$DB$106</c:f>
            </c:numRef>
          </c:val>
          <c:smooth val="0"/>
        </c:ser>
        <c:ser>
          <c:idx val="23"/>
          <c:order val="23"/>
          <c:tx>
            <c:strRef>
              <c:f>'[population_projections6 17 14.xlsx]AgeProjection'!$DC$55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14.xlsx]AgeProjection'!$DC$56:$DC$106</c:f>
            </c:numRef>
          </c:val>
          <c:smooth val="0"/>
        </c:ser>
        <c:ser>
          <c:idx val="24"/>
          <c:order val="24"/>
          <c:tx>
            <c:strRef>
              <c:f>'[population_projections6 17 14.xlsx]AgeProjection'!$DD$55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14.xlsx]AgeProjection'!$DD$56:$DD$106</c:f>
            </c:numRef>
          </c:val>
          <c:smooth val="0"/>
        </c:ser>
        <c:ser>
          <c:idx val="25"/>
          <c:order val="25"/>
          <c:tx>
            <c:strRef>
              <c:f>'[population_projections6 17 14.xlsx]AgeProjection'!$DE$55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14.xlsx]AgeProjection'!$DE$56:$DE$106</c:f>
            </c:numRef>
          </c:val>
          <c:smooth val="0"/>
        </c:ser>
        <c:ser>
          <c:idx val="26"/>
          <c:order val="26"/>
          <c:tx>
            <c:strRef>
              <c:f>'[population_projections6 17 14.xlsx]AgeProjection'!$DF$55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14.xlsx]AgeProjection'!$DF$56:$DF$106</c:f>
            </c:numRef>
          </c:val>
          <c:smooth val="0"/>
        </c:ser>
        <c:ser>
          <c:idx val="27"/>
          <c:order val="27"/>
          <c:tx>
            <c:strRef>
              <c:f>'[population_projections6 17 14.xlsx]AgeProjection'!$DG$55</c:f>
              <c:strCache>
                <c:ptCount val="1"/>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14.xlsx]AgeProjection'!$DG$56:$DG$106</c:f>
            </c:numRef>
          </c:val>
          <c:smooth val="0"/>
        </c:ser>
        <c:ser>
          <c:idx val="28"/>
          <c:order val="28"/>
          <c:tx>
            <c:strRef>
              <c:f>'[population_projections6 17 14.xlsx]AgeProjection'!$DH$55</c:f>
              <c:strCache>
                <c:ptCount val="1"/>
                <c:pt idx="0">
                  <c:v>Seniors 
(85 or more years) </c:v>
                </c:pt>
              </c:strCache>
            </c:strRef>
          </c:tx>
          <c:cat>
            <c:numRef>
              <c:f>'[population_projections6 17 14.xlsx]AgeProjection'!$CE$56:$CE$106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14.xlsx]AgeProjection'!$DH$56:$DH$106</c:f>
              <c:numCache>
                <c:formatCode>0</c:formatCode>
                <c:ptCount val="51"/>
                <c:pt idx="0">
                  <c:v>19456.355737934678</c:v>
                </c:pt>
                <c:pt idx="1">
                  <c:v>19749.103242763522</c:v>
                </c:pt>
                <c:pt idx="2">
                  <c:v>19992.251269397686</c:v>
                </c:pt>
                <c:pt idx="3">
                  <c:v>20162.890872090018</c:v>
                </c:pt>
                <c:pt idx="4">
                  <c:v>20252.926468778533</c:v>
                </c:pt>
                <c:pt idx="5">
                  <c:v>20487.412848340093</c:v>
                </c:pt>
                <c:pt idx="6">
                  <c:v>20636.691180007205</c:v>
                </c:pt>
                <c:pt idx="7">
                  <c:v>20694.835639833938</c:v>
                </c:pt>
                <c:pt idx="8">
                  <c:v>20788.481256762811</c:v>
                </c:pt>
                <c:pt idx="9">
                  <c:v>20844.052892990487</c:v>
                </c:pt>
                <c:pt idx="10">
                  <c:v>21074.381031008641</c:v>
                </c:pt>
                <c:pt idx="11">
                  <c:v>21380.470432365415</c:v>
                </c:pt>
                <c:pt idx="12">
                  <c:v>21786.751167731403</c:v>
                </c:pt>
                <c:pt idx="13">
                  <c:v>22381.005721154266</c:v>
                </c:pt>
                <c:pt idx="14">
                  <c:v>23075.686775843478</c:v>
                </c:pt>
                <c:pt idx="15">
                  <c:v>23941.152875935561</c:v>
                </c:pt>
                <c:pt idx="16">
                  <c:v>24852.688870182461</c:v>
                </c:pt>
                <c:pt idx="17">
                  <c:v>26040.573883729998</c:v>
                </c:pt>
                <c:pt idx="18">
                  <c:v>27582.669803099539</c:v>
                </c:pt>
                <c:pt idx="19">
                  <c:v>29141.48421464354</c:v>
                </c:pt>
                <c:pt idx="20">
                  <c:v>30771.294598835608</c:v>
                </c:pt>
                <c:pt idx="21">
                  <c:v>32657.453637006049</c:v>
                </c:pt>
                <c:pt idx="22">
                  <c:v>35446.025107428533</c:v>
                </c:pt>
                <c:pt idx="23">
                  <c:v>38145.68900880115</c:v>
                </c:pt>
                <c:pt idx="24">
                  <c:v>40563.763965675142</c:v>
                </c:pt>
                <c:pt idx="25">
                  <c:v>43106.404088087569</c:v>
                </c:pt>
                <c:pt idx="26">
                  <c:v>45370.0108505631</c:v>
                </c:pt>
                <c:pt idx="27">
                  <c:v>47712.944124364913</c:v>
                </c:pt>
                <c:pt idx="28">
                  <c:v>50183.969309063577</c:v>
                </c:pt>
                <c:pt idx="29">
                  <c:v>52685.535915758046</c:v>
                </c:pt>
                <c:pt idx="30">
                  <c:v>55459.131466779058</c:v>
                </c:pt>
                <c:pt idx="31">
                  <c:v>58071.182755873117</c:v>
                </c:pt>
                <c:pt idx="32">
                  <c:v>60711.983738260082</c:v>
                </c:pt>
                <c:pt idx="33">
                  <c:v>63240.128177702194</c:v>
                </c:pt>
                <c:pt idx="34">
                  <c:v>65722.600703514036</c:v>
                </c:pt>
                <c:pt idx="35">
                  <c:v>68585.511973455737</c:v>
                </c:pt>
                <c:pt idx="36">
                  <c:v>71080.596507018636</c:v>
                </c:pt>
                <c:pt idx="37">
                  <c:v>73435.697463008488</c:v>
                </c:pt>
                <c:pt idx="38">
                  <c:v>75715.74536265184</c:v>
                </c:pt>
                <c:pt idx="39">
                  <c:v>77890.820084100225</c:v>
                </c:pt>
                <c:pt idx="40">
                  <c:v>79831.972235979614</c:v>
                </c:pt>
                <c:pt idx="41">
                  <c:v>81052.992048449596</c:v>
                </c:pt>
                <c:pt idx="42">
                  <c:v>82132.418901998186</c:v>
                </c:pt>
                <c:pt idx="43">
                  <c:v>83315.008999990809</c:v>
                </c:pt>
                <c:pt idx="44">
                  <c:v>84660.35999786084</c:v>
                </c:pt>
                <c:pt idx="45">
                  <c:v>86414.046015691099</c:v>
                </c:pt>
                <c:pt idx="46">
                  <c:v>87422.483289372874</c:v>
                </c:pt>
                <c:pt idx="47">
                  <c:v>87821.5064404523</c:v>
                </c:pt>
                <c:pt idx="48">
                  <c:v>88111.568510333411</c:v>
                </c:pt>
                <c:pt idx="49">
                  <c:v>88369.562732640552</c:v>
                </c:pt>
                <c:pt idx="50">
                  <c:v>88802.947967962231</c:v>
                </c:pt>
              </c:numCache>
            </c:numRef>
          </c:val>
          <c:smooth val="0"/>
        </c:ser>
        <c:dLbls>
          <c:showLegendKey val="0"/>
          <c:showVal val="0"/>
          <c:showCatName val="0"/>
          <c:showSerName val="0"/>
          <c:showPercent val="0"/>
          <c:showBubbleSize val="0"/>
        </c:dLbls>
        <c:marker val="1"/>
        <c:smooth val="0"/>
        <c:axId val="184367360"/>
        <c:axId val="184381440"/>
      </c:lineChart>
      <c:catAx>
        <c:axId val="184367360"/>
        <c:scaling>
          <c:orientation val="minMax"/>
        </c:scaling>
        <c:delete val="0"/>
        <c:axPos val="b"/>
        <c:numFmt formatCode="General" sourceLinked="1"/>
        <c:majorTickMark val="out"/>
        <c:minorTickMark val="none"/>
        <c:tickLblPos val="nextTo"/>
        <c:crossAx val="184381440"/>
        <c:crosses val="autoZero"/>
        <c:auto val="1"/>
        <c:lblAlgn val="ctr"/>
        <c:lblOffset val="100"/>
        <c:noMultiLvlLbl val="0"/>
      </c:catAx>
      <c:valAx>
        <c:axId val="184381440"/>
        <c:scaling>
          <c:orientation val="minMax"/>
        </c:scaling>
        <c:delete val="0"/>
        <c:axPos val="l"/>
        <c:majorGridlines/>
        <c:numFmt formatCode="#,##0" sourceLinked="1"/>
        <c:majorTickMark val="out"/>
        <c:minorTickMark val="none"/>
        <c:tickLblPos val="nextTo"/>
        <c:crossAx val="1843673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Sheet1!$B$16</c:f>
              <c:strCache>
                <c:ptCount val="1"/>
                <c:pt idx="0">
                  <c:v>Fall 1994</c:v>
                </c:pt>
              </c:strCache>
            </c:strRef>
          </c:tx>
          <c:invertIfNegative val="0"/>
          <c:cat>
            <c:strRef>
              <c:f>Sheet1!$A$17:$A$25</c:f>
              <c:strCache>
                <c:ptCount val="9"/>
                <c:pt idx="0">
                  <c:v>Transfer w/wo Degree</c:v>
                </c:pt>
                <c:pt idx="1">
                  <c:v>AA /AS Only</c:v>
                </c:pt>
                <c:pt idx="2">
                  <c:v>CTE Degree/Cert.</c:v>
                </c:pt>
                <c:pt idx="3">
                  <c:v>Career Skills</c:v>
                </c:pt>
                <c:pt idx="4">
                  <c:v>HS/GED</c:v>
                </c:pt>
                <c:pt idx="5">
                  <c:v>4-Yr  Stduents Attending BCC</c:v>
                </c:pt>
                <c:pt idx="6">
                  <c:v>Undecided/Unk.</c:v>
                </c:pt>
                <c:pt idx="7">
                  <c:v>Educational Development</c:v>
                </c:pt>
                <c:pt idx="8">
                  <c:v>Cultural Enrichment</c:v>
                </c:pt>
              </c:strCache>
            </c:strRef>
          </c:cat>
          <c:val>
            <c:numRef>
              <c:f>Sheet1!$B$17:$B$25</c:f>
              <c:numCache>
                <c:formatCode>_(* #,##0_);_(* \(#,##0\);_(* "-"??_);_(@_)</c:formatCode>
                <c:ptCount val="9"/>
                <c:pt idx="0">
                  <c:v>1069</c:v>
                </c:pt>
                <c:pt idx="1">
                  <c:v>109</c:v>
                </c:pt>
                <c:pt idx="2">
                  <c:v>213</c:v>
                </c:pt>
                <c:pt idx="3">
                  <c:v>727</c:v>
                </c:pt>
                <c:pt idx="4">
                  <c:v>36</c:v>
                </c:pt>
                <c:pt idx="6">
                  <c:v>228</c:v>
                </c:pt>
                <c:pt idx="7">
                  <c:v>70</c:v>
                </c:pt>
                <c:pt idx="8">
                  <c:v>757</c:v>
                </c:pt>
              </c:numCache>
            </c:numRef>
          </c:val>
        </c:ser>
        <c:ser>
          <c:idx val="1"/>
          <c:order val="1"/>
          <c:tx>
            <c:strRef>
              <c:f>Sheet1!$C$16</c:f>
              <c:strCache>
                <c:ptCount val="1"/>
                <c:pt idx="0">
                  <c:v>Fall 2013</c:v>
                </c:pt>
              </c:strCache>
            </c:strRef>
          </c:tx>
          <c:invertIfNegative val="0"/>
          <c:cat>
            <c:strRef>
              <c:f>Sheet1!$A$17:$A$25</c:f>
              <c:strCache>
                <c:ptCount val="9"/>
                <c:pt idx="0">
                  <c:v>Transfer w/wo Degree</c:v>
                </c:pt>
                <c:pt idx="1">
                  <c:v>AA /AS Only</c:v>
                </c:pt>
                <c:pt idx="2">
                  <c:v>CTE Degree/Cert.</c:v>
                </c:pt>
                <c:pt idx="3">
                  <c:v>Career Skills</c:v>
                </c:pt>
                <c:pt idx="4">
                  <c:v>HS/GED</c:v>
                </c:pt>
                <c:pt idx="5">
                  <c:v>4-Yr  Stduents Attending BCC</c:v>
                </c:pt>
                <c:pt idx="6">
                  <c:v>Undecided/Unk.</c:v>
                </c:pt>
                <c:pt idx="7">
                  <c:v>Educational Development</c:v>
                </c:pt>
                <c:pt idx="8">
                  <c:v>Cultural Enrichment</c:v>
                </c:pt>
              </c:strCache>
            </c:strRef>
          </c:cat>
          <c:val>
            <c:numRef>
              <c:f>Sheet1!$C$17:$C$25</c:f>
              <c:numCache>
                <c:formatCode>_(* #,##0_);_(* \(#,##0\);_(* "-"??_);_(@_)</c:formatCode>
                <c:ptCount val="9"/>
                <c:pt idx="0">
                  <c:v>3368</c:v>
                </c:pt>
                <c:pt idx="1">
                  <c:v>303</c:v>
                </c:pt>
                <c:pt idx="2">
                  <c:v>163</c:v>
                </c:pt>
                <c:pt idx="3">
                  <c:v>815</c:v>
                </c:pt>
                <c:pt idx="4">
                  <c:v>72</c:v>
                </c:pt>
                <c:pt idx="5">
                  <c:v>1235</c:v>
                </c:pt>
                <c:pt idx="6">
                  <c:v>742</c:v>
                </c:pt>
                <c:pt idx="7">
                  <c:v>375</c:v>
                </c:pt>
              </c:numCache>
            </c:numRef>
          </c:val>
        </c:ser>
        <c:dLbls>
          <c:showLegendKey val="0"/>
          <c:showVal val="0"/>
          <c:showCatName val="0"/>
          <c:showSerName val="0"/>
          <c:showPercent val="0"/>
          <c:showBubbleSize val="0"/>
        </c:dLbls>
        <c:gapWidth val="150"/>
        <c:shape val="box"/>
        <c:axId val="84108032"/>
        <c:axId val="84109568"/>
        <c:axId val="0"/>
      </c:bar3DChart>
      <c:catAx>
        <c:axId val="84108032"/>
        <c:scaling>
          <c:orientation val="minMax"/>
        </c:scaling>
        <c:delete val="0"/>
        <c:axPos val="b"/>
        <c:majorTickMark val="out"/>
        <c:minorTickMark val="none"/>
        <c:tickLblPos val="nextTo"/>
        <c:crossAx val="84109568"/>
        <c:crosses val="autoZero"/>
        <c:auto val="1"/>
        <c:lblAlgn val="ctr"/>
        <c:lblOffset val="100"/>
        <c:noMultiLvlLbl val="0"/>
      </c:catAx>
      <c:valAx>
        <c:axId val="84109568"/>
        <c:scaling>
          <c:orientation val="minMax"/>
        </c:scaling>
        <c:delete val="0"/>
        <c:axPos val="l"/>
        <c:majorGridlines/>
        <c:numFmt formatCode="_(* #,##0_);_(* \(#,##0\);_(* &quot;-&quot;??_);_(@_)" sourceLinked="1"/>
        <c:majorTickMark val="out"/>
        <c:minorTickMark val="none"/>
        <c:tickLblPos val="nextTo"/>
        <c:crossAx val="841080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AnnEnrollByAge!$B$17</c:f>
              <c:strCache>
                <c:ptCount val="1"/>
                <c:pt idx="0">
                  <c:v>19 or Less</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AnnEnrollByAge!$C$17:$W$17</c:f>
              <c:numCache>
                <c:formatCode>0.00%</c:formatCode>
                <c:ptCount val="21"/>
                <c:pt idx="0">
                  <c:v>7.457335436684355E-2</c:v>
                </c:pt>
                <c:pt idx="1">
                  <c:v>0.11901504787961696</c:v>
                </c:pt>
                <c:pt idx="2">
                  <c:v>0.12767841331680538</c:v>
                </c:pt>
                <c:pt idx="3">
                  <c:v>9.878419452887538E-2</c:v>
                </c:pt>
                <c:pt idx="4">
                  <c:v>0.1061105722599418</c:v>
                </c:pt>
                <c:pt idx="5">
                  <c:v>0.10940660822656777</c:v>
                </c:pt>
                <c:pt idx="6">
                  <c:v>0.11150822015725519</c:v>
                </c:pt>
                <c:pt idx="7">
                  <c:v>0.13590986879634911</c:v>
                </c:pt>
                <c:pt idx="8">
                  <c:v>0.14039842797126983</c:v>
                </c:pt>
                <c:pt idx="9">
                  <c:v>0.15587436991081816</c:v>
                </c:pt>
                <c:pt idx="10">
                  <c:v>0.15149544863459039</c:v>
                </c:pt>
                <c:pt idx="11">
                  <c:v>0.11537875323883555</c:v>
                </c:pt>
                <c:pt idx="12">
                  <c:v>0.12268932617769829</c:v>
                </c:pt>
                <c:pt idx="13">
                  <c:v>0.14203149833839041</c:v>
                </c:pt>
                <c:pt idx="14">
                  <c:v>0.14956830878618591</c:v>
                </c:pt>
                <c:pt idx="15">
                  <c:v>0.17424551386623163</c:v>
                </c:pt>
                <c:pt idx="16">
                  <c:v>0.22035948842032493</c:v>
                </c:pt>
                <c:pt idx="17">
                  <c:v>0.21708716497681366</c:v>
                </c:pt>
                <c:pt idx="18">
                  <c:v>0.19892909297420086</c:v>
                </c:pt>
                <c:pt idx="19">
                  <c:v>0.21130091984231275</c:v>
                </c:pt>
                <c:pt idx="20">
                  <c:v>0.213274811895378</c:v>
                </c:pt>
              </c:numCache>
            </c:numRef>
          </c:val>
          <c:smooth val="0"/>
        </c:ser>
        <c:ser>
          <c:idx val="1"/>
          <c:order val="1"/>
          <c:tx>
            <c:strRef>
              <c:f>AnnEnrollByAge!$B$18</c:f>
              <c:strCache>
                <c:ptCount val="1"/>
                <c:pt idx="0">
                  <c:v>20 to 24</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AnnEnrollByAge!$C$18:$W$18</c:f>
              <c:numCache>
                <c:formatCode>0.00%</c:formatCode>
                <c:ptCount val="21"/>
                <c:pt idx="0">
                  <c:v>0.17567761365266024</c:v>
                </c:pt>
                <c:pt idx="1">
                  <c:v>0.21631326949384405</c:v>
                </c:pt>
                <c:pt idx="2">
                  <c:v>0.21639808748007794</c:v>
                </c:pt>
                <c:pt idx="3">
                  <c:v>0.22526173590003379</c:v>
                </c:pt>
                <c:pt idx="4">
                  <c:v>0.21707080504364695</c:v>
                </c:pt>
                <c:pt idx="5">
                  <c:v>0.23229939312204992</c:v>
                </c:pt>
                <c:pt idx="6">
                  <c:v>0.23402430307362404</c:v>
                </c:pt>
                <c:pt idx="7">
                  <c:v>0.24443810610382202</c:v>
                </c:pt>
                <c:pt idx="8">
                  <c:v>0.25599674752676516</c:v>
                </c:pt>
                <c:pt idx="9">
                  <c:v>0.26147085433630607</c:v>
                </c:pt>
                <c:pt idx="10">
                  <c:v>0.26605981794538364</c:v>
                </c:pt>
                <c:pt idx="11">
                  <c:v>0.27953055936595034</c:v>
                </c:pt>
                <c:pt idx="12">
                  <c:v>0.28875968992248063</c:v>
                </c:pt>
                <c:pt idx="13">
                  <c:v>0.27698309492847856</c:v>
                </c:pt>
                <c:pt idx="14">
                  <c:v>0.27298120873539866</c:v>
                </c:pt>
                <c:pt idx="15">
                  <c:v>0.28232055464926592</c:v>
                </c:pt>
                <c:pt idx="16">
                  <c:v>0.2864673349464224</c:v>
                </c:pt>
                <c:pt idx="17">
                  <c:v>0.30668867405486128</c:v>
                </c:pt>
                <c:pt idx="18">
                  <c:v>0.32703228946941426</c:v>
                </c:pt>
                <c:pt idx="19">
                  <c:v>0.34892685063512918</c:v>
                </c:pt>
                <c:pt idx="20">
                  <c:v>0.35345754209960589</c:v>
                </c:pt>
              </c:numCache>
            </c:numRef>
          </c:val>
          <c:smooth val="0"/>
        </c:ser>
        <c:ser>
          <c:idx val="2"/>
          <c:order val="2"/>
          <c:tx>
            <c:strRef>
              <c:f>AnnEnrollByAge!$B$19</c:f>
              <c:strCache>
                <c:ptCount val="1"/>
                <c:pt idx="0">
                  <c:v>25 to 29</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AnnEnrollByAge!$C$19:$W$19</c:f>
              <c:numCache>
                <c:formatCode>0.00%</c:formatCode>
                <c:ptCount val="21"/>
                <c:pt idx="0">
                  <c:v>0.15187150437401406</c:v>
                </c:pt>
                <c:pt idx="1">
                  <c:v>0.15937072503419972</c:v>
                </c:pt>
                <c:pt idx="2">
                  <c:v>0.16256419337701436</c:v>
                </c:pt>
                <c:pt idx="3">
                  <c:v>0.17375886524822695</c:v>
                </c:pt>
                <c:pt idx="4">
                  <c:v>0.16411251212415132</c:v>
                </c:pt>
                <c:pt idx="5">
                  <c:v>0.16183412002697237</c:v>
                </c:pt>
                <c:pt idx="6">
                  <c:v>0.16268763402430308</c:v>
                </c:pt>
                <c:pt idx="7">
                  <c:v>0.16286366229321164</c:v>
                </c:pt>
                <c:pt idx="8">
                  <c:v>0.15245968288385961</c:v>
                </c:pt>
                <c:pt idx="9">
                  <c:v>0.16065658523975701</c:v>
                </c:pt>
                <c:pt idx="10">
                  <c:v>0.16853055916775034</c:v>
                </c:pt>
                <c:pt idx="11">
                  <c:v>0.17162017985063252</c:v>
                </c:pt>
                <c:pt idx="12">
                  <c:v>0.17710196779964224</c:v>
                </c:pt>
                <c:pt idx="13">
                  <c:v>0.16529403265424072</c:v>
                </c:pt>
                <c:pt idx="14">
                  <c:v>0.15553580497714575</c:v>
                </c:pt>
                <c:pt idx="15">
                  <c:v>0.1635399673735726</c:v>
                </c:pt>
                <c:pt idx="16">
                  <c:v>0.15079502246802629</c:v>
                </c:pt>
                <c:pt idx="17">
                  <c:v>0.15853179281615973</c:v>
                </c:pt>
                <c:pt idx="18">
                  <c:v>0.16753204608145383</c:v>
                </c:pt>
                <c:pt idx="19">
                  <c:v>0.15917652212001751</c:v>
                </c:pt>
                <c:pt idx="20">
                  <c:v>0.15523109996417056</c:v>
                </c:pt>
              </c:numCache>
            </c:numRef>
          </c:val>
          <c:smooth val="0"/>
        </c:ser>
        <c:ser>
          <c:idx val="3"/>
          <c:order val="3"/>
          <c:tx>
            <c:strRef>
              <c:f>AnnEnrollByAge!$B$20</c:f>
              <c:strCache>
                <c:ptCount val="1"/>
                <c:pt idx="0">
                  <c:v>30 to 34</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AnnEnrollByAge!$C$20:$W$20</c:f>
              <c:numCache>
                <c:formatCode>0.00%</c:formatCode>
                <c:ptCount val="21"/>
                <c:pt idx="0">
                  <c:v>0.1393948085472537</c:v>
                </c:pt>
                <c:pt idx="1">
                  <c:v>0.12551299589603285</c:v>
                </c:pt>
                <c:pt idx="2">
                  <c:v>0.1237825394014521</c:v>
                </c:pt>
                <c:pt idx="3">
                  <c:v>0.12968591691995948</c:v>
                </c:pt>
                <c:pt idx="4">
                  <c:v>0.11891367604267701</c:v>
                </c:pt>
                <c:pt idx="5">
                  <c:v>0.11345246122724208</c:v>
                </c:pt>
                <c:pt idx="6">
                  <c:v>0.11150822015725519</c:v>
                </c:pt>
                <c:pt idx="7">
                  <c:v>0.10938391329150028</c:v>
                </c:pt>
                <c:pt idx="8">
                  <c:v>0.11180376744816371</c:v>
                </c:pt>
                <c:pt idx="9">
                  <c:v>0.10973245443970531</c:v>
                </c:pt>
                <c:pt idx="10">
                  <c:v>0.11053315994798439</c:v>
                </c:pt>
                <c:pt idx="11">
                  <c:v>0.11568358481938729</c:v>
                </c:pt>
                <c:pt idx="12">
                  <c:v>0.1037567084078712</c:v>
                </c:pt>
                <c:pt idx="13">
                  <c:v>9.8685161103886726E-2</c:v>
                </c:pt>
                <c:pt idx="14">
                  <c:v>9.8781107160995432E-2</c:v>
                </c:pt>
                <c:pt idx="15">
                  <c:v>8.9722675367047311E-2</c:v>
                </c:pt>
                <c:pt idx="16">
                  <c:v>8.8748703767715181E-2</c:v>
                </c:pt>
                <c:pt idx="17">
                  <c:v>8.7243574628625337E-2</c:v>
                </c:pt>
                <c:pt idx="18">
                  <c:v>8.6078208664611397E-2</c:v>
                </c:pt>
                <c:pt idx="19">
                  <c:v>8.8042049934296984E-2</c:v>
                </c:pt>
                <c:pt idx="20">
                  <c:v>9.0738086707273374E-2</c:v>
                </c:pt>
              </c:numCache>
            </c:numRef>
          </c:val>
          <c:smooth val="0"/>
        </c:ser>
        <c:ser>
          <c:idx val="4"/>
          <c:order val="4"/>
          <c:tx>
            <c:strRef>
              <c:f>AnnEnrollByAge!$B$21</c:f>
              <c:strCache>
                <c:ptCount val="1"/>
                <c:pt idx="0">
                  <c:v>35 to 39</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AnnEnrollByAge!$C$21:$W$21</c:f>
              <c:numCache>
                <c:formatCode>0.00%</c:formatCode>
                <c:ptCount val="21"/>
                <c:pt idx="0">
                  <c:v>0.10856159472250107</c:v>
                </c:pt>
                <c:pt idx="1">
                  <c:v>0.10567715458276333</c:v>
                </c:pt>
                <c:pt idx="2">
                  <c:v>9.9167699663538167E-2</c:v>
                </c:pt>
                <c:pt idx="3">
                  <c:v>9.2536305302262756E-2</c:v>
                </c:pt>
                <c:pt idx="4">
                  <c:v>0.10126091173617847</c:v>
                </c:pt>
                <c:pt idx="5">
                  <c:v>9.7774780849629123E-2</c:v>
                </c:pt>
                <c:pt idx="6">
                  <c:v>8.9778413152251615E-2</c:v>
                </c:pt>
                <c:pt idx="7">
                  <c:v>8.1717056474614941E-2</c:v>
                </c:pt>
                <c:pt idx="8">
                  <c:v>7.7246239327822194E-2</c:v>
                </c:pt>
                <c:pt idx="9">
                  <c:v>7.3413467752358796E-2</c:v>
                </c:pt>
                <c:pt idx="10">
                  <c:v>7.4252275682704816E-2</c:v>
                </c:pt>
                <c:pt idx="11">
                  <c:v>7.6512726718488036E-2</c:v>
                </c:pt>
                <c:pt idx="12">
                  <c:v>7.1556350626118065E-2</c:v>
                </c:pt>
                <c:pt idx="13">
                  <c:v>7.6723016905071523E-2</c:v>
                </c:pt>
                <c:pt idx="14">
                  <c:v>7.0086338242762822E-2</c:v>
                </c:pt>
                <c:pt idx="15">
                  <c:v>6.8005709624796087E-2</c:v>
                </c:pt>
                <c:pt idx="16">
                  <c:v>6.4033874870376775E-2</c:v>
                </c:pt>
                <c:pt idx="17">
                  <c:v>5.556865519138568E-2</c:v>
                </c:pt>
                <c:pt idx="18">
                  <c:v>5.6222618854453996E-2</c:v>
                </c:pt>
                <c:pt idx="19">
                  <c:v>4.8795444590451167E-2</c:v>
                </c:pt>
                <c:pt idx="20">
                  <c:v>4.7026155499820851E-2</c:v>
                </c:pt>
              </c:numCache>
            </c:numRef>
          </c:val>
          <c:smooth val="0"/>
        </c:ser>
        <c:ser>
          <c:idx val="5"/>
          <c:order val="5"/>
          <c:tx>
            <c:strRef>
              <c:f>AnnEnrollByAge!$B$22</c:f>
              <c:strCache>
                <c:ptCount val="1"/>
                <c:pt idx="0">
                  <c:v>40 to 49</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AnnEnrollByAge!$C$22:$W$22</c:f>
              <c:numCache>
                <c:formatCode>0.00%</c:formatCode>
                <c:ptCount val="21"/>
                <c:pt idx="0">
                  <c:v>0.17868922988670588</c:v>
                </c:pt>
                <c:pt idx="1">
                  <c:v>0.15937072503419972</c:v>
                </c:pt>
                <c:pt idx="2">
                  <c:v>0.15866831946166107</c:v>
                </c:pt>
                <c:pt idx="3">
                  <c:v>0.16328942924687606</c:v>
                </c:pt>
                <c:pt idx="4">
                  <c:v>0.16721629485935988</c:v>
                </c:pt>
                <c:pt idx="5">
                  <c:v>0.16958867161159813</c:v>
                </c:pt>
                <c:pt idx="6">
                  <c:v>0.1525375268048606</c:v>
                </c:pt>
                <c:pt idx="7">
                  <c:v>0.14589275527666856</c:v>
                </c:pt>
                <c:pt idx="8">
                  <c:v>0.13538419840086732</c:v>
                </c:pt>
                <c:pt idx="9">
                  <c:v>0.12252811167119039</c:v>
                </c:pt>
                <c:pt idx="10">
                  <c:v>0.11313394018205462</c:v>
                </c:pt>
                <c:pt idx="11">
                  <c:v>0.11857948483462888</c:v>
                </c:pt>
                <c:pt idx="12">
                  <c:v>0.11150864639236732</c:v>
                </c:pt>
                <c:pt idx="13">
                  <c:v>0.10879930645860426</c:v>
                </c:pt>
                <c:pt idx="14">
                  <c:v>0.10944641950228542</c:v>
                </c:pt>
                <c:pt idx="15">
                  <c:v>9.8185154975530181E-2</c:v>
                </c:pt>
                <c:pt idx="16">
                  <c:v>8.2786035257518154E-2</c:v>
                </c:pt>
                <c:pt idx="17">
                  <c:v>7.7340249941051639E-2</c:v>
                </c:pt>
                <c:pt idx="18">
                  <c:v>7.5288009086483865E-2</c:v>
                </c:pt>
                <c:pt idx="19">
                  <c:v>6.6228646517739811E-2</c:v>
                </c:pt>
                <c:pt idx="20">
                  <c:v>6.601576495879613E-2</c:v>
                </c:pt>
              </c:numCache>
            </c:numRef>
          </c:val>
          <c:smooth val="0"/>
        </c:ser>
        <c:ser>
          <c:idx val="6"/>
          <c:order val="6"/>
          <c:tx>
            <c:strRef>
              <c:f>AnnEnrollByAge!$B$23</c:f>
              <c:strCache>
                <c:ptCount val="1"/>
                <c:pt idx="0">
                  <c:v>50 +</c:v>
                </c:pt>
              </c:strCache>
            </c:strRef>
          </c:tx>
          <c:marker>
            <c:symbol val="none"/>
          </c:marker>
          <c:cat>
            <c:strRef>
              <c:f>AnnEnrollByAge!$C$16:$W$16</c:f>
              <c:strCache>
                <c:ptCount val="21"/>
                <c:pt idx="0">
                  <c:v>1992-1993</c:v>
                </c:pt>
                <c:pt idx="1">
                  <c:v>1993-1994</c:v>
                </c:pt>
                <c:pt idx="2">
                  <c:v>1994-1995</c:v>
                </c:pt>
                <c:pt idx="3">
                  <c:v>1995-1996</c:v>
                </c:pt>
                <c:pt idx="4">
                  <c:v>1996-1997</c:v>
                </c:pt>
                <c:pt idx="5">
                  <c:v>1997-1998</c:v>
                </c:pt>
                <c:pt idx="6">
                  <c:v>1998-1999</c:v>
                </c:pt>
                <c:pt idx="7">
                  <c:v>1999-2000</c:v>
                </c:pt>
                <c:pt idx="8">
                  <c:v>2000-2001</c:v>
                </c:pt>
                <c:pt idx="9">
                  <c:v>2001-2002</c:v>
                </c:pt>
                <c:pt idx="10">
                  <c:v>2002-2003</c:v>
                </c:pt>
                <c:pt idx="11">
                  <c:v>2003-2004</c:v>
                </c:pt>
                <c:pt idx="12">
                  <c:v>2004-2005</c:v>
                </c:pt>
                <c:pt idx="13">
                  <c:v>2005-2006</c:v>
                </c:pt>
                <c:pt idx="14">
                  <c:v>2006-2007</c:v>
                </c:pt>
                <c:pt idx="15">
                  <c:v>2007-2008</c:v>
                </c:pt>
                <c:pt idx="16">
                  <c:v>2008-2009</c:v>
                </c:pt>
                <c:pt idx="17">
                  <c:v>2009-2010</c:v>
                </c:pt>
                <c:pt idx="18">
                  <c:v>2010-2011</c:v>
                </c:pt>
                <c:pt idx="19">
                  <c:v>2011-2012</c:v>
                </c:pt>
                <c:pt idx="20">
                  <c:v>2012-2013</c:v>
                </c:pt>
              </c:strCache>
            </c:strRef>
          </c:cat>
          <c:val>
            <c:numRef>
              <c:f>AnnEnrollByAge!$C$23:$W$23</c:f>
              <c:numCache>
                <c:formatCode>0.00%</c:formatCode>
                <c:ptCount val="21"/>
                <c:pt idx="0">
                  <c:v>0.16807686791911661</c:v>
                </c:pt>
                <c:pt idx="1">
                  <c:v>0.11114911080711355</c:v>
                </c:pt>
                <c:pt idx="2">
                  <c:v>0.11050115105365682</c:v>
                </c:pt>
                <c:pt idx="3">
                  <c:v>0.11583924349881797</c:v>
                </c:pt>
                <c:pt idx="4">
                  <c:v>0.12512124151309409</c:v>
                </c:pt>
                <c:pt idx="5">
                  <c:v>0.1153068105192178</c:v>
                </c:pt>
                <c:pt idx="6">
                  <c:v>0.13738384560400288</c:v>
                </c:pt>
                <c:pt idx="7">
                  <c:v>0.1195094124358243</c:v>
                </c:pt>
                <c:pt idx="8">
                  <c:v>0.12616885756877627</c:v>
                </c:pt>
                <c:pt idx="9">
                  <c:v>0.11580716039808711</c:v>
                </c:pt>
                <c:pt idx="10">
                  <c:v>0.11599479843953187</c:v>
                </c:pt>
                <c:pt idx="11">
                  <c:v>0.12254229538180156</c:v>
                </c:pt>
                <c:pt idx="12">
                  <c:v>0.12447823494335124</c:v>
                </c:pt>
                <c:pt idx="13">
                  <c:v>0.13133940182054618</c:v>
                </c:pt>
                <c:pt idx="14">
                  <c:v>0.14347384459116302</c:v>
                </c:pt>
                <c:pt idx="15">
                  <c:v>0.1238784665579119</c:v>
                </c:pt>
                <c:pt idx="16">
                  <c:v>0.10672312478396129</c:v>
                </c:pt>
                <c:pt idx="17">
                  <c:v>9.7461290576121989E-2</c:v>
                </c:pt>
                <c:pt idx="18">
                  <c:v>8.8755476229109204E-2</c:v>
                </c:pt>
                <c:pt idx="19">
                  <c:v>7.7441962330267192E-2</c:v>
                </c:pt>
                <c:pt idx="20">
                  <c:v>7.4256538874955216E-2</c:v>
                </c:pt>
              </c:numCache>
            </c:numRef>
          </c:val>
          <c:smooth val="0"/>
        </c:ser>
        <c:dLbls>
          <c:showLegendKey val="0"/>
          <c:showVal val="0"/>
          <c:showCatName val="0"/>
          <c:showSerName val="0"/>
          <c:showPercent val="0"/>
          <c:showBubbleSize val="0"/>
        </c:dLbls>
        <c:marker val="1"/>
        <c:smooth val="0"/>
        <c:axId val="84482304"/>
        <c:axId val="84508672"/>
      </c:lineChart>
      <c:catAx>
        <c:axId val="84482304"/>
        <c:scaling>
          <c:orientation val="minMax"/>
        </c:scaling>
        <c:delete val="0"/>
        <c:axPos val="b"/>
        <c:majorTickMark val="out"/>
        <c:minorTickMark val="none"/>
        <c:tickLblPos val="nextTo"/>
        <c:crossAx val="84508672"/>
        <c:crosses val="autoZero"/>
        <c:auto val="1"/>
        <c:lblAlgn val="ctr"/>
        <c:lblOffset val="100"/>
        <c:noMultiLvlLbl val="0"/>
      </c:catAx>
      <c:valAx>
        <c:axId val="84508672"/>
        <c:scaling>
          <c:orientation val="minMax"/>
        </c:scaling>
        <c:delete val="0"/>
        <c:axPos val="l"/>
        <c:majorGridlines/>
        <c:numFmt formatCode="0.00%" sourceLinked="1"/>
        <c:majorTickMark val="out"/>
        <c:minorTickMark val="none"/>
        <c:tickLblPos val="nextTo"/>
        <c:crossAx val="844823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[Enrollment Demographics 072914.xlsx]Ethnicity!PivotTable3</c:name>
    <c:fmtId val="5"/>
  </c:pivotSource>
  <c:chart>
    <c:title>
      <c:tx>
        <c:strRef>
          <c:f>Ethnicity!$A$53</c:f>
          <c:strCache>
            <c:ptCount val="1"/>
            <c:pt idx="0">
              <c:v>Berkeley City College Ethnicity, 2013 Fall</c:v>
            </c:pt>
          </c:strCache>
        </c:strRef>
      </c:tx>
      <c:layout>
        <c:manualLayout>
          <c:xMode val="edge"/>
          <c:yMode val="edge"/>
          <c:x val="0.21064058398950131"/>
          <c:y val="0"/>
        </c:manualLayout>
      </c:layout>
      <c:overlay val="0"/>
      <c:txPr>
        <a:bodyPr/>
        <a:lstStyle/>
        <a:p>
          <a:pPr>
            <a:defRPr/>
          </a:pPr>
          <a:endParaRPr lang="en-US"/>
        </a:p>
      </c:txPr>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dLbl>
          <c:idx val="0"/>
          <c:spPr/>
          <c:txPr>
            <a:bodyPr/>
            <a:lstStyle/>
            <a:p>
              <a:pPr>
                <a:defRPr/>
              </a:pPr>
              <a:endParaRPr lang="en-US"/>
            </a:p>
          </c:txPr>
          <c:showLegendKey val="0"/>
          <c:showVal val="1"/>
          <c:showCatName val="1"/>
          <c:showSerName val="0"/>
          <c:showPercent val="0"/>
          <c:showBubbleSize val="0"/>
        </c:dLbl>
      </c:pivotFmt>
      <c:pivotFmt>
        <c:idx val="7"/>
        <c:dLbl>
          <c:idx val="0"/>
          <c:layout>
            <c:manualLayout>
              <c:x val="0.21275980705114564"/>
              <c:y val="5.6200127215069243E-2"/>
            </c:manualLayout>
          </c:layout>
          <c:showLegendKey val="0"/>
          <c:showVal val="1"/>
          <c:showCatName val="1"/>
          <c:showSerName val="0"/>
          <c:showPercent val="0"/>
          <c:showBubbleSize val="0"/>
        </c:dLbl>
      </c:pivotFmt>
      <c:pivotFmt>
        <c:idx val="8"/>
        <c:marker>
          <c:symbol val="none"/>
        </c:marker>
        <c:dLbl>
          <c:idx val="0"/>
          <c:spPr/>
          <c:txPr>
            <a:bodyPr/>
            <a:lstStyle/>
            <a:p>
              <a:pPr>
                <a:defRPr/>
              </a:pPr>
              <a:endParaRPr lang="en-US"/>
            </a:p>
          </c:txPr>
          <c:showLegendKey val="0"/>
          <c:showVal val="1"/>
          <c:showCatName val="1"/>
          <c:showSerName val="0"/>
          <c:showPercent val="0"/>
          <c:showBubbleSize val="0"/>
        </c:dLbl>
      </c:pivotFmt>
      <c:pivotFmt>
        <c:idx val="9"/>
        <c:dLbl>
          <c:idx val="0"/>
          <c:layout>
            <c:manualLayout>
              <c:x val="0.21275980705114564"/>
              <c:y val="5.6200127215069243E-2"/>
            </c:manualLayout>
          </c:layout>
          <c:showLegendKey val="0"/>
          <c:showVal val="1"/>
          <c:showCatName val="1"/>
          <c:showSerName val="0"/>
          <c:showPercent val="0"/>
          <c:showBubbleSize val="0"/>
        </c:dLbl>
      </c:pivotFmt>
      <c:pivotFmt>
        <c:idx val="10"/>
        <c:marker>
          <c:symbol val="none"/>
        </c:marker>
        <c:dLbl>
          <c:idx val="0"/>
          <c:spPr/>
          <c:txPr>
            <a:bodyPr/>
            <a:lstStyle/>
            <a:p>
              <a:pPr>
                <a:defRPr/>
              </a:pPr>
              <a:endParaRPr lang="en-US"/>
            </a:p>
          </c:txPr>
          <c:showLegendKey val="0"/>
          <c:showVal val="1"/>
          <c:showCatName val="1"/>
          <c:showSerName val="0"/>
          <c:showPercent val="0"/>
          <c:showBubbleSize val="0"/>
        </c:dLbl>
      </c:pivotFmt>
      <c:pivotFmt>
        <c:idx val="11"/>
        <c:dLbl>
          <c:idx val="0"/>
          <c:layout>
            <c:manualLayout>
              <c:x val="0.21275980705114564"/>
              <c:y val="5.6200127215069243E-2"/>
            </c:manualLayout>
          </c:layout>
          <c:showLegendKey val="0"/>
          <c:showVal val="1"/>
          <c:showCatName val="1"/>
          <c:showSerName val="0"/>
          <c:showPercent val="0"/>
          <c:showBubbleSize val="0"/>
        </c:dLbl>
      </c:pivotFmt>
      <c:pivotFmt>
        <c:idx val="12"/>
        <c:marker>
          <c:symbol val="none"/>
        </c:marker>
        <c:dLbl>
          <c:idx val="0"/>
          <c:spPr/>
          <c:txPr>
            <a:bodyPr/>
            <a:lstStyle/>
            <a:p>
              <a:pPr>
                <a:defRPr/>
              </a:pPr>
              <a:endParaRPr lang="en-US"/>
            </a:p>
          </c:txPr>
          <c:showLegendKey val="0"/>
          <c:showVal val="1"/>
          <c:showCatName val="1"/>
          <c:showSerName val="0"/>
          <c:showPercent val="0"/>
          <c:showBubbleSize val="0"/>
        </c:dLbl>
      </c:pivotFmt>
      <c:pivotFmt>
        <c:idx val="13"/>
        <c:dLbl>
          <c:idx val="0"/>
          <c:layout>
            <c:manualLayout>
              <c:x val="0.21275980705114564"/>
              <c:y val="5.6200127215069243E-2"/>
            </c:manualLayout>
          </c:layout>
          <c:showLegendKey val="0"/>
          <c:showVal val="1"/>
          <c:showCatName val="1"/>
          <c:showSerName val="0"/>
          <c:showPercent val="0"/>
          <c:showBubbleSize val="0"/>
        </c:dLbl>
      </c:pivotFmt>
    </c:pivotFmts>
    <c:plotArea>
      <c:layout/>
      <c:pieChart>
        <c:varyColors val="1"/>
        <c:ser>
          <c:idx val="0"/>
          <c:order val="0"/>
          <c:tx>
            <c:strRef>
              <c:f>Ethnicity!$B$58:$B$59</c:f>
              <c:strCache>
                <c:ptCount val="1"/>
                <c:pt idx="0">
                  <c:v>2013 Fall</c:v>
                </c:pt>
              </c:strCache>
            </c:strRef>
          </c:tx>
          <c:dLbls>
            <c:dLbl>
              <c:idx val="0"/>
              <c:layout>
                <c:manualLayout>
                  <c:x val="0.21275980705114564"/>
                  <c:y val="5.6200127215069243E-2"/>
                </c:manualLayout>
              </c:layout>
              <c:showLegendKey val="0"/>
              <c:showVal val="1"/>
              <c:showCatName val="1"/>
              <c:showSerName val="0"/>
              <c:showPercent val="0"/>
              <c:showBubbleSize val="0"/>
            </c:dLbl>
            <c:txPr>
              <a:bodyPr/>
              <a:lstStyle/>
              <a:p>
                <a:pPr>
                  <a:defRPr/>
                </a:pPr>
                <a:endParaRPr lang="en-US"/>
              </a:p>
            </c:txPr>
            <c:showLegendKey val="0"/>
            <c:showVal val="1"/>
            <c:showCatName val="1"/>
            <c:showSerName val="0"/>
            <c:showPercent val="0"/>
            <c:showBubbleSize val="0"/>
            <c:showLeaderLines val="1"/>
          </c:dLbls>
          <c:cat>
            <c:strRef>
              <c:f>Ethnicity!$A$60:$A$70</c:f>
              <c:strCache>
                <c:ptCount val="10"/>
                <c:pt idx="0">
                  <c:v>American Indian/Alaskan Native</c:v>
                </c:pt>
                <c:pt idx="1">
                  <c:v>Asian</c:v>
                </c:pt>
                <c:pt idx="2">
                  <c:v>Black/African American</c:v>
                </c:pt>
                <c:pt idx="3">
                  <c:v>Filipino</c:v>
                </c:pt>
                <c:pt idx="4">
                  <c:v>Hispanic</c:v>
                </c:pt>
                <c:pt idx="5">
                  <c:v>Multiple</c:v>
                </c:pt>
                <c:pt idx="6">
                  <c:v>Other Non white</c:v>
                </c:pt>
                <c:pt idx="7">
                  <c:v>Pacific Islander</c:v>
                </c:pt>
                <c:pt idx="8">
                  <c:v>White Non Hispanic</c:v>
                </c:pt>
                <c:pt idx="9">
                  <c:v>Unknown/Non Respondent</c:v>
                </c:pt>
              </c:strCache>
            </c:strRef>
          </c:cat>
          <c:val>
            <c:numRef>
              <c:f>Ethnicity!$B$60:$B$70</c:f>
              <c:numCache>
                <c:formatCode>0.0%</c:formatCode>
                <c:ptCount val="10"/>
                <c:pt idx="0">
                  <c:v>2.6749260875686331E-3</c:v>
                </c:pt>
                <c:pt idx="1">
                  <c:v>0.16162184992256792</c:v>
                </c:pt>
                <c:pt idx="2">
                  <c:v>0.19034210896804168</c:v>
                </c:pt>
                <c:pt idx="3">
                  <c:v>2.1399408700549065E-2</c:v>
                </c:pt>
                <c:pt idx="4">
                  <c:v>0.15627199774743067</c:v>
                </c:pt>
                <c:pt idx="5">
                  <c:v>0.14838800506828101</c:v>
                </c:pt>
                <c:pt idx="6">
                  <c:v>3.6604251724623397E-3</c:v>
                </c:pt>
                <c:pt idx="7">
                  <c:v>3.2380684217936085E-3</c:v>
                </c:pt>
                <c:pt idx="8">
                  <c:v>0.26129804308038856</c:v>
                </c:pt>
                <c:pt idx="9">
                  <c:v>5.1105166830916517E-2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c:spPr>
  <c:externalData r:id="rId1">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'[population_projections6 17 14.xlsx]AgeProjection'!$H$3</c:f>
              <c:strCache>
                <c:ptCount val="1"/>
                <c:pt idx="0">
                  <c:v>Preschool Age 
(0-4 years)</c:v>
                </c:pt>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14.xlsx]AgeProjection'!$H$4:$H$54</c:f>
              <c:numCache>
                <c:formatCode>#,##0</c:formatCode>
                <c:ptCount val="51"/>
                <c:pt idx="0">
                  <c:v>97503.326496857451</c:v>
                </c:pt>
                <c:pt idx="1">
                  <c:v>97125.468240946328</c:v>
                </c:pt>
                <c:pt idx="2">
                  <c:v>97878.810374111723</c:v>
                </c:pt>
                <c:pt idx="3">
                  <c:v>98577.281119932624</c:v>
                </c:pt>
                <c:pt idx="4">
                  <c:v>99911.180622529093</c:v>
                </c:pt>
                <c:pt idx="5">
                  <c:v>101478.70983927776</c:v>
                </c:pt>
                <c:pt idx="6">
                  <c:v>103034.31571459398</c:v>
                </c:pt>
                <c:pt idx="7">
                  <c:v>103045.03868100338</c:v>
                </c:pt>
                <c:pt idx="8">
                  <c:v>103046.23754532725</c:v>
                </c:pt>
                <c:pt idx="9">
                  <c:v>102878.70361387749</c:v>
                </c:pt>
                <c:pt idx="10">
                  <c:v>102387.86698481718</c:v>
                </c:pt>
                <c:pt idx="11">
                  <c:v>101872.6779511201</c:v>
                </c:pt>
                <c:pt idx="12">
                  <c:v>101189.2022719949</c:v>
                </c:pt>
                <c:pt idx="13">
                  <c:v>100439.39359864453</c:v>
                </c:pt>
                <c:pt idx="14">
                  <c:v>99565.788473695604</c:v>
                </c:pt>
                <c:pt idx="15">
                  <c:v>98601.283154030491</c:v>
                </c:pt>
                <c:pt idx="16">
                  <c:v>97601.601844761797</c:v>
                </c:pt>
                <c:pt idx="17">
                  <c:v>96577.21869510063</c:v>
                </c:pt>
                <c:pt idx="18">
                  <c:v>95666.249874404995</c:v>
                </c:pt>
                <c:pt idx="19">
                  <c:v>94852.193393344394</c:v>
                </c:pt>
                <c:pt idx="20">
                  <c:v>94146.227657057083</c:v>
                </c:pt>
                <c:pt idx="21">
                  <c:v>93563.572622686217</c:v>
                </c:pt>
                <c:pt idx="22">
                  <c:v>93007.337954452611</c:v>
                </c:pt>
                <c:pt idx="23">
                  <c:v>92534.875388390879</c:v>
                </c:pt>
                <c:pt idx="24">
                  <c:v>92114.229946474414</c:v>
                </c:pt>
                <c:pt idx="25">
                  <c:v>91830.669283475989</c:v>
                </c:pt>
                <c:pt idx="26">
                  <c:v>91705.155243984729</c:v>
                </c:pt>
                <c:pt idx="27">
                  <c:v>91754.131935122015</c:v>
                </c:pt>
                <c:pt idx="28">
                  <c:v>91944.66792498657</c:v>
                </c:pt>
                <c:pt idx="29">
                  <c:v>92228.373519785149</c:v>
                </c:pt>
                <c:pt idx="30">
                  <c:v>92550.566458349058</c:v>
                </c:pt>
                <c:pt idx="31">
                  <c:v>92912.983870354656</c:v>
                </c:pt>
                <c:pt idx="32">
                  <c:v>93338.597574236977</c:v>
                </c:pt>
                <c:pt idx="33">
                  <c:v>93761.689244216686</c:v>
                </c:pt>
                <c:pt idx="34">
                  <c:v>94159.207934983002</c:v>
                </c:pt>
                <c:pt idx="35">
                  <c:v>94520.350869572329</c:v>
                </c:pt>
                <c:pt idx="36">
                  <c:v>94835.802272086759</c:v>
                </c:pt>
                <c:pt idx="37">
                  <c:v>95116.992251216681</c:v>
                </c:pt>
                <c:pt idx="38">
                  <c:v>95292.195390148161</c:v>
                </c:pt>
                <c:pt idx="39">
                  <c:v>95362.637721998908</c:v>
                </c:pt>
                <c:pt idx="40">
                  <c:v>95329.304464804431</c:v>
                </c:pt>
                <c:pt idx="41">
                  <c:v>95182.553763814678</c:v>
                </c:pt>
                <c:pt idx="42">
                  <c:v>94961.953540196031</c:v>
                </c:pt>
                <c:pt idx="43">
                  <c:v>94678.797064761791</c:v>
                </c:pt>
                <c:pt idx="44">
                  <c:v>94353.315040557354</c:v>
                </c:pt>
                <c:pt idx="45">
                  <c:v>93966.433193158475</c:v>
                </c:pt>
                <c:pt idx="46">
                  <c:v>93519.916291673973</c:v>
                </c:pt>
                <c:pt idx="47">
                  <c:v>93018.159398844786</c:v>
                </c:pt>
                <c:pt idx="48">
                  <c:v>92516.398182116522</c:v>
                </c:pt>
                <c:pt idx="49">
                  <c:v>92048.441047186891</c:v>
                </c:pt>
                <c:pt idx="50">
                  <c:v>91625.809275954525</c:v>
                </c:pt>
              </c:numCache>
            </c:numRef>
          </c:val>
          <c:smooth val="0"/>
        </c:ser>
        <c:ser>
          <c:idx val="1"/>
          <c:order val="1"/>
          <c:tx>
            <c:strRef>
              <c:f>'[population_projections6 17 14.xlsx]AgeProjection'!$I$3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14.xlsx]AgeProjection'!$I$4:$I$54</c:f>
            </c:numRef>
          </c:val>
          <c:smooth val="0"/>
        </c:ser>
        <c:ser>
          <c:idx val="2"/>
          <c:order val="2"/>
          <c:tx>
            <c:strRef>
              <c:f>'[population_projections6 17 14.xlsx]AgeProjection'!$J$3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14.xlsx]AgeProjection'!$J$4:$J$54</c:f>
            </c:numRef>
          </c:val>
          <c:smooth val="0"/>
        </c:ser>
        <c:ser>
          <c:idx val="3"/>
          <c:order val="3"/>
          <c:tx>
            <c:strRef>
              <c:f>'[population_projections6 17 14.xlsx]AgeProjection'!$K$3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14.xlsx]AgeProjection'!$K$4:$K$54</c:f>
            </c:numRef>
          </c:val>
          <c:smooth val="0"/>
        </c:ser>
        <c:ser>
          <c:idx val="4"/>
          <c:order val="4"/>
          <c:tx>
            <c:strRef>
              <c:f>'[population_projections6 17 14.xlsx]AgeProjection'!$L$3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14.xlsx]AgeProjection'!$L$4:$L$54</c:f>
            </c:numRef>
          </c:val>
          <c:smooth val="0"/>
        </c:ser>
        <c:ser>
          <c:idx val="5"/>
          <c:order val="5"/>
          <c:tx>
            <c:strRef>
              <c:f>'[population_projections6 17 14.xlsx]AgeProjection'!$M$3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14.xlsx]AgeProjection'!$M$4:$M$54</c:f>
            </c:numRef>
          </c:val>
          <c:smooth val="0"/>
        </c:ser>
        <c:ser>
          <c:idx val="6"/>
          <c:order val="6"/>
          <c:tx>
            <c:strRef>
              <c:f>'[population_projections6 17 14.xlsx]AgeProjection'!$N$3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14.xlsx]AgeProjection'!$N$4:$N$54</c:f>
            </c:numRef>
          </c:val>
          <c:smooth val="0"/>
        </c:ser>
        <c:ser>
          <c:idx val="7"/>
          <c:order val="7"/>
          <c:tx>
            <c:strRef>
              <c:f>'[population_projections6 17 14.xlsx]AgeProjection'!$O$3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14.xlsx]AgeProjection'!$O$4:$O$54</c:f>
            </c:numRef>
          </c:val>
          <c:smooth val="0"/>
        </c:ser>
        <c:ser>
          <c:idx val="8"/>
          <c:order val="8"/>
          <c:tx>
            <c:strRef>
              <c:f>'[population_projections6 17 14.xlsx]AgeProjection'!$P$3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14.xlsx]AgeProjection'!$P$4:$P$54</c:f>
            </c:numRef>
          </c:val>
          <c:smooth val="0"/>
        </c:ser>
        <c:ser>
          <c:idx val="9"/>
          <c:order val="9"/>
          <c:tx>
            <c:strRef>
              <c:f>'[population_projections6 17 14.xlsx]AgeProjection'!$Q$3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14.xlsx]AgeProjection'!$Q$4:$Q$54</c:f>
            </c:numRef>
          </c:val>
          <c:smooth val="0"/>
        </c:ser>
        <c:ser>
          <c:idx val="10"/>
          <c:order val="10"/>
          <c:tx>
            <c:strRef>
              <c:f>'[population_projections6 17 14.xlsx]AgeProjection'!$R$3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14.xlsx]AgeProjection'!$R$4:$R$54</c:f>
            </c:numRef>
          </c:val>
          <c:smooth val="0"/>
        </c:ser>
        <c:ser>
          <c:idx val="11"/>
          <c:order val="11"/>
          <c:tx>
            <c:strRef>
              <c:f>'[population_projections6 17 14.xlsx]AgeProjection'!$S$3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14.xlsx]AgeProjection'!$S$4:$S$54</c:f>
            </c:numRef>
          </c:val>
          <c:smooth val="0"/>
        </c:ser>
        <c:ser>
          <c:idx val="12"/>
          <c:order val="12"/>
          <c:tx>
            <c:strRef>
              <c:f>'[population_projections6 17 14.xlsx]AgeProjection'!$T$3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14.xlsx]AgeProjection'!$T$4:$T$54</c:f>
            </c:numRef>
          </c:val>
          <c:smooth val="0"/>
        </c:ser>
        <c:ser>
          <c:idx val="13"/>
          <c:order val="13"/>
          <c:tx>
            <c:strRef>
              <c:f>'[population_projections6 17 14.xlsx]AgeProjection'!$U$3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14.xlsx]AgeProjection'!$U$4:$U$54</c:f>
            </c:numRef>
          </c:val>
          <c:smooth val="0"/>
        </c:ser>
        <c:ser>
          <c:idx val="14"/>
          <c:order val="14"/>
          <c:tx>
            <c:strRef>
              <c:f>'[population_projections6 17 14.xlsx]AgeProjection'!$V$3</c:f>
              <c:strCache>
                <c:ptCount val="1"/>
                <c:pt idx="0">
                  <c:v>School Age 
(5-17 years)</c:v>
                </c:pt>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14.xlsx]AgeProjection'!$V$4:$V$54</c:f>
              <c:numCache>
                <c:formatCode>#,##0</c:formatCode>
                <c:ptCount val="51"/>
                <c:pt idx="0">
                  <c:v>243419.53732266021</c:v>
                </c:pt>
                <c:pt idx="1">
                  <c:v>244404.48232640434</c:v>
                </c:pt>
                <c:pt idx="2">
                  <c:v>245940.97856893929</c:v>
                </c:pt>
                <c:pt idx="3">
                  <c:v>247461.08666346568</c:v>
                </c:pt>
                <c:pt idx="4">
                  <c:v>248516.45012363818</c:v>
                </c:pt>
                <c:pt idx="5">
                  <c:v>249007.19439368506</c:v>
                </c:pt>
                <c:pt idx="6">
                  <c:v>249309.98501778714</c:v>
                </c:pt>
                <c:pt idx="7">
                  <c:v>250743.67786669018</c:v>
                </c:pt>
                <c:pt idx="8">
                  <c:v>251701.20467464894</c:v>
                </c:pt>
                <c:pt idx="9">
                  <c:v>252556.86033454948</c:v>
                </c:pt>
                <c:pt idx="10">
                  <c:v>253386.76278978301</c:v>
                </c:pt>
                <c:pt idx="11">
                  <c:v>254594.95860297844</c:v>
                </c:pt>
                <c:pt idx="12">
                  <c:v>255695.11587923285</c:v>
                </c:pt>
                <c:pt idx="13">
                  <c:v>256917.41430008039</c:v>
                </c:pt>
                <c:pt idx="14">
                  <c:v>258104.62914325044</c:v>
                </c:pt>
                <c:pt idx="15">
                  <c:v>259007.71579933297</c:v>
                </c:pt>
                <c:pt idx="16">
                  <c:v>259605.40399724117</c:v>
                </c:pt>
                <c:pt idx="17">
                  <c:v>260758.47773963545</c:v>
                </c:pt>
                <c:pt idx="18">
                  <c:v>262024.3733563124</c:v>
                </c:pt>
                <c:pt idx="19">
                  <c:v>263121.56900613749</c:v>
                </c:pt>
                <c:pt idx="20">
                  <c:v>262328.55521334964</c:v>
                </c:pt>
                <c:pt idx="21">
                  <c:v>261180.83099216112</c:v>
                </c:pt>
                <c:pt idx="22">
                  <c:v>259725.08467771081</c:v>
                </c:pt>
                <c:pt idx="23">
                  <c:v>257985.40098113302</c:v>
                </c:pt>
                <c:pt idx="24">
                  <c:v>256092.33243621234</c:v>
                </c:pt>
                <c:pt idx="25">
                  <c:v>254276.49955102237</c:v>
                </c:pt>
                <c:pt idx="26">
                  <c:v>252382.46279933202</c:v>
                </c:pt>
                <c:pt idx="27">
                  <c:v>250379.64461168772</c:v>
                </c:pt>
                <c:pt idx="28">
                  <c:v>248412.91189712894</c:v>
                </c:pt>
                <c:pt idx="29">
                  <c:v>246605.84520550244</c:v>
                </c:pt>
                <c:pt idx="30">
                  <c:v>244967.22228842083</c:v>
                </c:pt>
                <c:pt idx="31">
                  <c:v>243579.22097985193</c:v>
                </c:pt>
                <c:pt idx="32">
                  <c:v>242427.60388973576</c:v>
                </c:pt>
                <c:pt idx="33">
                  <c:v>241585.03809953586</c:v>
                </c:pt>
                <c:pt idx="34">
                  <c:v>241065.6462602723</c:v>
                </c:pt>
                <c:pt idx="35">
                  <c:v>240803.67241123976</c:v>
                </c:pt>
                <c:pt idx="36">
                  <c:v>240753.69352581663</c:v>
                </c:pt>
                <c:pt idx="37">
                  <c:v>240761.11233609598</c:v>
                </c:pt>
                <c:pt idx="38">
                  <c:v>240979.7465403238</c:v>
                </c:pt>
                <c:pt idx="39">
                  <c:v>241397.63087835268</c:v>
                </c:pt>
                <c:pt idx="40">
                  <c:v>242046.20871068395</c:v>
                </c:pt>
                <c:pt idx="41">
                  <c:v>242839.81370964734</c:v>
                </c:pt>
                <c:pt idx="42">
                  <c:v>243687.35429773384</c:v>
                </c:pt>
                <c:pt idx="43">
                  <c:v>244467.71470018465</c:v>
                </c:pt>
                <c:pt idx="44">
                  <c:v>245180.55616286988</c:v>
                </c:pt>
                <c:pt idx="45">
                  <c:v>245834.48354100337</c:v>
                </c:pt>
                <c:pt idx="46">
                  <c:v>246356.93819488279</c:v>
                </c:pt>
                <c:pt idx="47">
                  <c:v>246763.28850907093</c:v>
                </c:pt>
                <c:pt idx="48">
                  <c:v>246991.80273239926</c:v>
                </c:pt>
                <c:pt idx="49">
                  <c:v>247009.24171554158</c:v>
                </c:pt>
                <c:pt idx="50">
                  <c:v>246799.84737950016</c:v>
                </c:pt>
              </c:numCache>
            </c:numRef>
          </c:val>
          <c:smooth val="0"/>
        </c:ser>
        <c:ser>
          <c:idx val="15"/>
          <c:order val="15"/>
          <c:tx>
            <c:strRef>
              <c:f>'[population_projections6 17 14.xlsx]AgeProjection'!$W$3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14.xlsx]AgeProjection'!$W$4:$W$54</c:f>
            </c:numRef>
          </c:val>
          <c:smooth val="0"/>
        </c:ser>
        <c:ser>
          <c:idx val="16"/>
          <c:order val="16"/>
          <c:tx>
            <c:strRef>
              <c:f>'[population_projections6 17 14.xlsx]AgeProjection'!$X$3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14.xlsx]AgeProjection'!$X$4:$X$54</c:f>
            </c:numRef>
          </c:val>
          <c:smooth val="0"/>
        </c:ser>
        <c:ser>
          <c:idx val="17"/>
          <c:order val="17"/>
          <c:tx>
            <c:strRef>
              <c:f>'[population_projections6 17 14.xlsx]AgeProjection'!$Y$3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14.xlsx]AgeProjection'!$Y$4:$Y$54</c:f>
            </c:numRef>
          </c:val>
          <c:smooth val="0"/>
        </c:ser>
        <c:ser>
          <c:idx val="18"/>
          <c:order val="18"/>
          <c:tx>
            <c:strRef>
              <c:f>'[population_projections6 17 14.xlsx]AgeProjection'!$Z$3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14.xlsx]AgeProjection'!$Z$4:$Z$54</c:f>
            </c:numRef>
          </c:val>
          <c:smooth val="0"/>
        </c:ser>
        <c:ser>
          <c:idx val="19"/>
          <c:order val="19"/>
          <c:tx>
            <c:strRef>
              <c:f>'[population_projections6 17 14.xlsx]AgeProjection'!$AA$3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14.xlsx]AgeProjection'!$AA$4:$AA$54</c:f>
            </c:numRef>
          </c:val>
          <c:smooth val="0"/>
        </c:ser>
        <c:ser>
          <c:idx val="20"/>
          <c:order val="20"/>
          <c:tx>
            <c:strRef>
              <c:f>'[population_projections6 17 14.xlsx]AgeProjection'!$AB$3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14.xlsx]AgeProjection'!$AB$4:$AB$54</c:f>
            </c:numRef>
          </c:val>
          <c:smooth val="0"/>
        </c:ser>
        <c:ser>
          <c:idx val="21"/>
          <c:order val="21"/>
          <c:tx>
            <c:strRef>
              <c:f>'[population_projections6 17 14.xlsx]AgeProjection'!$AC$3</c:f>
              <c:strCache>
                <c:ptCount val="1"/>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14.xlsx]AgeProjection'!$AC$4:$AC$54</c:f>
            </c:numRef>
          </c:val>
          <c:smooth val="0"/>
        </c:ser>
        <c:ser>
          <c:idx val="22"/>
          <c:order val="22"/>
          <c:tx>
            <c:strRef>
              <c:f>'[population_projections6 17 14.xlsx]AgeProjection'!$AD$3</c:f>
              <c:strCache>
                <c:ptCount val="1"/>
                <c:pt idx="0">
                  <c:v>College Age 
(18-24 years)</c:v>
                </c:pt>
              </c:strCache>
            </c:strRef>
          </c:tx>
          <c:cat>
            <c:numRef>
              <c:f>'[population_projections6 17 14.xlsx]AgeProjection'!$B$4:$G$54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14.xlsx]AgeProjection'!$AD$4:$AD$54</c:f>
              <c:numCache>
                <c:formatCode>#,##0</c:formatCode>
                <c:ptCount val="51"/>
                <c:pt idx="0">
                  <c:v>150863.21230989569</c:v>
                </c:pt>
                <c:pt idx="1">
                  <c:v>150554.5117454073</c:v>
                </c:pt>
                <c:pt idx="2">
                  <c:v>150386.08312497236</c:v>
                </c:pt>
                <c:pt idx="3">
                  <c:v>148860.30123219217</c:v>
                </c:pt>
                <c:pt idx="4">
                  <c:v>146513.36399504473</c:v>
                </c:pt>
                <c:pt idx="5">
                  <c:v>143539.31556178341</c:v>
                </c:pt>
                <c:pt idx="6">
                  <c:v>140660.89484886033</c:v>
                </c:pt>
                <c:pt idx="7">
                  <c:v>138411.99643517268</c:v>
                </c:pt>
                <c:pt idx="8">
                  <c:v>137098.11215558753</c:v>
                </c:pt>
                <c:pt idx="9">
                  <c:v>136271.90943033656</c:v>
                </c:pt>
                <c:pt idx="10">
                  <c:v>134860.81063207384</c:v>
                </c:pt>
                <c:pt idx="11">
                  <c:v>134330.12738156604</c:v>
                </c:pt>
                <c:pt idx="12">
                  <c:v>134249.94070590043</c:v>
                </c:pt>
                <c:pt idx="13">
                  <c:v>134312.34878794706</c:v>
                </c:pt>
                <c:pt idx="14">
                  <c:v>134545.84053016934</c:v>
                </c:pt>
                <c:pt idx="15">
                  <c:v>134946.36482415447</c:v>
                </c:pt>
                <c:pt idx="16">
                  <c:v>135509.59678438769</c:v>
                </c:pt>
                <c:pt idx="17">
                  <c:v>135873.47642339265</c:v>
                </c:pt>
                <c:pt idx="18">
                  <c:v>135613.03249243167</c:v>
                </c:pt>
                <c:pt idx="19">
                  <c:v>135142.90144657201</c:v>
                </c:pt>
                <c:pt idx="20">
                  <c:v>136346.94835211866</c:v>
                </c:pt>
                <c:pt idx="21">
                  <c:v>137559.11436997002</c:v>
                </c:pt>
                <c:pt idx="22">
                  <c:v>138569.7969473167</c:v>
                </c:pt>
                <c:pt idx="23">
                  <c:v>139468.07778597416</c:v>
                </c:pt>
                <c:pt idx="24">
                  <c:v>141068.16229565052</c:v>
                </c:pt>
                <c:pt idx="25">
                  <c:v>143449.29817787031</c:v>
                </c:pt>
                <c:pt idx="26">
                  <c:v>145861.04418484666</c:v>
                </c:pt>
                <c:pt idx="27">
                  <c:v>146521.64012820506</c:v>
                </c:pt>
                <c:pt idx="28">
                  <c:v>146954.24630886348</c:v>
                </c:pt>
                <c:pt idx="29">
                  <c:v>147034.00568688897</c:v>
                </c:pt>
                <c:pt idx="30">
                  <c:v>146818.45873052551</c:v>
                </c:pt>
                <c:pt idx="31">
                  <c:v>146316.6119002148</c:v>
                </c:pt>
                <c:pt idx="32">
                  <c:v>145491.39353894035</c:v>
                </c:pt>
                <c:pt idx="33">
                  <c:v>144463.84304426122</c:v>
                </c:pt>
                <c:pt idx="34">
                  <c:v>143220.55397752818</c:v>
                </c:pt>
                <c:pt idx="35">
                  <c:v>141896.25599912347</c:v>
                </c:pt>
                <c:pt idx="36">
                  <c:v>140688.264671135</c:v>
                </c:pt>
                <c:pt idx="37">
                  <c:v>139150.25976203743</c:v>
                </c:pt>
                <c:pt idx="38">
                  <c:v>137745.73004487515</c:v>
                </c:pt>
                <c:pt idx="39">
                  <c:v>136461.41547305748</c:v>
                </c:pt>
                <c:pt idx="40">
                  <c:v>135279.16591827184</c:v>
                </c:pt>
                <c:pt idx="41">
                  <c:v>134300.45765271888</c:v>
                </c:pt>
                <c:pt idx="42">
                  <c:v>133515.96877941667</c:v>
                </c:pt>
                <c:pt idx="43">
                  <c:v>132957.26573316622</c:v>
                </c:pt>
                <c:pt idx="44">
                  <c:v>132442.78070980596</c:v>
                </c:pt>
                <c:pt idx="45">
                  <c:v>132083.80211923554</c:v>
                </c:pt>
                <c:pt idx="46">
                  <c:v>131968.35385454097</c:v>
                </c:pt>
                <c:pt idx="47">
                  <c:v>132170.22653062892</c:v>
                </c:pt>
                <c:pt idx="48">
                  <c:v>132556.28025874903</c:v>
                </c:pt>
                <c:pt idx="49">
                  <c:v>133073.46519420325</c:v>
                </c:pt>
                <c:pt idx="50">
                  <c:v>133664.36620031844</c:v>
                </c:pt>
              </c:numCache>
            </c:numRef>
          </c:val>
          <c:smooth val="0"/>
        </c:ser>
        <c:dLbls>
          <c:showLegendKey val="0"/>
          <c:showVal val="0"/>
          <c:showCatName val="0"/>
          <c:showSerName val="0"/>
          <c:showPercent val="0"/>
          <c:showBubbleSize val="0"/>
        </c:dLbls>
        <c:marker val="1"/>
        <c:smooth val="0"/>
        <c:axId val="93690496"/>
        <c:axId val="93708672"/>
      </c:lineChart>
      <c:catAx>
        <c:axId val="93690496"/>
        <c:scaling>
          <c:orientation val="minMax"/>
        </c:scaling>
        <c:delete val="0"/>
        <c:axPos val="b"/>
        <c:numFmt formatCode="General" sourceLinked="1"/>
        <c:majorTickMark val="out"/>
        <c:minorTickMark val="none"/>
        <c:tickLblPos val="nextTo"/>
        <c:crossAx val="93708672"/>
        <c:crosses val="autoZero"/>
        <c:auto val="1"/>
        <c:lblAlgn val="ctr"/>
        <c:lblOffset val="100"/>
        <c:noMultiLvlLbl val="0"/>
      </c:catAx>
      <c:valAx>
        <c:axId val="93708672"/>
        <c:scaling>
          <c:orientation val="minMax"/>
        </c:scaling>
        <c:delete val="0"/>
        <c:axPos val="l"/>
        <c:majorGridlines/>
        <c:numFmt formatCode="#,##0" sourceLinked="1"/>
        <c:majorTickMark val="out"/>
        <c:minorTickMark val="none"/>
        <c:tickLblPos val="nextTo"/>
        <c:crossAx val="93690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'[population_projections6 17 14.xlsx]AgeProjection'!$BT$3</c:f>
              <c:strCache>
                <c:ptCount val="1"/>
                <c:pt idx="0">
                  <c:v>Working Age 
(25-64 years)</c:v>
                </c:pt>
              </c:strCache>
            </c:strRef>
          </c:tx>
          <c:cat>
            <c:numRef>
              <c:f>'[population_projections6 17 14.xlsx]AgeProjection'!$BS$4:$BS$54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14.xlsx]AgeProjection'!$BT$4:$BT$54</c:f>
              <c:numCache>
                <c:formatCode>#,##0</c:formatCode>
                <c:ptCount val="51"/>
                <c:pt idx="0">
                  <c:v>852752.04499717779</c:v>
                </c:pt>
                <c:pt idx="1">
                  <c:v>860327.33263072104</c:v>
                </c:pt>
                <c:pt idx="2">
                  <c:v>865373.85523951007</c:v>
                </c:pt>
                <c:pt idx="3">
                  <c:v>870252.27390989766</c:v>
                </c:pt>
                <c:pt idx="4">
                  <c:v>875599.96354029083</c:v>
                </c:pt>
                <c:pt idx="5">
                  <c:v>879240.44032653479</c:v>
                </c:pt>
                <c:pt idx="6">
                  <c:v>882535.4468384959</c:v>
                </c:pt>
                <c:pt idx="7">
                  <c:v>883230.87069925491</c:v>
                </c:pt>
                <c:pt idx="8">
                  <c:v>881355.36008355487</c:v>
                </c:pt>
                <c:pt idx="9">
                  <c:v>878996.16956129926</c:v>
                </c:pt>
                <c:pt idx="10">
                  <c:v>873880.47784773912</c:v>
                </c:pt>
                <c:pt idx="11">
                  <c:v>870668.66930878768</c:v>
                </c:pt>
                <c:pt idx="12">
                  <c:v>867037.84925200243</c:v>
                </c:pt>
                <c:pt idx="13">
                  <c:v>862932.79553627828</c:v>
                </c:pt>
                <c:pt idx="14">
                  <c:v>858605.58524033788</c:v>
                </c:pt>
                <c:pt idx="15">
                  <c:v>853822.95833502361</c:v>
                </c:pt>
                <c:pt idx="16">
                  <c:v>850175.78743883572</c:v>
                </c:pt>
                <c:pt idx="17">
                  <c:v>846285.47733776225</c:v>
                </c:pt>
                <c:pt idx="18">
                  <c:v>842479.84259557375</c:v>
                </c:pt>
                <c:pt idx="19">
                  <c:v>838785.03265043627</c:v>
                </c:pt>
                <c:pt idx="20">
                  <c:v>835133.7007817108</c:v>
                </c:pt>
                <c:pt idx="21">
                  <c:v>832877.2288566127</c:v>
                </c:pt>
                <c:pt idx="22">
                  <c:v>830991.2284451928</c:v>
                </c:pt>
                <c:pt idx="23">
                  <c:v>828731.74387413368</c:v>
                </c:pt>
                <c:pt idx="24">
                  <c:v>824654.70164450945</c:v>
                </c:pt>
                <c:pt idx="25">
                  <c:v>819423.70840897085</c:v>
                </c:pt>
                <c:pt idx="26">
                  <c:v>815431.90432673297</c:v>
                </c:pt>
                <c:pt idx="27">
                  <c:v>813970.07577441446</c:v>
                </c:pt>
                <c:pt idx="28">
                  <c:v>812892.00012337265</c:v>
                </c:pt>
                <c:pt idx="29">
                  <c:v>812083.51633203414</c:v>
                </c:pt>
                <c:pt idx="30">
                  <c:v>810547.73034876457</c:v>
                </c:pt>
                <c:pt idx="31">
                  <c:v>810163.73097438936</c:v>
                </c:pt>
                <c:pt idx="32">
                  <c:v>809966.02048501372</c:v>
                </c:pt>
                <c:pt idx="33">
                  <c:v>809670.88000357023</c:v>
                </c:pt>
                <c:pt idx="34">
                  <c:v>809140.11860437714</c:v>
                </c:pt>
                <c:pt idx="35">
                  <c:v>806747.0970649427</c:v>
                </c:pt>
                <c:pt idx="36">
                  <c:v>805489.73565947532</c:v>
                </c:pt>
                <c:pt idx="37">
                  <c:v>803441.1743904897</c:v>
                </c:pt>
                <c:pt idx="38">
                  <c:v>801671.5753624948</c:v>
                </c:pt>
                <c:pt idx="39">
                  <c:v>799887.22067560395</c:v>
                </c:pt>
                <c:pt idx="40">
                  <c:v>797614.67354221991</c:v>
                </c:pt>
                <c:pt idx="41">
                  <c:v>795941.55106450396</c:v>
                </c:pt>
                <c:pt idx="42">
                  <c:v>794077.94746725925</c:v>
                </c:pt>
                <c:pt idx="43">
                  <c:v>791566.70512801257</c:v>
                </c:pt>
                <c:pt idx="44">
                  <c:v>788259.39943119721</c:v>
                </c:pt>
                <c:pt idx="45">
                  <c:v>784750.40064863511</c:v>
                </c:pt>
                <c:pt idx="46">
                  <c:v>781515.64525912644</c:v>
                </c:pt>
                <c:pt idx="47">
                  <c:v>779116.12424175651</c:v>
                </c:pt>
                <c:pt idx="48">
                  <c:v>778023.49035491142</c:v>
                </c:pt>
                <c:pt idx="49">
                  <c:v>777158.75592352636</c:v>
                </c:pt>
                <c:pt idx="50">
                  <c:v>776628.14377502422</c:v>
                </c:pt>
              </c:numCache>
            </c:numRef>
          </c:val>
          <c:smooth val="0"/>
        </c:ser>
        <c:dLbls>
          <c:showLegendKey val="0"/>
          <c:showVal val="0"/>
          <c:showCatName val="0"/>
          <c:showSerName val="0"/>
          <c:showPercent val="0"/>
          <c:showBubbleSize val="0"/>
        </c:dLbls>
        <c:marker val="1"/>
        <c:smooth val="0"/>
        <c:axId val="93794304"/>
        <c:axId val="93795840"/>
      </c:lineChart>
      <c:catAx>
        <c:axId val="93794304"/>
        <c:scaling>
          <c:orientation val="minMax"/>
        </c:scaling>
        <c:delete val="0"/>
        <c:axPos val="b"/>
        <c:numFmt formatCode="General" sourceLinked="1"/>
        <c:majorTickMark val="out"/>
        <c:minorTickMark val="none"/>
        <c:tickLblPos val="nextTo"/>
        <c:crossAx val="93795840"/>
        <c:crosses val="autoZero"/>
        <c:auto val="1"/>
        <c:lblAlgn val="ctr"/>
        <c:lblOffset val="100"/>
        <c:noMultiLvlLbl val="0"/>
      </c:catAx>
      <c:valAx>
        <c:axId val="93795840"/>
        <c:scaling>
          <c:orientation val="minMax"/>
        </c:scaling>
        <c:delete val="0"/>
        <c:axPos val="l"/>
        <c:majorGridlines/>
        <c:numFmt formatCode="#,##0" sourceLinked="1"/>
        <c:majorTickMark val="out"/>
        <c:minorTickMark val="none"/>
        <c:tickLblPos val="nextTo"/>
        <c:crossAx val="937943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'[population_projections6 17 14.xlsx]AgeProjection'!$CF$3</c:f>
              <c:strCache>
                <c:ptCount val="1"/>
                <c:pt idx="0">
                  <c:v>Young Retirees 
(65-74 years)</c:v>
                </c:pt>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14.xlsx]AgeProjection'!$CF$4:$CF$54</c:f>
              <c:numCache>
                <c:formatCode>#,##0</c:formatCode>
                <c:ptCount val="51"/>
                <c:pt idx="0">
                  <c:v>91195.220504260476</c:v>
                </c:pt>
                <c:pt idx="1">
                  <c:v>95683.05263736879</c:v>
                </c:pt>
                <c:pt idx="2">
                  <c:v>102402.72478782591</c:v>
                </c:pt>
                <c:pt idx="3">
                  <c:v>109223.28570081214</c:v>
                </c:pt>
                <c:pt idx="4">
                  <c:v>115758.30923326913</c:v>
                </c:pt>
                <c:pt idx="5">
                  <c:v>122240.97048431195</c:v>
                </c:pt>
                <c:pt idx="6">
                  <c:v>127916.85956019597</c:v>
                </c:pt>
                <c:pt idx="7">
                  <c:v>133428.8810341098</c:v>
                </c:pt>
                <c:pt idx="8">
                  <c:v>138693.03823151957</c:v>
                </c:pt>
                <c:pt idx="9">
                  <c:v>143983.93445407439</c:v>
                </c:pt>
                <c:pt idx="10">
                  <c:v>149450.63069359455</c:v>
                </c:pt>
                <c:pt idx="11">
                  <c:v>154402.30229537329</c:v>
                </c:pt>
                <c:pt idx="12">
                  <c:v>157627.78941845999</c:v>
                </c:pt>
                <c:pt idx="13">
                  <c:v>161161.08668516</c:v>
                </c:pt>
                <c:pt idx="14">
                  <c:v>164397.80481387398</c:v>
                </c:pt>
                <c:pt idx="15">
                  <c:v>167855.5212716833</c:v>
                </c:pt>
                <c:pt idx="16">
                  <c:v>170854.32831161708</c:v>
                </c:pt>
                <c:pt idx="17">
                  <c:v>173317.38123335136</c:v>
                </c:pt>
                <c:pt idx="18">
                  <c:v>175722.75558912408</c:v>
                </c:pt>
                <c:pt idx="19">
                  <c:v>177747.4273275547</c:v>
                </c:pt>
                <c:pt idx="20">
                  <c:v>178738.43292108673</c:v>
                </c:pt>
                <c:pt idx="21">
                  <c:v>178495.70009819156</c:v>
                </c:pt>
                <c:pt idx="22">
                  <c:v>177819.82745652966</c:v>
                </c:pt>
                <c:pt idx="23">
                  <c:v>177144.356063115</c:v>
                </c:pt>
                <c:pt idx="24">
                  <c:v>177449.17449696927</c:v>
                </c:pt>
                <c:pt idx="25">
                  <c:v>178688.61473697986</c:v>
                </c:pt>
                <c:pt idx="26">
                  <c:v>179309.77455819189</c:v>
                </c:pt>
                <c:pt idx="27">
                  <c:v>179091.43436966644</c:v>
                </c:pt>
                <c:pt idx="28">
                  <c:v>178370.32648293892</c:v>
                </c:pt>
                <c:pt idx="29">
                  <c:v>177580.22294258841</c:v>
                </c:pt>
                <c:pt idx="30">
                  <c:v>177861.69020407205</c:v>
                </c:pt>
                <c:pt idx="31">
                  <c:v>178355.47311111356</c:v>
                </c:pt>
                <c:pt idx="32">
                  <c:v>178953.49541862018</c:v>
                </c:pt>
                <c:pt idx="33">
                  <c:v>179232.1619305549</c:v>
                </c:pt>
                <c:pt idx="34">
                  <c:v>178873.52633333646</c:v>
                </c:pt>
                <c:pt idx="35">
                  <c:v>179031.74789827879</c:v>
                </c:pt>
                <c:pt idx="36">
                  <c:v>178923.2059813955</c:v>
                </c:pt>
                <c:pt idx="37">
                  <c:v>179726.15058184639</c:v>
                </c:pt>
                <c:pt idx="38">
                  <c:v>180198.34126081472</c:v>
                </c:pt>
                <c:pt idx="39">
                  <c:v>180525.64561910598</c:v>
                </c:pt>
                <c:pt idx="40">
                  <c:v>180307.50179671971</c:v>
                </c:pt>
                <c:pt idx="41">
                  <c:v>180123.97076393469</c:v>
                </c:pt>
                <c:pt idx="42">
                  <c:v>179990.27383687758</c:v>
                </c:pt>
                <c:pt idx="43">
                  <c:v>180286.98051901281</c:v>
                </c:pt>
                <c:pt idx="44">
                  <c:v>181211.78525690426</c:v>
                </c:pt>
                <c:pt idx="45">
                  <c:v>180736.88103061102</c:v>
                </c:pt>
                <c:pt idx="46">
                  <c:v>181002.92850376066</c:v>
                </c:pt>
                <c:pt idx="47">
                  <c:v>179970.7670427527</c:v>
                </c:pt>
                <c:pt idx="48">
                  <c:v>178006.80538983364</c:v>
                </c:pt>
                <c:pt idx="49">
                  <c:v>176004.52809560043</c:v>
                </c:pt>
                <c:pt idx="50">
                  <c:v>173581.66370214571</c:v>
                </c:pt>
              </c:numCache>
            </c:numRef>
          </c:val>
          <c:smooth val="0"/>
        </c:ser>
        <c:ser>
          <c:idx val="1"/>
          <c:order val="1"/>
          <c:tx>
            <c:strRef>
              <c:f>'[population_projections6 17 14.xlsx]AgeProjection'!$CG$3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14.xlsx]AgeProjection'!$CG$4:$CG$54</c:f>
            </c:numRef>
          </c:val>
          <c:smooth val="0"/>
        </c:ser>
        <c:ser>
          <c:idx val="2"/>
          <c:order val="2"/>
          <c:tx>
            <c:strRef>
              <c:f>'[population_projections6 17 14.xlsx]AgeProjection'!$CH$3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14.xlsx]AgeProjection'!$CH$4:$CH$54</c:f>
            </c:numRef>
          </c:val>
          <c:smooth val="0"/>
        </c:ser>
        <c:ser>
          <c:idx val="3"/>
          <c:order val="3"/>
          <c:tx>
            <c:strRef>
              <c:f>'[population_projections6 17 14.xlsx]AgeProjection'!$CI$3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14.xlsx]AgeProjection'!$CI$4:$CI$54</c:f>
            </c:numRef>
          </c:val>
          <c:smooth val="0"/>
        </c:ser>
        <c:ser>
          <c:idx val="4"/>
          <c:order val="4"/>
          <c:tx>
            <c:strRef>
              <c:f>'[population_projections6 17 14.xlsx]AgeProjection'!$CJ$3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14.xlsx]AgeProjection'!$CJ$4:$CJ$54</c:f>
            </c:numRef>
          </c:val>
          <c:smooth val="0"/>
        </c:ser>
        <c:ser>
          <c:idx val="5"/>
          <c:order val="5"/>
          <c:tx>
            <c:strRef>
              <c:f>'[population_projections6 17 14.xlsx]AgeProjection'!$CK$3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14.xlsx]AgeProjection'!$CK$4:$CK$54</c:f>
            </c:numRef>
          </c:val>
          <c:smooth val="0"/>
        </c:ser>
        <c:ser>
          <c:idx val="6"/>
          <c:order val="6"/>
          <c:tx>
            <c:strRef>
              <c:f>'[population_projections6 17 14.xlsx]AgeProjection'!$CL$3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14.xlsx]AgeProjection'!$CL$4:$CL$54</c:f>
            </c:numRef>
          </c:val>
          <c:smooth val="0"/>
        </c:ser>
        <c:ser>
          <c:idx val="7"/>
          <c:order val="7"/>
          <c:tx>
            <c:strRef>
              <c:f>'[population_projections6 17 14.xlsx]AgeProjection'!$CM$3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14.xlsx]AgeProjection'!$CM$4:$CM$54</c:f>
            </c:numRef>
          </c:val>
          <c:smooth val="0"/>
        </c:ser>
        <c:ser>
          <c:idx val="8"/>
          <c:order val="8"/>
          <c:tx>
            <c:strRef>
              <c:f>'[population_projections6 17 14.xlsx]AgeProjection'!$CN$3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14.xlsx]AgeProjection'!$CN$4:$CN$54</c:f>
            </c:numRef>
          </c:val>
          <c:smooth val="0"/>
        </c:ser>
        <c:ser>
          <c:idx val="9"/>
          <c:order val="9"/>
          <c:tx>
            <c:strRef>
              <c:f>'[population_projections6 17 14.xlsx]AgeProjection'!$CO$3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14.xlsx]AgeProjection'!$CO$4:$CO$54</c:f>
            </c:numRef>
          </c:val>
          <c:smooth val="0"/>
        </c:ser>
        <c:ser>
          <c:idx val="10"/>
          <c:order val="10"/>
          <c:tx>
            <c:strRef>
              <c:f>'[population_projections6 17 14.xlsx]AgeProjection'!$CP$3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14.xlsx]AgeProjection'!$CP$4:$CP$54</c:f>
            </c:numRef>
          </c:val>
          <c:smooth val="0"/>
        </c:ser>
        <c:ser>
          <c:idx val="11"/>
          <c:order val="11"/>
          <c:tx>
            <c:strRef>
              <c:f>'[population_projections6 17 14.xlsx]AgeProjection'!$CQ$3</c:f>
              <c:strCache>
                <c:ptCount val="1"/>
                <c:pt idx="0">
                  <c:v>Mature Retirees 
(75-84 years)</c:v>
                </c:pt>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14.xlsx]AgeProjection'!$CQ$4:$CQ$54</c:f>
              <c:numCache>
                <c:formatCode>#,##0</c:formatCode>
                <c:ptCount val="51"/>
                <c:pt idx="0">
                  <c:v>52557.55371592044</c:v>
                </c:pt>
                <c:pt idx="1">
                  <c:v>52561.748421511336</c:v>
                </c:pt>
                <c:pt idx="2">
                  <c:v>52809.335877341277</c:v>
                </c:pt>
                <c:pt idx="3">
                  <c:v>53490.099127549212</c:v>
                </c:pt>
                <c:pt idx="4">
                  <c:v>54462.78099058869</c:v>
                </c:pt>
                <c:pt idx="5">
                  <c:v>55623.757095713489</c:v>
                </c:pt>
                <c:pt idx="6">
                  <c:v>56833.170301672399</c:v>
                </c:pt>
                <c:pt idx="7">
                  <c:v>58523.999727987422</c:v>
                </c:pt>
                <c:pt idx="8">
                  <c:v>60943.215149008451</c:v>
                </c:pt>
                <c:pt idx="9">
                  <c:v>63475.666448885488</c:v>
                </c:pt>
                <c:pt idx="10">
                  <c:v>66345.377808915378</c:v>
                </c:pt>
                <c:pt idx="11">
                  <c:v>69634.314401762065</c:v>
                </c:pt>
                <c:pt idx="12">
                  <c:v>74664.005823464904</c:v>
                </c:pt>
                <c:pt idx="13">
                  <c:v>79712.932377905046</c:v>
                </c:pt>
                <c:pt idx="14">
                  <c:v>84704.577413212348</c:v>
                </c:pt>
                <c:pt idx="15">
                  <c:v>89888.416993028499</c:v>
                </c:pt>
                <c:pt idx="16">
                  <c:v>94511.024830037786</c:v>
                </c:pt>
                <c:pt idx="17">
                  <c:v>99182.202890218177</c:v>
                </c:pt>
                <c:pt idx="18">
                  <c:v>103675.97256656944</c:v>
                </c:pt>
                <c:pt idx="19">
                  <c:v>108143.21166194914</c:v>
                </c:pt>
                <c:pt idx="20">
                  <c:v>112850.07452184061</c:v>
                </c:pt>
                <c:pt idx="21">
                  <c:v>116904.8960311449</c:v>
                </c:pt>
                <c:pt idx="22">
                  <c:v>119805.2615459439</c:v>
                </c:pt>
                <c:pt idx="23">
                  <c:v>122837.99809963291</c:v>
                </c:pt>
                <c:pt idx="24">
                  <c:v>125576.69574040224</c:v>
                </c:pt>
                <c:pt idx="25">
                  <c:v>128567.55138174581</c:v>
                </c:pt>
                <c:pt idx="26">
                  <c:v>131086.4442592712</c:v>
                </c:pt>
                <c:pt idx="27">
                  <c:v>133246.52535315772</c:v>
                </c:pt>
                <c:pt idx="28">
                  <c:v>135349.97270056268</c:v>
                </c:pt>
                <c:pt idx="29">
                  <c:v>137203.71572731694</c:v>
                </c:pt>
                <c:pt idx="30">
                  <c:v>138313.12242062087</c:v>
                </c:pt>
                <c:pt idx="31">
                  <c:v>138348.03174537222</c:v>
                </c:pt>
                <c:pt idx="32">
                  <c:v>138081.52613012205</c:v>
                </c:pt>
                <c:pt idx="33">
                  <c:v>137952.81708265</c:v>
                </c:pt>
                <c:pt idx="34">
                  <c:v>138709.48189686736</c:v>
                </c:pt>
                <c:pt idx="35">
                  <c:v>140289.81718336558</c:v>
                </c:pt>
                <c:pt idx="36">
                  <c:v>141264.23204669834</c:v>
                </c:pt>
                <c:pt idx="37">
                  <c:v>141500.9454307917</c:v>
                </c:pt>
                <c:pt idx="38">
                  <c:v>141353.67560432613</c:v>
                </c:pt>
                <c:pt idx="39">
                  <c:v>141153.079521331</c:v>
                </c:pt>
                <c:pt idx="40">
                  <c:v>141879.44709881564</c:v>
                </c:pt>
                <c:pt idx="41">
                  <c:v>142588.09287858603</c:v>
                </c:pt>
                <c:pt idx="42">
                  <c:v>143343.94297487772</c:v>
                </c:pt>
                <c:pt idx="43">
                  <c:v>143822.04287146669</c:v>
                </c:pt>
                <c:pt idx="44">
                  <c:v>143825.47021584533</c:v>
                </c:pt>
                <c:pt idx="45">
                  <c:v>144437.18622382963</c:v>
                </c:pt>
                <c:pt idx="46">
                  <c:v>144693.73028529092</c:v>
                </c:pt>
                <c:pt idx="47">
                  <c:v>145685.4003847467</c:v>
                </c:pt>
                <c:pt idx="48">
                  <c:v>146316.94227271428</c:v>
                </c:pt>
                <c:pt idx="49">
                  <c:v>146814.15827193882</c:v>
                </c:pt>
                <c:pt idx="50">
                  <c:v>146907.06231749911</c:v>
                </c:pt>
              </c:numCache>
            </c:numRef>
          </c:val>
          <c:smooth val="0"/>
        </c:ser>
        <c:ser>
          <c:idx val="12"/>
          <c:order val="12"/>
          <c:tx>
            <c:strRef>
              <c:f>'[population_projections6 17 14.xlsx]AgeProjection'!$CR$3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14.xlsx]AgeProjection'!$CR$4:$CR$54</c:f>
            </c:numRef>
          </c:val>
          <c:smooth val="0"/>
        </c:ser>
        <c:ser>
          <c:idx val="13"/>
          <c:order val="13"/>
          <c:tx>
            <c:strRef>
              <c:f>'[population_projections6 17 14.xlsx]AgeProjection'!$CS$3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14.xlsx]AgeProjection'!$CS$4:$CS$54</c:f>
            </c:numRef>
          </c:val>
          <c:smooth val="0"/>
        </c:ser>
        <c:ser>
          <c:idx val="14"/>
          <c:order val="14"/>
          <c:tx>
            <c:strRef>
              <c:f>'[population_projections6 17 14.xlsx]AgeProjection'!$CT$3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14.xlsx]AgeProjection'!$CT$4:$CT$54</c:f>
            </c:numRef>
          </c:val>
          <c:smooth val="0"/>
        </c:ser>
        <c:ser>
          <c:idx val="15"/>
          <c:order val="15"/>
          <c:tx>
            <c:strRef>
              <c:f>'[population_projections6 17 14.xlsx]AgeProjection'!$CU$3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14.xlsx]AgeProjection'!$CU$4:$CU$54</c:f>
            </c:numRef>
          </c:val>
          <c:smooth val="0"/>
        </c:ser>
        <c:ser>
          <c:idx val="16"/>
          <c:order val="16"/>
          <c:tx>
            <c:strRef>
              <c:f>'[population_projections6 17 14.xlsx]AgeProjection'!$CV$3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14.xlsx]AgeProjection'!$CV$4:$CV$54</c:f>
            </c:numRef>
          </c:val>
          <c:smooth val="0"/>
        </c:ser>
        <c:ser>
          <c:idx val="17"/>
          <c:order val="17"/>
          <c:tx>
            <c:strRef>
              <c:f>'[population_projections6 17 14.xlsx]AgeProjection'!$CW$3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14.xlsx]AgeProjection'!$CW$4:$CW$54</c:f>
            </c:numRef>
          </c:val>
          <c:smooth val="0"/>
        </c:ser>
        <c:ser>
          <c:idx val="18"/>
          <c:order val="18"/>
          <c:tx>
            <c:strRef>
              <c:f>'[population_projections6 17 14.xlsx]AgeProjection'!$CX$3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14.xlsx]AgeProjection'!$CX$4:$CX$54</c:f>
            </c:numRef>
          </c:val>
          <c:smooth val="0"/>
        </c:ser>
        <c:ser>
          <c:idx val="19"/>
          <c:order val="19"/>
          <c:tx>
            <c:strRef>
              <c:f>'[population_projections6 17 14.xlsx]AgeProjection'!$CY$3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14.xlsx]AgeProjection'!$CY$4:$CY$54</c:f>
            </c:numRef>
          </c:val>
          <c:smooth val="0"/>
        </c:ser>
        <c:ser>
          <c:idx val="20"/>
          <c:order val="20"/>
          <c:tx>
            <c:strRef>
              <c:f>'[population_projections6 17 14.xlsx]AgeProjection'!$CZ$3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14.xlsx]AgeProjection'!$CZ$4:$CZ$54</c:f>
            </c:numRef>
          </c:val>
          <c:smooth val="0"/>
        </c:ser>
        <c:ser>
          <c:idx val="21"/>
          <c:order val="21"/>
          <c:tx>
            <c:strRef>
              <c:f>'[population_projections6 17 14.xlsx]AgeProjection'!$DA$3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14.xlsx]AgeProjection'!$DA$4:$DA$54</c:f>
            </c:numRef>
          </c:val>
          <c:smooth val="0"/>
        </c:ser>
        <c:ser>
          <c:idx val="22"/>
          <c:order val="22"/>
          <c:tx>
            <c:strRef>
              <c:f>'[population_projections6 17 14.xlsx]AgeProjection'!$DB$3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14.xlsx]AgeProjection'!$DB$4:$DB$54</c:f>
            </c:numRef>
          </c:val>
          <c:smooth val="0"/>
        </c:ser>
        <c:ser>
          <c:idx val="23"/>
          <c:order val="23"/>
          <c:tx>
            <c:strRef>
              <c:f>'[population_projections6 17 14.xlsx]AgeProjection'!$DC$3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14.xlsx]AgeProjection'!$DC$4:$DC$54</c:f>
            </c:numRef>
          </c:val>
          <c:smooth val="0"/>
        </c:ser>
        <c:ser>
          <c:idx val="24"/>
          <c:order val="24"/>
          <c:tx>
            <c:strRef>
              <c:f>'[population_projections6 17 14.xlsx]AgeProjection'!$DD$3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14.xlsx]AgeProjection'!$DD$4:$DD$54</c:f>
            </c:numRef>
          </c:val>
          <c:smooth val="0"/>
        </c:ser>
        <c:ser>
          <c:idx val="25"/>
          <c:order val="25"/>
          <c:tx>
            <c:strRef>
              <c:f>'[population_projections6 17 14.xlsx]AgeProjection'!$DE$3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14.xlsx]AgeProjection'!$DE$4:$DE$54</c:f>
            </c:numRef>
          </c:val>
          <c:smooth val="0"/>
        </c:ser>
        <c:ser>
          <c:idx val="26"/>
          <c:order val="26"/>
          <c:tx>
            <c:strRef>
              <c:f>'[population_projections6 17 14.xlsx]AgeProjection'!$DF$3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14.xlsx]AgeProjection'!$DF$4:$DF$54</c:f>
            </c:numRef>
          </c:val>
          <c:smooth val="0"/>
        </c:ser>
        <c:ser>
          <c:idx val="27"/>
          <c:order val="27"/>
          <c:tx>
            <c:strRef>
              <c:f>'[population_projections6 17 14.xlsx]AgeProjection'!$DG$3</c:f>
              <c:strCache>
                <c:ptCount val="1"/>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14.xlsx]AgeProjection'!$DG$4:$DG$54</c:f>
            </c:numRef>
          </c:val>
          <c:smooth val="0"/>
        </c:ser>
        <c:ser>
          <c:idx val="28"/>
          <c:order val="28"/>
          <c:tx>
            <c:strRef>
              <c:f>'[population_projections6 17 14.xlsx]AgeProjection'!$DH$3</c:f>
              <c:strCache>
                <c:ptCount val="1"/>
                <c:pt idx="0">
                  <c:v>Seniors 
(85 or more years) </c:v>
                </c:pt>
              </c:strCache>
            </c:strRef>
          </c:tx>
          <c:cat>
            <c:numRef>
              <c:f>'[population_projections6 17 14.xlsx]AgeProjection'!$CE$4:$CE$54</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14.xlsx]AgeProjection'!$DH$4:$DH$54</c:f>
              <c:numCache>
                <c:formatCode>0</c:formatCode>
                <c:ptCount val="51"/>
                <c:pt idx="0">
                  <c:v>24945.104653227449</c:v>
                </c:pt>
                <c:pt idx="1">
                  <c:v>25563.403997639547</c:v>
                </c:pt>
                <c:pt idx="2">
                  <c:v>25998.212027297963</c:v>
                </c:pt>
                <c:pt idx="3">
                  <c:v>26279.322539290952</c:v>
                </c:pt>
                <c:pt idx="4">
                  <c:v>26486.08606676108</c:v>
                </c:pt>
                <c:pt idx="5">
                  <c:v>26807.640658651722</c:v>
                </c:pt>
                <c:pt idx="6">
                  <c:v>26988.677407602747</c:v>
                </c:pt>
                <c:pt idx="7">
                  <c:v>27160.892115019171</c:v>
                </c:pt>
                <c:pt idx="8">
                  <c:v>27317.110366893761</c:v>
                </c:pt>
                <c:pt idx="9">
                  <c:v>27536.650372151151</c:v>
                </c:pt>
                <c:pt idx="10">
                  <c:v>27891.869852786611</c:v>
                </c:pt>
                <c:pt idx="11">
                  <c:v>28252.833011815717</c:v>
                </c:pt>
                <c:pt idx="12">
                  <c:v>28686.176898907539</c:v>
                </c:pt>
                <c:pt idx="13">
                  <c:v>29258.608792491545</c:v>
                </c:pt>
                <c:pt idx="14">
                  <c:v>29956.499108253462</c:v>
                </c:pt>
                <c:pt idx="15">
                  <c:v>30860.295180828576</c:v>
                </c:pt>
                <c:pt idx="16">
                  <c:v>31717.491021046604</c:v>
                </c:pt>
                <c:pt idx="17">
                  <c:v>32867.061181168028</c:v>
                </c:pt>
                <c:pt idx="18">
                  <c:v>34415.937800502776</c:v>
                </c:pt>
                <c:pt idx="19">
                  <c:v>36048.953096399935</c:v>
                </c:pt>
                <c:pt idx="20">
                  <c:v>38023.334221029421</c:v>
                </c:pt>
                <c:pt idx="21">
                  <c:v>40086.337668861292</c:v>
                </c:pt>
                <c:pt idx="22">
                  <c:v>43222.139067959091</c:v>
                </c:pt>
                <c:pt idx="23">
                  <c:v>46343.330142451588</c:v>
                </c:pt>
                <c:pt idx="24">
                  <c:v>49425.163983271334</c:v>
                </c:pt>
                <c:pt idx="25">
                  <c:v>52681.625349059628</c:v>
                </c:pt>
                <c:pt idx="26">
                  <c:v>55436.702107308571</c:v>
                </c:pt>
                <c:pt idx="27">
                  <c:v>58326.986722809015</c:v>
                </c:pt>
                <c:pt idx="28">
                  <c:v>61275.82238174454</c:v>
                </c:pt>
                <c:pt idx="29">
                  <c:v>64215.720825191449</c:v>
                </c:pt>
                <c:pt idx="30">
                  <c:v>67506.620639739602</c:v>
                </c:pt>
                <c:pt idx="31">
                  <c:v>70370.277777336189</c:v>
                </c:pt>
                <c:pt idx="32">
                  <c:v>73180.318511849109</c:v>
                </c:pt>
                <c:pt idx="33">
                  <c:v>76061.51657217044</c:v>
                </c:pt>
                <c:pt idx="34">
                  <c:v>78726.744655841656</c:v>
                </c:pt>
                <c:pt idx="35">
                  <c:v>81663.898796124427</c:v>
                </c:pt>
                <c:pt idx="36">
                  <c:v>83954.62407981357</c:v>
                </c:pt>
                <c:pt idx="37">
                  <c:v>86146.618314319188</c:v>
                </c:pt>
                <c:pt idx="38">
                  <c:v>88378.800106990937</c:v>
                </c:pt>
                <c:pt idx="39">
                  <c:v>90463.512226592196</c:v>
                </c:pt>
                <c:pt idx="40">
                  <c:v>92304.246369398126</c:v>
                </c:pt>
                <c:pt idx="41">
                  <c:v>93179.048022729563</c:v>
                </c:pt>
                <c:pt idx="42">
                  <c:v>93954.659066701803</c:v>
                </c:pt>
                <c:pt idx="43">
                  <c:v>95031.039756554412</c:v>
                </c:pt>
                <c:pt idx="44">
                  <c:v>96682.827904788021</c:v>
                </c:pt>
                <c:pt idx="45">
                  <c:v>99179.478060819252</c:v>
                </c:pt>
                <c:pt idx="46">
                  <c:v>100830.49441836751</c:v>
                </c:pt>
                <c:pt idx="47">
                  <c:v>102034.31182397337</c:v>
                </c:pt>
                <c:pt idx="48">
                  <c:v>103145.71841261342</c:v>
                </c:pt>
                <c:pt idx="49">
                  <c:v>104183.53290546719</c:v>
                </c:pt>
                <c:pt idx="50">
                  <c:v>105803.99324173463</c:v>
                </c:pt>
              </c:numCache>
            </c:numRef>
          </c:val>
          <c:smooth val="0"/>
        </c:ser>
        <c:dLbls>
          <c:showLegendKey val="0"/>
          <c:showVal val="0"/>
          <c:showCatName val="0"/>
          <c:showSerName val="0"/>
          <c:showPercent val="0"/>
          <c:showBubbleSize val="0"/>
        </c:dLbls>
        <c:marker val="1"/>
        <c:smooth val="0"/>
        <c:axId val="115142656"/>
        <c:axId val="115144192"/>
      </c:lineChart>
      <c:catAx>
        <c:axId val="115142656"/>
        <c:scaling>
          <c:orientation val="minMax"/>
        </c:scaling>
        <c:delete val="0"/>
        <c:axPos val="b"/>
        <c:numFmt formatCode="General" sourceLinked="1"/>
        <c:majorTickMark val="out"/>
        <c:minorTickMark val="none"/>
        <c:tickLblPos val="nextTo"/>
        <c:crossAx val="115144192"/>
        <c:crosses val="autoZero"/>
        <c:auto val="1"/>
        <c:lblAlgn val="ctr"/>
        <c:lblOffset val="100"/>
        <c:noMultiLvlLbl val="0"/>
      </c:catAx>
      <c:valAx>
        <c:axId val="115144192"/>
        <c:scaling>
          <c:orientation val="minMax"/>
        </c:scaling>
        <c:delete val="0"/>
        <c:axPos val="l"/>
        <c:majorGridlines/>
        <c:numFmt formatCode="#,##0" sourceLinked="1"/>
        <c:majorTickMark val="out"/>
        <c:minorTickMark val="none"/>
        <c:tickLblPos val="nextTo"/>
        <c:crossAx val="1151426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33654126567514"/>
          <c:y val="6.8534072129872656E-2"/>
          <c:w val="0.55451385243511231"/>
          <c:h val="0.72698065519587829"/>
        </c:manualLayout>
      </c:layout>
      <c:lineChart>
        <c:grouping val="standard"/>
        <c:varyColors val="0"/>
        <c:ser>
          <c:idx val="0"/>
          <c:order val="0"/>
          <c:tx>
            <c:strRef>
              <c:f>'[population_projections6 17 14.xlsx]AgeProjection'!$H$55</c:f>
              <c:strCache>
                <c:ptCount val="1"/>
                <c:pt idx="0">
                  <c:v>Preschool Age 
(0-4 years)</c:v>
                </c:pt>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14.xlsx]AgeProjection'!$H$56:$H$106</c:f>
              <c:numCache>
                <c:formatCode>#,##0</c:formatCode>
                <c:ptCount val="51"/>
                <c:pt idx="0">
                  <c:v>66493.465949054895</c:v>
                </c:pt>
                <c:pt idx="1">
                  <c:v>64885.828139907564</c:v>
                </c:pt>
                <c:pt idx="2">
                  <c:v>63490.672866794688</c:v>
                </c:pt>
                <c:pt idx="3">
                  <c:v>62744.68650485015</c:v>
                </c:pt>
                <c:pt idx="4">
                  <c:v>62766.769491509462</c:v>
                </c:pt>
                <c:pt idx="5">
                  <c:v>63265.535419501612</c:v>
                </c:pt>
                <c:pt idx="6">
                  <c:v>64033.907984873156</c:v>
                </c:pt>
                <c:pt idx="7">
                  <c:v>64529.866596657361</c:v>
                </c:pt>
                <c:pt idx="8">
                  <c:v>65110.775598110522</c:v>
                </c:pt>
                <c:pt idx="9">
                  <c:v>65814.252679761325</c:v>
                </c:pt>
                <c:pt idx="10">
                  <c:v>66560.768716143109</c:v>
                </c:pt>
                <c:pt idx="11">
                  <c:v>67489.158916192042</c:v>
                </c:pt>
                <c:pt idx="12">
                  <c:v>68558.604224739713</c:v>
                </c:pt>
                <c:pt idx="13">
                  <c:v>69596.563552709675</c:v>
                </c:pt>
                <c:pt idx="14">
                  <c:v>70653.796092999677</c:v>
                </c:pt>
                <c:pt idx="15">
                  <c:v>71754.473043919468</c:v>
                </c:pt>
                <c:pt idx="16">
                  <c:v>72886.974099292114</c:v>
                </c:pt>
                <c:pt idx="17">
                  <c:v>74018.623374591596</c:v>
                </c:pt>
                <c:pt idx="18">
                  <c:v>75118.358295297206</c:v>
                </c:pt>
                <c:pt idx="19">
                  <c:v>76160.605984907539</c:v>
                </c:pt>
                <c:pt idx="20">
                  <c:v>77117.117934098278</c:v>
                </c:pt>
                <c:pt idx="21">
                  <c:v>78018.654241682438</c:v>
                </c:pt>
                <c:pt idx="22">
                  <c:v>78802.279157916724</c:v>
                </c:pt>
                <c:pt idx="23">
                  <c:v>79455.147242352177</c:v>
                </c:pt>
                <c:pt idx="24">
                  <c:v>79983.377284288683</c:v>
                </c:pt>
                <c:pt idx="25">
                  <c:v>80353.352377497766</c:v>
                </c:pt>
                <c:pt idx="26">
                  <c:v>80596.976866712575</c:v>
                </c:pt>
                <c:pt idx="27">
                  <c:v>80715.277122304222</c:v>
                </c:pt>
                <c:pt idx="28">
                  <c:v>80727.433515426732</c:v>
                </c:pt>
                <c:pt idx="29">
                  <c:v>80685.259055413248</c:v>
                </c:pt>
                <c:pt idx="30">
                  <c:v>80609.860507849327</c:v>
                </c:pt>
                <c:pt idx="31">
                  <c:v>80458.66933773151</c:v>
                </c:pt>
                <c:pt idx="32">
                  <c:v>80313.772061798431</c:v>
                </c:pt>
                <c:pt idx="33">
                  <c:v>80176.474693021504</c:v>
                </c:pt>
                <c:pt idx="34">
                  <c:v>80081.17972672671</c:v>
                </c:pt>
                <c:pt idx="35">
                  <c:v>80051.701286354219</c:v>
                </c:pt>
                <c:pt idx="36">
                  <c:v>80143.239114869299</c:v>
                </c:pt>
                <c:pt idx="37">
                  <c:v>80410.312865188898</c:v>
                </c:pt>
                <c:pt idx="38">
                  <c:v>80797.833197772576</c:v>
                </c:pt>
                <c:pt idx="39">
                  <c:v>81308.364879899455</c:v>
                </c:pt>
                <c:pt idx="40">
                  <c:v>81937.086860598487</c:v>
                </c:pt>
                <c:pt idx="41">
                  <c:v>82646.283846424049</c:v>
                </c:pt>
                <c:pt idx="42">
                  <c:v>83417.194879260147</c:v>
                </c:pt>
                <c:pt idx="43">
                  <c:v>84247.564028431021</c:v>
                </c:pt>
                <c:pt idx="44">
                  <c:v>85135.077101154893</c:v>
                </c:pt>
                <c:pt idx="45">
                  <c:v>86026.29395419998</c:v>
                </c:pt>
                <c:pt idx="46">
                  <c:v>86902.302033156244</c:v>
                </c:pt>
                <c:pt idx="47">
                  <c:v>87747.579433359031</c:v>
                </c:pt>
                <c:pt idx="48">
                  <c:v>88563.556351259089</c:v>
                </c:pt>
                <c:pt idx="49">
                  <c:v>89330.64559528252</c:v>
                </c:pt>
                <c:pt idx="50">
                  <c:v>90029.521869936958</c:v>
                </c:pt>
              </c:numCache>
            </c:numRef>
          </c:val>
          <c:smooth val="0"/>
        </c:ser>
        <c:ser>
          <c:idx val="1"/>
          <c:order val="1"/>
          <c:tx>
            <c:strRef>
              <c:f>'[population_projections6 17 14.xlsx]AgeProjection'!$I$55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14.xlsx]AgeProjection'!$I$56:$I$106</c:f>
            </c:numRef>
          </c:val>
          <c:smooth val="0"/>
        </c:ser>
        <c:ser>
          <c:idx val="2"/>
          <c:order val="2"/>
          <c:tx>
            <c:strRef>
              <c:f>'[population_projections6 17 14.xlsx]AgeProjection'!$J$55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14.xlsx]AgeProjection'!$J$56:$J$106</c:f>
            </c:numRef>
          </c:val>
          <c:smooth val="0"/>
        </c:ser>
        <c:ser>
          <c:idx val="3"/>
          <c:order val="3"/>
          <c:tx>
            <c:strRef>
              <c:f>'[population_projections6 17 14.xlsx]AgeProjection'!$K$55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14.xlsx]AgeProjection'!$K$56:$K$106</c:f>
            </c:numRef>
          </c:val>
          <c:smooth val="0"/>
        </c:ser>
        <c:ser>
          <c:idx val="4"/>
          <c:order val="4"/>
          <c:tx>
            <c:strRef>
              <c:f>'[population_projections6 17 14.xlsx]AgeProjection'!$L$55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14.xlsx]AgeProjection'!$L$56:$L$106</c:f>
            </c:numRef>
          </c:val>
          <c:smooth val="0"/>
        </c:ser>
        <c:ser>
          <c:idx val="5"/>
          <c:order val="5"/>
          <c:tx>
            <c:strRef>
              <c:f>'[population_projections6 17 14.xlsx]AgeProjection'!$M$55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14.xlsx]AgeProjection'!$M$56:$M$106</c:f>
            </c:numRef>
          </c:val>
          <c:smooth val="0"/>
        </c:ser>
        <c:ser>
          <c:idx val="6"/>
          <c:order val="6"/>
          <c:tx>
            <c:strRef>
              <c:f>'[population_projections6 17 14.xlsx]AgeProjection'!$N$55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14.xlsx]AgeProjection'!$N$56:$N$106</c:f>
            </c:numRef>
          </c:val>
          <c:smooth val="0"/>
        </c:ser>
        <c:ser>
          <c:idx val="7"/>
          <c:order val="7"/>
          <c:tx>
            <c:strRef>
              <c:f>'[population_projections6 17 14.xlsx]AgeProjection'!$O$55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14.xlsx]AgeProjection'!$O$56:$O$106</c:f>
            </c:numRef>
          </c:val>
          <c:smooth val="0"/>
        </c:ser>
        <c:ser>
          <c:idx val="8"/>
          <c:order val="8"/>
          <c:tx>
            <c:strRef>
              <c:f>'[population_projections6 17 14.xlsx]AgeProjection'!$P$55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14.xlsx]AgeProjection'!$P$56:$P$106</c:f>
            </c:numRef>
          </c:val>
          <c:smooth val="0"/>
        </c:ser>
        <c:ser>
          <c:idx val="9"/>
          <c:order val="9"/>
          <c:tx>
            <c:strRef>
              <c:f>'[population_projections6 17 14.xlsx]AgeProjection'!$Q$55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14.xlsx]AgeProjection'!$Q$56:$Q$106</c:f>
            </c:numRef>
          </c:val>
          <c:smooth val="0"/>
        </c:ser>
        <c:ser>
          <c:idx val="10"/>
          <c:order val="10"/>
          <c:tx>
            <c:strRef>
              <c:f>'[population_projections6 17 14.xlsx]AgeProjection'!$R$55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14.xlsx]AgeProjection'!$R$56:$R$106</c:f>
            </c:numRef>
          </c:val>
          <c:smooth val="0"/>
        </c:ser>
        <c:ser>
          <c:idx val="11"/>
          <c:order val="11"/>
          <c:tx>
            <c:strRef>
              <c:f>'[population_projections6 17 14.xlsx]AgeProjection'!$S$55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14.xlsx]AgeProjection'!$S$56:$S$106</c:f>
            </c:numRef>
          </c:val>
          <c:smooth val="0"/>
        </c:ser>
        <c:ser>
          <c:idx val="12"/>
          <c:order val="12"/>
          <c:tx>
            <c:strRef>
              <c:f>'[population_projections6 17 14.xlsx]AgeProjection'!$T$55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14.xlsx]AgeProjection'!$T$56:$T$106</c:f>
            </c:numRef>
          </c:val>
          <c:smooth val="0"/>
        </c:ser>
        <c:ser>
          <c:idx val="13"/>
          <c:order val="13"/>
          <c:tx>
            <c:strRef>
              <c:f>'[population_projections6 17 14.xlsx]AgeProjection'!$U$55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14.xlsx]AgeProjection'!$U$56:$U$106</c:f>
            </c:numRef>
          </c:val>
          <c:smooth val="0"/>
        </c:ser>
        <c:ser>
          <c:idx val="14"/>
          <c:order val="14"/>
          <c:tx>
            <c:strRef>
              <c:f>'[population_projections6 17 14.xlsx]AgeProjection'!$V$55</c:f>
              <c:strCache>
                <c:ptCount val="1"/>
                <c:pt idx="0">
                  <c:v>School Age 
(5-17 years)</c:v>
                </c:pt>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14.xlsx]AgeProjection'!$V$56:$V$106</c:f>
              <c:numCache>
                <c:formatCode>#,##0</c:formatCode>
                <c:ptCount val="51"/>
                <c:pt idx="0">
                  <c:v>193764.5804364284</c:v>
                </c:pt>
                <c:pt idx="1">
                  <c:v>193116.676169096</c:v>
                </c:pt>
                <c:pt idx="2">
                  <c:v>192399.63232661405</c:v>
                </c:pt>
                <c:pt idx="3">
                  <c:v>191001.12909040277</c:v>
                </c:pt>
                <c:pt idx="4">
                  <c:v>189095.54827027302</c:v>
                </c:pt>
                <c:pt idx="5">
                  <c:v>187124.04280018981</c:v>
                </c:pt>
                <c:pt idx="6">
                  <c:v>185689.18424152746</c:v>
                </c:pt>
                <c:pt idx="7">
                  <c:v>184870.02491096157</c:v>
                </c:pt>
                <c:pt idx="8">
                  <c:v>183627.78721056995</c:v>
                </c:pt>
                <c:pt idx="9">
                  <c:v>182467.20129403879</c:v>
                </c:pt>
                <c:pt idx="10">
                  <c:v>181327.22279188258</c:v>
                </c:pt>
                <c:pt idx="11">
                  <c:v>180392.48376176038</c:v>
                </c:pt>
                <c:pt idx="12">
                  <c:v>179510.33777322996</c:v>
                </c:pt>
                <c:pt idx="13">
                  <c:v>178474.26293213395</c:v>
                </c:pt>
                <c:pt idx="14">
                  <c:v>177668.20243245477</c:v>
                </c:pt>
                <c:pt idx="15">
                  <c:v>177025.39941044792</c:v>
                </c:pt>
                <c:pt idx="16">
                  <c:v>177418.50493497611</c:v>
                </c:pt>
                <c:pt idx="17">
                  <c:v>178877.53152555553</c:v>
                </c:pt>
                <c:pt idx="18">
                  <c:v>181078.96754022318</c:v>
                </c:pt>
                <c:pt idx="19">
                  <c:v>184008.81409820524</c:v>
                </c:pt>
                <c:pt idx="20">
                  <c:v>186772.47993190089</c:v>
                </c:pt>
                <c:pt idx="21">
                  <c:v>189953.6612395533</c:v>
                </c:pt>
                <c:pt idx="22">
                  <c:v>193362.23106334326</c:v>
                </c:pt>
                <c:pt idx="23">
                  <c:v>196901.84132223995</c:v>
                </c:pt>
                <c:pt idx="24">
                  <c:v>200545.84139498751</c:v>
                </c:pt>
                <c:pt idx="25">
                  <c:v>204230.91172070222</c:v>
                </c:pt>
                <c:pt idx="26">
                  <c:v>207821.06466905671</c:v>
                </c:pt>
                <c:pt idx="27">
                  <c:v>211164.07446013056</c:v>
                </c:pt>
                <c:pt idx="28">
                  <c:v>214241.15100982404</c:v>
                </c:pt>
                <c:pt idx="29">
                  <c:v>217133.62968307117</c:v>
                </c:pt>
                <c:pt idx="30">
                  <c:v>219719.51219178541</c:v>
                </c:pt>
                <c:pt idx="31">
                  <c:v>221603.86289364909</c:v>
                </c:pt>
                <c:pt idx="32">
                  <c:v>223080.28197860293</c:v>
                </c:pt>
                <c:pt idx="33">
                  <c:v>224112.55176597167</c:v>
                </c:pt>
                <c:pt idx="34">
                  <c:v>224742.90711531823</c:v>
                </c:pt>
                <c:pt idx="35">
                  <c:v>224985.29313674601</c:v>
                </c:pt>
                <c:pt idx="36">
                  <c:v>224942.36003938437</c:v>
                </c:pt>
                <c:pt idx="37">
                  <c:v>224819.06702338235</c:v>
                </c:pt>
                <c:pt idx="38">
                  <c:v>224505.2783238173</c:v>
                </c:pt>
                <c:pt idx="39">
                  <c:v>224112.60815561662</c:v>
                </c:pt>
                <c:pt idx="40">
                  <c:v>223698.93498539366</c:v>
                </c:pt>
                <c:pt idx="41">
                  <c:v>223353.03255682709</c:v>
                </c:pt>
                <c:pt idx="42">
                  <c:v>223136.20287747885</c:v>
                </c:pt>
                <c:pt idx="43">
                  <c:v>223080.74409182297</c:v>
                </c:pt>
                <c:pt idx="44">
                  <c:v>223089.19286709224</c:v>
                </c:pt>
                <c:pt idx="45">
                  <c:v>223345.10894405149</c:v>
                </c:pt>
                <c:pt idx="46">
                  <c:v>223858.30788841835</c:v>
                </c:pt>
                <c:pt idx="47">
                  <c:v>224636.40855756289</c:v>
                </c:pt>
                <c:pt idx="48">
                  <c:v>225662.4899450932</c:v>
                </c:pt>
                <c:pt idx="49">
                  <c:v>226937.50644735622</c:v>
                </c:pt>
                <c:pt idx="50">
                  <c:v>228441.79350276667</c:v>
                </c:pt>
              </c:numCache>
            </c:numRef>
          </c:val>
          <c:smooth val="0"/>
        </c:ser>
        <c:ser>
          <c:idx val="15"/>
          <c:order val="15"/>
          <c:tx>
            <c:strRef>
              <c:f>'[population_projections6 17 14.xlsx]AgeProjection'!$W$55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14.xlsx]AgeProjection'!$W$56:$W$106</c:f>
            </c:numRef>
          </c:val>
          <c:smooth val="0"/>
        </c:ser>
        <c:ser>
          <c:idx val="16"/>
          <c:order val="16"/>
          <c:tx>
            <c:strRef>
              <c:f>'[population_projections6 17 14.xlsx]AgeProjection'!$X$55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14.xlsx]AgeProjection'!$X$56:$X$106</c:f>
            </c:numRef>
          </c:val>
          <c:smooth val="0"/>
        </c:ser>
        <c:ser>
          <c:idx val="17"/>
          <c:order val="17"/>
          <c:tx>
            <c:strRef>
              <c:f>'[population_projections6 17 14.xlsx]AgeProjection'!$Y$55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14.xlsx]AgeProjection'!$Y$56:$Y$106</c:f>
            </c:numRef>
          </c:val>
          <c:smooth val="0"/>
        </c:ser>
        <c:ser>
          <c:idx val="18"/>
          <c:order val="18"/>
          <c:tx>
            <c:strRef>
              <c:f>'[population_projections6 17 14.xlsx]AgeProjection'!$Z$55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14.xlsx]AgeProjection'!$Z$56:$Z$106</c:f>
            </c:numRef>
          </c:val>
          <c:smooth val="0"/>
        </c:ser>
        <c:ser>
          <c:idx val="19"/>
          <c:order val="19"/>
          <c:tx>
            <c:strRef>
              <c:f>'[population_projections6 17 14.xlsx]AgeProjection'!$AA$55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14.xlsx]AgeProjection'!$AA$56:$AA$106</c:f>
            </c:numRef>
          </c:val>
          <c:smooth val="0"/>
        </c:ser>
        <c:ser>
          <c:idx val="20"/>
          <c:order val="20"/>
          <c:tx>
            <c:strRef>
              <c:f>'[population_projections6 17 14.xlsx]AgeProjection'!$AB$55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14.xlsx]AgeProjection'!$AB$56:$AB$106</c:f>
            </c:numRef>
          </c:val>
          <c:smooth val="0"/>
        </c:ser>
        <c:ser>
          <c:idx val="21"/>
          <c:order val="21"/>
          <c:tx>
            <c:strRef>
              <c:f>'[population_projections6 17 14.xlsx]AgeProjection'!$AC$55</c:f>
              <c:strCache>
                <c:ptCount val="1"/>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14.xlsx]AgeProjection'!$AC$56:$AC$106</c:f>
            </c:numRef>
          </c:val>
          <c:smooth val="0"/>
        </c:ser>
        <c:ser>
          <c:idx val="22"/>
          <c:order val="22"/>
          <c:tx>
            <c:strRef>
              <c:f>'[population_projections6 17 14.xlsx]AgeProjection'!$AD$55</c:f>
              <c:strCache>
                <c:ptCount val="1"/>
                <c:pt idx="0">
                  <c:v>College Age 
(18-24 years)</c:v>
                </c:pt>
              </c:strCache>
            </c:strRef>
          </c:tx>
          <c:cat>
            <c:numRef>
              <c:f>'[population_projections6 17 14.xlsx]AgeProjection'!$B$56:$G$106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14.xlsx]AgeProjection'!$AD$56:$AD$106</c:f>
              <c:numCache>
                <c:formatCode>#,##0</c:formatCode>
                <c:ptCount val="51"/>
                <c:pt idx="0">
                  <c:v>88141.599507095903</c:v>
                </c:pt>
                <c:pt idx="1">
                  <c:v>92011.52192301504</c:v>
                </c:pt>
                <c:pt idx="2">
                  <c:v>96280.085934239003</c:v>
                </c:pt>
                <c:pt idx="3">
                  <c:v>100345.04746977001</c:v>
                </c:pt>
                <c:pt idx="4">
                  <c:v>104150.39256928681</c:v>
                </c:pt>
                <c:pt idx="5">
                  <c:v>107043.81510032153</c:v>
                </c:pt>
                <c:pt idx="6">
                  <c:v>109643.41045093934</c:v>
                </c:pt>
                <c:pt idx="7">
                  <c:v>110833.1836540675</c:v>
                </c:pt>
                <c:pt idx="8">
                  <c:v>111056.90822701083</c:v>
                </c:pt>
                <c:pt idx="9">
                  <c:v>111123.20705205502</c:v>
                </c:pt>
                <c:pt idx="10">
                  <c:v>110924.63457794621</c:v>
                </c:pt>
                <c:pt idx="11">
                  <c:v>110858.89190902883</c:v>
                </c:pt>
                <c:pt idx="12">
                  <c:v>110994.13231745445</c:v>
                </c:pt>
                <c:pt idx="13">
                  <c:v>110787.75684420453</c:v>
                </c:pt>
                <c:pt idx="14">
                  <c:v>110429.55002313663</c:v>
                </c:pt>
                <c:pt idx="15">
                  <c:v>110034.46386198312</c:v>
                </c:pt>
                <c:pt idx="16">
                  <c:v>109020.86480753322</c:v>
                </c:pt>
                <c:pt idx="17">
                  <c:v>107602.6605877906</c:v>
                </c:pt>
                <c:pt idx="18">
                  <c:v>105809.098426197</c:v>
                </c:pt>
                <c:pt idx="19">
                  <c:v>104096.89254247211</c:v>
                </c:pt>
                <c:pt idx="20">
                  <c:v>103082.48201195753</c:v>
                </c:pt>
                <c:pt idx="21">
                  <c:v>102374.96807099004</c:v>
                </c:pt>
                <c:pt idx="22">
                  <c:v>101587.63983095552</c:v>
                </c:pt>
                <c:pt idx="23">
                  <c:v>101680.1470798582</c:v>
                </c:pt>
                <c:pt idx="24">
                  <c:v>102666.95636647393</c:v>
                </c:pt>
                <c:pt idx="25">
                  <c:v>104299.50311880156</c:v>
                </c:pt>
                <c:pt idx="26">
                  <c:v>106348.3033965995</c:v>
                </c:pt>
                <c:pt idx="27">
                  <c:v>108011.79655640139</c:v>
                </c:pt>
                <c:pt idx="28">
                  <c:v>109827.02586851122</c:v>
                </c:pt>
                <c:pt idx="29">
                  <c:v>111816.63722997591</c:v>
                </c:pt>
                <c:pt idx="30">
                  <c:v>113983.72883165104</c:v>
                </c:pt>
                <c:pt idx="31">
                  <c:v>116053.37464918901</c:v>
                </c:pt>
                <c:pt idx="32">
                  <c:v>118198.77369472632</c:v>
                </c:pt>
                <c:pt idx="33">
                  <c:v>120306.7667715164</c:v>
                </c:pt>
                <c:pt idx="34">
                  <c:v>122306.56143668451</c:v>
                </c:pt>
                <c:pt idx="35">
                  <c:v>124190.17490401046</c:v>
                </c:pt>
                <c:pt idx="36">
                  <c:v>125993.71823833961</c:v>
                </c:pt>
                <c:pt idx="37">
                  <c:v>127694.42439427631</c:v>
                </c:pt>
                <c:pt idx="38">
                  <c:v>129166.22144485905</c:v>
                </c:pt>
                <c:pt idx="39">
                  <c:v>130407.13270002203</c:v>
                </c:pt>
                <c:pt idx="40">
                  <c:v>131381.84757842927</c:v>
                </c:pt>
                <c:pt idx="41">
                  <c:v>132134.1727828203</c:v>
                </c:pt>
                <c:pt idx="42">
                  <c:v>132617.4081027889</c:v>
                </c:pt>
                <c:pt idx="43">
                  <c:v>132849.60678543142</c:v>
                </c:pt>
                <c:pt idx="44">
                  <c:v>132685.53624889627</c:v>
                </c:pt>
                <c:pt idx="45">
                  <c:v>132342.61611621355</c:v>
                </c:pt>
                <c:pt idx="46">
                  <c:v>131865.6819720483</c:v>
                </c:pt>
                <c:pt idx="47">
                  <c:v>131287.24562642939</c:v>
                </c:pt>
                <c:pt idx="48">
                  <c:v>130647.84394007549</c:v>
                </c:pt>
                <c:pt idx="49">
                  <c:v>129992.23892458012</c:v>
                </c:pt>
                <c:pt idx="50">
                  <c:v>129360.29367591487</c:v>
                </c:pt>
              </c:numCache>
            </c:numRef>
          </c:val>
          <c:smooth val="0"/>
        </c:ser>
        <c:dLbls>
          <c:showLegendKey val="0"/>
          <c:showVal val="0"/>
          <c:showCatName val="0"/>
          <c:showSerName val="0"/>
          <c:showPercent val="0"/>
          <c:showBubbleSize val="0"/>
        </c:dLbls>
        <c:marker val="1"/>
        <c:smooth val="0"/>
        <c:axId val="179111040"/>
        <c:axId val="179112576"/>
      </c:lineChart>
      <c:catAx>
        <c:axId val="179111040"/>
        <c:scaling>
          <c:orientation val="minMax"/>
        </c:scaling>
        <c:delete val="0"/>
        <c:axPos val="b"/>
        <c:numFmt formatCode="General" sourceLinked="1"/>
        <c:majorTickMark val="out"/>
        <c:minorTickMark val="none"/>
        <c:tickLblPos val="nextTo"/>
        <c:crossAx val="179112576"/>
        <c:crosses val="autoZero"/>
        <c:auto val="1"/>
        <c:lblAlgn val="ctr"/>
        <c:lblOffset val="100"/>
        <c:noMultiLvlLbl val="0"/>
      </c:catAx>
      <c:valAx>
        <c:axId val="179112576"/>
        <c:scaling>
          <c:orientation val="minMax"/>
        </c:scaling>
        <c:delete val="0"/>
        <c:axPos val="l"/>
        <c:majorGridlines/>
        <c:numFmt formatCode="#,##0" sourceLinked="1"/>
        <c:majorTickMark val="out"/>
        <c:minorTickMark val="none"/>
        <c:tickLblPos val="nextTo"/>
        <c:crossAx val="179111040"/>
        <c:crosses val="autoZero"/>
        <c:crossBetween val="between"/>
      </c:valAx>
    </c:plotArea>
    <c:legend>
      <c:legendPos val="r"/>
      <c:layout>
        <c:manualLayout>
          <c:xMode val="edge"/>
          <c:yMode val="edge"/>
          <c:x val="0.71262817147856516"/>
          <c:y val="0.22068678915135609"/>
          <c:w val="0.26514960629921258"/>
          <c:h val="0.55862642169728782"/>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48902663762774"/>
          <c:y val="7.4016797900262471E-2"/>
          <c:w val="0.54396800134025802"/>
          <c:h val="0.70513910761154852"/>
        </c:manualLayout>
      </c:layout>
      <c:lineChart>
        <c:grouping val="standard"/>
        <c:varyColors val="0"/>
        <c:ser>
          <c:idx val="0"/>
          <c:order val="0"/>
          <c:tx>
            <c:strRef>
              <c:f>'[population_projections6 17 14.xlsx]AgeProjection'!$BT$55</c:f>
              <c:strCache>
                <c:ptCount val="1"/>
                <c:pt idx="0">
                  <c:v>Working Age 
(25-64 years)</c:v>
                </c:pt>
              </c:strCache>
            </c:strRef>
          </c:tx>
          <c:cat>
            <c:numRef>
              <c:f>'[population_projections6 17 14.xlsx]AgeProjection'!$BS$56:$BS$106</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'[population_projections6 17 14.xlsx]AgeProjection'!$BT$56:$BT$106</c:f>
              <c:numCache>
                <c:formatCode>#,##0</c:formatCode>
                <c:ptCount val="51"/>
                <c:pt idx="0">
                  <c:v>572053.41812207864</c:v>
                </c:pt>
                <c:pt idx="1">
                  <c:v>575349.99839597149</c:v>
                </c:pt>
                <c:pt idx="2">
                  <c:v>575537.71610610187</c:v>
                </c:pt>
                <c:pt idx="3">
                  <c:v>574851.36890920228</c:v>
                </c:pt>
                <c:pt idx="4">
                  <c:v>574938.75744657719</c:v>
                </c:pt>
                <c:pt idx="5">
                  <c:v>575685.69633449882</c:v>
                </c:pt>
                <c:pt idx="6">
                  <c:v>578075.41292236664</c:v>
                </c:pt>
                <c:pt idx="7">
                  <c:v>582061.8403406688</c:v>
                </c:pt>
                <c:pt idx="8">
                  <c:v>586635.16594546218</c:v>
                </c:pt>
                <c:pt idx="9">
                  <c:v>590999.82931580592</c:v>
                </c:pt>
                <c:pt idx="10">
                  <c:v>593748.25483391259</c:v>
                </c:pt>
                <c:pt idx="11">
                  <c:v>597072.21116677229</c:v>
                </c:pt>
                <c:pt idx="12">
                  <c:v>600277.72266109008</c:v>
                </c:pt>
                <c:pt idx="13">
                  <c:v>602284.03849658079</c:v>
                </c:pt>
                <c:pt idx="14">
                  <c:v>603838.33717693423</c:v>
                </c:pt>
                <c:pt idx="15">
                  <c:v>605039.68123247824</c:v>
                </c:pt>
                <c:pt idx="16">
                  <c:v>606839.43026577099</c:v>
                </c:pt>
                <c:pt idx="17">
                  <c:v>608758.9559455436</c:v>
                </c:pt>
                <c:pt idx="18">
                  <c:v>610916.34850649093</c:v>
                </c:pt>
                <c:pt idx="19">
                  <c:v>613464.8140811146</c:v>
                </c:pt>
                <c:pt idx="20">
                  <c:v>616428.54588023305</c:v>
                </c:pt>
                <c:pt idx="21">
                  <c:v>620934.70169325394</c:v>
                </c:pt>
                <c:pt idx="22">
                  <c:v>626231.41848089488</c:v>
                </c:pt>
                <c:pt idx="23">
                  <c:v>630804.03438203281</c:v>
                </c:pt>
                <c:pt idx="24">
                  <c:v>634541.80130405317</c:v>
                </c:pt>
                <c:pt idx="25">
                  <c:v>637116.53170311986</c:v>
                </c:pt>
                <c:pt idx="26">
                  <c:v>640694.10500698455</c:v>
                </c:pt>
                <c:pt idx="27">
                  <c:v>645773.91206056124</c:v>
                </c:pt>
                <c:pt idx="28">
                  <c:v>651129.38045467809</c:v>
                </c:pt>
                <c:pt idx="29">
                  <c:v>656782.5761593834</c:v>
                </c:pt>
                <c:pt idx="30">
                  <c:v>662272.9926787751</c:v>
                </c:pt>
                <c:pt idx="31">
                  <c:v>667826.25174395472</c:v>
                </c:pt>
                <c:pt idx="32">
                  <c:v>673373.70816495433</c:v>
                </c:pt>
                <c:pt idx="33">
                  <c:v>678856.96009546029</c:v>
                </c:pt>
                <c:pt idx="34">
                  <c:v>684275.60762715002</c:v>
                </c:pt>
                <c:pt idx="35">
                  <c:v>688848.15357896814</c:v>
                </c:pt>
                <c:pt idx="36">
                  <c:v>694058.71998769208</c:v>
                </c:pt>
                <c:pt idx="37">
                  <c:v>699717.47362655587</c:v>
                </c:pt>
                <c:pt idx="38">
                  <c:v>705622.18091771076</c:v>
                </c:pt>
                <c:pt idx="39">
                  <c:v>711882.61874542106</c:v>
                </c:pt>
                <c:pt idx="40">
                  <c:v>718266.65944361791</c:v>
                </c:pt>
                <c:pt idx="41">
                  <c:v>725327.03554453293</c:v>
                </c:pt>
                <c:pt idx="42">
                  <c:v>733023.39798877586</c:v>
                </c:pt>
                <c:pt idx="43">
                  <c:v>741071.24665692227</c:v>
                </c:pt>
                <c:pt idx="44">
                  <c:v>749327.52434073004</c:v>
                </c:pt>
                <c:pt idx="45">
                  <c:v>756590.9991731093</c:v>
                </c:pt>
                <c:pt idx="46">
                  <c:v>763130.51785930316</c:v>
                </c:pt>
                <c:pt idx="47">
                  <c:v>767801.24492559023</c:v>
                </c:pt>
                <c:pt idx="48">
                  <c:v>771026.45662289555</c:v>
                </c:pt>
                <c:pt idx="49">
                  <c:v>774042.21590816625</c:v>
                </c:pt>
                <c:pt idx="50">
                  <c:v>777193.07649797585</c:v>
                </c:pt>
              </c:numCache>
            </c:numRef>
          </c:val>
          <c:smooth val="0"/>
        </c:ser>
        <c:dLbls>
          <c:showLegendKey val="0"/>
          <c:showVal val="0"/>
          <c:showCatName val="0"/>
          <c:showSerName val="0"/>
          <c:showPercent val="0"/>
          <c:showBubbleSize val="0"/>
        </c:dLbls>
        <c:marker val="1"/>
        <c:smooth val="0"/>
        <c:axId val="179144960"/>
        <c:axId val="181878784"/>
      </c:lineChart>
      <c:catAx>
        <c:axId val="179144960"/>
        <c:scaling>
          <c:orientation val="minMax"/>
        </c:scaling>
        <c:delete val="0"/>
        <c:axPos val="b"/>
        <c:numFmt formatCode="General" sourceLinked="1"/>
        <c:majorTickMark val="out"/>
        <c:minorTickMark val="none"/>
        <c:tickLblPos val="nextTo"/>
        <c:crossAx val="181878784"/>
        <c:crosses val="autoZero"/>
        <c:auto val="1"/>
        <c:lblAlgn val="ctr"/>
        <c:lblOffset val="100"/>
        <c:noMultiLvlLbl val="0"/>
      </c:catAx>
      <c:valAx>
        <c:axId val="181878784"/>
        <c:scaling>
          <c:orientation val="minMax"/>
        </c:scaling>
        <c:delete val="0"/>
        <c:axPos val="l"/>
        <c:majorGridlines/>
        <c:numFmt formatCode="#,##0" sourceLinked="1"/>
        <c:majorTickMark val="out"/>
        <c:minorTickMark val="none"/>
        <c:tickLblPos val="nextTo"/>
        <c:crossAx val="179144960"/>
        <c:crosses val="autoZero"/>
        <c:crossBetween val="between"/>
      </c:valAx>
    </c:plotArea>
    <c:legend>
      <c:legendPos val="r"/>
      <c:layout>
        <c:manualLayout>
          <c:xMode val="edge"/>
          <c:yMode val="edge"/>
          <c:x val="0.74345702797788571"/>
          <c:y val="0.57302594387240058"/>
          <c:w val="0.23526637627743338"/>
          <c:h val="0.19337068443367655"/>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80759-433E-4624-826A-EDC2E7BFAF42}"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80759-433E-4624-826A-EDC2E7BFAF42}"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80759-433E-4624-826A-EDC2E7BFAF42}"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80759-433E-4624-826A-EDC2E7BFAF42}"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19FB7-D375-4424-9936-E821707B558D}"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80759-433E-4624-826A-EDC2E7BFAF4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3419FB7-D375-4424-9936-E821707B558D}" type="datetimeFigureOut">
              <a:rPr lang="en-US" smtClean="0"/>
              <a:t>8/7/2014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8380759-433E-4624-826A-EDC2E7BFAF4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590799"/>
          </a:xfrm>
        </p:spPr>
        <p:txBody>
          <a:bodyPr/>
          <a:lstStyle/>
          <a:p>
            <a:r>
              <a:rPr lang="en-US" sz="6000" dirty="0" smtClean="0"/>
              <a:t>Selected BCC Environmental Scan</a:t>
            </a:r>
            <a:endParaRPr lang="en-US" sz="6000" dirty="0"/>
          </a:p>
        </p:txBody>
      </p:sp>
      <p:sp>
        <p:nvSpPr>
          <p:cNvPr id="3" name="Subtitle 2"/>
          <p:cNvSpPr>
            <a:spLocks noGrp="1"/>
          </p:cNvSpPr>
          <p:nvPr>
            <p:ph type="subTitle" idx="1"/>
          </p:nvPr>
        </p:nvSpPr>
        <p:spPr>
          <a:xfrm>
            <a:off x="1371600" y="4495800"/>
            <a:ext cx="6400800" cy="1676400"/>
          </a:xfrm>
        </p:spPr>
        <p:txBody>
          <a:bodyPr>
            <a:normAutofit fontScale="85000" lnSpcReduction="10000"/>
          </a:bodyPr>
          <a:lstStyle/>
          <a:p>
            <a:r>
              <a:rPr lang="en-US" dirty="0" smtClean="0"/>
              <a:t>BCC Enrollment Trend, Students by Zip Code, Bay Area </a:t>
            </a:r>
            <a:r>
              <a:rPr lang="en-US" dirty="0" smtClean="0"/>
              <a:t>Population Shift, Labor/Housing </a:t>
            </a:r>
            <a:r>
              <a:rPr lang="en-US" dirty="0" smtClean="0"/>
              <a:t>Forecast, etc. </a:t>
            </a:r>
          </a:p>
          <a:p>
            <a:endParaRPr lang="en-US" dirty="0" smtClean="0"/>
          </a:p>
          <a:p>
            <a:pPr algn="ctr"/>
            <a:r>
              <a:rPr lang="en-US" dirty="0" smtClean="0"/>
              <a:t>August 11, </a:t>
            </a:r>
            <a:r>
              <a:rPr lang="en-US" dirty="0"/>
              <a:t>2014</a:t>
            </a:r>
          </a:p>
          <a:p>
            <a:r>
              <a:rPr lang="en-US" dirty="0" smtClean="0"/>
              <a:t> </a:t>
            </a:r>
            <a:endParaRPr lang="en-US" dirty="0"/>
          </a:p>
        </p:txBody>
      </p:sp>
    </p:spTree>
    <p:extLst>
      <p:ext uri="{BB962C8B-B14F-4D97-AF65-F5344CB8AC3E}">
        <p14:creationId xmlns:p14="http://schemas.microsoft.com/office/powerpoint/2010/main" val="146192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BCC Fall 2013 Total Students Also Mainly Came from </a:t>
            </a:r>
            <a:r>
              <a:rPr lang="en-US" sz="2800" b="1" dirty="0" smtClean="0"/>
              <a:t>North/Central </a:t>
            </a:r>
            <a:r>
              <a:rPr lang="en-US" sz="2800" b="1" dirty="0" smtClean="0"/>
              <a:t>Alameda and West Contra Costa Counties</a:t>
            </a:r>
            <a:endParaRPr lang="en-US" sz="2800"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descr="C:\Users\mchen\AppData\Local\Microsoft\Windows\Temporary Internet Files\Content.Outlook\6MMDD0N7\All BCC StudentsZipCode-zoomout-hi-col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4572000" cy="485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2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SF Bay Area County Housing and Job Growth, </a:t>
            </a:r>
            <a:br>
              <a:rPr lang="en-US" sz="2800" dirty="0" smtClean="0"/>
            </a:br>
            <a:r>
              <a:rPr lang="en-US" sz="2800" dirty="0" smtClean="0"/>
              <a:t>2010-2040</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1523008"/>
              </p:ext>
            </p:extLst>
          </p:nvPr>
        </p:nvGraphicFramePr>
        <p:xfrm>
          <a:off x="457200" y="1600200"/>
          <a:ext cx="8229600" cy="4724402"/>
        </p:xfrm>
        <a:graphic>
          <a:graphicData uri="http://schemas.openxmlformats.org/drawingml/2006/table">
            <a:tbl>
              <a:tblPr>
                <a:tableStyleId>{5C22544A-7EE6-4342-B048-85BDC9FD1C3A}</a:tableStyleId>
              </a:tblPr>
              <a:tblGrid>
                <a:gridCol w="787052"/>
                <a:gridCol w="515925"/>
                <a:gridCol w="517046"/>
                <a:gridCol w="509203"/>
                <a:gridCol w="324344"/>
                <a:gridCol w="534972"/>
                <a:gridCol w="537212"/>
                <a:gridCol w="464389"/>
                <a:gridCol w="328265"/>
                <a:gridCol w="566342"/>
                <a:gridCol w="523768"/>
                <a:gridCol w="459347"/>
                <a:gridCol w="317062"/>
                <a:gridCol w="541134"/>
                <a:gridCol w="516486"/>
                <a:gridCol w="503602"/>
                <a:gridCol w="283451"/>
              </a:tblGrid>
              <a:tr h="944035">
                <a:tc>
                  <a:txBody>
                    <a:bodyPr/>
                    <a:lstStyle/>
                    <a:p>
                      <a:pPr marL="0" marR="0" eaLnBrk="0" hangingPunct="0">
                        <a:lnSpc>
                          <a:spcPts val="800"/>
                        </a:lnSpc>
                        <a:spcBef>
                          <a:spcPts val="0"/>
                        </a:spcBef>
                        <a:spcAft>
                          <a:spcPts val="0"/>
                        </a:spcAft>
                      </a:pPr>
                      <a:r>
                        <a:rPr lang="en-US" sz="800" b="1" dirty="0">
                          <a:effectLst/>
                        </a:rPr>
                        <a:t> </a:t>
                      </a:r>
                    </a:p>
                    <a:p>
                      <a:pPr marL="262890" marR="0" eaLnBrk="0" hangingPunct="0">
                        <a:lnSpc>
                          <a:spcPct val="115000"/>
                        </a:lnSpc>
                        <a:spcBef>
                          <a:spcPts val="0"/>
                        </a:spcBef>
                        <a:spcAft>
                          <a:spcPts val="0"/>
                        </a:spcAft>
                      </a:pPr>
                      <a:r>
                        <a:rPr lang="en-US" sz="800" b="1" dirty="0">
                          <a:effectLst/>
                        </a:rPr>
                        <a:t>County</a:t>
                      </a:r>
                      <a:endParaRPr lang="en-US" sz="800" b="1" dirty="0">
                        <a:effectLst/>
                        <a:latin typeface="Calibri"/>
                        <a:ea typeface="Calibri"/>
                        <a:cs typeface="Times New Roman"/>
                      </a:endParaRPr>
                    </a:p>
                  </a:txBody>
                  <a:tcPr marL="0" marR="0" marT="0" marB="0"/>
                </a:tc>
                <a:tc>
                  <a:txBody>
                    <a:bodyPr/>
                    <a:lstStyle/>
                    <a:p>
                      <a:pPr marL="0" marR="0" eaLnBrk="0" hangingPunct="0">
                        <a:lnSpc>
                          <a:spcPts val="800"/>
                        </a:lnSpc>
                        <a:spcBef>
                          <a:spcPts val="0"/>
                        </a:spcBef>
                        <a:spcAft>
                          <a:spcPts val="0"/>
                        </a:spcAft>
                      </a:pPr>
                      <a:r>
                        <a:rPr lang="en-US" sz="800" b="1" dirty="0">
                          <a:effectLst/>
                        </a:rPr>
                        <a:t> </a:t>
                      </a:r>
                    </a:p>
                    <a:p>
                      <a:pPr marL="165100" marR="0" eaLnBrk="0" hangingPunct="0">
                        <a:lnSpc>
                          <a:spcPct val="115000"/>
                        </a:lnSpc>
                        <a:spcBef>
                          <a:spcPts val="0"/>
                        </a:spcBef>
                        <a:spcAft>
                          <a:spcPts val="0"/>
                        </a:spcAft>
                      </a:pPr>
                      <a:r>
                        <a:rPr lang="en-US" sz="800" b="1" spc="-5" dirty="0">
                          <a:effectLst/>
                        </a:rPr>
                        <a:t>2010</a:t>
                      </a:r>
                      <a:endParaRPr lang="en-US" sz="800" b="1" dirty="0">
                        <a:effectLst/>
                        <a:latin typeface="Calibri"/>
                        <a:ea typeface="Calibri"/>
                        <a:cs typeface="Times New Roman"/>
                      </a:endParaRPr>
                    </a:p>
                  </a:txBody>
                  <a:tcPr marL="0" marR="0" marT="0" marB="0"/>
                </a:tc>
                <a:tc gridSpan="3">
                  <a:txBody>
                    <a:bodyPr/>
                    <a:lstStyle/>
                    <a:p>
                      <a:pPr marL="165735" marR="0" eaLnBrk="0" hangingPunct="0">
                        <a:lnSpc>
                          <a:spcPts val="895"/>
                        </a:lnSpc>
                        <a:spcBef>
                          <a:spcPts val="0"/>
                        </a:spcBef>
                        <a:spcAft>
                          <a:spcPts val="0"/>
                        </a:spcAft>
                      </a:pPr>
                      <a:r>
                        <a:rPr lang="en-US" sz="800" b="1" spc="-5" dirty="0">
                          <a:effectLst/>
                        </a:rPr>
                        <a:t>Employment</a:t>
                      </a:r>
                      <a:endParaRPr lang="en-US" sz="800" b="1" dirty="0">
                        <a:effectLst/>
                      </a:endParaRPr>
                    </a:p>
                    <a:p>
                      <a:pPr marL="0" marR="0" eaLnBrk="0" hangingPunct="0">
                        <a:lnSpc>
                          <a:spcPts val="900"/>
                        </a:lnSpc>
                        <a:spcBef>
                          <a:spcPts val="50"/>
                        </a:spcBef>
                        <a:spcAft>
                          <a:spcPts val="0"/>
                        </a:spcAft>
                      </a:pPr>
                      <a:r>
                        <a:rPr lang="en-US" sz="800" b="1" dirty="0">
                          <a:effectLst/>
                        </a:rPr>
                        <a:t> </a:t>
                      </a:r>
                    </a:p>
                    <a:p>
                      <a:pPr marL="738505" marR="119380" algn="ctr" eaLnBrk="0" hangingPunct="0">
                        <a:lnSpc>
                          <a:spcPts val="820"/>
                        </a:lnSpc>
                        <a:spcBef>
                          <a:spcPts val="0"/>
                        </a:spcBef>
                        <a:spcAft>
                          <a:spcPts val="0"/>
                        </a:spcAft>
                      </a:pPr>
                      <a:r>
                        <a:rPr lang="en-US" sz="800" b="1" spc="-5" dirty="0">
                          <a:effectLst/>
                        </a:rPr>
                        <a:t>2010-2040</a:t>
                      </a:r>
                      <a:endParaRPr lang="en-US" sz="800" b="1" dirty="0">
                        <a:effectLst/>
                      </a:endParaRPr>
                    </a:p>
                    <a:p>
                      <a:pPr marL="187325" marR="0" eaLnBrk="0" hangingPunct="0">
                        <a:lnSpc>
                          <a:spcPts val="820"/>
                        </a:lnSpc>
                        <a:spcBef>
                          <a:spcPts val="0"/>
                        </a:spcBef>
                        <a:spcAft>
                          <a:spcPts val="0"/>
                        </a:spcAft>
                      </a:pPr>
                      <a:r>
                        <a:rPr lang="en-US" sz="800" b="1" spc="-5" dirty="0">
                          <a:effectLst/>
                        </a:rPr>
                        <a:t>2040</a:t>
                      </a:r>
                      <a:endParaRPr lang="en-US" sz="800" b="1" dirty="0">
                        <a:effectLst/>
                      </a:endParaRPr>
                    </a:p>
                    <a:p>
                      <a:pPr marL="739775" marR="119380" algn="ctr" eaLnBrk="0" hangingPunct="0">
                        <a:lnSpc>
                          <a:spcPct val="115000"/>
                        </a:lnSpc>
                        <a:spcBef>
                          <a:spcPts val="230"/>
                        </a:spcBef>
                        <a:spcAft>
                          <a:spcPts val="0"/>
                        </a:spcAft>
                      </a:pPr>
                      <a:r>
                        <a:rPr lang="en-US" sz="800" b="1" spc="-5" dirty="0">
                          <a:effectLst/>
                        </a:rPr>
                        <a:t>Total</a:t>
                      </a:r>
                      <a:r>
                        <a:rPr lang="en-US" sz="800" b="1" dirty="0">
                          <a:effectLst/>
                        </a:rPr>
                        <a:t>        </a:t>
                      </a:r>
                      <a:r>
                        <a:rPr lang="en-US" sz="800" b="1" spc="125" dirty="0">
                          <a:effectLst/>
                        </a:rPr>
                        <a:t> </a:t>
                      </a:r>
                      <a:r>
                        <a:rPr lang="en-US" sz="800" b="1" spc="-5" dirty="0">
                          <a:effectLst/>
                        </a:rPr>
                        <a:t>%*</a:t>
                      </a:r>
                      <a:endParaRPr lang="en-US" sz="800" b="1"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0" marR="0" eaLnBrk="0" hangingPunct="0">
                        <a:lnSpc>
                          <a:spcPts val="1100"/>
                        </a:lnSpc>
                        <a:spcBef>
                          <a:spcPts val="0"/>
                        </a:spcBef>
                        <a:spcAft>
                          <a:spcPts val="0"/>
                        </a:spcAft>
                      </a:pPr>
                      <a:r>
                        <a:rPr lang="en-US" sz="800" b="1" dirty="0">
                          <a:effectLst/>
                        </a:rPr>
                        <a:t> </a:t>
                      </a:r>
                    </a:p>
                    <a:p>
                      <a:pPr marL="172720" marR="0" eaLnBrk="0" hangingPunct="0">
                        <a:lnSpc>
                          <a:spcPct val="115000"/>
                        </a:lnSpc>
                        <a:spcBef>
                          <a:spcPts val="0"/>
                        </a:spcBef>
                        <a:spcAft>
                          <a:spcPts val="0"/>
                        </a:spcAft>
                      </a:pPr>
                      <a:r>
                        <a:rPr lang="en-US" sz="800" b="1" spc="-5" dirty="0">
                          <a:effectLst/>
                        </a:rPr>
                        <a:t>2010†</a:t>
                      </a:r>
                      <a:endParaRPr lang="en-US" sz="800" b="1" dirty="0">
                        <a:effectLst/>
                        <a:latin typeface="Calibri"/>
                        <a:ea typeface="Calibri"/>
                        <a:cs typeface="Times New Roman"/>
                      </a:endParaRPr>
                    </a:p>
                  </a:txBody>
                  <a:tcPr marL="0" marR="0" marT="0" marB="0"/>
                </a:tc>
                <a:tc gridSpan="3">
                  <a:txBody>
                    <a:bodyPr/>
                    <a:lstStyle/>
                    <a:p>
                      <a:pPr marL="104775" marR="0" eaLnBrk="0" hangingPunct="0">
                        <a:lnSpc>
                          <a:spcPts val="895"/>
                        </a:lnSpc>
                        <a:spcBef>
                          <a:spcPts val="0"/>
                        </a:spcBef>
                        <a:spcAft>
                          <a:spcPts val="0"/>
                        </a:spcAft>
                      </a:pPr>
                      <a:r>
                        <a:rPr lang="en-US" sz="800" b="1" spc="-5" dirty="0">
                          <a:effectLst/>
                        </a:rPr>
                        <a:t>Housing</a:t>
                      </a:r>
                      <a:r>
                        <a:rPr lang="en-US" sz="800" b="1" spc="-10" dirty="0">
                          <a:effectLst/>
                        </a:rPr>
                        <a:t> </a:t>
                      </a:r>
                      <a:r>
                        <a:rPr lang="en-US" sz="800" b="1" spc="-5" dirty="0">
                          <a:effectLst/>
                        </a:rPr>
                        <a:t>Units</a:t>
                      </a:r>
                      <a:endParaRPr lang="en-US" sz="800" b="1" dirty="0">
                        <a:effectLst/>
                      </a:endParaRPr>
                    </a:p>
                    <a:p>
                      <a:pPr marL="0" marR="0" eaLnBrk="0" hangingPunct="0">
                        <a:lnSpc>
                          <a:spcPts val="900"/>
                        </a:lnSpc>
                        <a:spcBef>
                          <a:spcPts val="50"/>
                        </a:spcBef>
                        <a:spcAft>
                          <a:spcPts val="0"/>
                        </a:spcAft>
                      </a:pPr>
                      <a:r>
                        <a:rPr lang="en-US" sz="800" b="1" dirty="0">
                          <a:effectLst/>
                        </a:rPr>
                        <a:t> </a:t>
                      </a:r>
                    </a:p>
                    <a:p>
                      <a:pPr marL="595630" marR="0" algn="ctr" eaLnBrk="0" hangingPunct="0">
                        <a:lnSpc>
                          <a:spcPct val="115000"/>
                        </a:lnSpc>
                        <a:spcBef>
                          <a:spcPts val="0"/>
                        </a:spcBef>
                        <a:spcAft>
                          <a:spcPts val="0"/>
                        </a:spcAft>
                      </a:pPr>
                      <a:r>
                        <a:rPr lang="en-US" sz="800" b="1" spc="-5" dirty="0">
                          <a:effectLst/>
                        </a:rPr>
                        <a:t>2010-2040</a:t>
                      </a:r>
                      <a:endParaRPr lang="en-US" sz="800" b="1" dirty="0">
                        <a:effectLst/>
                      </a:endParaRPr>
                    </a:p>
                    <a:p>
                      <a:pPr marL="0" marR="0" eaLnBrk="0" hangingPunct="0">
                        <a:lnSpc>
                          <a:spcPts val="900"/>
                        </a:lnSpc>
                        <a:spcBef>
                          <a:spcPts val="50"/>
                        </a:spcBef>
                        <a:spcAft>
                          <a:spcPts val="0"/>
                        </a:spcAft>
                      </a:pPr>
                      <a:r>
                        <a:rPr lang="en-US" sz="800" b="1" dirty="0">
                          <a:effectLst/>
                        </a:rPr>
                        <a:t> </a:t>
                      </a:r>
                    </a:p>
                    <a:p>
                      <a:pPr marL="599440" marR="0" algn="ctr" eaLnBrk="0" hangingPunct="0">
                        <a:lnSpc>
                          <a:spcPct val="115000"/>
                        </a:lnSpc>
                        <a:spcBef>
                          <a:spcPts val="0"/>
                        </a:spcBef>
                        <a:spcAft>
                          <a:spcPts val="0"/>
                        </a:spcAft>
                      </a:pPr>
                      <a:r>
                        <a:rPr lang="en-US" sz="800" b="1" spc="-5" dirty="0">
                          <a:effectLst/>
                        </a:rPr>
                        <a:t>Total</a:t>
                      </a:r>
                      <a:r>
                        <a:rPr lang="en-US" sz="800" b="1" dirty="0">
                          <a:effectLst/>
                        </a:rPr>
                        <a:t>        </a:t>
                      </a:r>
                      <a:r>
                        <a:rPr lang="en-US" sz="800" b="1" spc="135" dirty="0">
                          <a:effectLst/>
                        </a:rPr>
                        <a:t> </a:t>
                      </a:r>
                      <a:r>
                        <a:rPr lang="en-US" sz="800" b="1" spc="-5" dirty="0">
                          <a:effectLst/>
                        </a:rPr>
                        <a:t>%*</a:t>
                      </a:r>
                      <a:endParaRPr lang="en-US" sz="800" b="1"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0" marR="0" eaLnBrk="0" hangingPunct="0">
                        <a:lnSpc>
                          <a:spcPts val="800"/>
                        </a:lnSpc>
                        <a:spcBef>
                          <a:spcPts val="0"/>
                        </a:spcBef>
                        <a:spcAft>
                          <a:spcPts val="0"/>
                        </a:spcAft>
                      </a:pPr>
                      <a:r>
                        <a:rPr lang="en-US" sz="800" b="1" dirty="0">
                          <a:effectLst/>
                        </a:rPr>
                        <a:t> </a:t>
                      </a:r>
                    </a:p>
                    <a:p>
                      <a:pPr marL="222885" marR="0" eaLnBrk="0" hangingPunct="0">
                        <a:lnSpc>
                          <a:spcPct val="115000"/>
                        </a:lnSpc>
                        <a:spcBef>
                          <a:spcPts val="0"/>
                        </a:spcBef>
                        <a:spcAft>
                          <a:spcPts val="0"/>
                        </a:spcAft>
                      </a:pPr>
                      <a:r>
                        <a:rPr lang="en-US" sz="800" b="1" spc="-5" dirty="0">
                          <a:effectLst/>
                        </a:rPr>
                        <a:t>2010</a:t>
                      </a:r>
                      <a:endParaRPr lang="en-US" sz="800" b="1" dirty="0">
                        <a:effectLst/>
                        <a:latin typeface="Calibri"/>
                        <a:ea typeface="Calibri"/>
                        <a:cs typeface="Times New Roman"/>
                      </a:endParaRPr>
                    </a:p>
                  </a:txBody>
                  <a:tcPr marL="0" marR="0" marT="0" marB="0"/>
                </a:tc>
                <a:tc gridSpan="3">
                  <a:txBody>
                    <a:bodyPr/>
                    <a:lstStyle/>
                    <a:p>
                      <a:pPr marL="122555" marR="0" eaLnBrk="0" hangingPunct="0">
                        <a:lnSpc>
                          <a:spcPts val="895"/>
                        </a:lnSpc>
                        <a:spcBef>
                          <a:spcPts val="0"/>
                        </a:spcBef>
                        <a:spcAft>
                          <a:spcPts val="0"/>
                        </a:spcAft>
                      </a:pPr>
                      <a:r>
                        <a:rPr lang="en-US" sz="800" b="1" spc="-5" dirty="0">
                          <a:effectLst/>
                        </a:rPr>
                        <a:t>Households</a:t>
                      </a:r>
                      <a:endParaRPr lang="en-US" sz="800" b="1" dirty="0">
                        <a:effectLst/>
                      </a:endParaRPr>
                    </a:p>
                    <a:p>
                      <a:pPr marL="0" marR="0" eaLnBrk="0" hangingPunct="0">
                        <a:lnSpc>
                          <a:spcPts val="900"/>
                        </a:lnSpc>
                        <a:spcBef>
                          <a:spcPts val="50"/>
                        </a:spcBef>
                        <a:spcAft>
                          <a:spcPts val="0"/>
                        </a:spcAft>
                      </a:pPr>
                      <a:r>
                        <a:rPr lang="en-US" sz="800" b="1" dirty="0">
                          <a:effectLst/>
                        </a:rPr>
                        <a:t> </a:t>
                      </a:r>
                    </a:p>
                    <a:p>
                      <a:pPr marL="565785" marR="4445" algn="ctr" eaLnBrk="0" hangingPunct="0">
                        <a:lnSpc>
                          <a:spcPts val="820"/>
                        </a:lnSpc>
                        <a:spcBef>
                          <a:spcPts val="0"/>
                        </a:spcBef>
                        <a:spcAft>
                          <a:spcPts val="0"/>
                        </a:spcAft>
                      </a:pPr>
                      <a:r>
                        <a:rPr lang="en-US" sz="800" b="1" spc="-5" dirty="0">
                          <a:effectLst/>
                        </a:rPr>
                        <a:t>2010-2040</a:t>
                      </a:r>
                      <a:endParaRPr lang="en-US" sz="800" b="1" dirty="0">
                        <a:effectLst/>
                      </a:endParaRPr>
                    </a:p>
                    <a:p>
                      <a:pPr marL="186055" marR="0" eaLnBrk="0" hangingPunct="0">
                        <a:lnSpc>
                          <a:spcPts val="820"/>
                        </a:lnSpc>
                        <a:spcBef>
                          <a:spcPts val="0"/>
                        </a:spcBef>
                        <a:spcAft>
                          <a:spcPts val="0"/>
                        </a:spcAft>
                      </a:pPr>
                      <a:r>
                        <a:rPr lang="en-US" sz="800" b="1" spc="-5" dirty="0">
                          <a:effectLst/>
                        </a:rPr>
                        <a:t>2040</a:t>
                      </a:r>
                      <a:endParaRPr lang="en-US" sz="800" b="1" dirty="0">
                        <a:effectLst/>
                      </a:endParaRPr>
                    </a:p>
                    <a:p>
                      <a:pPr marL="565785" marR="88900" algn="ctr" eaLnBrk="0" hangingPunct="0">
                        <a:lnSpc>
                          <a:spcPct val="115000"/>
                        </a:lnSpc>
                        <a:spcBef>
                          <a:spcPts val="230"/>
                        </a:spcBef>
                        <a:spcAft>
                          <a:spcPts val="0"/>
                        </a:spcAft>
                      </a:pPr>
                      <a:r>
                        <a:rPr lang="en-US" sz="800" b="1" spc="-5" dirty="0">
                          <a:effectLst/>
                        </a:rPr>
                        <a:t>Total</a:t>
                      </a:r>
                      <a:r>
                        <a:rPr lang="en-US" sz="800" b="1" dirty="0">
                          <a:effectLst/>
                        </a:rPr>
                        <a:t>             </a:t>
                      </a:r>
                      <a:r>
                        <a:rPr lang="en-US" sz="800" b="1" spc="180" dirty="0">
                          <a:effectLst/>
                        </a:rPr>
                        <a:t> </a:t>
                      </a:r>
                      <a:r>
                        <a:rPr lang="en-US" sz="800" b="1" spc="-5" dirty="0">
                          <a:effectLst/>
                        </a:rPr>
                        <a:t>%*</a:t>
                      </a:r>
                      <a:endParaRPr lang="en-US" sz="800" b="1"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a:txBody>
                    <a:bodyPr/>
                    <a:lstStyle/>
                    <a:p>
                      <a:pPr marL="0" marR="0" eaLnBrk="0" hangingPunct="0">
                        <a:lnSpc>
                          <a:spcPts val="800"/>
                        </a:lnSpc>
                        <a:spcBef>
                          <a:spcPts val="0"/>
                        </a:spcBef>
                        <a:spcAft>
                          <a:spcPts val="0"/>
                        </a:spcAft>
                      </a:pPr>
                      <a:r>
                        <a:rPr lang="en-US" sz="800" b="1" dirty="0">
                          <a:effectLst/>
                        </a:rPr>
                        <a:t> </a:t>
                      </a:r>
                    </a:p>
                    <a:p>
                      <a:pPr marL="194310" marR="0" eaLnBrk="0" hangingPunct="0">
                        <a:lnSpc>
                          <a:spcPct val="115000"/>
                        </a:lnSpc>
                        <a:spcBef>
                          <a:spcPts val="0"/>
                        </a:spcBef>
                        <a:spcAft>
                          <a:spcPts val="0"/>
                        </a:spcAft>
                      </a:pPr>
                      <a:r>
                        <a:rPr lang="en-US" sz="800" b="1" spc="-5" dirty="0">
                          <a:effectLst/>
                        </a:rPr>
                        <a:t>2010</a:t>
                      </a:r>
                      <a:endParaRPr lang="en-US" sz="800" b="1" dirty="0">
                        <a:effectLst/>
                        <a:latin typeface="Calibri"/>
                        <a:ea typeface="Calibri"/>
                        <a:cs typeface="Times New Roman"/>
                      </a:endParaRPr>
                    </a:p>
                  </a:txBody>
                  <a:tcPr marL="0" marR="0" marT="0" marB="0"/>
                </a:tc>
                <a:tc gridSpan="3">
                  <a:txBody>
                    <a:bodyPr/>
                    <a:lstStyle/>
                    <a:p>
                      <a:pPr marL="169545" marR="0" eaLnBrk="0" hangingPunct="0">
                        <a:lnSpc>
                          <a:spcPct val="115000"/>
                        </a:lnSpc>
                        <a:spcBef>
                          <a:spcPts val="10"/>
                        </a:spcBef>
                        <a:spcAft>
                          <a:spcPts val="0"/>
                        </a:spcAft>
                      </a:pPr>
                      <a:r>
                        <a:rPr lang="en-US" sz="800" b="1" spc="-5" dirty="0">
                          <a:effectLst/>
                        </a:rPr>
                        <a:t>Population</a:t>
                      </a:r>
                      <a:endParaRPr lang="en-US" sz="800" b="1" dirty="0">
                        <a:effectLst/>
                      </a:endParaRPr>
                    </a:p>
                    <a:p>
                      <a:pPr marL="0" marR="0" eaLnBrk="0" hangingPunct="0">
                        <a:lnSpc>
                          <a:spcPts val="900"/>
                        </a:lnSpc>
                        <a:spcBef>
                          <a:spcPts val="50"/>
                        </a:spcBef>
                        <a:spcAft>
                          <a:spcPts val="0"/>
                        </a:spcAft>
                      </a:pPr>
                      <a:r>
                        <a:rPr lang="en-US" sz="800" b="1" dirty="0">
                          <a:effectLst/>
                        </a:rPr>
                        <a:t> </a:t>
                      </a:r>
                    </a:p>
                    <a:p>
                      <a:pPr marL="186055" marR="0" eaLnBrk="0" hangingPunct="0">
                        <a:lnSpc>
                          <a:spcPct val="115000"/>
                        </a:lnSpc>
                        <a:spcBef>
                          <a:spcPts val="0"/>
                        </a:spcBef>
                        <a:spcAft>
                          <a:spcPts val="0"/>
                        </a:spcAft>
                      </a:pPr>
                      <a:r>
                        <a:rPr lang="en-US" sz="800" b="1" spc="-5" dirty="0">
                          <a:effectLst/>
                        </a:rPr>
                        <a:t>2040</a:t>
                      </a:r>
                      <a:r>
                        <a:rPr lang="en-US" sz="800" b="1" dirty="0">
                          <a:effectLst/>
                        </a:rPr>
                        <a:t>            </a:t>
                      </a:r>
                      <a:r>
                        <a:rPr lang="en-US" sz="800" b="1" spc="65" dirty="0">
                          <a:effectLst/>
                        </a:rPr>
                        <a:t> </a:t>
                      </a:r>
                      <a:r>
                        <a:rPr lang="en-US" sz="800" b="1" spc="-5" dirty="0">
                          <a:effectLst/>
                        </a:rPr>
                        <a:t>2010-2040</a:t>
                      </a:r>
                      <a:endParaRPr lang="en-US" sz="800" b="1" dirty="0">
                        <a:effectLst/>
                      </a:endParaRPr>
                    </a:p>
                    <a:p>
                      <a:pPr marL="0" marR="0" eaLnBrk="0" hangingPunct="0">
                        <a:lnSpc>
                          <a:spcPts val="900"/>
                        </a:lnSpc>
                        <a:spcBef>
                          <a:spcPts val="50"/>
                        </a:spcBef>
                        <a:spcAft>
                          <a:spcPts val="0"/>
                        </a:spcAft>
                      </a:pPr>
                      <a:r>
                        <a:rPr lang="en-US" sz="800" b="1" dirty="0">
                          <a:effectLst/>
                        </a:rPr>
                        <a:t> </a:t>
                      </a:r>
                    </a:p>
                    <a:p>
                      <a:pPr marL="749935" marR="0" eaLnBrk="0" hangingPunct="0">
                        <a:lnSpc>
                          <a:spcPct val="115000"/>
                        </a:lnSpc>
                        <a:spcBef>
                          <a:spcPts val="0"/>
                        </a:spcBef>
                        <a:spcAft>
                          <a:spcPts val="0"/>
                        </a:spcAft>
                      </a:pPr>
                      <a:r>
                        <a:rPr lang="en-US" sz="800" b="1" spc="-5" dirty="0">
                          <a:effectLst/>
                        </a:rPr>
                        <a:t>Total</a:t>
                      </a:r>
                      <a:r>
                        <a:rPr lang="en-US" sz="800" b="1" dirty="0">
                          <a:effectLst/>
                        </a:rPr>
                        <a:t>        </a:t>
                      </a:r>
                      <a:r>
                        <a:rPr lang="en-US" sz="800" b="1" spc="45" dirty="0">
                          <a:effectLst/>
                        </a:rPr>
                        <a:t> </a:t>
                      </a:r>
                      <a:r>
                        <a:rPr lang="en-US" sz="800" b="1" spc="-5" dirty="0">
                          <a:effectLst/>
                        </a:rPr>
                        <a:t>%*</a:t>
                      </a:r>
                      <a:endParaRPr lang="en-US" sz="800" b="1"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r>
              <a:tr h="288454">
                <a:tc>
                  <a:txBody>
                    <a:bodyPr/>
                    <a:lstStyle/>
                    <a:p>
                      <a:pPr marL="11430" marR="0" eaLnBrk="0" hangingPunct="0">
                        <a:lnSpc>
                          <a:spcPct val="115000"/>
                        </a:lnSpc>
                        <a:spcBef>
                          <a:spcPts val="45"/>
                        </a:spcBef>
                        <a:spcAft>
                          <a:spcPts val="0"/>
                        </a:spcAft>
                      </a:pPr>
                      <a:r>
                        <a:rPr lang="en-US" sz="800" b="1" spc="-5" dirty="0">
                          <a:effectLst/>
                        </a:rPr>
                        <a:t>Alameda</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
                        </a:spcBef>
                        <a:spcAft>
                          <a:spcPts val="0"/>
                        </a:spcAft>
                      </a:pPr>
                      <a:r>
                        <a:rPr lang="en-US" sz="700" b="1" spc="-5" dirty="0">
                          <a:effectLst/>
                        </a:rPr>
                        <a:t>694,000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
                        </a:spcBef>
                        <a:spcAft>
                          <a:spcPts val="0"/>
                        </a:spcAft>
                      </a:pPr>
                      <a:r>
                        <a:rPr lang="en-US" sz="700" b="1" spc="-5" dirty="0">
                          <a:effectLst/>
                        </a:rPr>
                        <a:t>948,000</a:t>
                      </a:r>
                      <a:endParaRPr lang="en-US" sz="700" b="1" dirty="0">
                        <a:effectLst/>
                        <a:latin typeface="Calibri"/>
                        <a:ea typeface="Calibri"/>
                        <a:cs typeface="Times New Roman"/>
                      </a:endParaRPr>
                    </a:p>
                  </a:txBody>
                  <a:tcPr marL="0" marR="0" marT="0" marB="0"/>
                </a:tc>
                <a:tc>
                  <a:txBody>
                    <a:bodyPr/>
                    <a:lstStyle/>
                    <a:p>
                      <a:pPr marL="102235" marR="0" algn="r" eaLnBrk="0" hangingPunct="0">
                        <a:lnSpc>
                          <a:spcPct val="115000"/>
                        </a:lnSpc>
                        <a:spcBef>
                          <a:spcPts val="60"/>
                        </a:spcBef>
                        <a:spcAft>
                          <a:spcPts val="0"/>
                        </a:spcAft>
                      </a:pPr>
                      <a:r>
                        <a:rPr lang="en-US" sz="700" b="1" spc="-5" dirty="0">
                          <a:effectLst/>
                        </a:rPr>
                        <a:t>253,000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
                        </a:spcBef>
                        <a:spcAft>
                          <a:spcPts val="0"/>
                        </a:spcAft>
                      </a:pPr>
                      <a:r>
                        <a:rPr lang="en-US" sz="700" b="1" spc="-5" dirty="0">
                          <a:effectLst/>
                        </a:rPr>
                        <a:t>36%</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
                        </a:spcBef>
                        <a:spcAft>
                          <a:spcPts val="0"/>
                        </a:spcAft>
                      </a:pPr>
                      <a:r>
                        <a:rPr lang="en-US" sz="700" b="1" spc="-5" dirty="0">
                          <a:effectLst/>
                        </a:rPr>
                        <a:t>583,000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
                        </a:spcBef>
                        <a:spcAft>
                          <a:spcPts val="0"/>
                        </a:spcAft>
                      </a:pPr>
                      <a:r>
                        <a:rPr lang="en-US" sz="700" b="1" spc="-5" dirty="0">
                          <a:effectLst/>
                        </a:rPr>
                        <a:t>731,000</a:t>
                      </a:r>
                      <a:endParaRPr lang="en-US" sz="700" b="1" dirty="0">
                        <a:effectLst/>
                        <a:latin typeface="Calibri"/>
                        <a:ea typeface="Calibri"/>
                        <a:cs typeface="Times New Roman"/>
                      </a:endParaRPr>
                    </a:p>
                  </a:txBody>
                  <a:tcPr marL="0" marR="0" marT="0" marB="0"/>
                </a:tc>
                <a:tc>
                  <a:txBody>
                    <a:bodyPr/>
                    <a:lstStyle/>
                    <a:p>
                      <a:pPr marL="56515" marR="0" algn="r" eaLnBrk="0" hangingPunct="0">
                        <a:lnSpc>
                          <a:spcPct val="115000"/>
                        </a:lnSpc>
                        <a:spcBef>
                          <a:spcPts val="60"/>
                        </a:spcBef>
                        <a:spcAft>
                          <a:spcPts val="0"/>
                        </a:spcAft>
                      </a:pPr>
                      <a:r>
                        <a:rPr lang="en-US" sz="700" b="1" spc="-5" dirty="0">
                          <a:effectLst/>
                        </a:rPr>
                        <a:t>148,000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
                        </a:spcBef>
                        <a:spcAft>
                          <a:spcPts val="0"/>
                        </a:spcAft>
                      </a:pPr>
                      <a:r>
                        <a:rPr lang="en-US" sz="700" b="1" spc="-5" dirty="0">
                          <a:effectLst/>
                        </a:rPr>
                        <a:t>25%</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
                        </a:spcBef>
                        <a:spcAft>
                          <a:spcPts val="0"/>
                        </a:spcAft>
                      </a:pPr>
                      <a:r>
                        <a:rPr lang="en-US" sz="700" b="1" spc="-5" dirty="0">
                          <a:effectLst/>
                        </a:rPr>
                        <a:t>545,000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
                        </a:spcBef>
                        <a:spcAft>
                          <a:spcPts val="0"/>
                        </a:spcAft>
                      </a:pPr>
                      <a:r>
                        <a:rPr lang="en-US" sz="700" b="1" spc="-5" dirty="0">
                          <a:effectLst/>
                        </a:rPr>
                        <a:t>705,000</a:t>
                      </a:r>
                      <a:endParaRPr lang="en-US" sz="700" b="1" dirty="0">
                        <a:effectLst/>
                        <a:latin typeface="Calibri"/>
                        <a:ea typeface="Calibri"/>
                        <a:cs typeface="Times New Roman"/>
                      </a:endParaRPr>
                    </a:p>
                  </a:txBody>
                  <a:tcPr marL="0" marR="0" marT="0" marB="0"/>
                </a:tc>
                <a:tc>
                  <a:txBody>
                    <a:bodyPr/>
                    <a:lstStyle/>
                    <a:p>
                      <a:pPr marL="66675" marR="0" algn="r" eaLnBrk="0" hangingPunct="0">
                        <a:lnSpc>
                          <a:spcPct val="115000"/>
                        </a:lnSpc>
                        <a:spcBef>
                          <a:spcPts val="60"/>
                        </a:spcBef>
                        <a:spcAft>
                          <a:spcPts val="0"/>
                        </a:spcAft>
                      </a:pPr>
                      <a:r>
                        <a:rPr lang="en-US" sz="700" b="1" spc="-5" dirty="0">
                          <a:effectLst/>
                        </a:rPr>
                        <a:t>160,000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
                        </a:spcBef>
                        <a:spcAft>
                          <a:spcPts val="0"/>
                        </a:spcAft>
                      </a:pPr>
                      <a:r>
                        <a:rPr lang="en-US" sz="700" b="1" spc="-5" dirty="0">
                          <a:effectLst/>
                        </a:rPr>
                        <a:t>29%</a:t>
                      </a:r>
                      <a:endParaRPr lang="en-US" sz="700" b="1" dirty="0">
                        <a:effectLst/>
                        <a:latin typeface="Calibri"/>
                        <a:ea typeface="Calibri"/>
                        <a:cs typeface="Times New Roman"/>
                      </a:endParaRPr>
                    </a:p>
                  </a:txBody>
                  <a:tcPr marL="0" marR="0" marT="0" marB="0"/>
                </a:tc>
                <a:tc>
                  <a:txBody>
                    <a:bodyPr/>
                    <a:lstStyle/>
                    <a:p>
                      <a:pPr marL="80010" marR="0" algn="r" eaLnBrk="0" hangingPunct="0">
                        <a:lnSpc>
                          <a:spcPct val="115000"/>
                        </a:lnSpc>
                        <a:spcBef>
                          <a:spcPts val="60"/>
                        </a:spcBef>
                        <a:spcAft>
                          <a:spcPts val="0"/>
                        </a:spcAft>
                      </a:pPr>
                      <a:r>
                        <a:rPr lang="en-US" sz="700" b="1" spc="-5" dirty="0">
                          <a:effectLst/>
                        </a:rPr>
                        <a:t>1,510,000</a:t>
                      </a:r>
                      <a:endParaRPr lang="en-US" sz="700" b="1" dirty="0">
                        <a:effectLst/>
                        <a:latin typeface="Calibri"/>
                        <a:ea typeface="Calibri"/>
                        <a:cs typeface="Times New Roman"/>
                      </a:endParaRPr>
                    </a:p>
                  </a:txBody>
                  <a:tcPr marL="0" marR="0" marT="0" marB="0"/>
                </a:tc>
                <a:tc>
                  <a:txBody>
                    <a:bodyPr/>
                    <a:lstStyle/>
                    <a:p>
                      <a:pPr marL="73660" marR="0" algn="r" eaLnBrk="0" hangingPunct="0">
                        <a:lnSpc>
                          <a:spcPct val="115000"/>
                        </a:lnSpc>
                        <a:spcBef>
                          <a:spcPts val="60"/>
                        </a:spcBef>
                        <a:spcAft>
                          <a:spcPts val="0"/>
                        </a:spcAft>
                      </a:pPr>
                      <a:r>
                        <a:rPr lang="en-US" sz="700" b="1" spc="-5" dirty="0">
                          <a:effectLst/>
                        </a:rPr>
                        <a:t>1,988,000</a:t>
                      </a:r>
                      <a:endParaRPr lang="en-US" sz="700" b="1" dirty="0">
                        <a:effectLst/>
                        <a:latin typeface="Calibri"/>
                        <a:ea typeface="Calibri"/>
                        <a:cs typeface="Times New Roman"/>
                      </a:endParaRPr>
                    </a:p>
                  </a:txBody>
                  <a:tcPr marL="0" marR="0" marT="0" marB="0"/>
                </a:tc>
                <a:tc>
                  <a:txBody>
                    <a:bodyPr/>
                    <a:lstStyle/>
                    <a:p>
                      <a:pPr marL="101600" marR="0" algn="r" eaLnBrk="0" hangingPunct="0">
                        <a:lnSpc>
                          <a:spcPct val="115000"/>
                        </a:lnSpc>
                        <a:spcBef>
                          <a:spcPts val="60"/>
                        </a:spcBef>
                        <a:spcAft>
                          <a:spcPts val="0"/>
                        </a:spcAft>
                      </a:pPr>
                      <a:r>
                        <a:rPr lang="en-US" sz="700" b="1" spc="-5" dirty="0">
                          <a:effectLst/>
                        </a:rPr>
                        <a:t>478,000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
                        </a:spcBef>
                        <a:spcAft>
                          <a:spcPts val="0"/>
                        </a:spcAft>
                      </a:pPr>
                      <a:r>
                        <a:rPr lang="en-US" sz="800" b="1" spc="-5" dirty="0">
                          <a:effectLst/>
                        </a:rPr>
                        <a:t>32%</a:t>
                      </a:r>
                      <a:endParaRPr lang="en-US" sz="800" b="1" dirty="0">
                        <a:effectLst/>
                        <a:latin typeface="Calibri"/>
                        <a:ea typeface="Calibri"/>
                        <a:cs typeface="Times New Roman"/>
                      </a:endParaRPr>
                    </a:p>
                  </a:txBody>
                  <a:tcPr marL="0" marR="0" marT="0" marB="0"/>
                </a:tc>
              </a:tr>
              <a:tr h="372200">
                <a:tc>
                  <a:txBody>
                    <a:bodyPr/>
                    <a:lstStyle/>
                    <a:p>
                      <a:pPr marL="11430" marR="0" eaLnBrk="0" hangingPunct="0">
                        <a:lnSpc>
                          <a:spcPct val="115000"/>
                        </a:lnSpc>
                        <a:spcBef>
                          <a:spcPts val="590"/>
                        </a:spcBef>
                        <a:spcAft>
                          <a:spcPts val="0"/>
                        </a:spcAft>
                      </a:pPr>
                      <a:r>
                        <a:rPr lang="en-US" sz="800" b="1" spc="-5" dirty="0">
                          <a:effectLst/>
                        </a:rPr>
                        <a:t>Contra</a:t>
                      </a:r>
                      <a:r>
                        <a:rPr lang="en-US" sz="800" b="1" dirty="0">
                          <a:effectLst/>
                        </a:rPr>
                        <a:t> </a:t>
                      </a:r>
                      <a:r>
                        <a:rPr lang="en-US" sz="800" b="1" spc="-5" dirty="0">
                          <a:effectLst/>
                        </a:rPr>
                        <a:t>Costa</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0"/>
                        </a:spcBef>
                        <a:spcAft>
                          <a:spcPts val="0"/>
                        </a:spcAft>
                      </a:pPr>
                      <a:r>
                        <a:rPr lang="en-US" sz="700" b="1" spc="-5" dirty="0">
                          <a:effectLst/>
                        </a:rPr>
                        <a:t>345,000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0"/>
                        </a:spcBef>
                        <a:spcAft>
                          <a:spcPts val="0"/>
                        </a:spcAft>
                      </a:pPr>
                      <a:r>
                        <a:rPr lang="en-US" sz="700" b="1" spc="-5" dirty="0">
                          <a:effectLst/>
                        </a:rPr>
                        <a:t>467,000</a:t>
                      </a:r>
                      <a:endParaRPr lang="en-US" sz="700" b="1" dirty="0">
                        <a:effectLst/>
                        <a:latin typeface="Calibri"/>
                        <a:ea typeface="Calibri"/>
                        <a:cs typeface="Times New Roman"/>
                      </a:endParaRPr>
                    </a:p>
                  </a:txBody>
                  <a:tcPr marL="0" marR="0" marT="0" marB="0"/>
                </a:tc>
                <a:tc>
                  <a:txBody>
                    <a:bodyPr/>
                    <a:lstStyle/>
                    <a:p>
                      <a:pPr marL="102235" marR="0" algn="r" eaLnBrk="0" hangingPunct="0">
                        <a:lnSpc>
                          <a:spcPct val="115000"/>
                        </a:lnSpc>
                        <a:spcBef>
                          <a:spcPts val="600"/>
                        </a:spcBef>
                        <a:spcAft>
                          <a:spcPts val="0"/>
                        </a:spcAft>
                      </a:pPr>
                      <a:r>
                        <a:rPr lang="en-US" sz="700" b="1" spc="-5" dirty="0">
                          <a:effectLst/>
                        </a:rPr>
                        <a:t>122,000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0"/>
                        </a:spcBef>
                        <a:spcAft>
                          <a:spcPts val="0"/>
                        </a:spcAft>
                      </a:pPr>
                      <a:r>
                        <a:rPr lang="en-US" sz="700" b="1" spc="-5" dirty="0">
                          <a:effectLst/>
                        </a:rPr>
                        <a:t>35%</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400,000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0"/>
                        </a:spcBef>
                        <a:spcAft>
                          <a:spcPts val="0"/>
                        </a:spcAft>
                      </a:pPr>
                      <a:r>
                        <a:rPr lang="en-US" sz="700" b="1" spc="-5" dirty="0">
                          <a:effectLst/>
                        </a:rPr>
                        <a:t>480,000</a:t>
                      </a:r>
                      <a:endParaRPr lang="en-US" sz="700" b="1" dirty="0">
                        <a:effectLst/>
                        <a:latin typeface="Calibri"/>
                        <a:ea typeface="Calibri"/>
                        <a:cs typeface="Times New Roman"/>
                      </a:endParaRPr>
                    </a:p>
                  </a:txBody>
                  <a:tcPr marL="0" marR="0" marT="0" marB="0"/>
                </a:tc>
                <a:tc>
                  <a:txBody>
                    <a:bodyPr/>
                    <a:lstStyle/>
                    <a:p>
                      <a:pPr marL="84455" marR="0" algn="r" eaLnBrk="0" hangingPunct="0">
                        <a:lnSpc>
                          <a:spcPct val="115000"/>
                        </a:lnSpc>
                        <a:spcBef>
                          <a:spcPts val="600"/>
                        </a:spcBef>
                        <a:spcAft>
                          <a:spcPts val="0"/>
                        </a:spcAft>
                      </a:pPr>
                      <a:r>
                        <a:rPr lang="en-US" sz="700" b="1" spc="-5" dirty="0">
                          <a:effectLst/>
                        </a:rPr>
                        <a:t>80,000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0"/>
                        </a:spcBef>
                        <a:spcAft>
                          <a:spcPts val="0"/>
                        </a:spcAft>
                      </a:pPr>
                      <a:r>
                        <a:rPr lang="en-US" sz="700" b="1" spc="-5" dirty="0">
                          <a:effectLst/>
                        </a:rPr>
                        <a:t>20%</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0"/>
                        </a:spcBef>
                        <a:spcAft>
                          <a:spcPts val="0"/>
                        </a:spcAft>
                      </a:pPr>
                      <a:r>
                        <a:rPr lang="en-US" sz="700" b="1" spc="-5" dirty="0">
                          <a:effectLst/>
                        </a:rPr>
                        <a:t>375,000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463,000</a:t>
                      </a:r>
                      <a:endParaRPr lang="en-US" sz="700" b="1" dirty="0">
                        <a:effectLst/>
                        <a:latin typeface="Calibri"/>
                        <a:ea typeface="Calibri"/>
                        <a:cs typeface="Times New Roman"/>
                      </a:endParaRPr>
                    </a:p>
                  </a:txBody>
                  <a:tcPr marL="0" marR="0" marT="0" marB="0"/>
                </a:tc>
                <a:tc>
                  <a:txBody>
                    <a:bodyPr/>
                    <a:lstStyle/>
                    <a:p>
                      <a:pPr marL="93980" marR="0" algn="r" eaLnBrk="0" hangingPunct="0">
                        <a:lnSpc>
                          <a:spcPct val="115000"/>
                        </a:lnSpc>
                        <a:spcBef>
                          <a:spcPts val="600"/>
                        </a:spcBef>
                        <a:spcAft>
                          <a:spcPts val="0"/>
                        </a:spcAft>
                      </a:pPr>
                      <a:r>
                        <a:rPr lang="en-US" sz="700" b="1" spc="-5" dirty="0">
                          <a:effectLst/>
                        </a:rPr>
                        <a:t>88,000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0"/>
                        </a:spcBef>
                        <a:spcAft>
                          <a:spcPts val="0"/>
                        </a:spcAft>
                      </a:pPr>
                      <a:r>
                        <a:rPr lang="en-US" sz="700" b="1" spc="-5" dirty="0">
                          <a:effectLst/>
                        </a:rPr>
                        <a:t>23%</a:t>
                      </a:r>
                      <a:endParaRPr lang="en-US" sz="700" b="1" dirty="0">
                        <a:effectLst/>
                        <a:latin typeface="Calibri"/>
                        <a:ea typeface="Calibri"/>
                        <a:cs typeface="Times New Roman"/>
                      </a:endParaRPr>
                    </a:p>
                  </a:txBody>
                  <a:tcPr marL="0" marR="0" marT="0" marB="0"/>
                </a:tc>
                <a:tc>
                  <a:txBody>
                    <a:bodyPr/>
                    <a:lstStyle/>
                    <a:p>
                      <a:pPr marL="80010" marR="0" algn="r" eaLnBrk="0" hangingPunct="0">
                        <a:lnSpc>
                          <a:spcPct val="115000"/>
                        </a:lnSpc>
                        <a:spcBef>
                          <a:spcPts val="600"/>
                        </a:spcBef>
                        <a:spcAft>
                          <a:spcPts val="0"/>
                        </a:spcAft>
                      </a:pPr>
                      <a:r>
                        <a:rPr lang="en-US" sz="700" b="1" spc="-5" dirty="0">
                          <a:effectLst/>
                        </a:rPr>
                        <a:t>1,049,000</a:t>
                      </a:r>
                      <a:endParaRPr lang="en-US" sz="700" b="1" dirty="0">
                        <a:effectLst/>
                        <a:latin typeface="Calibri"/>
                        <a:ea typeface="Calibri"/>
                        <a:cs typeface="Times New Roman"/>
                      </a:endParaRPr>
                    </a:p>
                  </a:txBody>
                  <a:tcPr marL="0" marR="0" marT="0" marB="0"/>
                </a:tc>
                <a:tc>
                  <a:txBody>
                    <a:bodyPr/>
                    <a:lstStyle/>
                    <a:p>
                      <a:pPr marL="73660" marR="0" algn="r" eaLnBrk="0" hangingPunct="0">
                        <a:lnSpc>
                          <a:spcPct val="115000"/>
                        </a:lnSpc>
                        <a:spcBef>
                          <a:spcPts val="600"/>
                        </a:spcBef>
                        <a:spcAft>
                          <a:spcPts val="0"/>
                        </a:spcAft>
                      </a:pPr>
                      <a:r>
                        <a:rPr lang="en-US" sz="700" b="1" spc="-5" dirty="0">
                          <a:effectLst/>
                        </a:rPr>
                        <a:t>1,335,000</a:t>
                      </a:r>
                      <a:endParaRPr lang="en-US" sz="700" b="1" dirty="0">
                        <a:effectLst/>
                        <a:latin typeface="Calibri"/>
                        <a:ea typeface="Calibri"/>
                        <a:cs typeface="Times New Roman"/>
                      </a:endParaRPr>
                    </a:p>
                  </a:txBody>
                  <a:tcPr marL="0" marR="0" marT="0" marB="0"/>
                </a:tc>
                <a:tc>
                  <a:txBody>
                    <a:bodyPr/>
                    <a:lstStyle/>
                    <a:p>
                      <a:pPr marL="101600" marR="0" algn="r" eaLnBrk="0" hangingPunct="0">
                        <a:lnSpc>
                          <a:spcPct val="115000"/>
                        </a:lnSpc>
                        <a:spcBef>
                          <a:spcPts val="600"/>
                        </a:spcBef>
                        <a:spcAft>
                          <a:spcPts val="0"/>
                        </a:spcAft>
                      </a:pPr>
                      <a:r>
                        <a:rPr lang="en-US" sz="700" b="1" spc="-5" dirty="0">
                          <a:effectLst/>
                        </a:rPr>
                        <a:t>286,000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0"/>
                        </a:spcBef>
                        <a:spcAft>
                          <a:spcPts val="0"/>
                        </a:spcAft>
                      </a:pPr>
                      <a:r>
                        <a:rPr lang="en-US" sz="800" b="1" spc="-5" dirty="0">
                          <a:effectLst/>
                        </a:rPr>
                        <a:t>27%</a:t>
                      </a:r>
                      <a:endParaRPr lang="en-US" sz="800" b="1" dirty="0">
                        <a:effectLst/>
                        <a:latin typeface="Calibri"/>
                        <a:ea typeface="Calibri"/>
                        <a:cs typeface="Times New Roman"/>
                      </a:endParaRPr>
                    </a:p>
                  </a:txBody>
                  <a:tcPr marL="0" marR="0" marT="0" marB="0"/>
                </a:tc>
              </a:tr>
              <a:tr h="372200">
                <a:tc>
                  <a:txBody>
                    <a:bodyPr/>
                    <a:lstStyle/>
                    <a:p>
                      <a:pPr marL="11430" marR="0" eaLnBrk="0" hangingPunct="0">
                        <a:lnSpc>
                          <a:spcPct val="115000"/>
                        </a:lnSpc>
                        <a:spcBef>
                          <a:spcPts val="590"/>
                        </a:spcBef>
                        <a:spcAft>
                          <a:spcPts val="0"/>
                        </a:spcAft>
                      </a:pPr>
                      <a:r>
                        <a:rPr lang="en-US" sz="800" b="1" spc="-5" dirty="0">
                          <a:effectLst/>
                        </a:rPr>
                        <a:t>Marin</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5"/>
                        </a:spcBef>
                        <a:spcAft>
                          <a:spcPts val="0"/>
                        </a:spcAft>
                      </a:pPr>
                      <a:r>
                        <a:rPr lang="en-US" sz="700" b="1" spc="-5" dirty="0">
                          <a:effectLst/>
                        </a:rPr>
                        <a:t>111,000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5"/>
                        </a:spcBef>
                        <a:spcAft>
                          <a:spcPts val="0"/>
                        </a:spcAft>
                      </a:pPr>
                      <a:r>
                        <a:rPr lang="en-US" sz="700" b="1" spc="-5" dirty="0">
                          <a:effectLst/>
                        </a:rPr>
                        <a:t>129,000</a:t>
                      </a:r>
                      <a:endParaRPr lang="en-US" sz="700" b="1" dirty="0">
                        <a:effectLst/>
                        <a:latin typeface="Calibri"/>
                        <a:ea typeface="Calibri"/>
                        <a:cs typeface="Times New Roman"/>
                      </a:endParaRPr>
                    </a:p>
                  </a:txBody>
                  <a:tcPr marL="0" marR="0" marT="0" marB="0"/>
                </a:tc>
                <a:tc>
                  <a:txBody>
                    <a:bodyPr/>
                    <a:lstStyle/>
                    <a:p>
                      <a:pPr marL="130175" marR="0" algn="r" eaLnBrk="0" hangingPunct="0">
                        <a:lnSpc>
                          <a:spcPct val="115000"/>
                        </a:lnSpc>
                        <a:spcBef>
                          <a:spcPts val="605"/>
                        </a:spcBef>
                        <a:spcAft>
                          <a:spcPts val="0"/>
                        </a:spcAft>
                      </a:pPr>
                      <a:r>
                        <a:rPr lang="en-US" sz="700" b="1" spc="-5" dirty="0">
                          <a:effectLst/>
                        </a:rPr>
                        <a:t>18,000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5"/>
                        </a:spcBef>
                        <a:spcAft>
                          <a:spcPts val="0"/>
                        </a:spcAft>
                      </a:pPr>
                      <a:r>
                        <a:rPr lang="en-US" sz="700" b="1" spc="-5" dirty="0">
                          <a:effectLst/>
                        </a:rPr>
                        <a:t>17%</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5"/>
                        </a:spcBef>
                        <a:spcAft>
                          <a:spcPts val="0"/>
                        </a:spcAft>
                      </a:pPr>
                      <a:r>
                        <a:rPr lang="en-US" sz="700" b="1" spc="-5" dirty="0">
                          <a:effectLst/>
                        </a:rPr>
                        <a:t>111,000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5"/>
                        </a:spcBef>
                        <a:spcAft>
                          <a:spcPts val="0"/>
                        </a:spcAft>
                      </a:pPr>
                      <a:r>
                        <a:rPr lang="en-US" sz="700" b="1" spc="-5" dirty="0">
                          <a:effectLst/>
                        </a:rPr>
                        <a:t>119,000</a:t>
                      </a:r>
                      <a:endParaRPr lang="en-US" sz="700" b="1" dirty="0">
                        <a:effectLst/>
                        <a:latin typeface="Calibri"/>
                        <a:ea typeface="Calibri"/>
                        <a:cs typeface="Times New Roman"/>
                      </a:endParaRPr>
                    </a:p>
                  </a:txBody>
                  <a:tcPr marL="0" marR="0" marT="0" marB="0"/>
                </a:tc>
                <a:tc>
                  <a:txBody>
                    <a:bodyPr/>
                    <a:lstStyle/>
                    <a:p>
                      <a:pPr marL="113030" marR="0" algn="r" eaLnBrk="0" hangingPunct="0">
                        <a:lnSpc>
                          <a:spcPct val="115000"/>
                        </a:lnSpc>
                        <a:spcBef>
                          <a:spcPts val="605"/>
                        </a:spcBef>
                        <a:spcAft>
                          <a:spcPts val="0"/>
                        </a:spcAft>
                      </a:pPr>
                      <a:r>
                        <a:rPr lang="en-US" sz="700" b="1" spc="-5" dirty="0">
                          <a:effectLst/>
                        </a:rPr>
                        <a:t>8,000</a:t>
                      </a:r>
                      <a:endParaRPr lang="en-US" sz="700" b="1" dirty="0">
                        <a:effectLst/>
                        <a:latin typeface="Calibri"/>
                        <a:ea typeface="Calibri"/>
                        <a:cs typeface="Times New Roman"/>
                      </a:endParaRPr>
                    </a:p>
                  </a:txBody>
                  <a:tcPr marL="0" marR="0" marT="0" marB="0"/>
                </a:tc>
                <a:tc>
                  <a:txBody>
                    <a:bodyPr/>
                    <a:lstStyle/>
                    <a:p>
                      <a:pPr marL="99060" marR="0" algn="r" eaLnBrk="0" hangingPunct="0">
                        <a:lnSpc>
                          <a:spcPct val="115000"/>
                        </a:lnSpc>
                        <a:spcBef>
                          <a:spcPts val="605"/>
                        </a:spcBef>
                        <a:spcAft>
                          <a:spcPts val="0"/>
                        </a:spcAft>
                      </a:pPr>
                      <a:r>
                        <a:rPr lang="en-US" sz="700" b="1" spc="-5" dirty="0">
                          <a:effectLst/>
                        </a:rPr>
                        <a:t>7%</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5"/>
                        </a:spcBef>
                        <a:spcAft>
                          <a:spcPts val="0"/>
                        </a:spcAft>
                      </a:pPr>
                      <a:r>
                        <a:rPr lang="en-US" sz="700" b="1" spc="-5" dirty="0">
                          <a:effectLst/>
                        </a:rPr>
                        <a:t>103,000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5"/>
                        </a:spcBef>
                        <a:spcAft>
                          <a:spcPts val="0"/>
                        </a:spcAft>
                      </a:pPr>
                      <a:r>
                        <a:rPr lang="en-US" sz="700" b="1" spc="-5" dirty="0">
                          <a:effectLst/>
                        </a:rPr>
                        <a:t>112,000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5"/>
                        </a:spcBef>
                        <a:spcAft>
                          <a:spcPts val="0"/>
                        </a:spcAft>
                      </a:pPr>
                      <a:r>
                        <a:rPr lang="en-US" sz="700" b="1" spc="-5" dirty="0">
                          <a:effectLst/>
                        </a:rPr>
                        <a:t>9,000</a:t>
                      </a:r>
                      <a:endParaRPr lang="en-US" sz="700" b="1" dirty="0">
                        <a:effectLst/>
                        <a:latin typeface="Calibri"/>
                        <a:ea typeface="Calibri"/>
                        <a:cs typeface="Times New Roman"/>
                      </a:endParaRPr>
                    </a:p>
                  </a:txBody>
                  <a:tcPr marL="0" marR="0" marT="0" marB="0"/>
                </a:tc>
                <a:tc>
                  <a:txBody>
                    <a:bodyPr/>
                    <a:lstStyle/>
                    <a:p>
                      <a:pPr marL="113030" marR="0" algn="r" eaLnBrk="0" hangingPunct="0">
                        <a:lnSpc>
                          <a:spcPct val="115000"/>
                        </a:lnSpc>
                        <a:spcBef>
                          <a:spcPts val="605"/>
                        </a:spcBef>
                        <a:spcAft>
                          <a:spcPts val="0"/>
                        </a:spcAft>
                      </a:pPr>
                      <a:r>
                        <a:rPr lang="en-US" sz="700" b="1" spc="-5" dirty="0">
                          <a:effectLst/>
                        </a:rPr>
                        <a:t>9%</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5"/>
                        </a:spcBef>
                        <a:spcAft>
                          <a:spcPts val="0"/>
                        </a:spcAft>
                      </a:pPr>
                      <a:r>
                        <a:rPr lang="en-US" sz="700" b="1" spc="-5" dirty="0">
                          <a:effectLst/>
                        </a:rPr>
                        <a:t>252,000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5"/>
                        </a:spcBef>
                        <a:spcAft>
                          <a:spcPts val="0"/>
                        </a:spcAft>
                      </a:pPr>
                      <a:r>
                        <a:rPr lang="en-US" sz="700" b="1" spc="-5" dirty="0">
                          <a:effectLst/>
                        </a:rPr>
                        <a:t>285,000</a:t>
                      </a:r>
                      <a:endParaRPr lang="en-US" sz="700" b="1" dirty="0">
                        <a:effectLst/>
                        <a:latin typeface="Calibri"/>
                        <a:ea typeface="Calibri"/>
                        <a:cs typeface="Times New Roman"/>
                      </a:endParaRPr>
                    </a:p>
                  </a:txBody>
                  <a:tcPr marL="0" marR="0" marT="0" marB="0"/>
                </a:tc>
                <a:tc>
                  <a:txBody>
                    <a:bodyPr/>
                    <a:lstStyle/>
                    <a:p>
                      <a:pPr marL="128905" marR="0" algn="r" eaLnBrk="0" hangingPunct="0">
                        <a:lnSpc>
                          <a:spcPct val="115000"/>
                        </a:lnSpc>
                        <a:spcBef>
                          <a:spcPts val="605"/>
                        </a:spcBef>
                        <a:spcAft>
                          <a:spcPts val="0"/>
                        </a:spcAft>
                      </a:pPr>
                      <a:r>
                        <a:rPr lang="en-US" sz="700" b="1" spc="-5" dirty="0">
                          <a:effectLst/>
                        </a:rPr>
                        <a:t>33,000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5"/>
                        </a:spcBef>
                        <a:spcAft>
                          <a:spcPts val="0"/>
                        </a:spcAft>
                      </a:pPr>
                      <a:r>
                        <a:rPr lang="en-US" sz="800" b="1" spc="-5" dirty="0">
                          <a:effectLst/>
                        </a:rPr>
                        <a:t>13%</a:t>
                      </a:r>
                      <a:endParaRPr lang="en-US" sz="800" b="1" dirty="0">
                        <a:effectLst/>
                        <a:latin typeface="Calibri"/>
                        <a:ea typeface="Calibri"/>
                        <a:cs typeface="Times New Roman"/>
                      </a:endParaRPr>
                    </a:p>
                  </a:txBody>
                  <a:tcPr marL="0" marR="0" marT="0" marB="0"/>
                </a:tc>
              </a:tr>
              <a:tr h="371354">
                <a:tc>
                  <a:txBody>
                    <a:bodyPr/>
                    <a:lstStyle/>
                    <a:p>
                      <a:pPr marL="11430" marR="0" eaLnBrk="0" hangingPunct="0">
                        <a:lnSpc>
                          <a:spcPct val="115000"/>
                        </a:lnSpc>
                        <a:spcBef>
                          <a:spcPts val="590"/>
                        </a:spcBef>
                        <a:spcAft>
                          <a:spcPts val="0"/>
                        </a:spcAft>
                      </a:pPr>
                      <a:r>
                        <a:rPr lang="en-US" sz="800" b="1" spc="-5" dirty="0">
                          <a:effectLst/>
                        </a:rPr>
                        <a:t>Napa</a:t>
                      </a:r>
                      <a:endParaRPr lang="en-US" sz="8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71,000</a:t>
                      </a:r>
                      <a:endParaRPr lang="en-US" sz="700" b="1" dirty="0">
                        <a:effectLst/>
                        <a:latin typeface="Calibri"/>
                        <a:ea typeface="Calibri"/>
                        <a:cs typeface="Times New Roman"/>
                      </a:endParaRPr>
                    </a:p>
                  </a:txBody>
                  <a:tcPr marL="0" marR="0" marT="0" marB="0"/>
                </a:tc>
                <a:tc>
                  <a:txBody>
                    <a:bodyPr/>
                    <a:lstStyle/>
                    <a:p>
                      <a:pPr marL="144145" marR="0" algn="r" eaLnBrk="0" hangingPunct="0">
                        <a:lnSpc>
                          <a:spcPct val="115000"/>
                        </a:lnSpc>
                        <a:spcBef>
                          <a:spcPts val="600"/>
                        </a:spcBef>
                        <a:spcAft>
                          <a:spcPts val="0"/>
                        </a:spcAft>
                      </a:pPr>
                      <a:r>
                        <a:rPr lang="en-US" sz="700" b="1" spc="-5" dirty="0">
                          <a:effectLst/>
                        </a:rPr>
                        <a:t>90,000</a:t>
                      </a:r>
                      <a:endParaRPr lang="en-US" sz="700" b="1" dirty="0">
                        <a:effectLst/>
                        <a:latin typeface="Calibri"/>
                        <a:ea typeface="Calibri"/>
                        <a:cs typeface="Times New Roman"/>
                      </a:endParaRPr>
                    </a:p>
                  </a:txBody>
                  <a:tcPr marL="0" marR="0" marT="0" marB="0"/>
                </a:tc>
                <a:tc>
                  <a:txBody>
                    <a:bodyPr/>
                    <a:lstStyle/>
                    <a:p>
                      <a:pPr marL="130175" marR="0" algn="r" eaLnBrk="0" hangingPunct="0">
                        <a:lnSpc>
                          <a:spcPct val="115000"/>
                        </a:lnSpc>
                        <a:spcBef>
                          <a:spcPts val="600"/>
                        </a:spcBef>
                        <a:spcAft>
                          <a:spcPts val="0"/>
                        </a:spcAft>
                      </a:pPr>
                      <a:r>
                        <a:rPr lang="en-US" sz="700" b="1" spc="-5" dirty="0">
                          <a:effectLst/>
                        </a:rPr>
                        <a:t>19,000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0"/>
                        </a:spcBef>
                        <a:spcAft>
                          <a:spcPts val="0"/>
                        </a:spcAft>
                      </a:pPr>
                      <a:r>
                        <a:rPr lang="en-US" sz="700" b="1" spc="-5" dirty="0">
                          <a:effectLst/>
                        </a:rPr>
                        <a:t>27%</a:t>
                      </a:r>
                      <a:endParaRPr lang="en-US" sz="700" b="1" dirty="0">
                        <a:effectLst/>
                        <a:latin typeface="Calibri"/>
                        <a:ea typeface="Calibri"/>
                        <a:cs typeface="Times New Roman"/>
                      </a:endParaRPr>
                    </a:p>
                  </a:txBody>
                  <a:tcPr marL="0" marR="0" marT="0" marB="0"/>
                </a:tc>
                <a:tc>
                  <a:txBody>
                    <a:bodyPr/>
                    <a:lstStyle/>
                    <a:p>
                      <a:pPr marL="151130" marR="0" algn="r" eaLnBrk="0" hangingPunct="0">
                        <a:lnSpc>
                          <a:spcPct val="115000"/>
                        </a:lnSpc>
                        <a:spcBef>
                          <a:spcPts val="600"/>
                        </a:spcBef>
                        <a:spcAft>
                          <a:spcPts val="0"/>
                        </a:spcAft>
                      </a:pPr>
                      <a:r>
                        <a:rPr lang="en-US" sz="700" b="1" spc="-5" dirty="0">
                          <a:effectLst/>
                        </a:rPr>
                        <a:t>55,000</a:t>
                      </a:r>
                      <a:endParaRPr lang="en-US" sz="700" b="1" dirty="0">
                        <a:effectLst/>
                        <a:latin typeface="Calibri"/>
                        <a:ea typeface="Calibri"/>
                        <a:cs typeface="Times New Roman"/>
                      </a:endParaRPr>
                    </a:p>
                  </a:txBody>
                  <a:tcPr marL="0" marR="0" marT="0" marB="0"/>
                </a:tc>
                <a:tc>
                  <a:txBody>
                    <a:bodyPr/>
                    <a:lstStyle/>
                    <a:p>
                      <a:pPr marL="150495" marR="0" algn="r" eaLnBrk="0" hangingPunct="0">
                        <a:lnSpc>
                          <a:spcPct val="115000"/>
                        </a:lnSpc>
                        <a:spcBef>
                          <a:spcPts val="600"/>
                        </a:spcBef>
                        <a:spcAft>
                          <a:spcPts val="0"/>
                        </a:spcAft>
                      </a:pPr>
                      <a:r>
                        <a:rPr lang="en-US" sz="700" b="1" spc="-5" dirty="0">
                          <a:effectLst/>
                        </a:rPr>
                        <a:t>61,000</a:t>
                      </a:r>
                      <a:endParaRPr lang="en-US" sz="700" b="1" dirty="0">
                        <a:effectLst/>
                        <a:latin typeface="Calibri"/>
                        <a:ea typeface="Calibri"/>
                        <a:cs typeface="Times New Roman"/>
                      </a:endParaRPr>
                    </a:p>
                  </a:txBody>
                  <a:tcPr marL="0" marR="0" marT="0" marB="0"/>
                </a:tc>
                <a:tc>
                  <a:txBody>
                    <a:bodyPr/>
                    <a:lstStyle/>
                    <a:p>
                      <a:pPr marL="113030" marR="0" algn="r" eaLnBrk="0" hangingPunct="0">
                        <a:lnSpc>
                          <a:spcPct val="115000"/>
                        </a:lnSpc>
                        <a:spcBef>
                          <a:spcPts val="600"/>
                        </a:spcBef>
                        <a:spcAft>
                          <a:spcPts val="0"/>
                        </a:spcAft>
                      </a:pPr>
                      <a:r>
                        <a:rPr lang="en-US" sz="700" b="1" spc="-5" dirty="0">
                          <a:effectLst/>
                        </a:rPr>
                        <a:t>6,000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0"/>
                        </a:spcBef>
                        <a:spcAft>
                          <a:spcPts val="0"/>
                        </a:spcAft>
                      </a:pPr>
                      <a:r>
                        <a:rPr lang="en-US" sz="700" b="1" spc="-5" dirty="0">
                          <a:effectLst/>
                        </a:rPr>
                        <a:t>11%</a:t>
                      </a:r>
                      <a:endParaRPr lang="en-US" sz="700" b="1" dirty="0">
                        <a:effectLst/>
                        <a:latin typeface="Calibri"/>
                        <a:ea typeface="Calibri"/>
                        <a:cs typeface="Times New Roman"/>
                      </a:endParaRPr>
                    </a:p>
                  </a:txBody>
                  <a:tcPr marL="0" marR="0" marT="0" marB="0"/>
                </a:tc>
                <a:tc>
                  <a:txBody>
                    <a:bodyPr/>
                    <a:lstStyle/>
                    <a:p>
                      <a:pPr marL="180340" marR="0" algn="r" eaLnBrk="0" hangingPunct="0">
                        <a:lnSpc>
                          <a:spcPct val="115000"/>
                        </a:lnSpc>
                        <a:spcBef>
                          <a:spcPts val="600"/>
                        </a:spcBef>
                        <a:spcAft>
                          <a:spcPts val="0"/>
                        </a:spcAft>
                      </a:pPr>
                      <a:r>
                        <a:rPr lang="en-US" sz="700" b="1" spc="-5" dirty="0">
                          <a:effectLst/>
                        </a:rPr>
                        <a:t>49,000</a:t>
                      </a:r>
                      <a:endParaRPr lang="en-US" sz="700" b="1" dirty="0">
                        <a:effectLst/>
                        <a:latin typeface="Calibri"/>
                        <a:ea typeface="Calibri"/>
                        <a:cs typeface="Times New Roman"/>
                      </a:endParaRPr>
                    </a:p>
                  </a:txBody>
                  <a:tcPr marL="0" marR="0" marT="0" marB="0"/>
                </a:tc>
                <a:tc>
                  <a:txBody>
                    <a:bodyPr/>
                    <a:lstStyle/>
                    <a:p>
                      <a:pPr marL="143510" marR="0" algn="r" eaLnBrk="0" hangingPunct="0">
                        <a:lnSpc>
                          <a:spcPct val="115000"/>
                        </a:lnSpc>
                        <a:spcBef>
                          <a:spcPts val="600"/>
                        </a:spcBef>
                        <a:spcAft>
                          <a:spcPts val="0"/>
                        </a:spcAft>
                      </a:pPr>
                      <a:r>
                        <a:rPr lang="en-US" sz="700" b="1" spc="-5" dirty="0">
                          <a:effectLst/>
                        </a:rPr>
                        <a:t>56,000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0"/>
                        </a:spcBef>
                        <a:spcAft>
                          <a:spcPts val="0"/>
                        </a:spcAft>
                      </a:pPr>
                      <a:r>
                        <a:rPr lang="en-US" sz="700" b="1" spc="-5" dirty="0">
                          <a:effectLst/>
                        </a:rPr>
                        <a:t>7,000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0"/>
                        </a:spcBef>
                        <a:spcAft>
                          <a:spcPts val="0"/>
                        </a:spcAft>
                      </a:pPr>
                      <a:r>
                        <a:rPr lang="en-US" sz="700" b="1" spc="-5" dirty="0">
                          <a:effectLst/>
                        </a:rPr>
                        <a:t>15%</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136,000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164,000</a:t>
                      </a:r>
                      <a:endParaRPr lang="en-US" sz="700" b="1" dirty="0">
                        <a:effectLst/>
                        <a:latin typeface="Calibri"/>
                        <a:ea typeface="Calibri"/>
                        <a:cs typeface="Times New Roman"/>
                      </a:endParaRPr>
                    </a:p>
                  </a:txBody>
                  <a:tcPr marL="0" marR="0" marT="0" marB="0"/>
                </a:tc>
                <a:tc>
                  <a:txBody>
                    <a:bodyPr/>
                    <a:lstStyle/>
                    <a:p>
                      <a:pPr marL="128905" marR="0" algn="r" eaLnBrk="0" hangingPunct="0">
                        <a:lnSpc>
                          <a:spcPct val="115000"/>
                        </a:lnSpc>
                        <a:spcBef>
                          <a:spcPts val="600"/>
                        </a:spcBef>
                        <a:spcAft>
                          <a:spcPts val="0"/>
                        </a:spcAft>
                      </a:pPr>
                      <a:r>
                        <a:rPr lang="en-US" sz="700" b="1" spc="-5" dirty="0">
                          <a:effectLst/>
                        </a:rPr>
                        <a:t>27,000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0"/>
                        </a:spcBef>
                        <a:spcAft>
                          <a:spcPts val="0"/>
                        </a:spcAft>
                      </a:pPr>
                      <a:r>
                        <a:rPr lang="en-US" sz="800" b="1" spc="-5" dirty="0">
                          <a:effectLst/>
                        </a:rPr>
                        <a:t>20%</a:t>
                      </a:r>
                      <a:endParaRPr lang="en-US" sz="800" b="1" dirty="0">
                        <a:effectLst/>
                        <a:latin typeface="Calibri"/>
                        <a:ea typeface="Calibri"/>
                        <a:cs typeface="Times New Roman"/>
                      </a:endParaRPr>
                    </a:p>
                  </a:txBody>
                  <a:tcPr marL="0" marR="0" marT="0" marB="0"/>
                </a:tc>
              </a:tr>
              <a:tr h="371354">
                <a:tc>
                  <a:txBody>
                    <a:bodyPr/>
                    <a:lstStyle/>
                    <a:p>
                      <a:pPr marL="11430" marR="0" eaLnBrk="0" hangingPunct="0">
                        <a:lnSpc>
                          <a:spcPct val="115000"/>
                        </a:lnSpc>
                        <a:spcBef>
                          <a:spcPts val="590"/>
                        </a:spcBef>
                        <a:spcAft>
                          <a:spcPts val="0"/>
                        </a:spcAft>
                      </a:pPr>
                      <a:r>
                        <a:rPr lang="en-US" sz="800" b="1" spc="-5" dirty="0">
                          <a:effectLst/>
                        </a:rPr>
                        <a:t>San</a:t>
                      </a:r>
                      <a:r>
                        <a:rPr lang="en-US" sz="800" b="1" spc="5" dirty="0">
                          <a:effectLst/>
                        </a:rPr>
                        <a:t> </a:t>
                      </a:r>
                      <a:r>
                        <a:rPr lang="en-US" sz="800" b="1" spc="-5" dirty="0">
                          <a:effectLst/>
                        </a:rPr>
                        <a:t>Francisco</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0"/>
                        </a:spcBef>
                        <a:spcAft>
                          <a:spcPts val="0"/>
                        </a:spcAft>
                      </a:pPr>
                      <a:r>
                        <a:rPr lang="en-US" sz="700" b="1" spc="-5" dirty="0">
                          <a:effectLst/>
                        </a:rPr>
                        <a:t>569,000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0"/>
                        </a:spcBef>
                        <a:spcAft>
                          <a:spcPts val="0"/>
                        </a:spcAft>
                      </a:pPr>
                      <a:r>
                        <a:rPr lang="en-US" sz="700" b="1" spc="-5" dirty="0">
                          <a:effectLst/>
                        </a:rPr>
                        <a:t>759,000</a:t>
                      </a:r>
                      <a:endParaRPr lang="en-US" sz="700" b="1" dirty="0">
                        <a:effectLst/>
                        <a:latin typeface="Calibri"/>
                        <a:ea typeface="Calibri"/>
                        <a:cs typeface="Times New Roman"/>
                      </a:endParaRPr>
                    </a:p>
                  </a:txBody>
                  <a:tcPr marL="0" marR="0" marT="0" marB="0"/>
                </a:tc>
                <a:tc>
                  <a:txBody>
                    <a:bodyPr/>
                    <a:lstStyle/>
                    <a:p>
                      <a:pPr marL="102235" marR="0" algn="r" eaLnBrk="0" hangingPunct="0">
                        <a:lnSpc>
                          <a:spcPct val="115000"/>
                        </a:lnSpc>
                        <a:spcBef>
                          <a:spcPts val="600"/>
                        </a:spcBef>
                        <a:spcAft>
                          <a:spcPts val="0"/>
                        </a:spcAft>
                      </a:pPr>
                      <a:r>
                        <a:rPr lang="en-US" sz="700" b="1" spc="-5" dirty="0">
                          <a:effectLst/>
                        </a:rPr>
                        <a:t>191,000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0"/>
                        </a:spcBef>
                        <a:spcAft>
                          <a:spcPts val="0"/>
                        </a:spcAft>
                      </a:pPr>
                      <a:r>
                        <a:rPr lang="en-US" sz="700" b="1" spc="-5" dirty="0">
                          <a:effectLst/>
                        </a:rPr>
                        <a:t>34%</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377,000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0"/>
                        </a:spcBef>
                        <a:spcAft>
                          <a:spcPts val="0"/>
                        </a:spcAft>
                      </a:pPr>
                      <a:r>
                        <a:rPr lang="en-US" sz="700" b="1" spc="-5" dirty="0">
                          <a:effectLst/>
                        </a:rPr>
                        <a:t>469,000</a:t>
                      </a:r>
                      <a:endParaRPr lang="en-US" sz="700" b="1" dirty="0">
                        <a:effectLst/>
                        <a:latin typeface="Calibri"/>
                        <a:ea typeface="Calibri"/>
                        <a:cs typeface="Times New Roman"/>
                      </a:endParaRPr>
                    </a:p>
                  </a:txBody>
                  <a:tcPr marL="0" marR="0" marT="0" marB="0"/>
                </a:tc>
                <a:tc>
                  <a:txBody>
                    <a:bodyPr/>
                    <a:lstStyle/>
                    <a:p>
                      <a:pPr marL="84455" marR="0" algn="r" eaLnBrk="0" hangingPunct="0">
                        <a:lnSpc>
                          <a:spcPct val="115000"/>
                        </a:lnSpc>
                        <a:spcBef>
                          <a:spcPts val="600"/>
                        </a:spcBef>
                        <a:spcAft>
                          <a:spcPts val="0"/>
                        </a:spcAft>
                      </a:pPr>
                      <a:r>
                        <a:rPr lang="en-US" sz="700" b="1" spc="-5" dirty="0">
                          <a:effectLst/>
                        </a:rPr>
                        <a:t>92,000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0"/>
                        </a:spcBef>
                        <a:spcAft>
                          <a:spcPts val="0"/>
                        </a:spcAft>
                      </a:pPr>
                      <a:r>
                        <a:rPr lang="en-US" sz="700" b="1" spc="-5" dirty="0">
                          <a:effectLst/>
                        </a:rPr>
                        <a:t>25%</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0"/>
                        </a:spcBef>
                        <a:spcAft>
                          <a:spcPts val="0"/>
                        </a:spcAft>
                      </a:pPr>
                      <a:r>
                        <a:rPr lang="en-US" sz="700" b="1" spc="-5" dirty="0">
                          <a:effectLst/>
                        </a:rPr>
                        <a:t>346,000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447,000</a:t>
                      </a:r>
                      <a:endParaRPr lang="en-US" sz="700" b="1" dirty="0">
                        <a:effectLst/>
                        <a:latin typeface="Calibri"/>
                        <a:ea typeface="Calibri"/>
                        <a:cs typeface="Times New Roman"/>
                      </a:endParaRPr>
                    </a:p>
                  </a:txBody>
                  <a:tcPr marL="0" marR="0" marT="0" marB="0"/>
                </a:tc>
                <a:tc>
                  <a:txBody>
                    <a:bodyPr/>
                    <a:lstStyle/>
                    <a:p>
                      <a:pPr marL="66675" marR="0" algn="r" eaLnBrk="0" hangingPunct="0">
                        <a:lnSpc>
                          <a:spcPct val="115000"/>
                        </a:lnSpc>
                        <a:spcBef>
                          <a:spcPts val="600"/>
                        </a:spcBef>
                        <a:spcAft>
                          <a:spcPts val="0"/>
                        </a:spcAft>
                      </a:pPr>
                      <a:r>
                        <a:rPr lang="en-US" sz="700" b="1" spc="-5" dirty="0">
                          <a:effectLst/>
                        </a:rPr>
                        <a:t>101,000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0"/>
                        </a:spcBef>
                        <a:spcAft>
                          <a:spcPts val="0"/>
                        </a:spcAft>
                      </a:pPr>
                      <a:r>
                        <a:rPr lang="en-US" sz="700" b="1" spc="-5" dirty="0">
                          <a:effectLst/>
                        </a:rPr>
                        <a:t>29%</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805,000</a:t>
                      </a:r>
                      <a:endParaRPr lang="en-US" sz="700" b="1" dirty="0">
                        <a:effectLst/>
                        <a:latin typeface="Calibri"/>
                        <a:ea typeface="Calibri"/>
                        <a:cs typeface="Times New Roman"/>
                      </a:endParaRPr>
                    </a:p>
                  </a:txBody>
                  <a:tcPr marL="0" marR="0" marT="0" marB="0"/>
                </a:tc>
                <a:tc>
                  <a:txBody>
                    <a:bodyPr/>
                    <a:lstStyle/>
                    <a:p>
                      <a:pPr marL="73660" marR="0" algn="r" eaLnBrk="0" hangingPunct="0">
                        <a:lnSpc>
                          <a:spcPct val="115000"/>
                        </a:lnSpc>
                        <a:spcBef>
                          <a:spcPts val="600"/>
                        </a:spcBef>
                        <a:spcAft>
                          <a:spcPts val="0"/>
                        </a:spcAft>
                      </a:pPr>
                      <a:r>
                        <a:rPr lang="en-US" sz="700" b="1" spc="-5" dirty="0">
                          <a:effectLst/>
                        </a:rPr>
                        <a:t>1,086,000</a:t>
                      </a:r>
                      <a:endParaRPr lang="en-US" sz="700" b="1" dirty="0">
                        <a:effectLst/>
                        <a:latin typeface="Calibri"/>
                        <a:ea typeface="Calibri"/>
                        <a:cs typeface="Times New Roman"/>
                      </a:endParaRPr>
                    </a:p>
                  </a:txBody>
                  <a:tcPr marL="0" marR="0" marT="0" marB="0"/>
                </a:tc>
                <a:tc>
                  <a:txBody>
                    <a:bodyPr/>
                    <a:lstStyle/>
                    <a:p>
                      <a:pPr marL="101600" marR="0" algn="r" eaLnBrk="0" hangingPunct="0">
                        <a:lnSpc>
                          <a:spcPct val="115000"/>
                        </a:lnSpc>
                        <a:spcBef>
                          <a:spcPts val="600"/>
                        </a:spcBef>
                        <a:spcAft>
                          <a:spcPts val="0"/>
                        </a:spcAft>
                      </a:pPr>
                      <a:r>
                        <a:rPr lang="en-US" sz="700" b="1" spc="-5" dirty="0">
                          <a:effectLst/>
                        </a:rPr>
                        <a:t>280,000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0"/>
                        </a:spcBef>
                        <a:spcAft>
                          <a:spcPts val="0"/>
                        </a:spcAft>
                      </a:pPr>
                      <a:r>
                        <a:rPr lang="en-US" sz="800" b="1" spc="-5" dirty="0">
                          <a:effectLst/>
                        </a:rPr>
                        <a:t>35%</a:t>
                      </a:r>
                      <a:endParaRPr lang="en-US" sz="800" b="1" dirty="0">
                        <a:effectLst/>
                        <a:latin typeface="Calibri"/>
                        <a:ea typeface="Calibri"/>
                        <a:cs typeface="Times New Roman"/>
                      </a:endParaRPr>
                    </a:p>
                  </a:txBody>
                  <a:tcPr marL="0" marR="0" marT="0" marB="0"/>
                </a:tc>
              </a:tr>
              <a:tr h="372200">
                <a:tc>
                  <a:txBody>
                    <a:bodyPr/>
                    <a:lstStyle/>
                    <a:p>
                      <a:pPr marL="11430" marR="0" eaLnBrk="0" hangingPunct="0">
                        <a:lnSpc>
                          <a:spcPct val="115000"/>
                        </a:lnSpc>
                        <a:spcBef>
                          <a:spcPts val="590"/>
                        </a:spcBef>
                        <a:spcAft>
                          <a:spcPts val="0"/>
                        </a:spcAft>
                      </a:pPr>
                      <a:r>
                        <a:rPr lang="en-US" sz="800" b="1" spc="-5" dirty="0">
                          <a:effectLst/>
                        </a:rPr>
                        <a:t>San</a:t>
                      </a:r>
                      <a:r>
                        <a:rPr lang="en-US" sz="800" b="1" spc="-10" dirty="0">
                          <a:effectLst/>
                        </a:rPr>
                        <a:t> </a:t>
                      </a:r>
                      <a:r>
                        <a:rPr lang="en-US" sz="800" b="1" spc="-5" dirty="0">
                          <a:effectLst/>
                        </a:rPr>
                        <a:t>Mateo</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0"/>
                        </a:spcBef>
                        <a:spcAft>
                          <a:spcPts val="0"/>
                        </a:spcAft>
                      </a:pPr>
                      <a:r>
                        <a:rPr lang="en-US" sz="700" b="1" spc="-5" dirty="0">
                          <a:effectLst/>
                        </a:rPr>
                        <a:t>345,000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0"/>
                        </a:spcBef>
                        <a:spcAft>
                          <a:spcPts val="0"/>
                        </a:spcAft>
                      </a:pPr>
                      <a:r>
                        <a:rPr lang="en-US" sz="700" b="1" spc="-5" dirty="0">
                          <a:effectLst/>
                        </a:rPr>
                        <a:t>445,000</a:t>
                      </a:r>
                      <a:endParaRPr lang="en-US" sz="700" b="1" dirty="0">
                        <a:effectLst/>
                        <a:latin typeface="Calibri"/>
                        <a:ea typeface="Calibri"/>
                        <a:cs typeface="Times New Roman"/>
                      </a:endParaRPr>
                    </a:p>
                  </a:txBody>
                  <a:tcPr marL="0" marR="0" marT="0" marB="0"/>
                </a:tc>
                <a:tc>
                  <a:txBody>
                    <a:bodyPr/>
                    <a:lstStyle/>
                    <a:p>
                      <a:pPr marL="102235" marR="0" algn="r" eaLnBrk="0" hangingPunct="0">
                        <a:lnSpc>
                          <a:spcPct val="115000"/>
                        </a:lnSpc>
                        <a:spcBef>
                          <a:spcPts val="600"/>
                        </a:spcBef>
                        <a:spcAft>
                          <a:spcPts val="0"/>
                        </a:spcAft>
                      </a:pPr>
                      <a:r>
                        <a:rPr lang="en-US" sz="700" b="1" spc="-5" dirty="0">
                          <a:effectLst/>
                        </a:rPr>
                        <a:t>100,000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0"/>
                        </a:spcBef>
                        <a:spcAft>
                          <a:spcPts val="0"/>
                        </a:spcAft>
                      </a:pPr>
                      <a:r>
                        <a:rPr lang="en-US" sz="700" b="1" spc="-5" dirty="0">
                          <a:effectLst/>
                        </a:rPr>
                        <a:t>29%</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271,000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0"/>
                        </a:spcBef>
                        <a:spcAft>
                          <a:spcPts val="0"/>
                        </a:spcAft>
                      </a:pPr>
                      <a:r>
                        <a:rPr lang="en-US" sz="700" b="1" spc="-5" dirty="0">
                          <a:effectLst/>
                        </a:rPr>
                        <a:t>327,000</a:t>
                      </a:r>
                      <a:endParaRPr lang="en-US" sz="700" b="1" dirty="0">
                        <a:effectLst/>
                        <a:latin typeface="Calibri"/>
                        <a:ea typeface="Calibri"/>
                        <a:cs typeface="Times New Roman"/>
                      </a:endParaRPr>
                    </a:p>
                  </a:txBody>
                  <a:tcPr marL="0" marR="0" marT="0" marB="0"/>
                </a:tc>
                <a:tc>
                  <a:txBody>
                    <a:bodyPr/>
                    <a:lstStyle/>
                    <a:p>
                      <a:pPr marL="84455" marR="0" algn="r" eaLnBrk="0" hangingPunct="0">
                        <a:lnSpc>
                          <a:spcPct val="115000"/>
                        </a:lnSpc>
                        <a:spcBef>
                          <a:spcPts val="600"/>
                        </a:spcBef>
                        <a:spcAft>
                          <a:spcPts val="0"/>
                        </a:spcAft>
                      </a:pPr>
                      <a:r>
                        <a:rPr lang="en-US" sz="700" b="1" spc="-5" dirty="0">
                          <a:effectLst/>
                        </a:rPr>
                        <a:t>56,000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0"/>
                        </a:spcBef>
                        <a:spcAft>
                          <a:spcPts val="0"/>
                        </a:spcAft>
                      </a:pPr>
                      <a:r>
                        <a:rPr lang="en-US" sz="700" b="1" spc="-5" dirty="0">
                          <a:effectLst/>
                        </a:rPr>
                        <a:t>21%</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0"/>
                        </a:spcBef>
                        <a:spcAft>
                          <a:spcPts val="0"/>
                        </a:spcAft>
                      </a:pPr>
                      <a:r>
                        <a:rPr lang="en-US" sz="700" b="1" spc="-5" dirty="0">
                          <a:effectLst/>
                        </a:rPr>
                        <a:t>258,000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316,000</a:t>
                      </a:r>
                      <a:endParaRPr lang="en-US" sz="700" b="1" dirty="0">
                        <a:effectLst/>
                        <a:latin typeface="Calibri"/>
                        <a:ea typeface="Calibri"/>
                        <a:cs typeface="Times New Roman"/>
                      </a:endParaRPr>
                    </a:p>
                  </a:txBody>
                  <a:tcPr marL="0" marR="0" marT="0" marB="0"/>
                </a:tc>
                <a:tc>
                  <a:txBody>
                    <a:bodyPr/>
                    <a:lstStyle/>
                    <a:p>
                      <a:pPr marL="93980" marR="0" algn="r" eaLnBrk="0" hangingPunct="0">
                        <a:lnSpc>
                          <a:spcPct val="115000"/>
                        </a:lnSpc>
                        <a:spcBef>
                          <a:spcPts val="600"/>
                        </a:spcBef>
                        <a:spcAft>
                          <a:spcPts val="0"/>
                        </a:spcAft>
                      </a:pPr>
                      <a:r>
                        <a:rPr lang="en-US" sz="700" b="1" spc="-5" dirty="0">
                          <a:effectLst/>
                        </a:rPr>
                        <a:t>58,000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0"/>
                        </a:spcBef>
                        <a:spcAft>
                          <a:spcPts val="0"/>
                        </a:spcAft>
                      </a:pPr>
                      <a:r>
                        <a:rPr lang="en-US" sz="700" b="1" spc="-5" dirty="0">
                          <a:effectLst/>
                        </a:rPr>
                        <a:t>22%</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718,000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906,000</a:t>
                      </a:r>
                      <a:endParaRPr lang="en-US" sz="700" b="1" dirty="0">
                        <a:effectLst/>
                        <a:latin typeface="Calibri"/>
                        <a:ea typeface="Calibri"/>
                        <a:cs typeface="Times New Roman"/>
                      </a:endParaRPr>
                    </a:p>
                  </a:txBody>
                  <a:tcPr marL="0" marR="0" marT="0" marB="0"/>
                </a:tc>
                <a:tc>
                  <a:txBody>
                    <a:bodyPr/>
                    <a:lstStyle/>
                    <a:p>
                      <a:pPr marL="101600" marR="0" algn="r" eaLnBrk="0" hangingPunct="0">
                        <a:lnSpc>
                          <a:spcPct val="115000"/>
                        </a:lnSpc>
                        <a:spcBef>
                          <a:spcPts val="600"/>
                        </a:spcBef>
                        <a:spcAft>
                          <a:spcPts val="0"/>
                        </a:spcAft>
                      </a:pPr>
                      <a:r>
                        <a:rPr lang="en-US" sz="700" b="1" spc="-5" dirty="0">
                          <a:effectLst/>
                        </a:rPr>
                        <a:t>188,000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0"/>
                        </a:spcBef>
                        <a:spcAft>
                          <a:spcPts val="0"/>
                        </a:spcAft>
                      </a:pPr>
                      <a:r>
                        <a:rPr lang="en-US" sz="800" b="1" spc="-5" dirty="0">
                          <a:effectLst/>
                        </a:rPr>
                        <a:t>26%</a:t>
                      </a:r>
                      <a:endParaRPr lang="en-US" sz="800" b="1" dirty="0">
                        <a:effectLst/>
                        <a:latin typeface="Calibri"/>
                        <a:ea typeface="Calibri"/>
                        <a:cs typeface="Times New Roman"/>
                      </a:endParaRPr>
                    </a:p>
                  </a:txBody>
                  <a:tcPr marL="0" marR="0" marT="0" marB="0"/>
                </a:tc>
              </a:tr>
              <a:tr h="372200">
                <a:tc>
                  <a:txBody>
                    <a:bodyPr/>
                    <a:lstStyle/>
                    <a:p>
                      <a:pPr marL="11430" marR="0" eaLnBrk="0" hangingPunct="0">
                        <a:lnSpc>
                          <a:spcPct val="115000"/>
                        </a:lnSpc>
                        <a:spcBef>
                          <a:spcPts val="595"/>
                        </a:spcBef>
                        <a:spcAft>
                          <a:spcPts val="0"/>
                        </a:spcAft>
                      </a:pPr>
                      <a:r>
                        <a:rPr lang="en-US" sz="800" b="1" spc="-5" dirty="0">
                          <a:effectLst/>
                        </a:rPr>
                        <a:t>Santa</a:t>
                      </a:r>
                      <a:r>
                        <a:rPr lang="en-US" sz="800" b="1" dirty="0">
                          <a:effectLst/>
                        </a:rPr>
                        <a:t> </a:t>
                      </a:r>
                      <a:r>
                        <a:rPr lang="en-US" sz="800" b="1" spc="-5" dirty="0">
                          <a:effectLst/>
                        </a:rPr>
                        <a:t>Clara</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10"/>
                        </a:spcBef>
                        <a:spcAft>
                          <a:spcPts val="0"/>
                        </a:spcAft>
                      </a:pPr>
                      <a:r>
                        <a:rPr lang="en-US" sz="700" b="1" spc="-5" dirty="0">
                          <a:effectLst/>
                        </a:rPr>
                        <a:t>926,000</a:t>
                      </a:r>
                      <a:endParaRPr lang="en-US" sz="700" b="1" dirty="0">
                        <a:effectLst/>
                        <a:latin typeface="Calibri"/>
                        <a:ea typeface="Calibri"/>
                        <a:cs typeface="Times New Roman"/>
                      </a:endParaRPr>
                    </a:p>
                  </a:txBody>
                  <a:tcPr marL="0" marR="0" marT="0" marB="0"/>
                </a:tc>
                <a:tc>
                  <a:txBody>
                    <a:bodyPr/>
                    <a:lstStyle/>
                    <a:p>
                      <a:pPr marL="73025" marR="0" algn="r" eaLnBrk="0" hangingPunct="0">
                        <a:lnSpc>
                          <a:spcPct val="115000"/>
                        </a:lnSpc>
                        <a:spcBef>
                          <a:spcPts val="610"/>
                        </a:spcBef>
                        <a:spcAft>
                          <a:spcPts val="0"/>
                        </a:spcAft>
                      </a:pPr>
                      <a:r>
                        <a:rPr lang="en-US" sz="700" b="1" spc="-5" dirty="0">
                          <a:effectLst/>
                        </a:rPr>
                        <a:t>1,230,000</a:t>
                      </a:r>
                      <a:endParaRPr lang="en-US" sz="700" b="1" dirty="0">
                        <a:effectLst/>
                        <a:latin typeface="Calibri"/>
                        <a:ea typeface="Calibri"/>
                        <a:cs typeface="Times New Roman"/>
                      </a:endParaRPr>
                    </a:p>
                  </a:txBody>
                  <a:tcPr marL="0" marR="0" marT="0" marB="0"/>
                </a:tc>
                <a:tc>
                  <a:txBody>
                    <a:bodyPr/>
                    <a:lstStyle/>
                    <a:p>
                      <a:pPr marL="102235" marR="0" algn="r" eaLnBrk="0" hangingPunct="0">
                        <a:lnSpc>
                          <a:spcPct val="115000"/>
                        </a:lnSpc>
                        <a:spcBef>
                          <a:spcPts val="610"/>
                        </a:spcBef>
                        <a:spcAft>
                          <a:spcPts val="0"/>
                        </a:spcAft>
                      </a:pPr>
                      <a:r>
                        <a:rPr lang="en-US" sz="700" b="1" spc="-5" dirty="0">
                          <a:effectLst/>
                        </a:rPr>
                        <a:t>304,000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10"/>
                        </a:spcBef>
                        <a:spcAft>
                          <a:spcPts val="0"/>
                        </a:spcAft>
                      </a:pPr>
                      <a:r>
                        <a:rPr lang="en-US" sz="700" b="1" spc="-5" dirty="0">
                          <a:effectLst/>
                        </a:rPr>
                        <a:t>33%</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10"/>
                        </a:spcBef>
                        <a:spcAft>
                          <a:spcPts val="0"/>
                        </a:spcAft>
                      </a:pPr>
                      <a:r>
                        <a:rPr lang="en-US" sz="700" b="1" spc="-5" dirty="0">
                          <a:effectLst/>
                        </a:rPr>
                        <a:t>632,000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10"/>
                        </a:spcBef>
                        <a:spcAft>
                          <a:spcPts val="0"/>
                        </a:spcAft>
                      </a:pPr>
                      <a:r>
                        <a:rPr lang="en-US" sz="700" b="1" spc="-5" dirty="0">
                          <a:effectLst/>
                        </a:rPr>
                        <a:t>843,000</a:t>
                      </a:r>
                      <a:endParaRPr lang="en-US" sz="700" b="1" dirty="0">
                        <a:effectLst/>
                        <a:latin typeface="Calibri"/>
                        <a:ea typeface="Calibri"/>
                        <a:cs typeface="Times New Roman"/>
                      </a:endParaRPr>
                    </a:p>
                  </a:txBody>
                  <a:tcPr marL="0" marR="0" marT="0" marB="0"/>
                </a:tc>
                <a:tc>
                  <a:txBody>
                    <a:bodyPr/>
                    <a:lstStyle/>
                    <a:p>
                      <a:pPr marL="56515" marR="0" algn="r" eaLnBrk="0" hangingPunct="0">
                        <a:lnSpc>
                          <a:spcPct val="115000"/>
                        </a:lnSpc>
                        <a:spcBef>
                          <a:spcPts val="610"/>
                        </a:spcBef>
                        <a:spcAft>
                          <a:spcPts val="0"/>
                        </a:spcAft>
                      </a:pPr>
                      <a:r>
                        <a:rPr lang="en-US" sz="700" b="1" spc="-5" dirty="0">
                          <a:effectLst/>
                        </a:rPr>
                        <a:t>211,000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10"/>
                        </a:spcBef>
                        <a:spcAft>
                          <a:spcPts val="0"/>
                        </a:spcAft>
                      </a:pPr>
                      <a:r>
                        <a:rPr lang="en-US" sz="700" b="1" spc="-5" dirty="0">
                          <a:effectLst/>
                        </a:rPr>
                        <a:t>33%</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10"/>
                        </a:spcBef>
                        <a:spcAft>
                          <a:spcPts val="0"/>
                        </a:spcAft>
                      </a:pPr>
                      <a:r>
                        <a:rPr lang="en-US" sz="700" b="1" spc="-5" dirty="0">
                          <a:effectLst/>
                        </a:rPr>
                        <a:t>604,000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10"/>
                        </a:spcBef>
                        <a:spcAft>
                          <a:spcPts val="0"/>
                        </a:spcAft>
                      </a:pPr>
                      <a:r>
                        <a:rPr lang="en-US" sz="700" b="1" spc="-5" dirty="0">
                          <a:effectLst/>
                        </a:rPr>
                        <a:t>819,000</a:t>
                      </a:r>
                      <a:endParaRPr lang="en-US" sz="700" b="1" dirty="0">
                        <a:effectLst/>
                        <a:latin typeface="Calibri"/>
                        <a:ea typeface="Calibri"/>
                        <a:cs typeface="Times New Roman"/>
                      </a:endParaRPr>
                    </a:p>
                  </a:txBody>
                  <a:tcPr marL="0" marR="0" marT="0" marB="0"/>
                </a:tc>
                <a:tc>
                  <a:txBody>
                    <a:bodyPr/>
                    <a:lstStyle/>
                    <a:p>
                      <a:pPr marL="66675" marR="0" algn="r" eaLnBrk="0" hangingPunct="0">
                        <a:lnSpc>
                          <a:spcPct val="115000"/>
                        </a:lnSpc>
                        <a:spcBef>
                          <a:spcPts val="610"/>
                        </a:spcBef>
                        <a:spcAft>
                          <a:spcPts val="0"/>
                        </a:spcAft>
                      </a:pPr>
                      <a:r>
                        <a:rPr lang="en-US" sz="700" b="1" spc="-5" dirty="0">
                          <a:effectLst/>
                        </a:rPr>
                        <a:t>215,000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10"/>
                        </a:spcBef>
                        <a:spcAft>
                          <a:spcPts val="0"/>
                        </a:spcAft>
                      </a:pPr>
                      <a:r>
                        <a:rPr lang="en-US" sz="700" b="1" spc="-5" dirty="0">
                          <a:effectLst/>
                        </a:rPr>
                        <a:t>36%</a:t>
                      </a:r>
                      <a:endParaRPr lang="en-US" sz="700" b="1" dirty="0">
                        <a:effectLst/>
                        <a:latin typeface="Calibri"/>
                        <a:ea typeface="Calibri"/>
                        <a:cs typeface="Times New Roman"/>
                      </a:endParaRPr>
                    </a:p>
                  </a:txBody>
                  <a:tcPr marL="0" marR="0" marT="0" marB="0"/>
                </a:tc>
                <a:tc>
                  <a:txBody>
                    <a:bodyPr/>
                    <a:lstStyle/>
                    <a:p>
                      <a:pPr marL="80010" marR="0" algn="r" eaLnBrk="0" hangingPunct="0">
                        <a:lnSpc>
                          <a:spcPct val="115000"/>
                        </a:lnSpc>
                        <a:spcBef>
                          <a:spcPts val="610"/>
                        </a:spcBef>
                        <a:spcAft>
                          <a:spcPts val="0"/>
                        </a:spcAft>
                      </a:pPr>
                      <a:r>
                        <a:rPr lang="en-US" sz="700" b="1" spc="-5" dirty="0">
                          <a:effectLst/>
                        </a:rPr>
                        <a:t>1,782,000</a:t>
                      </a:r>
                      <a:endParaRPr lang="en-US" sz="700" b="1" dirty="0">
                        <a:effectLst/>
                        <a:latin typeface="Calibri"/>
                        <a:ea typeface="Calibri"/>
                        <a:cs typeface="Times New Roman"/>
                      </a:endParaRPr>
                    </a:p>
                  </a:txBody>
                  <a:tcPr marL="0" marR="0" marT="0" marB="0"/>
                </a:tc>
                <a:tc>
                  <a:txBody>
                    <a:bodyPr/>
                    <a:lstStyle/>
                    <a:p>
                      <a:pPr marL="73660" marR="0" algn="r" eaLnBrk="0" hangingPunct="0">
                        <a:lnSpc>
                          <a:spcPct val="115000"/>
                        </a:lnSpc>
                        <a:spcBef>
                          <a:spcPts val="610"/>
                        </a:spcBef>
                        <a:spcAft>
                          <a:spcPts val="0"/>
                        </a:spcAft>
                      </a:pPr>
                      <a:r>
                        <a:rPr lang="en-US" sz="700" b="1" spc="-5" dirty="0">
                          <a:effectLst/>
                        </a:rPr>
                        <a:t>2,426,000</a:t>
                      </a:r>
                      <a:endParaRPr lang="en-US" sz="700" b="1" dirty="0">
                        <a:effectLst/>
                        <a:latin typeface="Calibri"/>
                        <a:ea typeface="Calibri"/>
                        <a:cs typeface="Times New Roman"/>
                      </a:endParaRPr>
                    </a:p>
                  </a:txBody>
                  <a:tcPr marL="0" marR="0" marT="0" marB="0"/>
                </a:tc>
                <a:tc>
                  <a:txBody>
                    <a:bodyPr/>
                    <a:lstStyle/>
                    <a:p>
                      <a:pPr marL="101600" marR="0" algn="r" eaLnBrk="0" hangingPunct="0">
                        <a:lnSpc>
                          <a:spcPct val="115000"/>
                        </a:lnSpc>
                        <a:spcBef>
                          <a:spcPts val="610"/>
                        </a:spcBef>
                        <a:spcAft>
                          <a:spcPts val="0"/>
                        </a:spcAft>
                      </a:pPr>
                      <a:r>
                        <a:rPr lang="en-US" sz="700" b="1" spc="-5" dirty="0">
                          <a:effectLst/>
                        </a:rPr>
                        <a:t>644,000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10"/>
                        </a:spcBef>
                        <a:spcAft>
                          <a:spcPts val="0"/>
                        </a:spcAft>
                      </a:pPr>
                      <a:r>
                        <a:rPr lang="en-US" sz="800" b="1" spc="-5" dirty="0">
                          <a:effectLst/>
                        </a:rPr>
                        <a:t>36%</a:t>
                      </a:r>
                      <a:endParaRPr lang="en-US" sz="800" b="1" dirty="0">
                        <a:effectLst/>
                        <a:latin typeface="Calibri"/>
                        <a:ea typeface="Calibri"/>
                        <a:cs typeface="Times New Roman"/>
                      </a:endParaRPr>
                    </a:p>
                  </a:txBody>
                  <a:tcPr marL="0" marR="0" marT="0" marB="0"/>
                </a:tc>
              </a:tr>
              <a:tr h="371354">
                <a:tc>
                  <a:txBody>
                    <a:bodyPr/>
                    <a:lstStyle/>
                    <a:p>
                      <a:pPr marL="11430" marR="0" eaLnBrk="0" hangingPunct="0">
                        <a:lnSpc>
                          <a:spcPct val="115000"/>
                        </a:lnSpc>
                        <a:spcBef>
                          <a:spcPts val="590"/>
                        </a:spcBef>
                        <a:spcAft>
                          <a:spcPts val="0"/>
                        </a:spcAft>
                      </a:pPr>
                      <a:r>
                        <a:rPr lang="en-US" sz="800" b="1" spc="-5" dirty="0">
                          <a:effectLst/>
                        </a:rPr>
                        <a:t>Solano</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0"/>
                        </a:spcBef>
                        <a:spcAft>
                          <a:spcPts val="0"/>
                        </a:spcAft>
                      </a:pPr>
                      <a:r>
                        <a:rPr lang="en-US" sz="700" b="1" spc="-5" dirty="0">
                          <a:effectLst/>
                        </a:rPr>
                        <a:t>132,000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0"/>
                        </a:spcBef>
                        <a:spcAft>
                          <a:spcPts val="0"/>
                        </a:spcAft>
                      </a:pPr>
                      <a:r>
                        <a:rPr lang="en-US" sz="700" b="1" spc="-5" dirty="0">
                          <a:effectLst/>
                        </a:rPr>
                        <a:t>180,000</a:t>
                      </a:r>
                      <a:endParaRPr lang="en-US" sz="700" b="1" dirty="0">
                        <a:effectLst/>
                        <a:latin typeface="Calibri"/>
                        <a:ea typeface="Calibri"/>
                        <a:cs typeface="Times New Roman"/>
                      </a:endParaRPr>
                    </a:p>
                  </a:txBody>
                  <a:tcPr marL="0" marR="0" marT="0" marB="0"/>
                </a:tc>
                <a:tc>
                  <a:txBody>
                    <a:bodyPr/>
                    <a:lstStyle/>
                    <a:p>
                      <a:pPr marL="130175" marR="0" algn="r" eaLnBrk="0" hangingPunct="0">
                        <a:lnSpc>
                          <a:spcPct val="115000"/>
                        </a:lnSpc>
                        <a:spcBef>
                          <a:spcPts val="600"/>
                        </a:spcBef>
                        <a:spcAft>
                          <a:spcPts val="0"/>
                        </a:spcAft>
                      </a:pPr>
                      <a:r>
                        <a:rPr lang="en-US" sz="700" b="1" spc="-5" dirty="0">
                          <a:effectLst/>
                        </a:rPr>
                        <a:t>48,000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0"/>
                        </a:spcBef>
                        <a:spcAft>
                          <a:spcPts val="0"/>
                        </a:spcAft>
                      </a:pPr>
                      <a:r>
                        <a:rPr lang="en-US" sz="700" b="1" spc="-5" dirty="0">
                          <a:effectLst/>
                        </a:rPr>
                        <a:t>36%</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153,000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0"/>
                        </a:spcBef>
                        <a:spcAft>
                          <a:spcPts val="0"/>
                        </a:spcAft>
                      </a:pPr>
                      <a:r>
                        <a:rPr lang="en-US" sz="700" b="1" spc="-5" dirty="0">
                          <a:effectLst/>
                        </a:rPr>
                        <a:t>176,000</a:t>
                      </a:r>
                      <a:endParaRPr lang="en-US" sz="700" b="1" dirty="0">
                        <a:effectLst/>
                        <a:latin typeface="Calibri"/>
                        <a:ea typeface="Calibri"/>
                        <a:cs typeface="Times New Roman"/>
                      </a:endParaRPr>
                    </a:p>
                  </a:txBody>
                  <a:tcPr marL="0" marR="0" marT="0" marB="0"/>
                </a:tc>
                <a:tc>
                  <a:txBody>
                    <a:bodyPr/>
                    <a:lstStyle/>
                    <a:p>
                      <a:pPr marL="84455" marR="0" algn="r" eaLnBrk="0" hangingPunct="0">
                        <a:lnSpc>
                          <a:spcPct val="115000"/>
                        </a:lnSpc>
                        <a:spcBef>
                          <a:spcPts val="600"/>
                        </a:spcBef>
                        <a:spcAft>
                          <a:spcPts val="0"/>
                        </a:spcAft>
                      </a:pPr>
                      <a:r>
                        <a:rPr lang="en-US" sz="700" b="1" spc="-5" dirty="0">
                          <a:effectLst/>
                        </a:rPr>
                        <a:t>23,000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0"/>
                        </a:spcBef>
                        <a:spcAft>
                          <a:spcPts val="0"/>
                        </a:spcAft>
                      </a:pPr>
                      <a:r>
                        <a:rPr lang="en-US" sz="700" b="1" spc="-5" dirty="0">
                          <a:effectLst/>
                        </a:rPr>
                        <a:t>15%</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0"/>
                        </a:spcBef>
                        <a:spcAft>
                          <a:spcPts val="0"/>
                        </a:spcAft>
                      </a:pPr>
                      <a:r>
                        <a:rPr lang="en-US" sz="700" b="1" spc="-5" dirty="0">
                          <a:effectLst/>
                        </a:rPr>
                        <a:t>142,000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169,000</a:t>
                      </a:r>
                      <a:endParaRPr lang="en-US" sz="700" b="1" dirty="0">
                        <a:effectLst/>
                        <a:latin typeface="Calibri"/>
                        <a:ea typeface="Calibri"/>
                        <a:cs typeface="Times New Roman"/>
                      </a:endParaRPr>
                    </a:p>
                  </a:txBody>
                  <a:tcPr marL="0" marR="0" marT="0" marB="0"/>
                </a:tc>
                <a:tc>
                  <a:txBody>
                    <a:bodyPr/>
                    <a:lstStyle/>
                    <a:p>
                      <a:pPr marL="93980" marR="0" algn="r" eaLnBrk="0" hangingPunct="0">
                        <a:lnSpc>
                          <a:spcPct val="115000"/>
                        </a:lnSpc>
                        <a:spcBef>
                          <a:spcPts val="600"/>
                        </a:spcBef>
                        <a:spcAft>
                          <a:spcPts val="0"/>
                        </a:spcAft>
                      </a:pPr>
                      <a:r>
                        <a:rPr lang="en-US" sz="700" b="1" spc="-5" dirty="0">
                          <a:effectLst/>
                        </a:rPr>
                        <a:t>27,000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0"/>
                        </a:spcBef>
                        <a:spcAft>
                          <a:spcPts val="0"/>
                        </a:spcAft>
                      </a:pPr>
                      <a:r>
                        <a:rPr lang="en-US" sz="700" b="1" spc="-5" dirty="0">
                          <a:effectLst/>
                        </a:rPr>
                        <a:t>19%</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0"/>
                        </a:spcBef>
                        <a:spcAft>
                          <a:spcPts val="0"/>
                        </a:spcAft>
                      </a:pPr>
                      <a:r>
                        <a:rPr lang="en-US" sz="700" b="1" spc="-5" dirty="0">
                          <a:effectLst/>
                        </a:rPr>
                        <a:t>413,000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0"/>
                        </a:spcBef>
                        <a:spcAft>
                          <a:spcPts val="0"/>
                        </a:spcAft>
                      </a:pPr>
                      <a:r>
                        <a:rPr lang="en-US" sz="700" b="1" spc="-5" dirty="0">
                          <a:effectLst/>
                        </a:rPr>
                        <a:t>511,000</a:t>
                      </a:r>
                      <a:endParaRPr lang="en-US" sz="700" b="1" dirty="0">
                        <a:effectLst/>
                        <a:latin typeface="Calibri"/>
                        <a:ea typeface="Calibri"/>
                        <a:cs typeface="Times New Roman"/>
                      </a:endParaRPr>
                    </a:p>
                  </a:txBody>
                  <a:tcPr marL="0" marR="0" marT="0" marB="0"/>
                </a:tc>
                <a:tc>
                  <a:txBody>
                    <a:bodyPr/>
                    <a:lstStyle/>
                    <a:p>
                      <a:pPr marL="128905" marR="0" algn="r" eaLnBrk="0" hangingPunct="0">
                        <a:lnSpc>
                          <a:spcPct val="115000"/>
                        </a:lnSpc>
                        <a:spcBef>
                          <a:spcPts val="600"/>
                        </a:spcBef>
                        <a:spcAft>
                          <a:spcPts val="0"/>
                        </a:spcAft>
                      </a:pPr>
                      <a:r>
                        <a:rPr lang="en-US" sz="700" b="1" spc="-5" dirty="0">
                          <a:effectLst/>
                        </a:rPr>
                        <a:t>98,000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0"/>
                        </a:spcBef>
                        <a:spcAft>
                          <a:spcPts val="0"/>
                        </a:spcAft>
                      </a:pPr>
                      <a:r>
                        <a:rPr lang="en-US" sz="800" b="1" spc="-5" dirty="0">
                          <a:effectLst/>
                        </a:rPr>
                        <a:t>24%</a:t>
                      </a:r>
                      <a:endParaRPr lang="en-US" sz="800" b="1" dirty="0">
                        <a:effectLst/>
                        <a:latin typeface="Calibri"/>
                        <a:ea typeface="Calibri"/>
                        <a:cs typeface="Times New Roman"/>
                      </a:endParaRPr>
                    </a:p>
                  </a:txBody>
                  <a:tcPr marL="0" marR="0" marT="0" marB="0"/>
                </a:tc>
              </a:tr>
              <a:tr h="356128">
                <a:tc>
                  <a:txBody>
                    <a:bodyPr/>
                    <a:lstStyle/>
                    <a:p>
                      <a:pPr marL="11430" marR="0" eaLnBrk="0" hangingPunct="0">
                        <a:lnSpc>
                          <a:spcPct val="115000"/>
                        </a:lnSpc>
                        <a:spcBef>
                          <a:spcPts val="590"/>
                        </a:spcBef>
                        <a:spcAft>
                          <a:spcPts val="0"/>
                        </a:spcAft>
                      </a:pPr>
                      <a:r>
                        <a:rPr lang="en-US" sz="800" b="1" spc="-5" dirty="0">
                          <a:effectLst/>
                        </a:rPr>
                        <a:t>Sonoma</a:t>
                      </a:r>
                      <a:endParaRPr lang="en-US" sz="800" b="1" dirty="0">
                        <a:effectLst/>
                        <a:latin typeface="Calibri"/>
                        <a:ea typeface="Calibri"/>
                        <a:cs typeface="Times New Roman"/>
                      </a:endParaRPr>
                    </a:p>
                  </a:txBody>
                  <a:tcPr marL="0" marR="0" marT="0" marB="0"/>
                </a:tc>
                <a:tc>
                  <a:txBody>
                    <a:bodyPr/>
                    <a:lstStyle/>
                    <a:p>
                      <a:pPr marL="95250" marR="0" algn="r" eaLnBrk="0" hangingPunct="0">
                        <a:lnSpc>
                          <a:spcPct val="115000"/>
                        </a:lnSpc>
                        <a:spcBef>
                          <a:spcPts val="605"/>
                        </a:spcBef>
                        <a:spcAft>
                          <a:spcPts val="0"/>
                        </a:spcAft>
                      </a:pPr>
                      <a:r>
                        <a:rPr lang="en-US" sz="700" b="1" spc="-5" dirty="0">
                          <a:effectLst/>
                        </a:rPr>
                        <a:t>192,000</a:t>
                      </a:r>
                      <a:endParaRPr lang="en-US" sz="700" b="1" dirty="0">
                        <a:effectLst/>
                        <a:latin typeface="Calibri"/>
                        <a:ea typeface="Calibri"/>
                        <a:cs typeface="Times New Roman"/>
                      </a:endParaRPr>
                    </a:p>
                  </a:txBody>
                  <a:tcPr marL="0" marR="0" marT="0" marB="0"/>
                </a:tc>
                <a:tc>
                  <a:txBody>
                    <a:bodyPr/>
                    <a:lstStyle/>
                    <a:p>
                      <a:pPr marL="115570" marR="0" algn="r" eaLnBrk="0" hangingPunct="0">
                        <a:lnSpc>
                          <a:spcPct val="115000"/>
                        </a:lnSpc>
                        <a:spcBef>
                          <a:spcPts val="605"/>
                        </a:spcBef>
                        <a:spcAft>
                          <a:spcPts val="0"/>
                        </a:spcAft>
                      </a:pPr>
                      <a:r>
                        <a:rPr lang="en-US" sz="700" b="1" spc="-5" dirty="0">
                          <a:effectLst/>
                        </a:rPr>
                        <a:t>257,000</a:t>
                      </a:r>
                      <a:endParaRPr lang="en-US" sz="700" b="1" dirty="0">
                        <a:effectLst/>
                        <a:latin typeface="Calibri"/>
                        <a:ea typeface="Calibri"/>
                        <a:cs typeface="Times New Roman"/>
                      </a:endParaRPr>
                    </a:p>
                  </a:txBody>
                  <a:tcPr marL="0" marR="0" marT="0" marB="0"/>
                </a:tc>
                <a:tc>
                  <a:txBody>
                    <a:bodyPr/>
                    <a:lstStyle/>
                    <a:p>
                      <a:pPr marL="130175" marR="0" algn="r" eaLnBrk="0" hangingPunct="0">
                        <a:lnSpc>
                          <a:spcPct val="115000"/>
                        </a:lnSpc>
                        <a:spcBef>
                          <a:spcPts val="605"/>
                        </a:spcBef>
                        <a:spcAft>
                          <a:spcPts val="0"/>
                        </a:spcAft>
                      </a:pPr>
                      <a:r>
                        <a:rPr lang="en-US" sz="700" b="1" spc="-5" dirty="0">
                          <a:effectLst/>
                        </a:rPr>
                        <a:t>65,000</a:t>
                      </a:r>
                      <a:endParaRPr lang="en-US" sz="700" b="1" dirty="0">
                        <a:effectLst/>
                        <a:latin typeface="Calibri"/>
                        <a:ea typeface="Calibri"/>
                        <a:cs typeface="Times New Roman"/>
                      </a:endParaRPr>
                    </a:p>
                  </a:txBody>
                  <a:tcPr marL="0" marR="0" marT="0" marB="0"/>
                </a:tc>
                <a:tc>
                  <a:txBody>
                    <a:bodyPr/>
                    <a:lstStyle/>
                    <a:p>
                      <a:pPr marL="63500" marR="0" algn="r" eaLnBrk="0" hangingPunct="0">
                        <a:lnSpc>
                          <a:spcPct val="115000"/>
                        </a:lnSpc>
                        <a:spcBef>
                          <a:spcPts val="605"/>
                        </a:spcBef>
                        <a:spcAft>
                          <a:spcPts val="0"/>
                        </a:spcAft>
                      </a:pPr>
                      <a:r>
                        <a:rPr lang="en-US" sz="700" b="1" spc="-5" dirty="0">
                          <a:effectLst/>
                        </a:rPr>
                        <a:t>34%</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5"/>
                        </a:spcBef>
                        <a:spcAft>
                          <a:spcPts val="0"/>
                        </a:spcAft>
                      </a:pPr>
                      <a:r>
                        <a:rPr lang="en-US" sz="700" b="1" spc="-5" dirty="0">
                          <a:effectLst/>
                        </a:rPr>
                        <a:t>205,000</a:t>
                      </a:r>
                      <a:endParaRPr lang="en-US" sz="700" b="1" dirty="0">
                        <a:effectLst/>
                        <a:latin typeface="Calibri"/>
                        <a:ea typeface="Calibri"/>
                        <a:cs typeface="Times New Roman"/>
                      </a:endParaRPr>
                    </a:p>
                  </a:txBody>
                  <a:tcPr marL="0" marR="0" marT="0" marB="0"/>
                </a:tc>
                <a:tc>
                  <a:txBody>
                    <a:bodyPr/>
                    <a:lstStyle/>
                    <a:p>
                      <a:pPr marL="123190" marR="0" algn="r" eaLnBrk="0" hangingPunct="0">
                        <a:lnSpc>
                          <a:spcPct val="115000"/>
                        </a:lnSpc>
                        <a:spcBef>
                          <a:spcPts val="605"/>
                        </a:spcBef>
                        <a:spcAft>
                          <a:spcPts val="0"/>
                        </a:spcAft>
                      </a:pPr>
                      <a:r>
                        <a:rPr lang="en-US" sz="700" b="1" spc="-5" dirty="0">
                          <a:effectLst/>
                        </a:rPr>
                        <a:t>236,000</a:t>
                      </a:r>
                      <a:endParaRPr lang="en-US" sz="700" b="1" dirty="0">
                        <a:effectLst/>
                        <a:latin typeface="Calibri"/>
                        <a:ea typeface="Calibri"/>
                        <a:cs typeface="Times New Roman"/>
                      </a:endParaRPr>
                    </a:p>
                  </a:txBody>
                  <a:tcPr marL="0" marR="0" marT="0" marB="0"/>
                </a:tc>
                <a:tc>
                  <a:txBody>
                    <a:bodyPr/>
                    <a:lstStyle/>
                    <a:p>
                      <a:pPr marL="84455" marR="0" algn="r" eaLnBrk="0" hangingPunct="0">
                        <a:lnSpc>
                          <a:spcPct val="115000"/>
                        </a:lnSpc>
                        <a:spcBef>
                          <a:spcPts val="605"/>
                        </a:spcBef>
                        <a:spcAft>
                          <a:spcPts val="0"/>
                        </a:spcAft>
                      </a:pPr>
                      <a:r>
                        <a:rPr lang="en-US" sz="700" b="1" spc="-5" dirty="0">
                          <a:effectLst/>
                        </a:rPr>
                        <a:t>32,000</a:t>
                      </a:r>
                      <a:endParaRPr lang="en-US" sz="700" b="1" dirty="0">
                        <a:effectLst/>
                        <a:latin typeface="Calibri"/>
                        <a:ea typeface="Calibri"/>
                        <a:cs typeface="Times New Roman"/>
                      </a:endParaRPr>
                    </a:p>
                  </a:txBody>
                  <a:tcPr marL="0" marR="0" marT="0" marB="0"/>
                </a:tc>
                <a:tc>
                  <a:txBody>
                    <a:bodyPr/>
                    <a:lstStyle/>
                    <a:p>
                      <a:pPr marL="69850" marR="0" algn="r" eaLnBrk="0" hangingPunct="0">
                        <a:lnSpc>
                          <a:spcPct val="115000"/>
                        </a:lnSpc>
                        <a:spcBef>
                          <a:spcPts val="605"/>
                        </a:spcBef>
                        <a:spcAft>
                          <a:spcPts val="0"/>
                        </a:spcAft>
                      </a:pPr>
                      <a:r>
                        <a:rPr lang="en-US" sz="700" b="1" spc="-5" dirty="0">
                          <a:effectLst/>
                        </a:rPr>
                        <a:t>16%</a:t>
                      </a:r>
                      <a:endParaRPr lang="en-US" sz="700" b="1" dirty="0">
                        <a:effectLst/>
                        <a:latin typeface="Calibri"/>
                        <a:ea typeface="Calibri"/>
                        <a:cs typeface="Times New Roman"/>
                      </a:endParaRPr>
                    </a:p>
                  </a:txBody>
                  <a:tcPr marL="0" marR="0" marT="0" marB="0"/>
                </a:tc>
                <a:tc>
                  <a:txBody>
                    <a:bodyPr/>
                    <a:lstStyle/>
                    <a:p>
                      <a:pPr marL="151765" marR="0" algn="r" eaLnBrk="0" hangingPunct="0">
                        <a:lnSpc>
                          <a:spcPct val="115000"/>
                        </a:lnSpc>
                        <a:spcBef>
                          <a:spcPts val="605"/>
                        </a:spcBef>
                        <a:spcAft>
                          <a:spcPts val="0"/>
                        </a:spcAft>
                      </a:pPr>
                      <a:r>
                        <a:rPr lang="en-US" sz="700" b="1" spc="-5" dirty="0">
                          <a:effectLst/>
                        </a:rPr>
                        <a:t>186,000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5"/>
                        </a:spcBef>
                        <a:spcAft>
                          <a:spcPts val="0"/>
                        </a:spcAft>
                      </a:pPr>
                      <a:r>
                        <a:rPr lang="en-US" sz="700" b="1" spc="-5" dirty="0">
                          <a:effectLst/>
                        </a:rPr>
                        <a:t>221,000</a:t>
                      </a:r>
                      <a:endParaRPr lang="en-US" sz="700" b="1" dirty="0">
                        <a:effectLst/>
                        <a:latin typeface="Calibri"/>
                        <a:ea typeface="Calibri"/>
                        <a:cs typeface="Times New Roman"/>
                      </a:endParaRPr>
                    </a:p>
                  </a:txBody>
                  <a:tcPr marL="0" marR="0" marT="0" marB="0"/>
                </a:tc>
                <a:tc>
                  <a:txBody>
                    <a:bodyPr/>
                    <a:lstStyle/>
                    <a:p>
                      <a:pPr marL="93980" marR="0" algn="r" eaLnBrk="0" hangingPunct="0">
                        <a:lnSpc>
                          <a:spcPct val="115000"/>
                        </a:lnSpc>
                        <a:spcBef>
                          <a:spcPts val="605"/>
                        </a:spcBef>
                        <a:spcAft>
                          <a:spcPts val="0"/>
                        </a:spcAft>
                      </a:pPr>
                      <a:r>
                        <a:rPr lang="en-US" sz="700" b="1" spc="-5" dirty="0">
                          <a:effectLst/>
                        </a:rPr>
                        <a:t>35,000</a:t>
                      </a:r>
                      <a:endParaRPr lang="en-US" sz="700" b="1" dirty="0">
                        <a:effectLst/>
                        <a:latin typeface="Calibri"/>
                        <a:ea typeface="Calibri"/>
                        <a:cs typeface="Times New Roman"/>
                      </a:endParaRPr>
                    </a:p>
                  </a:txBody>
                  <a:tcPr marL="0" marR="0" marT="0" marB="0"/>
                </a:tc>
                <a:tc>
                  <a:txBody>
                    <a:bodyPr/>
                    <a:lstStyle/>
                    <a:p>
                      <a:pPr marL="85725" marR="0" algn="r" eaLnBrk="0" hangingPunct="0">
                        <a:lnSpc>
                          <a:spcPct val="115000"/>
                        </a:lnSpc>
                        <a:spcBef>
                          <a:spcPts val="605"/>
                        </a:spcBef>
                        <a:spcAft>
                          <a:spcPts val="0"/>
                        </a:spcAft>
                      </a:pPr>
                      <a:r>
                        <a:rPr lang="en-US" sz="700" b="1" spc="-5" dirty="0">
                          <a:effectLst/>
                        </a:rPr>
                        <a:t>19%</a:t>
                      </a:r>
                      <a:endParaRPr lang="en-US" sz="700" b="1" dirty="0">
                        <a:effectLst/>
                        <a:latin typeface="Calibri"/>
                        <a:ea typeface="Calibri"/>
                        <a:cs typeface="Times New Roman"/>
                      </a:endParaRPr>
                    </a:p>
                  </a:txBody>
                  <a:tcPr marL="0" marR="0" marT="0" marB="0"/>
                </a:tc>
                <a:tc>
                  <a:txBody>
                    <a:bodyPr/>
                    <a:lstStyle/>
                    <a:p>
                      <a:pPr marL="122555" marR="0" algn="r" eaLnBrk="0" hangingPunct="0">
                        <a:lnSpc>
                          <a:spcPct val="115000"/>
                        </a:lnSpc>
                        <a:spcBef>
                          <a:spcPts val="605"/>
                        </a:spcBef>
                        <a:spcAft>
                          <a:spcPts val="0"/>
                        </a:spcAft>
                      </a:pPr>
                      <a:r>
                        <a:rPr lang="en-US" sz="700" b="1" spc="-5" dirty="0">
                          <a:effectLst/>
                        </a:rPr>
                        <a:t>484,000</a:t>
                      </a:r>
                      <a:endParaRPr lang="en-US" sz="700" b="1" dirty="0">
                        <a:effectLst/>
                        <a:latin typeface="Calibri"/>
                        <a:ea typeface="Calibri"/>
                        <a:cs typeface="Times New Roman"/>
                      </a:endParaRPr>
                    </a:p>
                  </a:txBody>
                  <a:tcPr marL="0" marR="0" marT="0" marB="0"/>
                </a:tc>
                <a:tc>
                  <a:txBody>
                    <a:bodyPr/>
                    <a:lstStyle/>
                    <a:p>
                      <a:pPr marL="116205" marR="0" algn="r" eaLnBrk="0" hangingPunct="0">
                        <a:lnSpc>
                          <a:spcPct val="115000"/>
                        </a:lnSpc>
                        <a:spcBef>
                          <a:spcPts val="605"/>
                        </a:spcBef>
                        <a:spcAft>
                          <a:spcPts val="0"/>
                        </a:spcAft>
                      </a:pPr>
                      <a:r>
                        <a:rPr lang="en-US" sz="700" b="1" spc="-5" dirty="0">
                          <a:effectLst/>
                        </a:rPr>
                        <a:t>598,000</a:t>
                      </a:r>
                      <a:endParaRPr lang="en-US" sz="700" b="1" dirty="0">
                        <a:effectLst/>
                        <a:latin typeface="Calibri"/>
                        <a:ea typeface="Calibri"/>
                        <a:cs typeface="Times New Roman"/>
                      </a:endParaRPr>
                    </a:p>
                  </a:txBody>
                  <a:tcPr marL="0" marR="0" marT="0" marB="0"/>
                </a:tc>
                <a:tc>
                  <a:txBody>
                    <a:bodyPr/>
                    <a:lstStyle/>
                    <a:p>
                      <a:pPr marL="101600" marR="0" algn="r" eaLnBrk="0" hangingPunct="0">
                        <a:lnSpc>
                          <a:spcPct val="115000"/>
                        </a:lnSpc>
                        <a:spcBef>
                          <a:spcPts val="605"/>
                        </a:spcBef>
                        <a:spcAft>
                          <a:spcPts val="0"/>
                        </a:spcAft>
                      </a:pPr>
                      <a:r>
                        <a:rPr lang="en-US" sz="700" b="1" spc="-5" dirty="0">
                          <a:effectLst/>
                        </a:rPr>
                        <a:t>115,000</a:t>
                      </a:r>
                      <a:endParaRPr lang="en-US" sz="700" b="1" dirty="0">
                        <a:effectLst/>
                        <a:latin typeface="Calibri"/>
                        <a:ea typeface="Calibri"/>
                        <a:cs typeface="Times New Roman"/>
                      </a:endParaRPr>
                    </a:p>
                  </a:txBody>
                  <a:tcPr marL="0" marR="0" marT="0" marB="0"/>
                </a:tc>
                <a:tc>
                  <a:txBody>
                    <a:bodyPr/>
                    <a:lstStyle/>
                    <a:p>
                      <a:pPr marL="58420" marR="0" algn="r" eaLnBrk="0" hangingPunct="0">
                        <a:lnSpc>
                          <a:spcPct val="115000"/>
                        </a:lnSpc>
                        <a:spcBef>
                          <a:spcPts val="605"/>
                        </a:spcBef>
                        <a:spcAft>
                          <a:spcPts val="0"/>
                        </a:spcAft>
                      </a:pPr>
                      <a:r>
                        <a:rPr lang="en-US" sz="800" b="1" spc="-5" dirty="0">
                          <a:effectLst/>
                        </a:rPr>
                        <a:t>24%</a:t>
                      </a:r>
                      <a:endParaRPr lang="en-US" sz="800" b="1" dirty="0">
                        <a:effectLst/>
                        <a:latin typeface="Calibri"/>
                        <a:ea typeface="Calibri"/>
                        <a:cs typeface="Times New Roman"/>
                      </a:endParaRPr>
                    </a:p>
                  </a:txBody>
                  <a:tcPr marL="0" marR="0" marT="0" marB="0"/>
                </a:tc>
              </a:tr>
              <a:tr h="532923">
                <a:tc>
                  <a:txBody>
                    <a:bodyPr/>
                    <a:lstStyle/>
                    <a:p>
                      <a:pPr marL="0" marR="0" eaLnBrk="0" hangingPunct="0">
                        <a:lnSpc>
                          <a:spcPts val="900"/>
                        </a:lnSpc>
                        <a:spcBef>
                          <a:spcPts val="50"/>
                        </a:spcBef>
                        <a:spcAft>
                          <a:spcPts val="0"/>
                        </a:spcAft>
                      </a:pPr>
                      <a:r>
                        <a:rPr lang="en-US" sz="800" b="1" dirty="0">
                          <a:effectLst/>
                        </a:rPr>
                        <a:t> </a:t>
                      </a:r>
                    </a:p>
                    <a:p>
                      <a:pPr marL="11430" marR="0" eaLnBrk="0" hangingPunct="0">
                        <a:lnSpc>
                          <a:spcPct val="115000"/>
                        </a:lnSpc>
                        <a:spcBef>
                          <a:spcPts val="0"/>
                        </a:spcBef>
                        <a:spcAft>
                          <a:spcPts val="0"/>
                        </a:spcAft>
                      </a:pPr>
                      <a:r>
                        <a:rPr lang="en-US" sz="800" b="1" spc="-5" dirty="0">
                          <a:effectLst/>
                        </a:rPr>
                        <a:t>REGION*</a:t>
                      </a:r>
                      <a:endParaRPr lang="en-US" sz="8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52070" marR="0" algn="r" eaLnBrk="0" hangingPunct="0">
                        <a:lnSpc>
                          <a:spcPct val="115000"/>
                        </a:lnSpc>
                        <a:spcBef>
                          <a:spcPts val="0"/>
                        </a:spcBef>
                        <a:spcAft>
                          <a:spcPts val="0"/>
                        </a:spcAft>
                      </a:pPr>
                      <a:r>
                        <a:rPr lang="en-US" sz="700" b="1" spc="-5" dirty="0">
                          <a:effectLst/>
                        </a:rPr>
                        <a:t>3,385,000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73025" marR="0" algn="r" eaLnBrk="0" hangingPunct="0">
                        <a:lnSpc>
                          <a:spcPct val="115000"/>
                        </a:lnSpc>
                        <a:spcBef>
                          <a:spcPts val="0"/>
                        </a:spcBef>
                        <a:spcAft>
                          <a:spcPts val="0"/>
                        </a:spcAft>
                      </a:pPr>
                      <a:r>
                        <a:rPr lang="en-US" sz="700" b="1" spc="-5" dirty="0">
                          <a:effectLst/>
                        </a:rPr>
                        <a:t>4,505,000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59690" marR="0" algn="r" eaLnBrk="0" hangingPunct="0">
                        <a:lnSpc>
                          <a:spcPct val="115000"/>
                        </a:lnSpc>
                        <a:spcBef>
                          <a:spcPts val="0"/>
                        </a:spcBef>
                        <a:spcAft>
                          <a:spcPts val="0"/>
                        </a:spcAft>
                      </a:pPr>
                      <a:r>
                        <a:rPr lang="en-US" sz="700" b="1" spc="-5" dirty="0">
                          <a:effectLst/>
                        </a:rPr>
                        <a:t>1,120,000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63500" marR="0" algn="r" eaLnBrk="0" hangingPunct="0">
                        <a:lnSpc>
                          <a:spcPct val="115000"/>
                        </a:lnSpc>
                        <a:spcBef>
                          <a:spcPts val="0"/>
                        </a:spcBef>
                        <a:spcAft>
                          <a:spcPts val="0"/>
                        </a:spcAft>
                      </a:pPr>
                      <a:r>
                        <a:rPr lang="en-US" sz="700" b="1" spc="-5" dirty="0">
                          <a:effectLst/>
                        </a:rPr>
                        <a:t>33%</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80010" marR="0" algn="r" eaLnBrk="0" hangingPunct="0">
                        <a:lnSpc>
                          <a:spcPct val="115000"/>
                        </a:lnSpc>
                        <a:spcBef>
                          <a:spcPts val="0"/>
                        </a:spcBef>
                        <a:spcAft>
                          <a:spcPts val="0"/>
                        </a:spcAft>
                      </a:pPr>
                      <a:r>
                        <a:rPr lang="en-US" sz="700" b="1" spc="-5" dirty="0">
                          <a:effectLst/>
                        </a:rPr>
                        <a:t>2,786,000</a:t>
                      </a:r>
                      <a:endParaRPr lang="en-US" sz="700" b="1" dirty="0">
                        <a:effectLst/>
                        <a:latin typeface="Calibri"/>
                        <a:ea typeface="Calibri"/>
                        <a:cs typeface="Times New Roman"/>
                      </a:endParaRPr>
                    </a:p>
                  </a:txBody>
                  <a:tcPr marL="0" marR="0" marT="0" marB="0"/>
                </a:tc>
                <a:tc>
                  <a:txBody>
                    <a:bodyPr/>
                    <a:lstStyle/>
                    <a:p>
                      <a:pPr marL="66675" marR="0" algn="r" eaLnBrk="0" hangingPunct="0">
                        <a:lnSpc>
                          <a:spcPct val="115000"/>
                        </a:lnSpc>
                        <a:spcBef>
                          <a:spcPts val="515"/>
                        </a:spcBef>
                        <a:spcAft>
                          <a:spcPts val="0"/>
                        </a:spcAft>
                      </a:pPr>
                      <a:r>
                        <a:rPr lang="en-US" sz="700" b="1" spc="-5" dirty="0" smtClean="0">
                          <a:effectLst/>
                        </a:rPr>
                        <a:t>3,446,00</a:t>
                      </a:r>
                      <a:r>
                        <a:rPr lang="en-US" sz="700" b="1" spc="210" dirty="0" smtClean="0">
                          <a:effectLst/>
                        </a:rPr>
                        <a:t> </a:t>
                      </a:r>
                      <a:endParaRPr lang="en-US" sz="700" b="1" dirty="0">
                        <a:effectLst/>
                        <a:latin typeface="Calibri"/>
                        <a:ea typeface="Calibri"/>
                        <a:cs typeface="Times New Roman"/>
                      </a:endParaRPr>
                    </a:p>
                  </a:txBody>
                  <a:tcPr marL="0" marR="0" marT="0" marB="0"/>
                </a:tc>
                <a:tc>
                  <a:txBody>
                    <a:bodyPr/>
                    <a:lstStyle/>
                    <a:p>
                      <a:pPr marL="43180" marR="0" algn="r" eaLnBrk="0" hangingPunct="0">
                        <a:lnSpc>
                          <a:spcPct val="115000"/>
                        </a:lnSpc>
                        <a:spcBef>
                          <a:spcPts val="515"/>
                        </a:spcBef>
                        <a:spcAft>
                          <a:spcPts val="0"/>
                        </a:spcAft>
                      </a:pPr>
                      <a:r>
                        <a:rPr lang="en-US" sz="700" b="1" spc="-5" dirty="0">
                          <a:effectLst/>
                        </a:rPr>
                        <a:t>660,00</a:t>
                      </a:r>
                      <a:r>
                        <a:rPr lang="en-US" sz="700" b="1" spc="210" dirty="0">
                          <a:effectLst/>
                        </a:rPr>
                        <a:t> </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69850" marR="0" algn="r" eaLnBrk="0" hangingPunct="0">
                        <a:lnSpc>
                          <a:spcPct val="115000"/>
                        </a:lnSpc>
                        <a:spcBef>
                          <a:spcPts val="0"/>
                        </a:spcBef>
                        <a:spcAft>
                          <a:spcPts val="0"/>
                        </a:spcAft>
                      </a:pPr>
                      <a:r>
                        <a:rPr lang="en-US" sz="700" b="1" spc="-5" dirty="0">
                          <a:effectLst/>
                        </a:rPr>
                        <a:t>24%</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108585" marR="0" algn="r" eaLnBrk="0" hangingPunct="0">
                        <a:lnSpc>
                          <a:spcPct val="115000"/>
                        </a:lnSpc>
                        <a:spcBef>
                          <a:spcPts val="0"/>
                        </a:spcBef>
                        <a:spcAft>
                          <a:spcPts val="0"/>
                        </a:spcAft>
                      </a:pPr>
                      <a:r>
                        <a:rPr lang="en-US" sz="700" b="1" spc="-5" dirty="0">
                          <a:effectLst/>
                        </a:rPr>
                        <a:t>2,608,000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73660" marR="0" algn="r" eaLnBrk="0" hangingPunct="0">
                        <a:lnSpc>
                          <a:spcPct val="115000"/>
                        </a:lnSpc>
                        <a:spcBef>
                          <a:spcPts val="0"/>
                        </a:spcBef>
                        <a:spcAft>
                          <a:spcPts val="0"/>
                        </a:spcAft>
                      </a:pPr>
                      <a:r>
                        <a:rPr lang="en-US" sz="700" b="1" spc="-5" dirty="0">
                          <a:effectLst/>
                        </a:rPr>
                        <a:t>3,308,000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66675" marR="0" algn="r" eaLnBrk="0" hangingPunct="0">
                        <a:lnSpc>
                          <a:spcPct val="115000"/>
                        </a:lnSpc>
                        <a:spcBef>
                          <a:spcPts val="0"/>
                        </a:spcBef>
                        <a:spcAft>
                          <a:spcPts val="0"/>
                        </a:spcAft>
                      </a:pPr>
                      <a:r>
                        <a:rPr lang="en-US" sz="700" b="1" spc="-5" dirty="0">
                          <a:effectLst/>
                        </a:rPr>
                        <a:t>700,000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85725" marR="0" algn="r" eaLnBrk="0" hangingPunct="0">
                        <a:lnSpc>
                          <a:spcPct val="115000"/>
                        </a:lnSpc>
                        <a:spcBef>
                          <a:spcPts val="0"/>
                        </a:spcBef>
                        <a:spcAft>
                          <a:spcPts val="0"/>
                        </a:spcAft>
                      </a:pPr>
                      <a:r>
                        <a:rPr lang="en-US" sz="700" b="1" spc="-5" dirty="0">
                          <a:effectLst/>
                        </a:rPr>
                        <a:t>27%</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80010" marR="0" algn="r" eaLnBrk="0" hangingPunct="0">
                        <a:lnSpc>
                          <a:spcPct val="115000"/>
                        </a:lnSpc>
                        <a:spcBef>
                          <a:spcPts val="0"/>
                        </a:spcBef>
                        <a:spcAft>
                          <a:spcPts val="0"/>
                        </a:spcAft>
                      </a:pPr>
                      <a:r>
                        <a:rPr lang="en-US" sz="700" b="1" spc="-5" dirty="0">
                          <a:effectLst/>
                        </a:rPr>
                        <a:t>7,151,000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73660" marR="0" algn="r" eaLnBrk="0" hangingPunct="0">
                        <a:lnSpc>
                          <a:spcPct val="115000"/>
                        </a:lnSpc>
                        <a:spcBef>
                          <a:spcPts val="0"/>
                        </a:spcBef>
                        <a:spcAft>
                          <a:spcPts val="0"/>
                        </a:spcAft>
                      </a:pPr>
                      <a:r>
                        <a:rPr lang="en-US" sz="700" b="1" spc="-5" dirty="0">
                          <a:effectLst/>
                        </a:rPr>
                        <a:t>9,299,000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700" b="1" dirty="0">
                          <a:effectLst/>
                        </a:rPr>
                        <a:t> </a:t>
                      </a:r>
                    </a:p>
                    <a:p>
                      <a:pPr marL="59055" marR="0" algn="r" eaLnBrk="0" hangingPunct="0">
                        <a:lnSpc>
                          <a:spcPct val="115000"/>
                        </a:lnSpc>
                        <a:spcBef>
                          <a:spcPts val="0"/>
                        </a:spcBef>
                        <a:spcAft>
                          <a:spcPts val="0"/>
                        </a:spcAft>
                      </a:pPr>
                      <a:r>
                        <a:rPr lang="en-US" sz="700" b="1" spc="-5" dirty="0">
                          <a:effectLst/>
                        </a:rPr>
                        <a:t>2,148,000</a:t>
                      </a:r>
                      <a:endParaRPr lang="en-US" sz="700" b="1" dirty="0">
                        <a:effectLst/>
                        <a:latin typeface="Calibri"/>
                        <a:ea typeface="Calibri"/>
                        <a:cs typeface="Times New Roman"/>
                      </a:endParaRPr>
                    </a:p>
                  </a:txBody>
                  <a:tcPr marL="0" marR="0" marT="0" marB="0"/>
                </a:tc>
                <a:tc>
                  <a:txBody>
                    <a:bodyPr/>
                    <a:lstStyle/>
                    <a:p>
                      <a:pPr marL="0" marR="0" algn="r" eaLnBrk="0" hangingPunct="0">
                        <a:lnSpc>
                          <a:spcPts val="800"/>
                        </a:lnSpc>
                        <a:spcBef>
                          <a:spcPts val="15"/>
                        </a:spcBef>
                        <a:spcAft>
                          <a:spcPts val="0"/>
                        </a:spcAft>
                      </a:pPr>
                      <a:r>
                        <a:rPr lang="en-US" sz="800" b="1" dirty="0">
                          <a:effectLst/>
                        </a:rPr>
                        <a:t> </a:t>
                      </a:r>
                    </a:p>
                    <a:p>
                      <a:pPr marL="58420" marR="0" algn="r" eaLnBrk="0" hangingPunct="0">
                        <a:lnSpc>
                          <a:spcPct val="115000"/>
                        </a:lnSpc>
                        <a:spcBef>
                          <a:spcPts val="0"/>
                        </a:spcBef>
                        <a:spcAft>
                          <a:spcPts val="0"/>
                        </a:spcAft>
                      </a:pPr>
                      <a:r>
                        <a:rPr lang="en-US" sz="800" b="1" spc="-5" dirty="0">
                          <a:effectLst/>
                        </a:rPr>
                        <a:t>30%</a:t>
                      </a:r>
                      <a:endParaRPr lang="en-US" sz="800" b="1"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58001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Alameda County Population Projection by Age,</a:t>
            </a:r>
            <a:br>
              <a:rPr lang="en-US" sz="2800" dirty="0" smtClean="0"/>
            </a:br>
            <a:r>
              <a:rPr lang="en-US" sz="2800" dirty="0" smtClean="0"/>
              <a:t>2010-2060</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4087956"/>
              </p:ext>
            </p:extLst>
          </p:nvPr>
        </p:nvGraphicFramePr>
        <p:xfrm>
          <a:off x="457200" y="1600201"/>
          <a:ext cx="4114800" cy="2133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800612386"/>
              </p:ext>
            </p:extLst>
          </p:nvPr>
        </p:nvGraphicFramePr>
        <p:xfrm>
          <a:off x="4953000" y="1676400"/>
          <a:ext cx="37338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771552828"/>
              </p:ext>
            </p:extLst>
          </p:nvPr>
        </p:nvGraphicFramePr>
        <p:xfrm>
          <a:off x="2438400" y="3886200"/>
          <a:ext cx="4648200" cy="24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830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Contra Costa County Population Projection by Age, 2010-2060</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5900523"/>
              </p:ext>
            </p:extLst>
          </p:nvPr>
        </p:nvGraphicFramePr>
        <p:xfrm>
          <a:off x="457200" y="1600200"/>
          <a:ext cx="3429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15428935"/>
              </p:ext>
            </p:extLst>
          </p:nvPr>
        </p:nvGraphicFramePr>
        <p:xfrm>
          <a:off x="4495800" y="1676400"/>
          <a:ext cx="3581400" cy="190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94706634"/>
              </p:ext>
            </p:extLst>
          </p:nvPr>
        </p:nvGraphicFramePr>
        <p:xfrm>
          <a:off x="2286000" y="36576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913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SF Bay Area Population </a:t>
            </a:r>
            <a:r>
              <a:rPr lang="en-US" dirty="0" smtClean="0"/>
              <a:t>Shift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Age</a:t>
            </a:r>
            <a:r>
              <a:rPr lang="en-US" b="1" dirty="0"/>
              <a:t>.</a:t>
            </a:r>
            <a:r>
              <a:rPr lang="en-US" dirty="0"/>
              <a:t>  The number of seniors will more than double from under 900,000 today to nearly 2.1 million by 2040.  The North Alameda County is home to 43% of the County’s senior population. </a:t>
            </a:r>
          </a:p>
          <a:p>
            <a:endParaRPr lang="en-US" dirty="0"/>
          </a:p>
          <a:p>
            <a:r>
              <a:rPr lang="en-US" b="1" dirty="0"/>
              <a:t>Increased Racial and Ethnic Diversity</a:t>
            </a:r>
            <a:r>
              <a:rPr lang="en-US" dirty="0"/>
              <a:t>.  Latinos will increase from 23 percent to 35 percent of the total population.  Asians increase from 21 percent to about 24 percent of the population.  Non-Hispanic whites will drop from 45 percent to about 31 percent.  The African-Americans will decline from 6 percent to 5 percent.</a:t>
            </a:r>
          </a:p>
          <a:p>
            <a:endParaRPr lang="en-US" dirty="0"/>
          </a:p>
          <a:p>
            <a:r>
              <a:rPr lang="en-US" dirty="0"/>
              <a:t>The Latinos and Asians prefer multifamily housing and from multigenerational households.</a:t>
            </a:r>
          </a:p>
          <a:p>
            <a:endParaRPr lang="en-US" dirty="0"/>
          </a:p>
          <a:p>
            <a:endParaRPr lang="en-US" dirty="0"/>
          </a:p>
          <a:p>
            <a:endParaRPr lang="en-US" dirty="0"/>
          </a:p>
        </p:txBody>
      </p:sp>
    </p:spTree>
    <p:extLst>
      <p:ext uri="{BB962C8B-B14F-4D97-AF65-F5344CB8AC3E}">
        <p14:creationId xmlns:p14="http://schemas.microsoft.com/office/powerpoint/2010/main" val="103204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SF Population SES Shift </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533400" y="1600200"/>
            <a:ext cx="8229600" cy="4279900"/>
          </a:xfrm>
          <a:prstGeom prst="rect">
            <a:avLst/>
          </a:prstGeom>
          <a:noFill/>
          <a:ln w="9525">
            <a:noFill/>
            <a:miter lim="800000"/>
            <a:headEnd/>
            <a:tailEnd/>
          </a:ln>
        </p:spPr>
      </p:pic>
    </p:spTree>
    <p:extLst>
      <p:ext uri="{BB962C8B-B14F-4D97-AF65-F5344CB8AC3E}">
        <p14:creationId xmlns:p14="http://schemas.microsoft.com/office/powerpoint/2010/main" val="138092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b="1" dirty="0" smtClean="0"/>
              <a:t>Forecast of Jobs in the Bay Area – 2010-2040</a:t>
            </a:r>
            <a:br>
              <a:rPr lang="en-US" sz="3200" b="1" dirty="0" smtClean="0"/>
            </a:br>
            <a:endParaRPr lang="en-US" sz="3200" b="1"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marL="0" indent="0">
              <a:buNone/>
            </a:pPr>
            <a:r>
              <a:rPr lang="en-US" dirty="0"/>
              <a:t> </a:t>
            </a:r>
          </a:p>
          <a:p>
            <a:r>
              <a:rPr lang="en-US" dirty="0"/>
              <a:t>The nine-county San Francisco Bay Area is projected to add 1.1 million jobs, 2.1 million people and 660,000 homes, for a total of 4.5 million jobs, 9.3 million people and 3.4 million homes.</a:t>
            </a:r>
          </a:p>
          <a:p>
            <a:endParaRPr lang="en-US" dirty="0"/>
          </a:p>
          <a:p>
            <a:r>
              <a:rPr lang="en-US" dirty="0"/>
              <a:t>Strong job growth is expected in the professional services, health and education, and leisure and hospitality sectors.  High-skill, high-tech service and manufacturing sector continues to be the drivers of job growth in the Bay Area.  </a:t>
            </a:r>
            <a:r>
              <a:rPr lang="en-US" dirty="0" smtClean="0"/>
              <a:t>Higher-income residents requires services (retail, nursing and child care, education, fire, and police, etc.) so low-middle-income jobs will be retained and created. </a:t>
            </a:r>
            <a:endParaRPr lang="en-US" dirty="0"/>
          </a:p>
          <a:p>
            <a:endParaRPr lang="en-US" dirty="0"/>
          </a:p>
          <a:p>
            <a:r>
              <a:rPr lang="en-US" dirty="0"/>
              <a:t>The existing transit network and connecting homes and jobs, San Francisco, San Mateo, Santa Clara and Alameda counties account for the majority of housing growth (77percent) and job growth (76 percent).  Albany is project to grow 1,400, Berkeley 22,210, and Oakland 85,240 jobs in the next 30 years. </a:t>
            </a:r>
          </a:p>
          <a:p>
            <a:endParaRPr lang="en-US" dirty="0"/>
          </a:p>
          <a:p>
            <a:r>
              <a:rPr lang="en-US" dirty="0"/>
              <a:t>The Bay Area’s three regional centers—San Francisco, San Jose, and Oakland—will accommodate 42 percent of housing growth and 38 percent of total job growth by 2040. </a:t>
            </a:r>
          </a:p>
          <a:p>
            <a:endParaRPr lang="en-US" dirty="0"/>
          </a:p>
        </p:txBody>
      </p:sp>
      <p:sp>
        <p:nvSpPr>
          <p:cNvPr id="4" name="Rectangle 3"/>
          <p:cNvSpPr/>
          <p:nvPr/>
        </p:nvSpPr>
        <p:spPr>
          <a:xfrm>
            <a:off x="685800" y="5715000"/>
            <a:ext cx="7620000" cy="507831"/>
          </a:xfrm>
          <a:prstGeom prst="rect">
            <a:avLst/>
          </a:prstGeom>
        </p:spPr>
        <p:txBody>
          <a:bodyPr wrap="square">
            <a:spAutoFit/>
          </a:bodyPr>
          <a:lstStyle/>
          <a:p>
            <a:pPr eaLnBrk="0" hangingPunct="0"/>
            <a:r>
              <a:rPr lang="en-US" sz="900" dirty="0"/>
              <a:t>Draft Plan Bay Area Forecast of Jobs, Population, and Housing by Association of Bay Area Governments and Metropolitan Transportation Commission, March 2013.  http://onebayarea.org/pdf/Draft_Plan_Bay_Area/Draft_PBA_Forecast_of_Jobs_Population_and_Housing.pdf</a:t>
            </a:r>
          </a:p>
          <a:p>
            <a:r>
              <a:rPr lang="en-US" sz="900" dirty="0"/>
              <a:t> </a:t>
            </a:r>
          </a:p>
        </p:txBody>
      </p:sp>
    </p:spTree>
    <p:extLst>
      <p:ext uri="{BB962C8B-B14F-4D97-AF65-F5344CB8AC3E}">
        <p14:creationId xmlns:p14="http://schemas.microsoft.com/office/powerpoint/2010/main" val="402921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Bay Area Employment by Sector, 2010–2040</a:t>
            </a:r>
            <a:r>
              <a:rPr lang="en-US" sz="2800" b="1" dirty="0" smtClean="0"/>
              <a:t>, Ranked </a:t>
            </a:r>
            <a:r>
              <a:rPr lang="en-US" sz="2800" b="1" dirty="0"/>
              <a:t>by Job Growth</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 					</a:t>
            </a:r>
            <a:r>
              <a:rPr lang="en-US" b="1" dirty="0"/>
              <a:t> Growth (Loss) </a:t>
            </a:r>
            <a:r>
              <a:rPr lang="en-US" b="1" dirty="0" smtClean="0"/>
              <a:t>	</a:t>
            </a:r>
            <a:r>
              <a:rPr lang="en-US" b="1" dirty="0"/>
              <a:t> Percent Change </a:t>
            </a:r>
            <a:endParaRPr lang="en-US" b="1" dirty="0" smtClean="0"/>
          </a:p>
          <a:p>
            <a:pPr marL="0" indent="0">
              <a:buNone/>
            </a:pPr>
            <a:r>
              <a:rPr lang="en-US" b="1" dirty="0" smtClean="0"/>
              <a:t>Sector </a:t>
            </a:r>
            <a:r>
              <a:rPr lang="en-US" dirty="0"/>
              <a:t>	</a:t>
            </a:r>
            <a:r>
              <a:rPr lang="en-US" dirty="0" smtClean="0"/>
              <a:t>		</a:t>
            </a:r>
            <a:r>
              <a:rPr lang="en-US" b="1" dirty="0" smtClean="0"/>
              <a:t>2010 </a:t>
            </a:r>
            <a:r>
              <a:rPr lang="en-US" dirty="0"/>
              <a:t>	</a:t>
            </a:r>
            <a:r>
              <a:rPr lang="en-US" b="1" dirty="0"/>
              <a:t>2040 </a:t>
            </a:r>
            <a:r>
              <a:rPr lang="en-US" dirty="0"/>
              <a:t>	</a:t>
            </a:r>
            <a:r>
              <a:rPr lang="en-US" b="1" dirty="0" smtClean="0"/>
              <a:t>2010–2040 </a:t>
            </a:r>
            <a:r>
              <a:rPr lang="en-US" dirty="0"/>
              <a:t>	</a:t>
            </a:r>
            <a:r>
              <a:rPr lang="en-US" b="1" dirty="0"/>
              <a:t> 2010–2040</a:t>
            </a:r>
            <a:endParaRPr lang="en-US" dirty="0"/>
          </a:p>
          <a:p>
            <a:pPr marL="0" indent="0">
              <a:buNone/>
            </a:pPr>
            <a:r>
              <a:rPr lang="en-US" dirty="0"/>
              <a:t>	</a:t>
            </a:r>
          </a:p>
          <a:p>
            <a:pPr marL="0" indent="0">
              <a:buNone/>
            </a:pPr>
            <a:r>
              <a:rPr lang="fr-FR" dirty="0"/>
              <a:t>Professional Services 	596,700 	973,600 	</a:t>
            </a:r>
            <a:r>
              <a:rPr lang="fr-FR" dirty="0" smtClean="0"/>
              <a:t>	376,900 </a:t>
            </a:r>
            <a:r>
              <a:rPr lang="fr-FR" dirty="0"/>
              <a:t>	</a:t>
            </a:r>
            <a:r>
              <a:rPr lang="fr-FR" dirty="0" smtClean="0"/>
              <a:t>+</a:t>
            </a:r>
            <a:r>
              <a:rPr lang="fr-FR" dirty="0"/>
              <a:t>63% 	</a:t>
            </a:r>
          </a:p>
          <a:p>
            <a:pPr marL="0" indent="0">
              <a:buNone/>
            </a:pPr>
            <a:r>
              <a:rPr lang="en-US" dirty="0"/>
              <a:t>Health and Education 	447,700 	698,600 	</a:t>
            </a:r>
            <a:r>
              <a:rPr lang="en-US" dirty="0" smtClean="0"/>
              <a:t>	250,900 </a:t>
            </a:r>
            <a:r>
              <a:rPr lang="en-US" dirty="0"/>
              <a:t>	+56% 	</a:t>
            </a:r>
          </a:p>
          <a:p>
            <a:pPr marL="0" indent="0">
              <a:buNone/>
            </a:pPr>
            <a:r>
              <a:rPr lang="en-US" dirty="0"/>
              <a:t>Leisure and Hospitality 	472,900 	660,600 	</a:t>
            </a:r>
            <a:r>
              <a:rPr lang="en-US" dirty="0" smtClean="0"/>
              <a:t>	187,600 </a:t>
            </a:r>
            <a:r>
              <a:rPr lang="en-US" dirty="0"/>
              <a:t>	+40% 	</a:t>
            </a:r>
          </a:p>
          <a:p>
            <a:pPr marL="0" indent="0">
              <a:buNone/>
            </a:pPr>
            <a:r>
              <a:rPr lang="fr-FR" dirty="0"/>
              <a:t>Construction 	</a:t>
            </a:r>
            <a:r>
              <a:rPr lang="fr-FR" dirty="0" smtClean="0"/>
              <a:t>	142,300 </a:t>
            </a:r>
            <a:r>
              <a:rPr lang="fr-FR" dirty="0"/>
              <a:t>	225,300 	</a:t>
            </a:r>
            <a:r>
              <a:rPr lang="fr-FR" dirty="0" smtClean="0"/>
              <a:t>	82,900 </a:t>
            </a:r>
            <a:r>
              <a:rPr lang="fr-FR" dirty="0"/>
              <a:t>	+58% 	</a:t>
            </a:r>
          </a:p>
          <a:p>
            <a:pPr marL="0" indent="0">
              <a:buNone/>
            </a:pPr>
            <a:r>
              <a:rPr lang="en-US" dirty="0"/>
              <a:t>Government 	</a:t>
            </a:r>
            <a:r>
              <a:rPr lang="en-US" dirty="0" smtClean="0"/>
              <a:t>	499,000 </a:t>
            </a:r>
            <a:r>
              <a:rPr lang="en-US" dirty="0"/>
              <a:t>	565,400 	</a:t>
            </a:r>
            <a:r>
              <a:rPr lang="en-US" dirty="0" smtClean="0"/>
              <a:t>	66,400 </a:t>
            </a:r>
            <a:r>
              <a:rPr lang="en-US" dirty="0"/>
              <a:t>	+13% 	</a:t>
            </a:r>
          </a:p>
          <a:p>
            <a:pPr marL="0" indent="0">
              <a:buNone/>
            </a:pPr>
            <a:r>
              <a:rPr lang="en-US" dirty="0"/>
              <a:t>Retail 	</a:t>
            </a:r>
            <a:r>
              <a:rPr lang="en-US" dirty="0" smtClean="0"/>
              <a:t>		335,900 </a:t>
            </a:r>
            <a:r>
              <a:rPr lang="en-US" dirty="0"/>
              <a:t>	384,400 	</a:t>
            </a:r>
            <a:r>
              <a:rPr lang="en-US" dirty="0" smtClean="0"/>
              <a:t>	48,500 </a:t>
            </a:r>
            <a:r>
              <a:rPr lang="en-US" dirty="0"/>
              <a:t>	+14% 	</a:t>
            </a:r>
          </a:p>
          <a:p>
            <a:pPr marL="0" indent="0">
              <a:buNone/>
            </a:pPr>
            <a:r>
              <a:rPr lang="fr-FR" dirty="0"/>
              <a:t>Finance 	</a:t>
            </a:r>
            <a:r>
              <a:rPr lang="fr-FR" dirty="0" smtClean="0"/>
              <a:t>		186,100 </a:t>
            </a:r>
            <a:r>
              <a:rPr lang="fr-FR" dirty="0"/>
              <a:t>	233,800 	</a:t>
            </a:r>
            <a:r>
              <a:rPr lang="fr-FR" dirty="0" smtClean="0"/>
              <a:t>	47,700 </a:t>
            </a:r>
            <a:r>
              <a:rPr lang="fr-FR" dirty="0"/>
              <a:t>	+26% 	</a:t>
            </a:r>
          </a:p>
          <a:p>
            <a:pPr marL="0" indent="0">
              <a:buNone/>
            </a:pPr>
            <a:r>
              <a:rPr lang="fr-FR" dirty="0"/>
              <a:t>Information 	</a:t>
            </a:r>
            <a:r>
              <a:rPr lang="fr-FR" dirty="0" smtClean="0"/>
              <a:t>	121,100 </a:t>
            </a:r>
            <a:r>
              <a:rPr lang="fr-FR" dirty="0"/>
              <a:t>	157,300 	</a:t>
            </a:r>
            <a:r>
              <a:rPr lang="fr-FR" dirty="0" smtClean="0"/>
              <a:t>	36,300 </a:t>
            </a:r>
            <a:r>
              <a:rPr lang="fr-FR" dirty="0"/>
              <a:t>	+30% 	</a:t>
            </a:r>
          </a:p>
          <a:p>
            <a:pPr marL="0" indent="0">
              <a:buNone/>
            </a:pPr>
            <a:r>
              <a:rPr lang="en-US" dirty="0"/>
              <a:t>Transportation and Utilities 	98,700 	127,400 	</a:t>
            </a:r>
            <a:r>
              <a:rPr lang="en-US" dirty="0" smtClean="0"/>
              <a:t>	28,600 </a:t>
            </a:r>
            <a:r>
              <a:rPr lang="en-US" dirty="0"/>
              <a:t>	+29% 	</a:t>
            </a:r>
          </a:p>
          <a:p>
            <a:pPr marL="0" indent="0">
              <a:buNone/>
            </a:pPr>
            <a:r>
              <a:rPr lang="en-US" dirty="0" smtClean="0"/>
              <a:t>Manufacturing/Wholesale </a:t>
            </a:r>
            <a:r>
              <a:rPr lang="en-US" dirty="0"/>
              <a:t>	460,200 	456,100 	</a:t>
            </a:r>
            <a:r>
              <a:rPr lang="en-US" dirty="0" smtClean="0"/>
              <a:t>	(</a:t>
            </a:r>
            <a:r>
              <a:rPr lang="en-US" dirty="0"/>
              <a:t>4,100) 	-1% 	</a:t>
            </a:r>
          </a:p>
          <a:p>
            <a:pPr marL="0" indent="0">
              <a:buNone/>
            </a:pPr>
            <a:r>
              <a:rPr lang="en-US" dirty="0" smtClean="0"/>
              <a:t>Agriculture/Natural Resources 24,600 </a:t>
            </a:r>
            <a:r>
              <a:rPr lang="en-US" dirty="0"/>
              <a:t>	22,700 	</a:t>
            </a:r>
            <a:r>
              <a:rPr lang="en-US" dirty="0" smtClean="0"/>
              <a:t>	(</a:t>
            </a:r>
            <a:r>
              <a:rPr lang="en-US" dirty="0"/>
              <a:t>1,900) 	-8% 	</a:t>
            </a:r>
          </a:p>
          <a:p>
            <a:pPr marL="0" indent="0">
              <a:buNone/>
            </a:pPr>
            <a:endParaRPr lang="en-US" b="1" dirty="0" smtClean="0"/>
          </a:p>
          <a:p>
            <a:pPr marL="0" indent="0">
              <a:buNone/>
            </a:pPr>
            <a:r>
              <a:rPr lang="en-US" b="1" dirty="0" smtClean="0"/>
              <a:t>All </a:t>
            </a:r>
            <a:r>
              <a:rPr lang="en-US" b="1" dirty="0"/>
              <a:t>Jobs </a:t>
            </a:r>
            <a:r>
              <a:rPr lang="en-US" b="1" dirty="0" smtClean="0"/>
              <a:t>			3,385,300 4,505,200 </a:t>
            </a:r>
            <a:r>
              <a:rPr lang="en-US" dirty="0"/>
              <a:t> </a:t>
            </a:r>
            <a:r>
              <a:rPr lang="en-US" dirty="0" smtClean="0"/>
              <a:t>        </a:t>
            </a:r>
            <a:r>
              <a:rPr lang="en-US" b="1" dirty="0" smtClean="0"/>
              <a:t>1,119,900 </a:t>
            </a:r>
            <a:r>
              <a:rPr lang="en-US" dirty="0"/>
              <a:t>	</a:t>
            </a:r>
            <a:r>
              <a:rPr lang="en-US" b="1" dirty="0"/>
              <a:t>+33% </a:t>
            </a:r>
            <a:r>
              <a:rPr lang="en-US" dirty="0"/>
              <a:t>	</a:t>
            </a:r>
          </a:p>
          <a:p>
            <a:endParaRPr lang="en-US" dirty="0"/>
          </a:p>
        </p:txBody>
      </p:sp>
    </p:spTree>
    <p:extLst>
      <p:ext uri="{BB962C8B-B14F-4D97-AF65-F5344CB8AC3E}">
        <p14:creationId xmlns:p14="http://schemas.microsoft.com/office/powerpoint/2010/main" val="177225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100643"/>
              </p:ext>
            </p:extLst>
          </p:nvPr>
        </p:nvGraphicFramePr>
        <p:xfrm>
          <a:off x="457200" y="1523999"/>
          <a:ext cx="8229599" cy="4660203"/>
        </p:xfrm>
        <a:graphic>
          <a:graphicData uri="http://schemas.openxmlformats.org/drawingml/2006/table">
            <a:tbl>
              <a:tblPr firstRow="1" firstCol="1" bandRow="1">
                <a:tableStyleId>{5C22544A-7EE6-4342-B048-85BDC9FD1C3A}</a:tableStyleId>
              </a:tblPr>
              <a:tblGrid>
                <a:gridCol w="2012541"/>
                <a:gridCol w="1602282"/>
                <a:gridCol w="1629240"/>
                <a:gridCol w="1492768"/>
                <a:gridCol w="1492768"/>
              </a:tblGrid>
              <a:tr h="224168">
                <a:tc gridSpan="5">
                  <a:txBody>
                    <a:bodyPr/>
                    <a:lstStyle/>
                    <a:p>
                      <a:pPr marL="0" marR="0" algn="ctr">
                        <a:lnSpc>
                          <a:spcPct val="115000"/>
                        </a:lnSpc>
                        <a:spcBef>
                          <a:spcPts val="0"/>
                        </a:spcBef>
                        <a:spcAft>
                          <a:spcPts val="0"/>
                        </a:spcAft>
                      </a:pPr>
                      <a:r>
                        <a:rPr lang="en-US" sz="1200" dirty="0">
                          <a:effectLst/>
                        </a:rPr>
                        <a:t>2013 East Bay Venture Capital Funding by Startup Stage ($ Millions)</a:t>
                      </a:r>
                      <a:endParaRPr lang="en-US" sz="11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770">
                <a:tc>
                  <a:txBody>
                    <a:bodyPr/>
                    <a:lstStyle/>
                    <a:p>
                      <a:pPr marL="0" marR="0">
                        <a:lnSpc>
                          <a:spcPct val="115000"/>
                        </a:lnSpc>
                        <a:spcBef>
                          <a:spcPts val="0"/>
                        </a:spcBef>
                        <a:spcAft>
                          <a:spcPts val="0"/>
                        </a:spcAft>
                      </a:pPr>
                      <a:r>
                        <a:rPr lang="en-US" sz="1000" dirty="0">
                          <a:effectLst/>
                        </a:rPr>
                        <a:t>Sector</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Seed </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Early Stage</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Expansion</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Later Stage</a:t>
                      </a:r>
                      <a:endParaRPr lang="en-US" sz="1100" dirty="0">
                        <a:effectLst/>
                        <a:latin typeface="Calibri"/>
                        <a:ea typeface="Calibri"/>
                        <a:cs typeface="Times New Roman"/>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Biotechnology</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$32.4</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$81.8</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$108.1</a:t>
                      </a:r>
                      <a:endParaRPr lang="en-US" sz="1100" dirty="0">
                        <a:effectLst/>
                        <a:latin typeface="Calibri"/>
                        <a:ea typeface="Calibri"/>
                        <a:cs typeface="Times New Roman"/>
                      </a:endParaRPr>
                    </a:p>
                  </a:txBody>
                  <a:tcPr marL="68580" marR="68580" marT="0" marB="0" anchor="b"/>
                </a:tc>
              </a:tr>
              <a:tr h="386415">
                <a:tc>
                  <a:txBody>
                    <a:bodyPr/>
                    <a:lstStyle/>
                    <a:p>
                      <a:pPr marL="0" marR="0">
                        <a:lnSpc>
                          <a:spcPct val="115000"/>
                        </a:lnSpc>
                        <a:spcBef>
                          <a:spcPts val="0"/>
                        </a:spcBef>
                        <a:spcAft>
                          <a:spcPts val="0"/>
                        </a:spcAft>
                      </a:pPr>
                      <a:r>
                        <a:rPr lang="en-US" sz="1000" dirty="0">
                          <a:effectLst/>
                        </a:rPr>
                        <a:t>Computers &amp; Peripherals</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$35.0</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r h="386415">
                <a:tc>
                  <a:txBody>
                    <a:bodyPr/>
                    <a:lstStyle/>
                    <a:p>
                      <a:pPr marL="0" marR="0">
                        <a:lnSpc>
                          <a:spcPct val="115000"/>
                        </a:lnSpc>
                        <a:spcBef>
                          <a:spcPts val="0"/>
                        </a:spcBef>
                        <a:spcAft>
                          <a:spcPts val="0"/>
                        </a:spcAft>
                      </a:pPr>
                      <a:r>
                        <a:rPr lang="en-US" sz="1000" dirty="0">
                          <a:effectLst/>
                        </a:rPr>
                        <a:t>Consumer Products &amp; Services</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$5.0</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$60.9</a:t>
                      </a:r>
                      <a:endParaRPr lang="en-US" sz="1100" dirty="0">
                        <a:effectLst/>
                        <a:latin typeface="Calibri"/>
                        <a:ea typeface="Calibri"/>
                        <a:cs typeface="Times New Roman"/>
                      </a:endParaRPr>
                    </a:p>
                  </a:txBody>
                  <a:tcPr marL="68580" marR="68580" marT="0" marB="0" anchor="b"/>
                </a:tc>
              </a:tr>
              <a:tr h="386415">
                <a:tc>
                  <a:txBody>
                    <a:bodyPr/>
                    <a:lstStyle/>
                    <a:p>
                      <a:pPr marL="0" marR="0">
                        <a:lnSpc>
                          <a:spcPct val="115000"/>
                        </a:lnSpc>
                        <a:spcBef>
                          <a:spcPts val="0"/>
                        </a:spcBef>
                        <a:spcAft>
                          <a:spcPts val="0"/>
                        </a:spcAft>
                      </a:pPr>
                      <a:r>
                        <a:rPr lang="en-US" sz="1000" dirty="0">
                          <a:effectLst/>
                        </a:rPr>
                        <a:t>Electronics Instrumentation</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$10.0</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Financial Services</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IT Services</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$0.4</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$24.5</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Industry Energy</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$6.5</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$24.7</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$18.2</a:t>
                      </a:r>
                      <a:endParaRPr lang="en-US" sz="1100" dirty="0">
                        <a:effectLst/>
                        <a:latin typeface="Calibri"/>
                        <a:ea typeface="Calibri"/>
                        <a:cs typeface="Times New Roman"/>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Media &amp; Entertainment</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$9.8</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r h="386415">
                <a:tc>
                  <a:txBody>
                    <a:bodyPr/>
                    <a:lstStyle/>
                    <a:p>
                      <a:pPr marL="0" marR="0">
                        <a:lnSpc>
                          <a:spcPct val="115000"/>
                        </a:lnSpc>
                        <a:spcBef>
                          <a:spcPts val="0"/>
                        </a:spcBef>
                        <a:spcAft>
                          <a:spcPts val="0"/>
                        </a:spcAft>
                      </a:pPr>
                      <a:r>
                        <a:rPr lang="en-US" sz="1000" dirty="0">
                          <a:effectLst/>
                        </a:rPr>
                        <a:t>Medical Devices &amp; Equipment</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$5.2</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$37.4</a:t>
                      </a:r>
                      <a:endParaRPr lang="en-US" sz="1100" dirty="0">
                        <a:effectLst/>
                        <a:latin typeface="Calibri"/>
                        <a:ea typeface="Calibri"/>
                        <a:cs typeface="Times New Roman"/>
                      </a:endParaRPr>
                    </a:p>
                  </a:txBody>
                  <a:tcPr marL="68580" marR="68580" marT="0" marB="0" anchor="b"/>
                </a:tc>
              </a:tr>
              <a:tr h="386415">
                <a:tc>
                  <a:txBody>
                    <a:bodyPr/>
                    <a:lstStyle/>
                    <a:p>
                      <a:pPr marL="0" marR="0">
                        <a:lnSpc>
                          <a:spcPct val="115000"/>
                        </a:lnSpc>
                        <a:spcBef>
                          <a:spcPts val="0"/>
                        </a:spcBef>
                        <a:spcAft>
                          <a:spcPts val="0"/>
                        </a:spcAft>
                      </a:pPr>
                      <a:r>
                        <a:rPr lang="en-US" sz="1000" dirty="0">
                          <a:effectLst/>
                        </a:rPr>
                        <a:t>Networking &amp; Equipment</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$1.4</a:t>
                      </a:r>
                      <a:endParaRPr lang="en-US" sz="1100" dirty="0">
                        <a:effectLst/>
                        <a:latin typeface="Calibri"/>
                        <a:ea typeface="Calibri"/>
                        <a:cs typeface="Times New Roman"/>
                      </a:endParaRPr>
                    </a:p>
                  </a:txBody>
                  <a:tcPr marL="68580" marR="68580" marT="0" marB="0" anchor="b"/>
                </a:tc>
              </a:tr>
              <a:tr h="186770">
                <a:tc>
                  <a:txBody>
                    <a:bodyPr/>
                    <a:lstStyle/>
                    <a:p>
                      <a:pPr marL="0" marR="0">
                        <a:lnSpc>
                          <a:spcPct val="115000"/>
                        </a:lnSpc>
                        <a:spcBef>
                          <a:spcPts val="0"/>
                        </a:spcBef>
                        <a:spcAft>
                          <a:spcPts val="0"/>
                        </a:spcAft>
                      </a:pPr>
                      <a:r>
                        <a:rPr lang="en-US" sz="1000" dirty="0">
                          <a:effectLst/>
                        </a:rPr>
                        <a:t>Semiconductors</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$14.8</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$22.7</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$19.0</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$1.0</a:t>
                      </a:r>
                      <a:endParaRPr lang="en-US" sz="1100" dirty="0">
                        <a:effectLst/>
                        <a:latin typeface="Calibri"/>
                        <a:ea typeface="Calibri"/>
                        <a:cs typeface="Times New Roman"/>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Software</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$15.6</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$50.1</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$38.5</a:t>
                      </a:r>
                      <a:endParaRPr lang="en-US" sz="1100" dirty="0">
                        <a:effectLst/>
                        <a:latin typeface="Calibri"/>
                        <a:ea typeface="Calibri"/>
                        <a:cs typeface="Times New Roman"/>
                      </a:endParaRPr>
                    </a:p>
                  </a:txBody>
                  <a:tcPr marL="68580" marR="68580" marT="0" marB="0" anchor="b"/>
                </a:tc>
              </a:tr>
              <a:tr h="219610">
                <a:tc>
                  <a:txBody>
                    <a:bodyPr/>
                    <a:lstStyle/>
                    <a:p>
                      <a:pPr marL="0" marR="0">
                        <a:lnSpc>
                          <a:spcPct val="115000"/>
                        </a:lnSpc>
                        <a:spcBef>
                          <a:spcPts val="0"/>
                        </a:spcBef>
                        <a:spcAft>
                          <a:spcPts val="0"/>
                        </a:spcAft>
                      </a:pPr>
                      <a:r>
                        <a:rPr lang="en-US" sz="1000" dirty="0">
                          <a:effectLst/>
                        </a:rPr>
                        <a:t>Telecommunications</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$0.5</a:t>
                      </a:r>
                      <a:endParaRPr lang="en-US" sz="1100" dirty="0">
                        <a:effectLst/>
                        <a:latin typeface="Calibri"/>
                        <a:ea typeface="Calibri"/>
                        <a:cs typeface="Times New Roman"/>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1000" dirty="0">
                          <a:effectLst/>
                        </a:rPr>
                        <a:t>$1.5</a:t>
                      </a:r>
                      <a:endParaRPr lang="en-US" sz="1100" dirty="0">
                        <a:effectLst/>
                        <a:latin typeface="Calibri"/>
                        <a:ea typeface="Calibri"/>
                        <a:cs typeface="Times New Roman"/>
                      </a:endParaRPr>
                    </a:p>
                  </a:txBody>
                  <a:tcPr marL="68580" marR="68580" marT="0" marB="0" anchor="b"/>
                </a:tc>
              </a:tr>
              <a:tr h="186770">
                <a:tc>
                  <a:txBody>
                    <a:bodyPr/>
                    <a:lstStyle/>
                    <a:p>
                      <a:pPr marL="0" marR="0" algn="ctr">
                        <a:lnSpc>
                          <a:spcPct val="115000"/>
                        </a:lnSpc>
                        <a:spcBef>
                          <a:spcPts val="0"/>
                        </a:spcBef>
                        <a:spcAft>
                          <a:spcPts val="0"/>
                        </a:spcAft>
                      </a:pPr>
                      <a:r>
                        <a:rPr lang="en-US" sz="1000" dirty="0">
                          <a:effectLst/>
                        </a:rPr>
                        <a:t>TOTAL</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$14.8</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$128.1</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$215.1</a:t>
                      </a:r>
                      <a:endParaRPr lang="en-US" sz="11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$267.0</a:t>
                      </a:r>
                      <a:endParaRPr lang="en-US" sz="1100" dirty="0">
                        <a:effectLst/>
                        <a:latin typeface="Calibri"/>
                        <a:ea typeface="Calibri"/>
                        <a:cs typeface="Times New Roman"/>
                      </a:endParaRPr>
                    </a:p>
                  </a:txBody>
                  <a:tcPr marL="68580" marR="68580" marT="0" marB="0" anchor="b"/>
                </a:tc>
              </a:tr>
              <a:tr h="219610">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c>
                  <a:txBody>
                    <a:bodyPr/>
                    <a:lstStyle/>
                    <a:p>
                      <a:pPr>
                        <a:lnSpc>
                          <a:spcPct val="115000"/>
                        </a:lnSpc>
                      </a:pPr>
                      <a:endParaRPr lang="en-US" sz="1100" dirty="0">
                        <a:effectLst/>
                        <a:latin typeface="Calibri"/>
                      </a:endParaRPr>
                    </a:p>
                  </a:txBody>
                  <a:tcPr marL="68580" marR="68580" marT="0" marB="0" anchor="b"/>
                </a:tc>
              </a:tr>
              <a:tr h="186770">
                <a:tc gridSpan="5">
                  <a:txBody>
                    <a:bodyPr/>
                    <a:lstStyle/>
                    <a:p>
                      <a:pPr marL="0" marR="0" algn="just">
                        <a:lnSpc>
                          <a:spcPct val="115000"/>
                        </a:lnSpc>
                        <a:spcBef>
                          <a:spcPts val="0"/>
                        </a:spcBef>
                        <a:spcAft>
                          <a:spcPts val="0"/>
                        </a:spcAft>
                      </a:pPr>
                      <a:r>
                        <a:rPr lang="en-US" sz="1000" dirty="0">
                          <a:effectLst/>
                        </a:rPr>
                        <a:t>  Source: MoneyTree</a:t>
                      </a:r>
                      <a:endParaRPr lang="en-US" sz="1100" dirty="0">
                        <a:effectLst/>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54650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Gross and Available Square Footage by College, 2013</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034022"/>
              </p:ext>
            </p:extLst>
          </p:nvPr>
        </p:nvGraphicFramePr>
        <p:xfrm>
          <a:off x="685800" y="1447799"/>
          <a:ext cx="7696202" cy="5029201"/>
        </p:xfrm>
        <a:graphic>
          <a:graphicData uri="http://schemas.openxmlformats.org/drawingml/2006/table">
            <a:tbl>
              <a:tblPr>
                <a:tableStyleId>{5C22544A-7EE6-4342-B048-85BDC9FD1C3A}</a:tableStyleId>
              </a:tblPr>
              <a:tblGrid>
                <a:gridCol w="1202336"/>
                <a:gridCol w="1202336"/>
                <a:gridCol w="1202336"/>
                <a:gridCol w="1202336"/>
                <a:gridCol w="1628162"/>
                <a:gridCol w="1258696"/>
              </a:tblGrid>
              <a:tr h="1937476">
                <a:tc>
                  <a:txBody>
                    <a:bodyPr/>
                    <a:lstStyle/>
                    <a:p>
                      <a:pPr algn="l" fontAlgn="b"/>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 of Buildings</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GSF</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Available SF</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Fall 2013 Enrollment</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ASF/Student</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618345">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BCC</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165,000</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87,037</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6,751 </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12.9</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618345">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COA</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11</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290,607</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217,398</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6,233 </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34.9</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618345">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Laney</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15</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501,276</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365,305</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11,949 </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30.6</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618345">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Merritt</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10</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353,797</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225,058</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6,211 </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36.2</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r h="618345">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TOTAL</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37</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1,310,680</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894,798</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600" u="none" strike="noStrike" dirty="0">
                          <a:effectLst/>
                          <a:latin typeface="Times New Roman" panose="02020603050405020304" pitchFamily="18" charset="0"/>
                          <a:cs typeface="Times New Roman" panose="02020603050405020304" pitchFamily="18" charset="0"/>
                        </a:rPr>
                        <a:t>         31,144 </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600" u="none" strike="noStrike" dirty="0">
                          <a:effectLst/>
                          <a:latin typeface="Times New Roman" panose="02020603050405020304" pitchFamily="18" charset="0"/>
                          <a:cs typeface="Times New Roman" panose="02020603050405020304" pitchFamily="18" charset="0"/>
                        </a:rPr>
                        <a:t>28.7</a:t>
                      </a:r>
                      <a:endParaRPr lang="en-US"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162999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b="1" dirty="0"/>
              <a:t>The unduplicated annual student headcount doubled over the last two decades.  The biggest growth occurred between 5,155 in 1996-97 and 12,723 in 2009-10, with the increase of 7,568 or 147% </a:t>
            </a:r>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6845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Directions for BCC</a:t>
            </a:r>
            <a:endParaRPr lang="en-US" dirty="0"/>
          </a:p>
        </p:txBody>
      </p:sp>
      <p:sp>
        <p:nvSpPr>
          <p:cNvPr id="3" name="Content Placeholder 2"/>
          <p:cNvSpPr>
            <a:spLocks noGrp="1"/>
          </p:cNvSpPr>
          <p:nvPr>
            <p:ph idx="1"/>
          </p:nvPr>
        </p:nvSpPr>
        <p:spPr>
          <a:xfrm>
            <a:off x="609600" y="609600"/>
            <a:ext cx="8229600" cy="5715000"/>
          </a:xfrm>
        </p:spPr>
        <p:txBody>
          <a:bodyPr/>
          <a:lstStyle/>
          <a:p>
            <a:endParaRPr lang="en-US" dirty="0"/>
          </a:p>
          <a:p>
            <a:pPr marL="0" indent="0">
              <a:buNone/>
            </a:pPr>
            <a:endParaRPr lang="en-US" dirty="0" smtClean="0"/>
          </a:p>
          <a:p>
            <a:endParaRPr lang="en-US" dirty="0"/>
          </a:p>
          <a:p>
            <a:r>
              <a:rPr lang="en-US" dirty="0" smtClean="0"/>
              <a:t>Outreach and recruitment </a:t>
            </a:r>
          </a:p>
          <a:p>
            <a:r>
              <a:rPr lang="en-US" dirty="0" smtClean="0"/>
              <a:t>Instructional programs and courses</a:t>
            </a:r>
          </a:p>
          <a:p>
            <a:r>
              <a:rPr lang="en-US" dirty="0" smtClean="0"/>
              <a:t>Student support services</a:t>
            </a:r>
          </a:p>
          <a:p>
            <a:r>
              <a:rPr lang="en-US" dirty="0" smtClean="0"/>
              <a:t>Career Pathways linking K-12 – BCC – 4-Year colleges and universities</a:t>
            </a:r>
          </a:p>
          <a:p>
            <a:r>
              <a:rPr lang="en-US" dirty="0" smtClean="0"/>
              <a:t>BCC student learning environment </a:t>
            </a:r>
          </a:p>
          <a:p>
            <a:r>
              <a:rPr lang="en-US" dirty="0" smtClean="0"/>
              <a:t>Facilities</a:t>
            </a:r>
          </a:p>
          <a:p>
            <a:r>
              <a:rPr lang="en-US" dirty="0" smtClean="0"/>
              <a:t>Technology</a:t>
            </a:r>
          </a:p>
          <a:p>
            <a:r>
              <a:rPr lang="en-US" dirty="0" smtClean="0"/>
              <a:t>More</a:t>
            </a:r>
          </a:p>
          <a:p>
            <a:r>
              <a:rPr lang="en-US" dirty="0" smtClean="0"/>
              <a:t>And more</a:t>
            </a:r>
            <a:endParaRPr lang="en-US" dirty="0" smtClean="0"/>
          </a:p>
          <a:p>
            <a:endParaRPr lang="en-US" dirty="0"/>
          </a:p>
        </p:txBody>
      </p:sp>
    </p:spTree>
    <p:extLst>
      <p:ext uri="{BB962C8B-B14F-4D97-AF65-F5344CB8AC3E}">
        <p14:creationId xmlns:p14="http://schemas.microsoft.com/office/powerpoint/2010/main" val="248706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dirty="0" smtClean="0"/>
              <a:t/>
            </a:r>
            <a:br>
              <a:rPr lang="en-US" sz="2000" dirty="0" smtClean="0"/>
            </a:br>
            <a:r>
              <a:rPr lang="en-US" sz="2000" b="1" dirty="0" smtClean="0"/>
              <a:t>Back </a:t>
            </a:r>
            <a:r>
              <a:rPr lang="en-US" sz="2000" b="1" dirty="0"/>
              <a:t>in Fall 1994, BCC students’ goal was transfer (33%), career (23%), and cultural enrichment (24%).   In Fall 2013, 65% attending BCC to receive a baccalaureate degree: 48% to transfer, 17% were 4-year college/university students attending BCC to meet their education requirement. </a:t>
            </a:r>
            <a:br>
              <a:rPr lang="en-US" sz="2000" b="1" dirty="0"/>
            </a:br>
            <a:endParaRPr lang="en-US" sz="2000" b="1" dirty="0"/>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08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b="1" dirty="0"/>
              <a:t>BCC’s student </a:t>
            </a:r>
            <a:r>
              <a:rPr lang="en-US" sz="2400" b="1" dirty="0" smtClean="0"/>
              <a:t>population </a:t>
            </a:r>
            <a:r>
              <a:rPr lang="en-US" sz="2400" b="1" dirty="0"/>
              <a:t>twenty years ago was much more homogeneous, age-wise.  Over the </a:t>
            </a:r>
            <a:r>
              <a:rPr lang="en-US" sz="2400" b="1" dirty="0" smtClean="0"/>
              <a:t>20 years, </a:t>
            </a:r>
            <a:r>
              <a:rPr lang="en-US" sz="2400" b="1" dirty="0"/>
              <a:t>student body of 24 years or younger increased, while older student population decreased.</a:t>
            </a:r>
          </a:p>
        </p:txBody>
      </p:sp>
      <p:graphicFrame>
        <p:nvGraphicFramePr>
          <p:cNvPr id="4" name="Content Placeholder 3"/>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243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BCC Student Race/Ethnicity, 1992-93 to 2012-13</a:t>
            </a:r>
            <a:endParaRPr lang="en-US" sz="2800" dirty="0"/>
          </a:p>
        </p:txBody>
      </p:sp>
      <p:pic>
        <p:nvPicPr>
          <p:cNvPr id="4" name="Content Placeholder 3"/>
          <p:cNvPicPr>
            <a:picLocks noGrp="1"/>
          </p:cNvPicPr>
          <p:nvPr>
            <p:ph idx="1"/>
          </p:nvPr>
        </p:nvPicPr>
        <p:blipFill>
          <a:blip r:embed="rId2" cstate="print"/>
          <a:srcRect/>
          <a:stretch>
            <a:fillRect/>
          </a:stretch>
        </p:blipFill>
        <p:spPr bwMode="auto">
          <a:xfrm>
            <a:off x="457200" y="1524000"/>
            <a:ext cx="8382000" cy="4648200"/>
          </a:xfrm>
          <a:prstGeom prst="rect">
            <a:avLst/>
          </a:prstGeom>
          <a:noFill/>
          <a:ln w="9525">
            <a:noFill/>
            <a:miter lim="800000"/>
            <a:headEnd/>
            <a:tailEnd/>
          </a:ln>
        </p:spPr>
      </p:pic>
    </p:spTree>
    <p:extLst>
      <p:ext uri="{BB962C8B-B14F-4D97-AF65-F5344CB8AC3E}">
        <p14:creationId xmlns:p14="http://schemas.microsoft.com/office/powerpoint/2010/main" val="32993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7087741"/>
              </p:ext>
            </p:extLst>
          </p:nvPr>
        </p:nvGraphicFramePr>
        <p:xfrm>
          <a:off x="609600" y="1066800"/>
          <a:ext cx="7315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996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pPr algn="ctr"/>
            <a:r>
              <a:rPr lang="en-US" sz="1600" b="1" dirty="0" smtClean="0"/>
              <a:t/>
            </a:r>
            <a:br>
              <a:rPr lang="en-US" sz="1600" b="1" dirty="0" smtClean="0"/>
            </a:br>
            <a:r>
              <a:rPr lang="en-US" sz="1600" b="1" dirty="0" smtClean="0"/>
              <a:t>In comparison </a:t>
            </a:r>
            <a:r>
              <a:rPr lang="en-US" sz="1600" b="1" dirty="0"/>
              <a:t>with </a:t>
            </a:r>
            <a:r>
              <a:rPr lang="en-US" sz="1600" b="1" dirty="0" smtClean="0"/>
              <a:t>population </a:t>
            </a:r>
            <a:r>
              <a:rPr lang="en-US" sz="1600" b="1" dirty="0"/>
              <a:t>in its service areas, BCC serves a higher </a:t>
            </a:r>
            <a:r>
              <a:rPr lang="en-US" sz="1600" b="1" dirty="0" smtClean="0"/>
              <a:t>proportion </a:t>
            </a:r>
            <a:r>
              <a:rPr lang="en-US" sz="1600" b="1" dirty="0"/>
              <a:t>of females, African Americans, Hispanics, and students from multiple racial/ethnic backgrounds. </a:t>
            </a:r>
            <a:r>
              <a:rPr lang="en-US" sz="1600" b="1" dirty="0" smtClean="0"/>
              <a:t/>
            </a:r>
            <a:br>
              <a:rPr lang="en-US" sz="1600" b="1" dirty="0" smtClean="0"/>
            </a:br>
            <a:r>
              <a:rPr lang="en-US" sz="1600" b="1" dirty="0" smtClean="0"/>
              <a:t>Male</a:t>
            </a:r>
            <a:r>
              <a:rPr lang="en-US" sz="1600" b="1" dirty="0"/>
              <a:t>: </a:t>
            </a:r>
            <a:r>
              <a:rPr lang="en-US" sz="1600" b="1" dirty="0" smtClean="0"/>
              <a:t>Female</a:t>
            </a:r>
            <a:r>
              <a:rPr lang="en-US" sz="1600" b="1" dirty="0"/>
              <a:t>= 43:53.</a:t>
            </a:r>
            <a:br>
              <a:rPr lang="en-US" sz="1600" b="1" dirty="0"/>
            </a:br>
            <a:endParaRPr lang="en-US" sz="1600" b="1"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41437"/>
            <a:ext cx="7772400" cy="4830763"/>
          </a:xfrm>
          <a:prstGeom prst="rect">
            <a:avLst/>
          </a:prstGeom>
          <a:noFill/>
        </p:spPr>
      </p:pic>
    </p:spTree>
    <p:extLst>
      <p:ext uri="{BB962C8B-B14F-4D97-AF65-F5344CB8AC3E}">
        <p14:creationId xmlns:p14="http://schemas.microsoft.com/office/powerpoint/2010/main" val="267586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800" dirty="0" smtClean="0"/>
              <a:t/>
            </a:r>
            <a:br>
              <a:rPr lang="en-US" sz="1800" dirty="0" smtClean="0"/>
            </a:br>
            <a:r>
              <a:rPr lang="en-US" sz="1800" dirty="0" smtClean="0"/>
              <a:t>African </a:t>
            </a:r>
            <a:r>
              <a:rPr lang="en-US" sz="1800" dirty="0"/>
              <a:t>Americans at both Berkeley High (22%) and Everyville Unified (64%) are much higher than </a:t>
            </a:r>
            <a:r>
              <a:rPr lang="en-US" sz="1800" dirty="0" smtClean="0"/>
              <a:t>the % in </a:t>
            </a:r>
            <a:r>
              <a:rPr lang="en-US" sz="1800" dirty="0"/>
              <a:t>BCC’s </a:t>
            </a:r>
            <a:r>
              <a:rPr lang="en-US" sz="1800" dirty="0" smtClean="0"/>
              <a:t>tri-city </a:t>
            </a:r>
            <a:r>
              <a:rPr lang="en-US" sz="1800" dirty="0"/>
              <a:t>services area (9.7%), while % of Hispanics at all three schools (13%, 16%, and 20%) is also higher than that (10.6%) in the service area. </a:t>
            </a:r>
            <a:br>
              <a:rPr lang="en-US" sz="1800" dirty="0"/>
            </a:b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4217321"/>
              </p:ext>
            </p:extLst>
          </p:nvPr>
        </p:nvGraphicFramePr>
        <p:xfrm>
          <a:off x="990599" y="1447797"/>
          <a:ext cx="7391399" cy="4724402"/>
        </p:xfrm>
        <a:graphic>
          <a:graphicData uri="http://schemas.openxmlformats.org/drawingml/2006/table">
            <a:tbl>
              <a:tblPr firstRow="1" firstCol="1" bandRow="1">
                <a:tableStyleId>{5C22544A-7EE6-4342-B048-85BDC9FD1C3A}</a:tableStyleId>
              </a:tblPr>
              <a:tblGrid>
                <a:gridCol w="886122"/>
                <a:gridCol w="854869"/>
                <a:gridCol w="1018489"/>
                <a:gridCol w="854869"/>
                <a:gridCol w="1212443"/>
                <a:gridCol w="854869"/>
                <a:gridCol w="854869"/>
                <a:gridCol w="854869"/>
              </a:tblGrid>
              <a:tr h="926571">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Total Population</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Asian/Pacific Islander</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African American</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Hispanic/Latino</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Native American</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White</a:t>
                      </a:r>
                      <a:endParaRPr lang="en-US" sz="11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000" dirty="0">
                          <a:effectLst/>
                        </a:rPr>
                        <a:t>Multiple</a:t>
                      </a:r>
                      <a:endParaRPr lang="en-US" sz="1100" dirty="0">
                        <a:effectLst/>
                        <a:latin typeface="Calibri"/>
                        <a:ea typeface="Times New Roman"/>
                        <a:cs typeface="Times New Roman"/>
                      </a:endParaRPr>
                    </a:p>
                  </a:txBody>
                  <a:tcPr marL="68580" marR="68580" marT="0" marB="0" anchor="b"/>
                </a:tc>
              </a:tr>
              <a:tr h="750689">
                <a:tc>
                  <a:txBody>
                    <a:bodyPr/>
                    <a:lstStyle/>
                    <a:p>
                      <a:pPr marL="0" marR="0" algn="ctr">
                        <a:lnSpc>
                          <a:spcPct val="115000"/>
                        </a:lnSpc>
                        <a:spcBef>
                          <a:spcPts val="0"/>
                        </a:spcBef>
                        <a:spcAft>
                          <a:spcPts val="0"/>
                        </a:spcAft>
                      </a:pPr>
                      <a:r>
                        <a:rPr lang="en-US" sz="1000" dirty="0">
                          <a:effectLst/>
                        </a:rPr>
                        <a:t>Albany High School</a:t>
                      </a:r>
                      <a:endParaRPr lang="en-US" sz="11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1,198</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467</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96</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156</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12</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443</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12</a:t>
                      </a:r>
                      <a:endParaRPr lang="en-US" sz="1400" dirty="0">
                        <a:effectLst/>
                        <a:latin typeface="Calibri"/>
                        <a:ea typeface="Times New Roman"/>
                        <a:cs typeface="Times New Roman"/>
                      </a:endParaRPr>
                    </a:p>
                  </a:txBody>
                  <a:tcPr marL="68580" marR="68580" marT="0" marB="0" anchor="b"/>
                </a:tc>
              </a:tr>
              <a:tr h="277417">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8580" marR="68580"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effectLst/>
                        </a:rPr>
                        <a:t>% of Total</a:t>
                      </a: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39%</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8%</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13%</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37%</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a:t>
                      </a:r>
                      <a:endParaRPr lang="en-US" sz="1400" dirty="0">
                        <a:effectLst/>
                        <a:latin typeface="Calibri"/>
                        <a:ea typeface="Times New Roman"/>
                        <a:cs typeface="Times New Roman"/>
                      </a:endParaRPr>
                    </a:p>
                  </a:txBody>
                  <a:tcPr marL="68580" marR="68580" marT="0" marB="0" anchor="b"/>
                </a:tc>
              </a:tr>
              <a:tr h="750689">
                <a:tc>
                  <a:txBody>
                    <a:bodyPr/>
                    <a:lstStyle/>
                    <a:p>
                      <a:pPr marL="0" marR="0" algn="ctr">
                        <a:lnSpc>
                          <a:spcPct val="115000"/>
                        </a:lnSpc>
                        <a:spcBef>
                          <a:spcPts val="0"/>
                        </a:spcBef>
                        <a:spcAft>
                          <a:spcPts val="0"/>
                        </a:spcAft>
                      </a:pPr>
                      <a:r>
                        <a:rPr lang="en-US" sz="1000" dirty="0">
                          <a:effectLst/>
                        </a:rPr>
                        <a:t>Berkeley High School</a:t>
                      </a:r>
                      <a:endParaRPr lang="en-US" sz="11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3,150</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284</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693</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504</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32</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1,260</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378</a:t>
                      </a:r>
                      <a:endParaRPr lang="en-US" sz="1400" dirty="0">
                        <a:effectLst/>
                        <a:latin typeface="Calibri"/>
                        <a:ea typeface="Times New Roman"/>
                        <a:cs typeface="Times New Roman"/>
                      </a:endParaRPr>
                    </a:p>
                  </a:txBody>
                  <a:tcPr marL="68580" marR="68580" marT="0" marB="0" anchor="b"/>
                </a:tc>
              </a:tr>
              <a:tr h="495465">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000" dirty="0">
                          <a:effectLst/>
                        </a:rPr>
                        <a:t>% of Total</a:t>
                      </a:r>
                      <a:endParaRPr lang="en-US" sz="10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9%</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22%</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16%</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40%</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12%</a:t>
                      </a:r>
                      <a:endParaRPr lang="en-US" sz="1400" dirty="0">
                        <a:effectLst/>
                        <a:latin typeface="Calibri"/>
                        <a:ea typeface="Times New Roman"/>
                        <a:cs typeface="Times New Roman"/>
                      </a:endParaRPr>
                    </a:p>
                  </a:txBody>
                  <a:tcPr marL="68580" marR="68580" marT="0" marB="0" anchor="b"/>
                </a:tc>
              </a:tr>
              <a:tr h="277417">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r>
              <a:tr h="750689">
                <a:tc>
                  <a:txBody>
                    <a:bodyPr/>
                    <a:lstStyle/>
                    <a:p>
                      <a:pPr marL="0" marR="0" algn="ctr">
                        <a:lnSpc>
                          <a:spcPct val="115000"/>
                        </a:lnSpc>
                        <a:spcBef>
                          <a:spcPts val="0"/>
                        </a:spcBef>
                        <a:spcAft>
                          <a:spcPts val="0"/>
                        </a:spcAft>
                      </a:pPr>
                      <a:r>
                        <a:rPr lang="en-US" sz="1000" dirty="0">
                          <a:effectLst/>
                        </a:rPr>
                        <a:t>Emeryville Unified</a:t>
                      </a:r>
                      <a:endParaRPr lang="en-US" sz="11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337</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43</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214</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66</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14</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a:t>
                      </a:r>
                      <a:endParaRPr lang="en-US" sz="1400" dirty="0">
                        <a:effectLst/>
                        <a:latin typeface="Calibri"/>
                        <a:ea typeface="Times New Roman"/>
                        <a:cs typeface="Times New Roman"/>
                      </a:endParaRPr>
                    </a:p>
                  </a:txBody>
                  <a:tcPr marL="68580" marR="68580" marT="0" marB="0" anchor="b"/>
                </a:tc>
              </a:tr>
              <a:tr h="495465">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000" dirty="0">
                          <a:effectLst/>
                        </a:rPr>
                        <a:t>% of Total</a:t>
                      </a:r>
                      <a:endParaRPr lang="en-US" sz="10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13%</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64%</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20%</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4%</a:t>
                      </a:r>
                      <a:endParaRPr lang="en-US" sz="1400" dirty="0">
                        <a:effectLst/>
                        <a:latin typeface="Calibri"/>
                        <a:ea typeface="Times New Roman"/>
                        <a:cs typeface="Times New Roman"/>
                      </a:endParaRPr>
                    </a:p>
                  </a:txBody>
                  <a:tcPr marL="68580" marR="68580"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01682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smtClean="0"/>
              <a:t>BCC Fall 2013 First-time College and Transfer Students Mainly Came from </a:t>
            </a:r>
            <a:r>
              <a:rPr lang="en-US" sz="2000" b="1" dirty="0" smtClean="0"/>
              <a:t>North/Central Alameda </a:t>
            </a:r>
            <a:r>
              <a:rPr lang="en-US" sz="2000" b="1" dirty="0" smtClean="0"/>
              <a:t>and West Contra Costa Counties</a:t>
            </a:r>
            <a:endParaRPr lang="en-US" sz="2000" b="1" dirty="0"/>
          </a:p>
        </p:txBody>
      </p:sp>
      <p:pic>
        <p:nvPicPr>
          <p:cNvPr id="4" name="Picture 2" descr="Inline imag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4478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071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811</Words>
  <Application>Microsoft Office PowerPoint</Application>
  <PresentationFormat>On-screen Show (4:3)</PresentationFormat>
  <Paragraphs>432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Selected BCC Environmental Scan</vt:lpstr>
      <vt:lpstr>The unduplicated annual student headcount doubled over the last two decades.  The biggest growth occurred between 5,155 in 1996-97 and 12,723 in 2009-10, with the increase of 7,568 or 147% </vt:lpstr>
      <vt:lpstr> Back in Fall 1994, BCC students’ goal was transfer (33%), career (23%), and cultural enrichment (24%).   In Fall 2013, 65% attending BCC to receive a baccalaureate degree: 48% to transfer, 17% were 4-year college/university students attending BCC to meet their education requirement.  </vt:lpstr>
      <vt:lpstr>BCC’s student population twenty years ago was much more homogeneous, age-wise.  Over the 20 years, student body of 24 years or younger increased, while older student population decreased.</vt:lpstr>
      <vt:lpstr>BCC Student Race/Ethnicity, 1992-93 to 2012-13</vt:lpstr>
      <vt:lpstr>PowerPoint Presentation</vt:lpstr>
      <vt:lpstr> In comparison with population in its service areas, BCC serves a higher proportion of females, African Americans, Hispanics, and students from multiple racial/ethnic backgrounds.  Male: Female= 43:53. </vt:lpstr>
      <vt:lpstr> African Americans at both Berkeley High (22%) and Everyville Unified (64%) are much higher than the % in BCC’s tri-city services area (9.7%), while % of Hispanics at all three schools (13%, 16%, and 20%) is also higher than that (10.6%) in the service area.  </vt:lpstr>
      <vt:lpstr>BCC Fall 2013 First-time College and Transfer Students Mainly Came from North/Central Alameda and West Contra Costa Counties</vt:lpstr>
      <vt:lpstr>BCC Fall 2013 Total Students Also Mainly Came from North/Central Alameda and West Contra Costa Counties</vt:lpstr>
      <vt:lpstr>SF Bay Area County Housing and Job Growth,  2010-2040</vt:lpstr>
      <vt:lpstr>Alameda County Population Projection by Age, 2010-2060</vt:lpstr>
      <vt:lpstr>Contra Costa County Population Projection by Age, 2010-2060</vt:lpstr>
      <vt:lpstr>SF Bay Area Population Shift</vt:lpstr>
      <vt:lpstr>SF Population SES Shift </vt:lpstr>
      <vt:lpstr>Forecast of Jobs in the Bay Area – 2010-2040 </vt:lpstr>
      <vt:lpstr>Bay Area Employment by Sector, 2010–2040, Ranked by Job Growth</vt:lpstr>
      <vt:lpstr>STEM </vt:lpstr>
      <vt:lpstr>Gross and Available Square Footage by College, 2013</vt:lpstr>
      <vt:lpstr>New Directions for BCC</vt:lpstr>
    </vt:vector>
  </TitlesOfParts>
  <Company>PCCD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Chen</dc:creator>
  <cp:lastModifiedBy>May Chen</cp:lastModifiedBy>
  <cp:revision>36</cp:revision>
  <dcterms:created xsi:type="dcterms:W3CDTF">2014-06-17T20:04:01Z</dcterms:created>
  <dcterms:modified xsi:type="dcterms:W3CDTF">2014-08-07T23:27:37Z</dcterms:modified>
</cp:coreProperties>
</file>