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6" r:id="rId4"/>
    <p:sldId id="263" r:id="rId5"/>
    <p:sldId id="267" r:id="rId6"/>
    <p:sldId id="264" r:id="rId7"/>
    <p:sldId id="265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5B6A8C-DF16-4F20-87C1-696D8421DE1A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F8159D83-5C99-4904-9656-4ABA41469409}">
      <dgm:prSet phldrT="[Text]" custT="1"/>
      <dgm:spPr/>
      <dgm:t>
        <a:bodyPr/>
        <a:lstStyle/>
        <a:p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Implementation Teams: </a:t>
          </a:r>
        </a:p>
        <a:p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Meetings, planning, 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and 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implementing proposed activities, 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weekly, bi-monthly, monthly, etc</a:t>
          </a:r>
          <a:r>
            <a:rPr lang="en-US" sz="1800" dirty="0"/>
            <a:t>. </a:t>
          </a:r>
        </a:p>
      </dgm:t>
    </dgm:pt>
    <dgm:pt modelId="{D1E2932F-FFAF-44BE-B40F-5B89820F6335}" type="parTrans" cxnId="{FA228315-637D-42FA-B7D8-E3BABCF2F997}">
      <dgm:prSet/>
      <dgm:spPr/>
      <dgm:t>
        <a:bodyPr/>
        <a:lstStyle/>
        <a:p>
          <a:endParaRPr lang="en-US"/>
        </a:p>
      </dgm:t>
    </dgm:pt>
    <dgm:pt modelId="{A42E35B0-E8C7-4DC8-9831-7F6702B781E9}" type="sibTrans" cxnId="{FA228315-637D-42FA-B7D8-E3BABCF2F997}">
      <dgm:prSet/>
      <dgm:spPr/>
      <dgm:t>
        <a:bodyPr/>
        <a:lstStyle/>
        <a:p>
          <a:endParaRPr lang="en-US"/>
        </a:p>
      </dgm:t>
    </dgm:pt>
    <dgm:pt modelId="{A7D6B16F-5E37-40DD-908C-BD602ADAE528}">
      <dgm:prSet phldrT="[Text]" custT="1"/>
      <dgm:spPr/>
      <dgm:t>
        <a:bodyPr/>
        <a:lstStyle/>
        <a:p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Education Committee:</a:t>
          </a:r>
        </a:p>
        <a:p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Monthly meeting for 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discussion 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and status report</a:t>
          </a:r>
        </a:p>
      </dgm:t>
    </dgm:pt>
    <dgm:pt modelId="{82F18566-A9FD-49C9-87BE-B9E3696CE3FE}" type="parTrans" cxnId="{F5562436-EFF6-447B-84F8-AAF26790750B}">
      <dgm:prSet/>
      <dgm:spPr/>
      <dgm:t>
        <a:bodyPr/>
        <a:lstStyle/>
        <a:p>
          <a:endParaRPr lang="en-US"/>
        </a:p>
      </dgm:t>
    </dgm:pt>
    <dgm:pt modelId="{B8746EDD-2901-4DDF-8B51-E7588C5B2C95}" type="sibTrans" cxnId="{F5562436-EFF6-447B-84F8-AAF26790750B}">
      <dgm:prSet/>
      <dgm:spPr/>
      <dgm:t>
        <a:bodyPr/>
        <a:lstStyle/>
        <a:p>
          <a:endParaRPr lang="en-US"/>
        </a:p>
      </dgm:t>
    </dgm:pt>
    <dgm:pt modelId="{1660C5CE-65FB-4460-9DBA-7FA0D014E4F2}">
      <dgm:prSet phldrT="[Text]" custT="1"/>
      <dgm:spPr/>
      <dgm:t>
        <a:bodyPr/>
        <a:lstStyle/>
        <a:p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Roundtable:</a:t>
          </a:r>
        </a:p>
        <a:p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Monthly plan implementation status report and recommendation</a:t>
          </a:r>
        </a:p>
      </dgm:t>
    </dgm:pt>
    <dgm:pt modelId="{847E6EB3-886F-4931-AA72-B44BE00C1B56}" type="parTrans" cxnId="{03AE889D-4C05-46AF-ACB2-4D0C85F4C910}">
      <dgm:prSet/>
      <dgm:spPr/>
      <dgm:t>
        <a:bodyPr/>
        <a:lstStyle/>
        <a:p>
          <a:endParaRPr lang="en-US"/>
        </a:p>
      </dgm:t>
    </dgm:pt>
    <dgm:pt modelId="{D62643A8-AA4F-4D8E-ACF6-E12F1D7BCD63}" type="sibTrans" cxnId="{03AE889D-4C05-46AF-ACB2-4D0C85F4C910}">
      <dgm:prSet/>
      <dgm:spPr/>
      <dgm:t>
        <a:bodyPr/>
        <a:lstStyle/>
        <a:p>
          <a:endParaRPr lang="en-US"/>
        </a:p>
      </dgm:t>
    </dgm:pt>
    <dgm:pt modelId="{9EA52001-8E03-437C-826B-40AE53C798A5}" type="pres">
      <dgm:prSet presAssocID="{4D5B6A8C-DF16-4F20-87C1-696D8421DE1A}" presName="Name0" presStyleCnt="0">
        <dgm:presLayoutVars>
          <dgm:dir/>
          <dgm:resizeHandles val="exact"/>
        </dgm:presLayoutVars>
      </dgm:prSet>
      <dgm:spPr/>
    </dgm:pt>
    <dgm:pt modelId="{BBAF7999-0C06-4664-A0D6-81C13D235987}" type="pres">
      <dgm:prSet presAssocID="{F8159D83-5C99-4904-9656-4ABA41469409}" presName="composite" presStyleCnt="0"/>
      <dgm:spPr/>
    </dgm:pt>
    <dgm:pt modelId="{F3EC3B6C-686C-492B-BD4A-A885A1A56D3B}" type="pres">
      <dgm:prSet presAssocID="{F8159D83-5C99-4904-9656-4ABA41469409}" presName="bgChev" presStyleLbl="node1" presStyleIdx="0" presStyleCnt="3"/>
      <dgm:spPr/>
    </dgm:pt>
    <dgm:pt modelId="{34932856-D315-4540-9EA0-10DDF1845706}" type="pres">
      <dgm:prSet presAssocID="{F8159D83-5C99-4904-9656-4ABA41469409}" presName="txNode" presStyleLbl="fgAcc1" presStyleIdx="0" presStyleCnt="3" custScaleY="2982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921B64-B736-4F24-84AA-E5689EAB6B46}" type="pres">
      <dgm:prSet presAssocID="{A42E35B0-E8C7-4DC8-9831-7F6702B781E9}" presName="compositeSpace" presStyleCnt="0"/>
      <dgm:spPr/>
    </dgm:pt>
    <dgm:pt modelId="{03D56D5E-FCEC-48A3-B5A3-BE2834C1C899}" type="pres">
      <dgm:prSet presAssocID="{A7D6B16F-5E37-40DD-908C-BD602ADAE528}" presName="composite" presStyleCnt="0"/>
      <dgm:spPr/>
    </dgm:pt>
    <dgm:pt modelId="{AFAA59DC-E8B6-4B8F-B3DC-8349DAE989A2}" type="pres">
      <dgm:prSet presAssocID="{A7D6B16F-5E37-40DD-908C-BD602ADAE528}" presName="bgChev" presStyleLbl="node1" presStyleIdx="1" presStyleCnt="3"/>
      <dgm:spPr/>
    </dgm:pt>
    <dgm:pt modelId="{D3AB95A4-A59C-41EC-9B0B-0F0A4EB0FE4F}" type="pres">
      <dgm:prSet presAssocID="{A7D6B16F-5E37-40DD-908C-BD602ADAE528}" presName="txNode" presStyleLbl="fgAcc1" presStyleIdx="1" presStyleCnt="3" custScaleY="1604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9EC961-5176-4B0E-B848-DF29AF3D3B8C}" type="pres">
      <dgm:prSet presAssocID="{B8746EDD-2901-4DDF-8B51-E7588C5B2C95}" presName="compositeSpace" presStyleCnt="0"/>
      <dgm:spPr/>
    </dgm:pt>
    <dgm:pt modelId="{281655AE-2CC0-42E0-A53B-878511FAD3C1}" type="pres">
      <dgm:prSet presAssocID="{1660C5CE-65FB-4460-9DBA-7FA0D014E4F2}" presName="composite" presStyleCnt="0"/>
      <dgm:spPr/>
    </dgm:pt>
    <dgm:pt modelId="{FC1F330D-0147-4C15-A44A-2F2D966F64B3}" type="pres">
      <dgm:prSet presAssocID="{1660C5CE-65FB-4460-9DBA-7FA0D014E4F2}" presName="bgChev" presStyleLbl="node1" presStyleIdx="2" presStyleCnt="3"/>
      <dgm:spPr/>
    </dgm:pt>
    <dgm:pt modelId="{CFE1411E-B92B-4E45-AA73-B0E4CF232141}" type="pres">
      <dgm:prSet presAssocID="{1660C5CE-65FB-4460-9DBA-7FA0D014E4F2}" presName="txNode" presStyleLbl="fgAcc1" presStyleIdx="2" presStyleCnt="3" custScaleY="1666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562436-EFF6-447B-84F8-AAF26790750B}" srcId="{4D5B6A8C-DF16-4F20-87C1-696D8421DE1A}" destId="{A7D6B16F-5E37-40DD-908C-BD602ADAE528}" srcOrd="1" destOrd="0" parTransId="{82F18566-A9FD-49C9-87BE-B9E3696CE3FE}" sibTransId="{B8746EDD-2901-4DDF-8B51-E7588C5B2C95}"/>
    <dgm:cxn modelId="{28F1379A-7057-4C51-BE82-23BCFDA6F765}" type="presOf" srcId="{4D5B6A8C-DF16-4F20-87C1-696D8421DE1A}" destId="{9EA52001-8E03-437C-826B-40AE53C798A5}" srcOrd="0" destOrd="0" presId="urn:microsoft.com/office/officeart/2005/8/layout/chevronAccent+Icon"/>
    <dgm:cxn modelId="{FA228315-637D-42FA-B7D8-E3BABCF2F997}" srcId="{4D5B6A8C-DF16-4F20-87C1-696D8421DE1A}" destId="{F8159D83-5C99-4904-9656-4ABA41469409}" srcOrd="0" destOrd="0" parTransId="{D1E2932F-FFAF-44BE-B40F-5B89820F6335}" sibTransId="{A42E35B0-E8C7-4DC8-9831-7F6702B781E9}"/>
    <dgm:cxn modelId="{D763E5D9-B667-478C-AA2C-16FD34511B85}" type="presOf" srcId="{A7D6B16F-5E37-40DD-908C-BD602ADAE528}" destId="{D3AB95A4-A59C-41EC-9B0B-0F0A4EB0FE4F}" srcOrd="0" destOrd="0" presId="urn:microsoft.com/office/officeart/2005/8/layout/chevronAccent+Icon"/>
    <dgm:cxn modelId="{F63487A9-C03F-452A-B673-704D882A3D1D}" type="presOf" srcId="{1660C5CE-65FB-4460-9DBA-7FA0D014E4F2}" destId="{CFE1411E-B92B-4E45-AA73-B0E4CF232141}" srcOrd="0" destOrd="0" presId="urn:microsoft.com/office/officeart/2005/8/layout/chevronAccent+Icon"/>
    <dgm:cxn modelId="{738FA89F-8E5D-42FC-8540-3D636AFD77C4}" type="presOf" srcId="{F8159D83-5C99-4904-9656-4ABA41469409}" destId="{34932856-D315-4540-9EA0-10DDF1845706}" srcOrd="0" destOrd="0" presId="urn:microsoft.com/office/officeart/2005/8/layout/chevronAccent+Icon"/>
    <dgm:cxn modelId="{03AE889D-4C05-46AF-ACB2-4D0C85F4C910}" srcId="{4D5B6A8C-DF16-4F20-87C1-696D8421DE1A}" destId="{1660C5CE-65FB-4460-9DBA-7FA0D014E4F2}" srcOrd="2" destOrd="0" parTransId="{847E6EB3-886F-4931-AA72-B44BE00C1B56}" sibTransId="{D62643A8-AA4F-4D8E-ACF6-E12F1D7BCD63}"/>
    <dgm:cxn modelId="{A76BB942-5D3B-4561-A95B-7FF63260B4B0}" type="presParOf" srcId="{9EA52001-8E03-437C-826B-40AE53C798A5}" destId="{BBAF7999-0C06-4664-A0D6-81C13D235987}" srcOrd="0" destOrd="0" presId="urn:microsoft.com/office/officeart/2005/8/layout/chevronAccent+Icon"/>
    <dgm:cxn modelId="{088B2FAC-1B3D-4548-B48C-0AD3B8D66F23}" type="presParOf" srcId="{BBAF7999-0C06-4664-A0D6-81C13D235987}" destId="{F3EC3B6C-686C-492B-BD4A-A885A1A56D3B}" srcOrd="0" destOrd="0" presId="urn:microsoft.com/office/officeart/2005/8/layout/chevronAccent+Icon"/>
    <dgm:cxn modelId="{426C2D04-BA4B-4018-A825-8DFAE1FB7C70}" type="presParOf" srcId="{BBAF7999-0C06-4664-A0D6-81C13D235987}" destId="{34932856-D315-4540-9EA0-10DDF1845706}" srcOrd="1" destOrd="0" presId="urn:microsoft.com/office/officeart/2005/8/layout/chevronAccent+Icon"/>
    <dgm:cxn modelId="{26B5D81B-2353-40A1-881B-35C59F28294E}" type="presParOf" srcId="{9EA52001-8E03-437C-826B-40AE53C798A5}" destId="{8D921B64-B736-4F24-84AA-E5689EAB6B46}" srcOrd="1" destOrd="0" presId="urn:microsoft.com/office/officeart/2005/8/layout/chevronAccent+Icon"/>
    <dgm:cxn modelId="{D48779DA-7905-44C5-89E5-CEA39FCF6DDC}" type="presParOf" srcId="{9EA52001-8E03-437C-826B-40AE53C798A5}" destId="{03D56D5E-FCEC-48A3-B5A3-BE2834C1C899}" srcOrd="2" destOrd="0" presId="urn:microsoft.com/office/officeart/2005/8/layout/chevronAccent+Icon"/>
    <dgm:cxn modelId="{DD3AF887-35EA-4879-9E0F-79B85908BA54}" type="presParOf" srcId="{03D56D5E-FCEC-48A3-B5A3-BE2834C1C899}" destId="{AFAA59DC-E8B6-4B8F-B3DC-8349DAE989A2}" srcOrd="0" destOrd="0" presId="urn:microsoft.com/office/officeart/2005/8/layout/chevronAccent+Icon"/>
    <dgm:cxn modelId="{0A2F27F1-A843-4871-9E80-51BB0B55716E}" type="presParOf" srcId="{03D56D5E-FCEC-48A3-B5A3-BE2834C1C899}" destId="{D3AB95A4-A59C-41EC-9B0B-0F0A4EB0FE4F}" srcOrd="1" destOrd="0" presId="urn:microsoft.com/office/officeart/2005/8/layout/chevronAccent+Icon"/>
    <dgm:cxn modelId="{96A51B86-5CF9-4F5E-852A-E930B3B94F0E}" type="presParOf" srcId="{9EA52001-8E03-437C-826B-40AE53C798A5}" destId="{EE9EC961-5176-4B0E-B848-DF29AF3D3B8C}" srcOrd="3" destOrd="0" presId="urn:microsoft.com/office/officeart/2005/8/layout/chevronAccent+Icon"/>
    <dgm:cxn modelId="{EDC98C5D-3B7A-4C19-8043-FDCC033050A6}" type="presParOf" srcId="{9EA52001-8E03-437C-826B-40AE53C798A5}" destId="{281655AE-2CC0-42E0-A53B-878511FAD3C1}" srcOrd="4" destOrd="0" presId="urn:microsoft.com/office/officeart/2005/8/layout/chevronAccent+Icon"/>
    <dgm:cxn modelId="{F820E683-3107-4186-BDC4-3ACCC3C60303}" type="presParOf" srcId="{281655AE-2CC0-42E0-A53B-878511FAD3C1}" destId="{FC1F330D-0147-4C15-A44A-2F2D966F64B3}" srcOrd="0" destOrd="0" presId="urn:microsoft.com/office/officeart/2005/8/layout/chevronAccent+Icon"/>
    <dgm:cxn modelId="{2D96ECDB-9E15-407E-9496-64BDB2142D6B}" type="presParOf" srcId="{281655AE-2CC0-42E0-A53B-878511FAD3C1}" destId="{CFE1411E-B92B-4E45-AA73-B0E4CF232141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EC3B6C-686C-492B-BD4A-A885A1A56D3B}">
      <dsp:nvSpPr>
        <dsp:cNvPr id="0" name=""/>
        <dsp:cNvSpPr/>
      </dsp:nvSpPr>
      <dsp:spPr>
        <a:xfrm>
          <a:off x="964" y="1790102"/>
          <a:ext cx="2423070" cy="935305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932856-D315-4540-9EA0-10DDF1845706}">
      <dsp:nvSpPr>
        <dsp:cNvPr id="0" name=""/>
        <dsp:cNvSpPr/>
      </dsp:nvSpPr>
      <dsp:spPr>
        <a:xfrm>
          <a:off x="647116" y="1096961"/>
          <a:ext cx="2046148" cy="27892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Implementation Teams: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Meetings, planning, 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and 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implementing proposed activities, 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weekly, bi-monthly, monthly, etc</a:t>
          </a:r>
          <a:r>
            <a:rPr lang="en-US" sz="1800" kern="1200" dirty="0"/>
            <a:t>. </a:t>
          </a:r>
        </a:p>
      </dsp:txBody>
      <dsp:txXfrm>
        <a:off x="707046" y="1156891"/>
        <a:ext cx="1926288" cy="2669379"/>
      </dsp:txXfrm>
    </dsp:sp>
    <dsp:sp modelId="{AFAA59DC-E8B6-4B8F-B3DC-8349DAE989A2}">
      <dsp:nvSpPr>
        <dsp:cNvPr id="0" name=""/>
        <dsp:cNvSpPr/>
      </dsp:nvSpPr>
      <dsp:spPr>
        <a:xfrm>
          <a:off x="2768649" y="1790102"/>
          <a:ext cx="2423070" cy="935305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AB95A4-A59C-41EC-9B0B-0F0A4EB0FE4F}">
      <dsp:nvSpPr>
        <dsp:cNvPr id="0" name=""/>
        <dsp:cNvSpPr/>
      </dsp:nvSpPr>
      <dsp:spPr>
        <a:xfrm>
          <a:off x="3414801" y="1741447"/>
          <a:ext cx="2046148" cy="1500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Education Committee: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Monthly meeting for 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discussion 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and status report</a:t>
          </a:r>
        </a:p>
      </dsp:txBody>
      <dsp:txXfrm>
        <a:off x="3458742" y="1785388"/>
        <a:ext cx="1958266" cy="1412385"/>
      </dsp:txXfrm>
    </dsp:sp>
    <dsp:sp modelId="{FC1F330D-0147-4C15-A44A-2F2D966F64B3}">
      <dsp:nvSpPr>
        <dsp:cNvPr id="0" name=""/>
        <dsp:cNvSpPr/>
      </dsp:nvSpPr>
      <dsp:spPr>
        <a:xfrm>
          <a:off x="5536334" y="1790102"/>
          <a:ext cx="2423070" cy="935305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E1411E-B92B-4E45-AA73-B0E4CF232141}">
      <dsp:nvSpPr>
        <dsp:cNvPr id="0" name=""/>
        <dsp:cNvSpPr/>
      </dsp:nvSpPr>
      <dsp:spPr>
        <a:xfrm>
          <a:off x="6182486" y="1712055"/>
          <a:ext cx="2046148" cy="1559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Roundtable: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Monthly plan implementation status report and recommendation</a:t>
          </a:r>
        </a:p>
      </dsp:txBody>
      <dsp:txXfrm>
        <a:off x="6228149" y="1757718"/>
        <a:ext cx="1954822" cy="14677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F732-6A89-4999-B4B7-78C093A374D9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161-76A6-4784-9394-EB9ABA77F8E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F732-6A89-4999-B4B7-78C093A374D9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161-76A6-4784-9394-EB9ABA77F8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F732-6A89-4999-B4B7-78C093A374D9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161-76A6-4784-9394-EB9ABA77F8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F732-6A89-4999-B4B7-78C093A374D9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161-76A6-4784-9394-EB9ABA77F8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F732-6A89-4999-B4B7-78C093A374D9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161-76A6-4784-9394-EB9ABA77F8E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F732-6A89-4999-B4B7-78C093A374D9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161-76A6-4784-9394-EB9ABA77F8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F732-6A89-4999-B4B7-78C093A374D9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161-76A6-4784-9394-EB9ABA77F8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F732-6A89-4999-B4B7-78C093A374D9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161-76A6-4784-9394-EB9ABA77F8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F732-6A89-4999-B4B7-78C093A374D9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161-76A6-4784-9394-EB9ABA77F8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F732-6A89-4999-B4B7-78C093A374D9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161-76A6-4784-9394-EB9ABA77F8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F732-6A89-4999-B4B7-78C093A374D9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A6D0161-76A6-4784-9394-EB9ABA77F8E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3CF732-6A89-4999-B4B7-78C093A374D9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6D0161-76A6-4784-9394-EB9ABA77F8E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BCC </a:t>
            </a:r>
            <a:r>
              <a:rPr lang="en-US" dirty="0"/>
              <a:t>Integrated Planning </a:t>
            </a:r>
            <a:br>
              <a:rPr lang="en-US" dirty="0"/>
            </a:br>
            <a:r>
              <a:rPr lang="en-US" dirty="0"/>
              <a:t>Implementation </a:t>
            </a:r>
            <a:br>
              <a:rPr lang="en-US" dirty="0"/>
            </a:br>
            <a:r>
              <a:rPr lang="en-US" sz="3600" dirty="0"/>
              <a:t>2.25.2016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76600"/>
            <a:ext cx="7854696" cy="1752600"/>
          </a:xfrm>
        </p:spPr>
        <p:txBody>
          <a:bodyPr/>
          <a:lstStyle/>
          <a:p>
            <a:r>
              <a:rPr lang="en-US" dirty="0" smtClean="0"/>
              <a:t>BCC Institutional Effectiveness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81000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856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BCC Integrated Plan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i="1" dirty="0" smtClean="0"/>
              <a:t>BCC Education Master Plan </a:t>
            </a:r>
          </a:p>
          <a:p>
            <a:pPr marL="0" indent="0">
              <a:buNone/>
            </a:pPr>
            <a:r>
              <a:rPr lang="en-US" sz="4000" i="1" dirty="0" smtClean="0"/>
              <a:t>The </a:t>
            </a:r>
            <a:r>
              <a:rPr lang="en-US" sz="4000" i="1" dirty="0"/>
              <a:t>overarching focus for Berkeley City College, </a:t>
            </a:r>
            <a:r>
              <a:rPr lang="en-US" sz="4000" i="1" dirty="0" smtClean="0"/>
              <a:t>2015-2020, </a:t>
            </a:r>
            <a:r>
              <a:rPr lang="en-US" sz="4000" i="1" dirty="0"/>
              <a:t>is to </a:t>
            </a:r>
            <a:r>
              <a:rPr lang="en-US" sz="4000" i="1" dirty="0">
                <a:solidFill>
                  <a:srgbClr val="00B0F0"/>
                </a:solidFill>
              </a:rPr>
              <a:t>eliminate the education gap</a:t>
            </a:r>
            <a:r>
              <a:rPr lang="en-US" sz="4000" i="1" dirty="0"/>
              <a:t> and advance student </a:t>
            </a:r>
            <a:r>
              <a:rPr lang="en-US" sz="4000" i="1" dirty="0">
                <a:solidFill>
                  <a:srgbClr val="00B0F0"/>
                </a:solidFill>
              </a:rPr>
              <a:t>access</a:t>
            </a:r>
            <a:r>
              <a:rPr lang="en-US" sz="4000" i="1" dirty="0"/>
              <a:t>, </a:t>
            </a:r>
            <a:r>
              <a:rPr lang="en-US" sz="4000" i="1" dirty="0">
                <a:solidFill>
                  <a:srgbClr val="00B0F0"/>
                </a:solidFill>
              </a:rPr>
              <a:t>equity</a:t>
            </a:r>
            <a:r>
              <a:rPr lang="en-US" sz="4000" i="1" dirty="0"/>
              <a:t> and </a:t>
            </a:r>
            <a:r>
              <a:rPr lang="en-US" sz="4000" i="1" dirty="0">
                <a:solidFill>
                  <a:srgbClr val="00B0F0"/>
                </a:solidFill>
              </a:rPr>
              <a:t>success </a:t>
            </a:r>
            <a:r>
              <a:rPr lang="en-US" sz="4000" i="1" dirty="0"/>
              <a:t>with exemplary programs. 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441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Steps for Plan Integration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1225534"/>
              </p:ext>
            </p:extLst>
          </p:nvPr>
        </p:nvGraphicFramePr>
        <p:xfrm>
          <a:off x="457200" y="1143000"/>
          <a:ext cx="8229600" cy="4983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4338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BCC Mission Statement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Revise Mission Statement: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Current Statement: </a:t>
            </a:r>
          </a:p>
          <a:p>
            <a:r>
              <a:rPr lang="en-US" dirty="0"/>
              <a:t>Berkeley City College’s mission is to promote student success, to provide our diverse community with educational opportunities, and to transform lives.</a:t>
            </a:r>
          </a:p>
          <a:p>
            <a:endParaRPr lang="en-US" dirty="0"/>
          </a:p>
          <a:p>
            <a:r>
              <a:rPr lang="en-US" i="1" dirty="0"/>
              <a:t>Add language for alignment/compliance with 2014 Accreditation Standards</a:t>
            </a:r>
            <a:r>
              <a:rPr lang="en-US" i="1" dirty="0" smtClean="0"/>
              <a:t>:</a:t>
            </a:r>
          </a:p>
          <a:p>
            <a:endParaRPr lang="en-US" dirty="0"/>
          </a:p>
          <a:p>
            <a:r>
              <a:rPr lang="en-US" dirty="0"/>
              <a:t>The mission is actualized through the offering of associate degrees and certificates, and supporting students who are admitted to the </a:t>
            </a:r>
            <a:r>
              <a:rPr lang="en-US" dirty="0" smtClean="0"/>
              <a:t>college </a:t>
            </a:r>
            <a:r>
              <a:rPr lang="en-US" dirty="0"/>
              <a:t>in their pursuit of college competency, careers, transfer, and skills for lifelong success.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977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Brief Introduction of Integrated Planning and SSSP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Dr. Josefina Baltodano – Interim VPSS</a:t>
            </a:r>
          </a:p>
          <a:p>
            <a:endParaRPr lang="en-US" dirty="0" smtClean="0"/>
          </a:p>
          <a:p>
            <a:r>
              <a:rPr lang="en-US" dirty="0" smtClean="0"/>
              <a:t>Hermia Yam – SSSP and other primary BCC Plan(s)</a:t>
            </a:r>
          </a:p>
          <a:p>
            <a:endParaRPr lang="en-US" dirty="0" smtClean="0"/>
          </a:p>
          <a:p>
            <a:r>
              <a:rPr lang="en-US" dirty="0" smtClean="0"/>
              <a:t>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490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Four-Five Integrated Planning </a:t>
            </a:r>
            <a:br>
              <a:rPr lang="en-US" sz="3600" dirty="0" smtClean="0"/>
            </a:br>
            <a:r>
              <a:rPr lang="en-US" sz="3600" dirty="0" smtClean="0"/>
              <a:t>Implementation Teams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*ACCESS/SSSP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*Course Success to be combined with Basic Skills, or work as two teams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*Program Completion – Certificate/Degree/Transfer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*CTE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990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 Plan, 2.25.2016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Form teams (instruction, student services, business) and identify team leads and spokesperson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Team review materials on paper and/or online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Become familiar with the proposed activities and begin to draft implementation plans: what, who, how, when, how often, and follow up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Group report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32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</TotalTime>
  <Words>196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         BCC Integrated Planning  Implementation  2.25.2016  </vt:lpstr>
      <vt:lpstr>BCC Integrated Plan Implementation</vt:lpstr>
      <vt:lpstr>Proposed Steps for Plan Integration</vt:lpstr>
      <vt:lpstr>BCC Mission Statement Update</vt:lpstr>
      <vt:lpstr>Brief Introduction of Integrated Planning and SSSP</vt:lpstr>
      <vt:lpstr>  Four-Five Integrated Planning  Implementation Teams</vt:lpstr>
      <vt:lpstr>Work Plan, 2.25.2016</vt:lpstr>
    </vt:vector>
  </TitlesOfParts>
  <Company>PCCD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BCC Integrated Planning  Implementation</dc:title>
  <dc:creator>May Chen</dc:creator>
  <cp:lastModifiedBy>May Chen</cp:lastModifiedBy>
  <cp:revision>11</cp:revision>
  <cp:lastPrinted>2016-02-25T18:31:15Z</cp:lastPrinted>
  <dcterms:created xsi:type="dcterms:W3CDTF">2016-02-25T17:03:33Z</dcterms:created>
  <dcterms:modified xsi:type="dcterms:W3CDTF">2016-02-25T18:42:00Z</dcterms:modified>
</cp:coreProperties>
</file>