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2d3113142134a9c" /><Relationship Type="http://schemas.openxmlformats.org/officeDocument/2006/relationships/extended-properties" Target="/docProps/app.xml" Id="R25e199c5720949d0" /><Relationship Type="http://schemas.openxmlformats.org/officeDocument/2006/relationships/officeDocument" Target="/ppt/presentation.xml" Id="R305752e7f6a7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c3cea0b774687"/>
  </p:sldMasterIdLst>
  <p:notesMasterIdLst>
    <p:notesMasterId xmlns:r="http://schemas.openxmlformats.org/officeDocument/2006/relationships" r:id="R92f51f4f62b147d0"/>
  </p:notesMasterIdLst>
  <p:sldIdLst>
    <p:sldId xmlns:r="http://schemas.openxmlformats.org/officeDocument/2006/relationships" id="256" r:id="R876cda09f8d1493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30d324b7d8e418c" /><Relationship Type="http://schemas.openxmlformats.org/officeDocument/2006/relationships/slideMaster" Target="/ppt/slideMasters/slideMaster1.xml" Id="Raf2c3cea0b774687" /><Relationship Type="http://schemas.openxmlformats.org/officeDocument/2006/relationships/notesMaster" Target="/ppt/notesMasters/notesMaster1.xml" Id="R92f51f4f62b147d0" /><Relationship Type="http://schemas.openxmlformats.org/officeDocument/2006/relationships/presProps" Target="/ppt/presProps.xml" Id="R655517d6dc714645" /><Relationship Type="http://schemas.openxmlformats.org/officeDocument/2006/relationships/tableStyles" Target="/ppt/tableStyles.xml" Id="R19a4febc69c44b04" /><Relationship Type="http://schemas.openxmlformats.org/officeDocument/2006/relationships/slide" Target="/ppt/slides/slide1.xml" Id="R876cda09f8d1493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fbeadca11064b9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2e0ceabe7534984" /><Relationship Type="http://schemas.openxmlformats.org/officeDocument/2006/relationships/notesMaster" Target="/ppt/notesMasters/notesMaster1.xml" Id="R119841b53a7e432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b87dc44b94d3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2900752496c4b2f" /><Relationship Type="http://schemas.openxmlformats.org/officeDocument/2006/relationships/slideLayout" Target="/ppt/slideLayouts/slideLayout1.xml" Id="R9dfb6dc666ad4d7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b6dc666ad4d7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4abc9ee84f46" /><Relationship Type="http://schemas.openxmlformats.org/officeDocument/2006/relationships/image" Target="/ppt/media/image.png" Id="R726954dc1b5f4210" /><Relationship Type="http://schemas.openxmlformats.org/officeDocument/2006/relationships/notesSlide" Target="/ppt/notesSlides/notesSlide1.xml" Id="R25afabc5552640d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6954dc1b5f4210"/>
          <a:stretch xmlns:a="http://schemas.openxmlformats.org/drawingml/2006/main"/>
        </p:blipFill>
        <p:spPr>
          <a:xfrm xmlns:a="http://schemas.openxmlformats.org/drawingml/2006/main">
            <a:off x="388450" y="266700"/>
            <a:ext cx="1985351" cy="7810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4BE23F-A957-4C9D-BAEE-55924E692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04800"/>
            <a:ext cx="7524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63A4A"/>
                </a:solidFill>
              </a:defRPr>
            </a:pPr>
            <a:r>
              <a:rPr sz="2250" b="1">
                <a:solidFill>
                  <a:srgbClr val="163A4A"/>
                </a:solidFill>
              </a:rPr>
              <a:t>Business and Administrative Organizational Chart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7F710D-F3FC-4BDB-8701-BBA51554E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781050"/>
            <a:ext cx="3333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07681"/>
                </a:solidFill>
              </a:defRPr>
            </a:pPr>
            <a:r>
              <a:rPr sz="1575" b="1">
                <a:solidFill>
                  <a:srgbClr val="007681"/>
                </a:solidFill>
              </a:rPr>
              <a:t>AY 2026–2027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CBC5DB-A701-4C99-AA21-D0A5EAE0F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1162050"/>
            <a:ext cx="11430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681"/>
          </a:solidFill>
          <a:ln xmlns:a="http://schemas.openxmlformats.org/drawingml/2006/main" w="0">
            <a:solidFill>
              <a:srgbClr val="00768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C83FED-C3C2-41D0-99C4-6B9E7AE39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428750"/>
            <a:ext cx="4191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D2A284-CED7-44A5-B462-1208066FC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4143375"/>
            <a:ext cx="21336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5C8D36-A454-420B-A00F-76B4B9F0A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4143375"/>
            <a:ext cx="21336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BFEA4C-05E1-4617-A9C0-5E2C6F17F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143375"/>
            <a:ext cx="21336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C236D5-F1E5-45FF-B909-969EF0DC9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43375"/>
            <a:ext cx="21336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EBE7F1-5BF7-420B-BBC1-2DD162599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143375"/>
            <a:ext cx="21336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45" name=""/>
          <p:cNvCxnSpPr>
            <a:stCxn xmlns:a="http://schemas.openxmlformats.org/drawingml/2006/main" id="5" idx="2"/>
            <a:endCxn xmlns:a="http://schemas.openxmlformats.org/drawingml/2006/main" id="6" idx="0"/>
          </p:cNvCxnSpPr>
          <p:nvPr/>
        </p:nvCxnSpPr>
        <p:spPr>
          <a:xfrm xmlns:a="http://schemas.openxmlformats.org/drawingml/2006/main" flipH="1">
            <a:off x="1371600" y="2571750"/>
            <a:ext cx="4724400" cy="1571625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007681"/>
            </a:solidFill>
            <a:prstDash val="solid"/>
          </a:ln>
        </p:spPr>
      </p:cxnSp>
      <p:cxnSp>
        <p:nvCxnSpPr>
          <p:cNvPr id="46" name=""/>
          <p:cNvCxnSpPr>
            <a:stCxn xmlns:a="http://schemas.openxmlformats.org/drawingml/2006/main" id="5" idx="2"/>
            <a:endCxn xmlns:a="http://schemas.openxmlformats.org/drawingml/2006/main" id="7" idx="0"/>
          </p:cNvCxnSpPr>
          <p:nvPr/>
        </p:nvCxnSpPr>
        <p:spPr>
          <a:xfrm xmlns:a="http://schemas.openxmlformats.org/drawingml/2006/main" flipH="1">
            <a:off x="3657600" y="2571750"/>
            <a:ext cx="2438400" cy="1571625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007681"/>
            </a:solidFill>
            <a:prstDash val="solid"/>
          </a:ln>
        </p:spPr>
      </p:cxnSp>
      <p:cxnSp>
        <p:nvCxnSpPr>
          <p:cNvPr id="47" name=""/>
          <p:cNvCxnSpPr>
            <a:stCxn xmlns:a="http://schemas.openxmlformats.org/drawingml/2006/main" id="5" idx="2"/>
            <a:endCxn xmlns:a="http://schemas.openxmlformats.org/drawingml/2006/main" id="8" idx="0"/>
          </p:cNvCxnSpPr>
          <p:nvPr/>
        </p:nvCxnSpPr>
        <p:spPr>
          <a:xfrm xmlns:a="http://schemas.openxmlformats.org/drawingml/2006/main" flipH="1">
            <a:off x="5943600" y="2571750"/>
            <a:ext cx="152400" cy="1571625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007681"/>
            </a:solidFill>
            <a:prstDash val="solid"/>
          </a:ln>
        </p:spPr>
      </p:cxnSp>
      <p:cxnSp>
        <p:nvCxnSpPr>
          <p:cNvPr id="48" name=""/>
          <p:cNvCxnSpPr>
            <a:stCxn xmlns:a="http://schemas.openxmlformats.org/drawingml/2006/main" id="5" idx="2"/>
            <a:endCxn xmlns:a="http://schemas.openxmlformats.org/drawingml/2006/main" id="9" idx="0"/>
          </p:cNvCxnSpPr>
          <p:nvPr/>
        </p:nvCxnSpPr>
        <p:spPr>
          <a:xfrm xmlns:a="http://schemas.openxmlformats.org/drawingml/2006/main">
            <a:off x="6096000" y="2571750"/>
            <a:ext cx="2133600" cy="1571625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007681"/>
            </a:solidFill>
            <a:prstDash val="solid"/>
          </a:ln>
        </p:spPr>
      </p:cxnSp>
      <p:cxnSp>
        <p:nvCxnSpPr>
          <p:cNvPr id="49" name=""/>
          <p:cNvCxnSpPr>
            <a:stCxn xmlns:a="http://schemas.openxmlformats.org/drawingml/2006/main" id="5" idx="2"/>
            <a:endCxn xmlns:a="http://schemas.openxmlformats.org/drawingml/2006/main" id="10" idx="0"/>
          </p:cNvCxnSpPr>
          <p:nvPr/>
        </p:nvCxnSpPr>
        <p:spPr>
          <a:xfrm xmlns:a="http://schemas.openxmlformats.org/drawingml/2006/main">
            <a:off x="6096000" y="2571750"/>
            <a:ext cx="4419600" cy="1571625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007681"/>
            </a:solidFill>
            <a:prstDash val="solid"/>
          </a:ln>
        </p:spPr>
      </p:cxnSp>
      <p:sp>
        <p:nvSpPr>
          <p:cNvPr id="16" name="Director of Business and Administrative Services-VACANT">
            <a:extLst xmlns:a="http://schemas.openxmlformats.org/drawingml/2006/main">
              <a:ext uri="{FF2B5EF4-FFF2-40B4-BE49-F238E27FC236}">
                <a16:creationId xmlns:a16="http://schemas.microsoft.com/office/drawing/2014/main" id="{5F78F1C1-555A-4010-A6B0-E4DB8C9BD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428750"/>
            <a:ext cx="4191000" cy="1143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007681"/>
          </a:solidFill>
          <a:ln xmlns:a="http://schemas.openxmlformats.org/drawingml/2006/main" w="28575">
            <a:solidFill>
              <a:srgbClr val="00768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3DEC20E-9613-46D4-A155-962F3030F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562100"/>
            <a:ext cx="3962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Director of Business and Administrative Services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36C09A-E028-4632-9EEE-13583E83F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085975"/>
            <a:ext cx="3962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VACANT</a:t>
            </a:r>
          </a:p>
        </p:txBody>
      </p:sp>
      <p:sp>
        <p:nvSpPr>
          <p:cNvPr id="19" name="Bursar-Maria Kristianti">
            <a:extLst xmlns:a="http://schemas.openxmlformats.org/drawingml/2006/main">
              <a:ext uri="{FF2B5EF4-FFF2-40B4-BE49-F238E27FC236}">
                <a16:creationId xmlns:a16="http://schemas.microsoft.com/office/drawing/2014/main" id="{A87563D1-E771-4E6D-BA66-21DA51623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4143375"/>
            <a:ext cx="2133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F5F4"/>
          </a:solidFill>
          <a:ln xmlns:a="http://schemas.openxmlformats.org/drawingml/2006/main" w="19050">
            <a:solidFill>
              <a:srgbClr val="00768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0DCB6F-9A49-4DF5-8175-BC6834F12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276725"/>
            <a:ext cx="190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63A4A"/>
                </a:solidFill>
              </a:defRPr>
            </a:pPr>
            <a:r>
              <a:rPr sz="975" b="1">
                <a:solidFill>
                  <a:srgbClr val="163A4A"/>
                </a:solidFill>
              </a:rPr>
              <a:t>Bursar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576B44-172B-4BB3-8A3D-E29E026C7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88632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B6670"/>
                </a:solidFill>
              </a:defRPr>
            </a:pPr>
            <a:r>
              <a:rPr sz="975" b="0">
                <a:solidFill>
                  <a:srgbClr val="5B6670"/>
                </a:solidFill>
              </a:rPr>
              <a:t>Maria Kristianti</a:t>
            </a:r>
          </a:p>
        </p:txBody>
      </p:sp>
      <p:sp>
        <p:nvSpPr>
          <p:cNvPr id="22" name="Senior Supervisor of&#10;Administrative &amp; Business Support-Joanna Louie">
            <a:extLst xmlns:a="http://schemas.openxmlformats.org/drawingml/2006/main">
              <a:ext uri="{FF2B5EF4-FFF2-40B4-BE49-F238E27FC236}">
                <a16:creationId xmlns:a16="http://schemas.microsoft.com/office/drawing/2014/main" id="{1BF59EB7-729E-49C1-94EC-BD8F0F6F3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4143375"/>
            <a:ext cx="2133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F5F4"/>
          </a:solidFill>
          <a:ln xmlns:a="http://schemas.openxmlformats.org/drawingml/2006/main" w="19050">
            <a:solidFill>
              <a:srgbClr val="00768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B59AFDD-E851-4DAD-A20F-7C8182540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276725"/>
            <a:ext cx="190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63A4A"/>
                </a:solidFill>
              </a:defRPr>
            </a:pPr>
            <a:r>
              <a:rPr sz="975" b="1">
                <a:solidFill>
                  <a:srgbClr val="163A4A"/>
                </a:solidFill>
              </a:rPr>
              <a:t>Senior Supervisor of</a:t>
            </a:r>
          </a:p>
          <a:p xmlns:a="http://schemas.openxmlformats.org/drawingml/2006/main">
            <a:pPr algn="ctr">
              <a:defRPr sz="975" b="1">
                <a:solidFill>
                  <a:srgbClr val="163A4A"/>
                </a:solidFill>
              </a:defRPr>
            </a:pPr>
            <a:r>
              <a:rPr sz="975" b="1">
                <a:solidFill>
                  <a:srgbClr val="163A4A"/>
                </a:solidFill>
              </a:rPr>
              <a:t>Administrative &amp; Business Support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B69FAD5-9D78-41F1-A7B9-03604C9D1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88632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B6670"/>
                </a:solidFill>
              </a:defRPr>
            </a:pPr>
            <a:r>
              <a:rPr sz="975" b="0">
                <a:solidFill>
                  <a:srgbClr val="5B6670"/>
                </a:solidFill>
              </a:rPr>
              <a:t>Joanna Louie</a:t>
            </a:r>
          </a:p>
        </p:txBody>
      </p:sp>
      <p:sp>
        <p:nvSpPr>
          <p:cNvPr id="25" name="Senior Staff Services/&#10;Fiscal Specialist-Ke (Joyce) Van Valkenburgh">
            <a:extLst xmlns:a="http://schemas.openxmlformats.org/drawingml/2006/main">
              <a:ext uri="{FF2B5EF4-FFF2-40B4-BE49-F238E27FC236}">
                <a16:creationId xmlns:a16="http://schemas.microsoft.com/office/drawing/2014/main" id="{7C446BF9-7E10-4E02-9B1B-074F561DF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143375"/>
            <a:ext cx="2133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F5F4"/>
          </a:solidFill>
          <a:ln xmlns:a="http://schemas.openxmlformats.org/drawingml/2006/main" w="19050">
            <a:solidFill>
              <a:srgbClr val="007681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14E6114-F081-4542-8A4F-CABFAF36B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276725"/>
            <a:ext cx="190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63A4A"/>
                </a:solidFill>
              </a:defRPr>
            </a:pPr>
            <a:r>
              <a:rPr sz="975" b="1">
                <a:solidFill>
                  <a:srgbClr val="163A4A"/>
                </a:solidFill>
              </a:rPr>
              <a:t>Senior Staff Services/</a:t>
            </a:r>
          </a:p>
          <a:p xmlns:a="http://schemas.openxmlformats.org/drawingml/2006/main">
            <a:pPr algn="ctr">
              <a:defRPr sz="975" b="1">
                <a:solidFill>
                  <a:srgbClr val="163A4A"/>
                </a:solidFill>
              </a:defRPr>
            </a:pPr>
            <a:r>
              <a:rPr sz="975" b="1">
                <a:solidFill>
                  <a:srgbClr val="163A4A"/>
                </a:solidFill>
              </a:rPr>
              <a:t>Fiscal Specialist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3B0CF11-0D1B-4AD4-B0F4-E9D0B90DB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88632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B6670"/>
                </a:solidFill>
              </a:defRPr>
            </a:pPr>
            <a:r>
              <a:rPr sz="975" b="0">
                <a:solidFill>
                  <a:srgbClr val="5B6670"/>
                </a:solidFill>
              </a:rPr>
              <a:t>Ke (Joyce) Van Valkenburgh</a:t>
            </a:r>
          </a:p>
        </p:txBody>
      </p:sp>
      <p:sp>
        <p:nvSpPr>
          <p:cNvPr id="28" name="Staff Assistant-Nailah Keeles">
            <a:extLst xmlns:a="http://schemas.openxmlformats.org/drawingml/2006/main">
              <a:ext uri="{FF2B5EF4-FFF2-40B4-BE49-F238E27FC236}">
                <a16:creationId xmlns:a16="http://schemas.microsoft.com/office/drawing/2014/main" id="{249FDCCC-9A23-4025-8741-A05A975EB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43375"/>
            <a:ext cx="2133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F5F4"/>
          </a:solidFill>
          <a:ln xmlns:a="http://schemas.openxmlformats.org/drawingml/2006/main" w="19050">
            <a:solidFill>
              <a:srgbClr val="007681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890B213-6A70-4759-944D-C15DF208C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276725"/>
            <a:ext cx="190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63A4A"/>
                </a:solidFill>
              </a:defRPr>
            </a:pPr>
            <a:r>
              <a:rPr sz="975" b="1">
                <a:solidFill>
                  <a:srgbClr val="163A4A"/>
                </a:solidFill>
              </a:rPr>
              <a:t>Staff Assistant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17632C6-A81C-48E2-9FD0-D8CB02218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88632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B6670"/>
                </a:solidFill>
              </a:defRPr>
            </a:pPr>
            <a:r>
              <a:rPr sz="975" b="0">
                <a:solidFill>
                  <a:srgbClr val="5B6670"/>
                </a:solidFill>
              </a:rPr>
              <a:t>Nailah Keeles</a:t>
            </a:r>
          </a:p>
        </p:txBody>
      </p:sp>
      <p:sp>
        <p:nvSpPr>
          <p:cNvPr id="31" name="Campus Warehouse Supervisor-Michael Alvillar">
            <a:extLst xmlns:a="http://schemas.openxmlformats.org/drawingml/2006/main">
              <a:ext uri="{FF2B5EF4-FFF2-40B4-BE49-F238E27FC236}">
                <a16:creationId xmlns:a16="http://schemas.microsoft.com/office/drawing/2014/main" id="{9F7D25BC-DE07-40E8-A7C4-8E61EAE0A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143375"/>
            <a:ext cx="2133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F5F4"/>
          </a:solidFill>
          <a:ln xmlns:a="http://schemas.openxmlformats.org/drawingml/2006/main" w="19050">
            <a:solidFill>
              <a:srgbClr val="007681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B0B3EE3-4424-4287-A2B6-CFE578D50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4276725"/>
            <a:ext cx="190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63A4A"/>
                </a:solidFill>
              </a:defRPr>
            </a:pPr>
            <a:r>
              <a:rPr sz="975" b="1">
                <a:solidFill>
                  <a:srgbClr val="163A4A"/>
                </a:solidFill>
              </a:rPr>
              <a:t>Campus Warehouse Supervisor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F9B4520-52A8-4DF2-A93F-055034887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488632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B6670"/>
                </a:solidFill>
              </a:defRPr>
            </a:pPr>
            <a:r>
              <a:rPr sz="975" b="0">
                <a:solidFill>
                  <a:srgbClr val="5B6670"/>
                </a:solidFill>
              </a:rPr>
              <a:t>Michael Alvillar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C2B8B05-8ADF-4BE3-88F9-2121B9077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6381750"/>
            <a:ext cx="1143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>
                <a:solidFill>
                  <a:srgbClr val="5B6670"/>
                </a:solidFill>
              </a:defRPr>
            </a:pPr>
            <a:r>
              <a:rPr sz="825">
                <a:solidFill>
                  <a:srgbClr val="5B6670"/>
                </a:solidFill>
              </a:rPr>
              <a:t>Berkeley City College  |  Business and Administrative Services</a:t>
            </a:r>
          </a:p>
        </p:txBody>
      </p:sp>
    </p:spTree>
    <p:extLst>
      <p:ext uri="{BB962C8B-B14F-4D97-AF65-F5344CB8AC3E}">
        <p14:creationId xmlns:p14="http://schemas.microsoft.com/office/powerpoint/2010/main" val="91805719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2026-08-24T18:56:48.7790000Z</dcterms:created>
  <dcterms:modified xsi:type="dcterms:W3CDTF">2026-08-24T18:56:48.7800000Z</dcterms:modified>
</coreProperties>
</file>