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7" r:id="rId3"/>
  </p:sldMasterIdLst>
  <p:sldIdLst>
    <p:sldId id="256" r:id="rId4"/>
    <p:sldId id="506" r:id="rId5"/>
    <p:sldId id="546" r:id="rId6"/>
    <p:sldId id="508" r:id="rId7"/>
    <p:sldId id="533" r:id="rId8"/>
    <p:sldId id="534" r:id="rId9"/>
    <p:sldId id="545" r:id="rId10"/>
    <p:sldId id="544" r:id="rId11"/>
    <p:sldId id="543" r:id="rId12"/>
    <p:sldId id="542" r:id="rId13"/>
    <p:sldId id="541" r:id="rId14"/>
    <p:sldId id="540" r:id="rId15"/>
    <p:sldId id="539" r:id="rId16"/>
    <p:sldId id="538" r:id="rId17"/>
    <p:sldId id="537" r:id="rId18"/>
    <p:sldId id="536" r:id="rId19"/>
    <p:sldId id="535" r:id="rId20"/>
    <p:sldId id="549" r:id="rId21"/>
    <p:sldId id="283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496460-A9DF-4172-47E8-E9F9E42AA750}" name="Angelica Garcia" initials="AG" userId="S::angelicagarcia@peralta.edu::e4759e87-aa36-4544-9c2a-e215fa5568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88"/>
    <a:srgbClr val="FFFFFF"/>
    <a:srgbClr val="947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/>
    <p:restoredTop sz="96715"/>
  </p:normalViewPr>
  <p:slideViewPr>
    <p:cSldViewPr snapToGrid="0">
      <p:cViewPr varScale="1">
        <p:scale>
          <a:sx n="128" d="100"/>
          <a:sy n="128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microsoft.com/office/2018/10/relationships/authors" Target="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557F82-FA00-7B46-AFF5-FF012B8077D5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4E5349-A00C-CF43-9E35-5AA7FABA0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2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9F82C6-AF8B-1448-A7CF-B19D025F0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39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9" indent="0" algn="ctr">
              <a:buNone/>
              <a:defRPr sz="1500"/>
            </a:lvl2pPr>
            <a:lvl3pPr marL="685859" indent="0" algn="ctr">
              <a:buNone/>
              <a:defRPr sz="1350"/>
            </a:lvl3pPr>
            <a:lvl4pPr marL="1028788" indent="0" algn="ctr">
              <a:buNone/>
              <a:defRPr sz="1200"/>
            </a:lvl4pPr>
            <a:lvl5pPr marL="1371717" indent="0" algn="ctr">
              <a:buNone/>
              <a:defRPr sz="1200"/>
            </a:lvl5pPr>
            <a:lvl6pPr marL="1714646" indent="0" algn="ctr">
              <a:buNone/>
              <a:defRPr sz="1200"/>
            </a:lvl6pPr>
            <a:lvl7pPr marL="2057576" indent="0" algn="ctr">
              <a:buNone/>
              <a:defRPr sz="1200"/>
            </a:lvl7pPr>
            <a:lvl8pPr marL="2400505" indent="0" algn="ctr">
              <a:buNone/>
              <a:defRPr sz="1200"/>
            </a:lvl8pPr>
            <a:lvl9pPr marL="27434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4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1F081-F62F-EF43-89AC-78339D5C3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24D824-1533-1647-B318-F3E7D4296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4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8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2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39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9" indent="0" algn="ctr">
              <a:buNone/>
              <a:defRPr sz="1500"/>
            </a:lvl2pPr>
            <a:lvl3pPr marL="685859" indent="0" algn="ctr">
              <a:buNone/>
              <a:defRPr sz="1350"/>
            </a:lvl3pPr>
            <a:lvl4pPr marL="1028788" indent="0" algn="ctr">
              <a:buNone/>
              <a:defRPr sz="1200"/>
            </a:lvl4pPr>
            <a:lvl5pPr marL="1371717" indent="0" algn="ctr">
              <a:buNone/>
              <a:defRPr sz="1200"/>
            </a:lvl5pPr>
            <a:lvl6pPr marL="1714646" indent="0" algn="ctr">
              <a:buNone/>
              <a:defRPr sz="1200"/>
            </a:lvl6pPr>
            <a:lvl7pPr marL="2057576" indent="0" algn="ctr">
              <a:buNone/>
              <a:defRPr sz="1200"/>
            </a:lvl7pPr>
            <a:lvl8pPr marL="2400505" indent="0" algn="ctr">
              <a:buNone/>
              <a:defRPr sz="1200"/>
            </a:lvl8pPr>
            <a:lvl9pPr marL="27434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5C447A-5B53-E64D-8988-A0187622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BD8199-ADDA-BD43-ABE8-A4C523642F79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1" cy="28527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CFA8DA-E783-4142-8B32-2DCF5EA2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4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F35D83-CCAC-7B4C-8C8B-1F5248D10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2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638AA0-6ED4-7C44-9B8B-D06CBC388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6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AD59-9A2F-B04B-84FE-0FBF779A1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9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A1EE21-2688-404A-BF2D-62BD933D719E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7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557F82-FA00-7B46-AFF5-FF012B8077D5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5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7"/>
            <a:ext cx="617220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4F425A-3413-8245-8B5F-294FAADC0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6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7"/>
            <a:ext cx="617220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9" indent="0">
              <a:buNone/>
              <a:defRPr sz="2100"/>
            </a:lvl2pPr>
            <a:lvl3pPr marL="685859" indent="0">
              <a:buNone/>
              <a:defRPr sz="1800"/>
            </a:lvl3pPr>
            <a:lvl4pPr marL="1028788" indent="0">
              <a:buNone/>
              <a:defRPr sz="1500"/>
            </a:lvl4pPr>
            <a:lvl5pPr marL="1371717" indent="0">
              <a:buNone/>
              <a:defRPr sz="1500"/>
            </a:lvl5pPr>
            <a:lvl6pPr marL="1714646" indent="0">
              <a:buNone/>
              <a:defRPr sz="1500"/>
            </a:lvl6pPr>
            <a:lvl7pPr marL="2057576" indent="0">
              <a:buNone/>
              <a:defRPr sz="1500"/>
            </a:lvl7pPr>
            <a:lvl8pPr marL="2400505" indent="0">
              <a:buNone/>
              <a:defRPr sz="1500"/>
            </a:lvl8pPr>
            <a:lvl9pPr marL="274343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40D924-D702-484A-8B79-3541A9C7B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0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2E068-8CC6-9149-86C1-070496514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5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C554BA-C215-644C-8F86-1C18E0DC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34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6D31D-ACD8-E94D-B538-69ACCE099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E8400B-FBE7-8D43-B4AC-0D06E6DC4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2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A28632C-CD66-5F4B-87E8-3D73AD102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39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29" indent="0" algn="ctr">
              <a:buNone/>
              <a:defRPr sz="1500"/>
            </a:lvl2pPr>
            <a:lvl3pPr marL="685859" indent="0" algn="ctr">
              <a:buNone/>
              <a:defRPr sz="1350"/>
            </a:lvl3pPr>
            <a:lvl4pPr marL="1028788" indent="0" algn="ctr">
              <a:buNone/>
              <a:defRPr sz="1200"/>
            </a:lvl4pPr>
            <a:lvl5pPr marL="1371717" indent="0" algn="ctr">
              <a:buNone/>
              <a:defRPr sz="1200"/>
            </a:lvl5pPr>
            <a:lvl6pPr marL="1714646" indent="0" algn="ctr">
              <a:buNone/>
              <a:defRPr sz="1200"/>
            </a:lvl6pPr>
            <a:lvl7pPr marL="2057576" indent="0" algn="ctr">
              <a:buNone/>
              <a:defRPr sz="1200"/>
            </a:lvl7pPr>
            <a:lvl8pPr marL="2400505" indent="0" algn="ctr">
              <a:buNone/>
              <a:defRPr sz="1200"/>
            </a:lvl8pPr>
            <a:lvl9pPr marL="27434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676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BD8199-ADDA-BD43-ABE8-A4C523642F79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35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1" cy="28527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CFA8DA-E783-4142-8B32-2DCF5EA2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2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F35D83-CCAC-7B4C-8C8B-1F5248D10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46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638AA0-6ED4-7C44-9B8B-D06CBC3884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7AD59-9A2F-B04B-84FE-0FBF779A1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2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1" cy="28527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5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F5BA5B-3D53-364F-96FE-FE964DA95FA6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46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A1EE21-2688-404A-BF2D-62BD933D719E}"/>
              </a:ext>
            </a:extLst>
          </p:cNvPr>
          <p:cNvSpPr txBox="1">
            <a:spLocks/>
          </p:cNvSpPr>
          <p:nvPr/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5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7"/>
            <a:ext cx="617220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4F425A-3413-8245-8B5F-294FAADC0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33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7"/>
            <a:ext cx="617220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9" indent="0">
              <a:buNone/>
              <a:defRPr sz="2100"/>
            </a:lvl2pPr>
            <a:lvl3pPr marL="685859" indent="0">
              <a:buNone/>
              <a:defRPr sz="1800"/>
            </a:lvl3pPr>
            <a:lvl4pPr marL="1028788" indent="0">
              <a:buNone/>
              <a:defRPr sz="1500"/>
            </a:lvl4pPr>
            <a:lvl5pPr marL="1371717" indent="0">
              <a:buNone/>
              <a:defRPr sz="1500"/>
            </a:lvl5pPr>
            <a:lvl6pPr marL="1714646" indent="0">
              <a:buNone/>
              <a:defRPr sz="1500"/>
            </a:lvl6pPr>
            <a:lvl7pPr marL="2057576" indent="0">
              <a:buNone/>
              <a:defRPr sz="1500"/>
            </a:lvl7pPr>
            <a:lvl8pPr marL="2400505" indent="0">
              <a:buNone/>
              <a:defRPr sz="1500"/>
            </a:lvl8pPr>
            <a:lvl9pPr marL="274343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40D924-D702-484A-8B79-3541A9C7B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6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2E068-8CC6-9149-86C1-070496514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0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C554BA-C215-644C-8F86-1C18E0DCC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4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6"/>
            <a:ext cx="5181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83A7C5A-EA0D-8C46-B075-C2693D940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29" indent="0">
              <a:buNone/>
              <a:defRPr sz="1500" b="1"/>
            </a:lvl2pPr>
            <a:lvl3pPr marL="685859" indent="0">
              <a:buNone/>
              <a:defRPr sz="1350" b="1"/>
            </a:lvl3pPr>
            <a:lvl4pPr marL="1028788" indent="0">
              <a:buNone/>
              <a:defRPr sz="1200" b="1"/>
            </a:lvl4pPr>
            <a:lvl5pPr marL="1371717" indent="0">
              <a:buNone/>
              <a:defRPr sz="1200" b="1"/>
            </a:lvl5pPr>
            <a:lvl6pPr marL="1714646" indent="0">
              <a:buNone/>
              <a:defRPr sz="1200" b="1"/>
            </a:lvl6pPr>
            <a:lvl7pPr marL="2057576" indent="0">
              <a:buNone/>
              <a:defRPr sz="1200" b="1"/>
            </a:lvl7pPr>
            <a:lvl8pPr marL="2400505" indent="0">
              <a:buNone/>
              <a:defRPr sz="1200" b="1"/>
            </a:lvl8pPr>
            <a:lvl9pPr marL="27434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19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EEF39-3D05-8E4A-866F-376344AE8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136388-045C-F84B-B6E8-66F615959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949" y="121364"/>
            <a:ext cx="112141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D9359F-B12F-E249-9B81-318C9E8F2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7"/>
            <a:ext cx="617220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0B22A6-256B-3542-8D03-252704950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7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7"/>
            <a:ext cx="617220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29" indent="0">
              <a:buNone/>
              <a:defRPr sz="2100"/>
            </a:lvl2pPr>
            <a:lvl3pPr marL="685859" indent="0">
              <a:buNone/>
              <a:defRPr sz="1800"/>
            </a:lvl3pPr>
            <a:lvl4pPr marL="1028788" indent="0">
              <a:buNone/>
              <a:defRPr sz="1500"/>
            </a:lvl4pPr>
            <a:lvl5pPr marL="1371717" indent="0">
              <a:buNone/>
              <a:defRPr sz="1500"/>
            </a:lvl5pPr>
            <a:lvl6pPr marL="1714646" indent="0">
              <a:buNone/>
              <a:defRPr sz="1500"/>
            </a:lvl6pPr>
            <a:lvl7pPr marL="2057576" indent="0">
              <a:buNone/>
              <a:defRPr sz="1500"/>
            </a:lvl7pPr>
            <a:lvl8pPr marL="2400505" indent="0">
              <a:buNone/>
              <a:defRPr sz="1500"/>
            </a:lvl8pPr>
            <a:lvl9pPr marL="2743434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1"/>
            <a:ext cx="393223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29" indent="0">
              <a:buNone/>
              <a:defRPr sz="1050"/>
            </a:lvl2pPr>
            <a:lvl3pPr marL="685859" indent="0">
              <a:buNone/>
              <a:defRPr sz="900"/>
            </a:lvl3pPr>
            <a:lvl4pPr marL="1028788" indent="0">
              <a:buNone/>
              <a:defRPr sz="750"/>
            </a:lvl4pPr>
            <a:lvl5pPr marL="1371717" indent="0">
              <a:buNone/>
              <a:defRPr sz="750"/>
            </a:lvl5pPr>
            <a:lvl6pPr marL="1714646" indent="0">
              <a:buNone/>
              <a:defRPr sz="750"/>
            </a:lvl6pPr>
            <a:lvl7pPr marL="2057576" indent="0">
              <a:buNone/>
              <a:defRPr sz="750"/>
            </a:lvl7pPr>
            <a:lvl8pPr marL="2400505" indent="0">
              <a:buNone/>
              <a:defRPr sz="750"/>
            </a:lvl8pPr>
            <a:lvl9pPr marL="274343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A3BCD1-9E12-B645-BA1A-D15527E1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8.sv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964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170" y="365127"/>
            <a:ext cx="11111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70" y="1825626"/>
            <a:ext cx="111112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13AAE3-FC90-B64F-B273-762B785D9C9E}"/>
              </a:ext>
            </a:extLst>
          </p:cNvPr>
          <p:cNvSpPr txBox="1">
            <a:spLocks/>
          </p:cNvSpPr>
          <p:nvPr/>
        </p:nvSpPr>
        <p:spPr>
          <a:xfrm>
            <a:off x="8902701" y="6529949"/>
            <a:ext cx="2901765" cy="1957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 b="0" i="0">
                <a:solidFill>
                  <a:srgbClr val="007088"/>
                </a:solidFill>
                <a:latin typeface="Garamond" panose="02020404030301010803" pitchFamily="18" charset="0"/>
                <a:ea typeface="Palatino" pitchFamily="2" charset="77"/>
                <a:cs typeface="Calibri" panose="020F0502020204030204" pitchFamily="34" charset="0"/>
              </a:rPr>
              <a:t>Copyright © 2022 Peralta Community College District. All Rights Reserved.</a:t>
            </a:r>
          </a:p>
        </p:txBody>
      </p:sp>
      <p:pic>
        <p:nvPicPr>
          <p:cNvPr id="8" name="Picture 7" descr="A picture containing the Peralta Community College District Logo. ">
            <a:extLst>
              <a:ext uri="{FF2B5EF4-FFF2-40B4-BE49-F238E27FC236}">
                <a16:creationId xmlns:a16="http://schemas.microsoft.com/office/drawing/2014/main" id="{5D49A4D1-B4F1-4348-A73B-4BB8673FFDC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66" y="45932"/>
            <a:ext cx="304354" cy="3043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CF4353-6AF5-3043-BD61-15CF0E07647B}"/>
              </a:ext>
            </a:extLst>
          </p:cNvPr>
          <p:cNvGrpSpPr/>
          <p:nvPr/>
        </p:nvGrpSpPr>
        <p:grpSpPr>
          <a:xfrm rot="10800000">
            <a:off x="415169" y="6604952"/>
            <a:ext cx="2239034" cy="46682"/>
            <a:chOff x="1009344" y="6622058"/>
            <a:chExt cx="2239034" cy="4668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ED18DE-2394-234F-9FE0-B4FA46AF6B8A}"/>
                </a:ext>
              </a:extLst>
            </p:cNvPr>
            <p:cNvSpPr/>
            <p:nvPr/>
          </p:nvSpPr>
          <p:spPr>
            <a:xfrm>
              <a:off x="1009344" y="6622058"/>
              <a:ext cx="1097445" cy="45719"/>
            </a:xfrm>
            <a:prstGeom prst="rect">
              <a:avLst/>
            </a:prstGeom>
            <a:solidFill>
              <a:srgbClr val="007088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2DAFB8-3707-924D-A8D7-987577BF96B4}"/>
                </a:ext>
              </a:extLst>
            </p:cNvPr>
            <p:cNvSpPr/>
            <p:nvPr/>
          </p:nvSpPr>
          <p:spPr>
            <a:xfrm>
              <a:off x="2150933" y="6623021"/>
              <a:ext cx="1097445" cy="45719"/>
            </a:xfrm>
            <a:prstGeom prst="rect">
              <a:avLst/>
            </a:prstGeom>
            <a:solidFill>
              <a:srgbClr val="947D4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C2BDBC4-9374-AC4C-9E76-DFFBAA2DD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947D4E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AE3BE5C-D1A8-7C4C-AB6B-C1AA1E6728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115009" y="-125099"/>
            <a:ext cx="610074" cy="6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9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0" r:id="rId12"/>
  </p:sldLayoutIdLst>
  <p:txStyles>
    <p:titleStyle>
      <a:lvl1pPr algn="l" defTabSz="68585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94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3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11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40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8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7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5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4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170" y="365127"/>
            <a:ext cx="11080143" cy="928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70" y="1476421"/>
            <a:ext cx="11080143" cy="472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13AAE3-FC90-B64F-B273-762B785D9C9E}"/>
              </a:ext>
            </a:extLst>
          </p:cNvPr>
          <p:cNvSpPr txBox="1">
            <a:spLocks/>
          </p:cNvSpPr>
          <p:nvPr/>
        </p:nvSpPr>
        <p:spPr>
          <a:xfrm>
            <a:off x="8902701" y="6529949"/>
            <a:ext cx="2901765" cy="1957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>
                <a:solidFill>
                  <a:schemeClr val="bg1"/>
                </a:solidFill>
                <a:latin typeface="Garamond" panose="02020404030301010803" pitchFamily="18" charset="0"/>
                <a:ea typeface="Palatino" pitchFamily="2" charset="77"/>
                <a:cs typeface="Calibri" panose="020F0502020204030204" pitchFamily="34" charset="0"/>
              </a:rPr>
              <a:t>Copyright © 2022 Peralta Community College District. All Rights Reserved.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9664B0-06CD-A841-BBE0-E0582782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F7075D0-9153-C243-91BC-D505FBF786C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12435" y="-126386"/>
            <a:ext cx="612648" cy="612648"/>
          </a:xfrm>
          <a:prstGeom prst="rect">
            <a:avLst/>
          </a:prstGeom>
        </p:spPr>
      </p:pic>
      <p:pic>
        <p:nvPicPr>
          <p:cNvPr id="16" name="Picture 15" descr="A picture containing the Peralta Community College District Logo. ">
            <a:extLst>
              <a:ext uri="{FF2B5EF4-FFF2-40B4-BE49-F238E27FC236}">
                <a16:creationId xmlns:a16="http://schemas.microsoft.com/office/drawing/2014/main" id="{1CF3233F-719A-F74E-AF06-1F6AF239ED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66" y="45932"/>
            <a:ext cx="304354" cy="3043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214B94-983C-9946-B680-2B8EF45E666D}"/>
              </a:ext>
            </a:extLst>
          </p:cNvPr>
          <p:cNvGrpSpPr/>
          <p:nvPr userDrawn="1"/>
        </p:nvGrpSpPr>
        <p:grpSpPr>
          <a:xfrm>
            <a:off x="415169" y="6604952"/>
            <a:ext cx="2239034" cy="46682"/>
            <a:chOff x="1009344" y="6622058"/>
            <a:chExt cx="2239034" cy="466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C4F559-1BCC-B948-BC2C-7EB305375D65}"/>
                </a:ext>
              </a:extLst>
            </p:cNvPr>
            <p:cNvSpPr/>
            <p:nvPr/>
          </p:nvSpPr>
          <p:spPr>
            <a:xfrm>
              <a:off x="1009344" y="6622058"/>
              <a:ext cx="10974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3FD240-2F24-A345-A3B0-8FFCD3D1A4F1}"/>
                </a:ext>
              </a:extLst>
            </p:cNvPr>
            <p:cNvSpPr/>
            <p:nvPr/>
          </p:nvSpPr>
          <p:spPr>
            <a:xfrm>
              <a:off x="2150933" y="6623021"/>
              <a:ext cx="1097445" cy="45719"/>
            </a:xfrm>
            <a:prstGeom prst="rect">
              <a:avLst/>
            </a:prstGeom>
            <a:solidFill>
              <a:srgbClr val="947D4E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97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5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94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323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25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18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6111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40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8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7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5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4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170" y="365127"/>
            <a:ext cx="11080143" cy="928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70" y="1476421"/>
            <a:ext cx="11080143" cy="472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13AAE3-FC90-B64F-B273-762B785D9C9E}"/>
              </a:ext>
            </a:extLst>
          </p:cNvPr>
          <p:cNvSpPr txBox="1">
            <a:spLocks/>
          </p:cNvSpPr>
          <p:nvPr/>
        </p:nvSpPr>
        <p:spPr>
          <a:xfrm>
            <a:off x="8902701" y="6529949"/>
            <a:ext cx="2901765" cy="1957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>
                <a:solidFill>
                  <a:schemeClr val="bg1"/>
                </a:solidFill>
                <a:latin typeface="Garamond" panose="02020404030301010803" pitchFamily="18" charset="0"/>
                <a:ea typeface="Palatino" pitchFamily="2" charset="77"/>
                <a:cs typeface="Calibri" panose="020F0502020204030204" pitchFamily="34" charset="0"/>
              </a:rPr>
              <a:t>Copyright © 2022 Peralta Community College District. All Rights Reserved.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9664B0-06CD-A841-BBE0-E0582782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399" y="6492561"/>
            <a:ext cx="2743201" cy="24407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80A8805-481E-9945-9A4E-5A535D120D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BC6033E-CD17-7440-9D88-3924C2E602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12435" y="-126386"/>
            <a:ext cx="612648" cy="612648"/>
          </a:xfrm>
          <a:prstGeom prst="rect">
            <a:avLst/>
          </a:prstGeom>
        </p:spPr>
      </p:pic>
      <p:pic>
        <p:nvPicPr>
          <p:cNvPr id="16" name="Picture 15" descr="A picture containing the Peralta Community College District Logo. ">
            <a:extLst>
              <a:ext uri="{FF2B5EF4-FFF2-40B4-BE49-F238E27FC236}">
                <a16:creationId xmlns:a16="http://schemas.microsoft.com/office/drawing/2014/main" id="{74B0D47E-428D-5F4E-B121-306A1A4BCDA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66" y="45932"/>
            <a:ext cx="304354" cy="3043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E06C39-90DB-D745-8912-C8E88BEEE43F}"/>
              </a:ext>
            </a:extLst>
          </p:cNvPr>
          <p:cNvGrpSpPr/>
          <p:nvPr userDrawn="1"/>
        </p:nvGrpSpPr>
        <p:grpSpPr>
          <a:xfrm rot="10800000">
            <a:off x="415169" y="6604952"/>
            <a:ext cx="2239034" cy="46682"/>
            <a:chOff x="1009344" y="6622058"/>
            <a:chExt cx="2239034" cy="4668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ACC544-2D86-B04A-B400-8E6787A676F9}"/>
                </a:ext>
              </a:extLst>
            </p:cNvPr>
            <p:cNvSpPr/>
            <p:nvPr/>
          </p:nvSpPr>
          <p:spPr>
            <a:xfrm>
              <a:off x="1009344" y="6622058"/>
              <a:ext cx="10974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63AF40-FA91-374B-8458-D064D8E2BF93}"/>
                </a:ext>
              </a:extLst>
            </p:cNvPr>
            <p:cNvSpPr/>
            <p:nvPr/>
          </p:nvSpPr>
          <p:spPr>
            <a:xfrm>
              <a:off x="2150933" y="6623021"/>
              <a:ext cx="1097445" cy="45719"/>
            </a:xfrm>
            <a:prstGeom prst="rect">
              <a:avLst/>
            </a:prstGeom>
            <a:solidFill>
              <a:srgbClr val="007088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003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5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65" indent="-171465" algn="l" defTabSz="68585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94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323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25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182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6111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40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9" indent="-171465" algn="l" defTabSz="68585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9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8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7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6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5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4" algn="l" defTabSz="6858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7.xlsx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8.xlsx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10.xlsx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11.xlsx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_Worksheet12.xlsx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Excel_Worksheet13.xlsx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14.xlsx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Excel_Worksheet15.xlsx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Excel_Worksheet16.xlsx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Excel_Worksheet17.xlsx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Excel_Worksheet18.xlsx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Excel_Worksheet19.xlsx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package" Target="../embeddings/Microsoft_Excel_Worksheet20.xlsx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Excel_Worksheet21.xlsx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package" Target="../embeddings/Microsoft_Excel_Worksheet22.xlsx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Excel_Worksheet23.xlsx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220F1CE3-4C0A-CE4B-2800-4A9FBE50F7DA}"/>
              </a:ext>
            </a:extLst>
          </p:cNvPr>
          <p:cNvSpPr txBox="1"/>
          <p:nvPr/>
        </p:nvSpPr>
        <p:spPr>
          <a:xfrm>
            <a:off x="482320" y="2362899"/>
            <a:ext cx="11043139" cy="338475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4800" b="1" dirty="0">
                <a:solidFill>
                  <a:srgbClr val="007088"/>
                </a:solidFill>
              </a:rPr>
              <a:t>Shared Governance</a:t>
            </a:r>
          </a:p>
          <a:p>
            <a:pPr algn="ctr"/>
            <a:r>
              <a:rPr lang="en-US" sz="4800" b="1" dirty="0">
                <a:solidFill>
                  <a:srgbClr val="007088"/>
                </a:solidFill>
              </a:rPr>
              <a:t>Self-Evaluation Survey</a:t>
            </a:r>
          </a:p>
          <a:p>
            <a:pPr algn="ctr"/>
            <a:r>
              <a:rPr lang="en-US" sz="4800" b="1" dirty="0">
                <a:solidFill>
                  <a:srgbClr val="007088"/>
                </a:solidFill>
              </a:rPr>
              <a:t>Spring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B7951-3799-D918-1C38-A874E5156253}"/>
              </a:ext>
            </a:extLst>
          </p:cNvPr>
          <p:cNvSpPr txBox="1">
            <a:spLocks/>
          </p:cNvSpPr>
          <p:nvPr/>
        </p:nvSpPr>
        <p:spPr>
          <a:xfrm>
            <a:off x="8025919" y="5423110"/>
            <a:ext cx="3683761" cy="805398"/>
          </a:xfrm>
          <a:prstGeom prst="rect">
            <a:avLst/>
          </a:prstGeom>
        </p:spPr>
        <p:txBody>
          <a:bodyPr>
            <a:normAutofit/>
          </a:bodyPr>
          <a:lstStyle>
            <a:lvl1pPr marL="171465" indent="-171465" algn="l" defTabSz="68585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94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323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252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82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111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040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69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99" indent="-171465" algn="l" defTabSz="68585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Franklin Gothic Medium Cond"/>
              </a:rPr>
              <a:t>Dr. Phoumy Sayavong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</a:rPr>
              <a:t>Senior Research &amp; Planning Analyst</a:t>
            </a:r>
          </a:p>
        </p:txBody>
      </p:sp>
    </p:spTree>
    <p:extLst>
      <p:ext uri="{BB962C8B-B14F-4D97-AF65-F5344CB8AC3E}">
        <p14:creationId xmlns:p14="http://schemas.microsoft.com/office/powerpoint/2010/main" val="421780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7F67-77C9-B078-F2E4-2A720EF19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DC91FE7-6923-4F17-32A4-8AFEF2ED7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499467"/>
              </p:ext>
            </p:extLst>
          </p:nvPr>
        </p:nvGraphicFramePr>
        <p:xfrm>
          <a:off x="564008" y="1957067"/>
          <a:ext cx="11078661" cy="4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029700" imgH="3454400" progId="Excel.Sheet.12">
                  <p:embed/>
                </p:oleObj>
              </mc:Choice>
              <mc:Fallback>
                <p:oleObj name="Worksheet" r:id="rId2" imgW="9029700" imgH="3454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008" y="1957067"/>
                        <a:ext cx="11078661" cy="4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34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84A51-7FF1-5B18-AA5E-392268C24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8E1219-B165-2442-4618-3F782D1A1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52770"/>
              </p:ext>
            </p:extLst>
          </p:nvPr>
        </p:nvGraphicFramePr>
        <p:xfrm>
          <a:off x="469900" y="2156557"/>
          <a:ext cx="11252200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52200" imgH="3302000" progId="Excel.Sheet.12">
                  <p:embed/>
                </p:oleObj>
              </mc:Choice>
              <mc:Fallback>
                <p:oleObj name="Worksheet" r:id="rId2" imgW="11252200" imgH="3302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9900" y="2156557"/>
                        <a:ext cx="11252200" cy="33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0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85490-C211-1B54-998A-936E7BC4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F858C33-AD3D-55E2-5B42-170B4BFB5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934893"/>
              </p:ext>
            </p:extLst>
          </p:nvPr>
        </p:nvGraphicFramePr>
        <p:xfrm>
          <a:off x="542818" y="2012717"/>
          <a:ext cx="11176006" cy="366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058400" imgH="3302000" progId="Excel.Sheet.12">
                  <p:embed/>
                </p:oleObj>
              </mc:Choice>
              <mc:Fallback>
                <p:oleObj name="Worksheet" r:id="rId2" imgW="10058400" imgH="3302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2818" y="2012717"/>
                        <a:ext cx="11176006" cy="3668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25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BCA04-2F0B-F763-F1DB-C58B4FB52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3C3CB18-4EF5-2CC3-776E-9ABE0F3B0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04685"/>
              </p:ext>
            </p:extLst>
          </p:nvPr>
        </p:nvGraphicFramePr>
        <p:xfrm>
          <a:off x="469900" y="2287695"/>
          <a:ext cx="112522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52200" imgH="3327400" progId="Excel.Sheet.12">
                  <p:embed/>
                </p:oleObj>
              </mc:Choice>
              <mc:Fallback>
                <p:oleObj name="Worksheet" r:id="rId2" imgW="11252200" imgH="332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9900" y="2287695"/>
                        <a:ext cx="11252200" cy="332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37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20F1D-4C52-7D0B-4CF7-3AF162C4D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7FE5931-B2BF-6662-CA82-F73CE715D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97159"/>
              </p:ext>
            </p:extLst>
          </p:nvPr>
        </p:nvGraphicFramePr>
        <p:xfrm>
          <a:off x="563365" y="1984536"/>
          <a:ext cx="11078223" cy="390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058400" imgH="3543300" progId="Excel.Sheet.12">
                  <p:embed/>
                </p:oleObj>
              </mc:Choice>
              <mc:Fallback>
                <p:oleObj name="Worksheet" r:id="rId2" imgW="10058400" imgH="3543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365" y="1984536"/>
                        <a:ext cx="11078223" cy="3902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04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AF48A-6BD4-E1DA-A997-806610686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208DE45-9A7A-520F-2864-0AB509600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436"/>
              </p:ext>
            </p:extLst>
          </p:nvPr>
        </p:nvGraphicFramePr>
        <p:xfrm>
          <a:off x="457200" y="2120526"/>
          <a:ext cx="112776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277600" imgH="3517900" progId="Excel.Sheet.12">
                  <p:embed/>
                </p:oleObj>
              </mc:Choice>
              <mc:Fallback>
                <p:oleObj name="Worksheet" r:id="rId2" imgW="11277600" imgH="3517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2120526"/>
                        <a:ext cx="11277600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3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CCC91-E1FE-3917-D3FA-64BF6B1D3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E68289D-7D21-55E8-437C-620E7FED7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321902"/>
              </p:ext>
            </p:extLst>
          </p:nvPr>
        </p:nvGraphicFramePr>
        <p:xfrm>
          <a:off x="584056" y="2045967"/>
          <a:ext cx="11013499" cy="3748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626600" imgH="3276600" progId="Excel.Sheet.12">
                  <p:embed/>
                </p:oleObj>
              </mc:Choice>
              <mc:Fallback>
                <p:oleObj name="Worksheet" r:id="rId2" imgW="9626600" imgH="3276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4056" y="2045967"/>
                        <a:ext cx="11013499" cy="3748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56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F7A59-4429-649E-8E7B-44476BE1C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F66F279-96DC-2857-CE42-FE5F995E9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935303"/>
              </p:ext>
            </p:extLst>
          </p:nvPr>
        </p:nvGraphicFramePr>
        <p:xfrm>
          <a:off x="584057" y="2028059"/>
          <a:ext cx="11094280" cy="40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626600" imgH="3517900" progId="Excel.Sheet.12">
                  <p:embed/>
                </p:oleObj>
              </mc:Choice>
              <mc:Fallback>
                <p:oleObj name="Worksheet" r:id="rId2" imgW="9626600" imgH="3517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4057" y="2028059"/>
                        <a:ext cx="11094280" cy="4054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40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17922-A1F6-CE8E-3205-1A3DC358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CFE6406-364A-A0DA-160A-F2B4626A71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037661"/>
              </p:ext>
            </p:extLst>
          </p:nvPr>
        </p:nvGraphicFramePr>
        <p:xfrm>
          <a:off x="522411" y="1983038"/>
          <a:ext cx="11145253" cy="405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626600" imgH="3505200" progId="Excel.Sheet.12">
                  <p:embed/>
                </p:oleObj>
              </mc:Choice>
              <mc:Fallback>
                <p:oleObj name="Worksheet" r:id="rId2" imgW="9626600" imgH="350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2411" y="1983038"/>
                        <a:ext cx="11145253" cy="4058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105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27EB4C-04FB-3E03-46F4-078C1A97EE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957446"/>
              </p:ext>
            </p:extLst>
          </p:nvPr>
        </p:nvGraphicFramePr>
        <p:xfrm>
          <a:off x="874302" y="1372161"/>
          <a:ext cx="10879961" cy="3425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40600" imgH="2311400" progId="Excel.Sheet.12">
                  <p:embed/>
                </p:oleObj>
              </mc:Choice>
              <mc:Fallback>
                <p:oleObj name="Worksheet" r:id="rId2" imgW="7340600" imgH="2311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4302" y="1372161"/>
                        <a:ext cx="10879961" cy="3425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6AE8CAB-BB8B-AB2D-6634-B0CDE2AD68A9}"/>
              </a:ext>
            </a:extLst>
          </p:cNvPr>
          <p:cNvSpPr txBox="1"/>
          <p:nvPr/>
        </p:nvSpPr>
        <p:spPr>
          <a:xfrm>
            <a:off x="874302" y="462337"/>
            <a:ext cx="370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88"/>
                </a:solidFill>
                <a:latin typeface="Avenir Black" panose="02000503020000020003" pitchFamily="2" charset="0"/>
              </a:rPr>
              <a:t>Academic Senate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09BAF263-B78F-F307-13D2-26BEE99BDE7C}"/>
              </a:ext>
            </a:extLst>
          </p:cNvPr>
          <p:cNvSpPr txBox="1"/>
          <p:nvPr/>
        </p:nvSpPr>
        <p:spPr>
          <a:xfrm>
            <a:off x="472271" y="2091593"/>
            <a:ext cx="11043139" cy="338475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4800" b="1" dirty="0">
                <a:solidFill>
                  <a:srgbClr val="007088"/>
                </a:solidFill>
              </a:rPr>
              <a:t>Overview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88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88"/>
                </a:solidFill>
              </a:rPr>
              <a:t>Survey was developed by Integrated Planning Committee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88"/>
                </a:solidFill>
              </a:rPr>
              <a:t>Survey administered May 9-21, 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88"/>
                </a:solidFill>
              </a:rPr>
              <a:t>Total responses: 65 </a:t>
            </a:r>
            <a:r>
              <a:rPr lang="en-US" sz="1200" b="1" dirty="0">
                <a:solidFill>
                  <a:srgbClr val="007088"/>
                </a:solidFill>
              </a:rPr>
              <a:t>(Participants can responded more than once if they belong to more than one committee.)</a:t>
            </a:r>
          </a:p>
        </p:txBody>
      </p:sp>
    </p:spTree>
    <p:extLst>
      <p:ext uri="{BB962C8B-B14F-4D97-AF65-F5344CB8AC3E}">
        <p14:creationId xmlns:p14="http://schemas.microsoft.com/office/powerpoint/2010/main" val="1628573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9DBBB-6A49-59D1-105B-E4D19B0E0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28DE98C-3242-02B7-4921-8918D024CFE5}"/>
              </a:ext>
            </a:extLst>
          </p:cNvPr>
          <p:cNvSpPr txBox="1"/>
          <p:nvPr/>
        </p:nvSpPr>
        <p:spPr>
          <a:xfrm>
            <a:off x="874301" y="462337"/>
            <a:ext cx="596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88"/>
                </a:solidFill>
                <a:latin typeface="Avenir Black" panose="02000503020000020003" pitchFamily="2" charset="0"/>
              </a:rPr>
              <a:t>Budget Advisory Committee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41F97ED-42AC-4E3E-4665-8BAA14D74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421417"/>
              </p:ext>
            </p:extLst>
          </p:nvPr>
        </p:nvGraphicFramePr>
        <p:xfrm>
          <a:off x="667963" y="1371440"/>
          <a:ext cx="11003442" cy="382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31400" imgH="3454400" progId="Excel.Sheet.12">
                  <p:embed/>
                </p:oleObj>
              </mc:Choice>
              <mc:Fallback>
                <p:oleObj name="Worksheet" r:id="rId2" imgW="9931400" imgH="3454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7963" y="1371440"/>
                        <a:ext cx="11003442" cy="3827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9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BB89F-EDB2-DB7F-2489-4420944B5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F51088F-B463-8C4B-A294-F9DDDFA7AAAC}"/>
              </a:ext>
            </a:extLst>
          </p:cNvPr>
          <p:cNvSpPr txBox="1"/>
          <p:nvPr/>
        </p:nvSpPr>
        <p:spPr>
          <a:xfrm>
            <a:off x="874301" y="462337"/>
            <a:ext cx="596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88"/>
                </a:solidFill>
                <a:latin typeface="Avenir Black" panose="02000503020000020003" pitchFamily="2" charset="0"/>
              </a:rPr>
              <a:t>Classified Senate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DAC25E-3B39-6422-13B1-B46C9C715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028148"/>
              </p:ext>
            </p:extLst>
          </p:nvPr>
        </p:nvGraphicFramePr>
        <p:xfrm>
          <a:off x="657687" y="1576353"/>
          <a:ext cx="11034233" cy="372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31400" imgH="3352800" progId="Excel.Sheet.12">
                  <p:embed/>
                </p:oleObj>
              </mc:Choice>
              <mc:Fallback>
                <p:oleObj name="Worksheet" r:id="rId2" imgW="9931400" imgH="3352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7687" y="1576353"/>
                        <a:ext cx="11034233" cy="372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599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9F37F-2268-8CF3-37BD-93DF72FF2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BCA9C97-1A64-BCC9-E2DA-7A7ADA03F7C3}"/>
              </a:ext>
            </a:extLst>
          </p:cNvPr>
          <p:cNvSpPr txBox="1"/>
          <p:nvPr/>
        </p:nvSpPr>
        <p:spPr>
          <a:xfrm>
            <a:off x="874301" y="462337"/>
            <a:ext cx="986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88"/>
                </a:solidFill>
                <a:latin typeface="Avenir Black" panose="02000503020000020003" pitchFamily="2" charset="0"/>
              </a:rPr>
              <a:t>College Roundtable for Planning &amp; Budgeting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576F8CF-C547-2817-DF81-82074046E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252827"/>
              </p:ext>
            </p:extLst>
          </p:nvPr>
        </p:nvGraphicFramePr>
        <p:xfrm>
          <a:off x="688511" y="1514065"/>
          <a:ext cx="11017656" cy="283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31400" imgH="2552700" progId="Excel.Sheet.12">
                  <p:embed/>
                </p:oleObj>
              </mc:Choice>
              <mc:Fallback>
                <p:oleObj name="Worksheet" r:id="rId2" imgW="9931400" imgH="255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8511" y="1514065"/>
                        <a:ext cx="11017656" cy="2831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96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329ED-B047-5055-3FA6-6CC82826A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4AE93C8-C6E8-8DA6-D118-B4168B7E561D}"/>
              </a:ext>
            </a:extLst>
          </p:cNvPr>
          <p:cNvSpPr txBox="1"/>
          <p:nvPr/>
        </p:nvSpPr>
        <p:spPr>
          <a:xfrm>
            <a:off x="874301" y="462337"/>
            <a:ext cx="986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88"/>
                </a:solidFill>
                <a:latin typeface="Avenir Black" panose="02000503020000020003" pitchFamily="2" charset="0"/>
              </a:rPr>
              <a:t>Curriculum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B97E0C0-B10E-06EA-ECA4-248005D0E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27366"/>
              </p:ext>
            </p:extLst>
          </p:nvPr>
        </p:nvGraphicFramePr>
        <p:xfrm>
          <a:off x="688511" y="1924049"/>
          <a:ext cx="11177944" cy="338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31400" imgH="3009900" progId="Excel.Sheet.12">
                  <p:embed/>
                </p:oleObj>
              </mc:Choice>
              <mc:Fallback>
                <p:oleObj name="Worksheet" r:id="rId2" imgW="9931400" imgH="3009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8511" y="1924049"/>
                        <a:ext cx="11177944" cy="3387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636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602D2-04CE-3F31-353D-BF699C3E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91F7665-CA2A-4DCB-D110-090945237224}"/>
              </a:ext>
            </a:extLst>
          </p:cNvPr>
          <p:cNvSpPr txBox="1"/>
          <p:nvPr/>
        </p:nvSpPr>
        <p:spPr>
          <a:xfrm>
            <a:off x="874301" y="462337"/>
            <a:ext cx="986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88"/>
                </a:solidFill>
                <a:latin typeface="Avenir Black" panose="02000503020000020003" pitchFamily="2" charset="0"/>
              </a:rPr>
              <a:t>Distance Education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0A68EE-6F62-0129-922E-CB655DCAA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95966"/>
              </p:ext>
            </p:extLst>
          </p:nvPr>
        </p:nvGraphicFramePr>
        <p:xfrm>
          <a:off x="657688" y="2014929"/>
          <a:ext cx="11048037" cy="131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31400" imgH="1181100" progId="Excel.Sheet.12">
                  <p:embed/>
                </p:oleObj>
              </mc:Choice>
              <mc:Fallback>
                <p:oleObj name="Worksheet" r:id="rId2" imgW="9931400" imgH="1181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7688" y="2014929"/>
                        <a:ext cx="11048037" cy="1313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615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43954-4E6C-6469-BCDD-9601F0A2C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381BF54-44D1-6C89-328D-954DCABCBF2F}"/>
              </a:ext>
            </a:extLst>
          </p:cNvPr>
          <p:cNvSpPr txBox="1"/>
          <p:nvPr/>
        </p:nvSpPr>
        <p:spPr>
          <a:xfrm>
            <a:off x="513654" y="431515"/>
            <a:ext cx="2752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88"/>
                </a:solidFill>
                <a:latin typeface="Avenir Black" panose="02000503020000020003" pitchFamily="2" charset="0"/>
              </a:rPr>
              <a:t>Distance </a:t>
            </a:r>
          </a:p>
          <a:p>
            <a:r>
              <a:rPr lang="en-US" sz="2800" b="1" dirty="0">
                <a:solidFill>
                  <a:srgbClr val="007088"/>
                </a:solidFill>
                <a:latin typeface="Avenir Black" panose="02000503020000020003" pitchFamily="2" charset="0"/>
              </a:rPr>
              <a:t>Education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2ECFCF-7FE4-2F45-5DA7-D2DC3DBE3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48382"/>
              </p:ext>
            </p:extLst>
          </p:nvPr>
        </p:nvGraphicFramePr>
        <p:xfrm>
          <a:off x="2876764" y="500956"/>
          <a:ext cx="7671425" cy="585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31400" imgH="7581900" progId="Excel.Sheet.12">
                  <p:embed/>
                </p:oleObj>
              </mc:Choice>
              <mc:Fallback>
                <p:oleObj name="Worksheet" r:id="rId2" imgW="9931400" imgH="7581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6764" y="500956"/>
                        <a:ext cx="7671425" cy="585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558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68628-D835-975F-ADD2-0094B45E0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C940660-6F08-6DE3-DB74-E76DDD7DD539}"/>
              </a:ext>
            </a:extLst>
          </p:cNvPr>
          <p:cNvSpPr txBox="1"/>
          <p:nvPr/>
        </p:nvSpPr>
        <p:spPr>
          <a:xfrm>
            <a:off x="874301" y="462337"/>
            <a:ext cx="986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88"/>
                </a:solidFill>
                <a:latin typeface="Avenir Black" panose="02000503020000020003" pitchFamily="2" charset="0"/>
              </a:rPr>
              <a:t>Integrated Planning Committee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BD1ACA-8657-CA14-28BE-C0A3CD091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74164"/>
              </p:ext>
            </p:extLst>
          </p:nvPr>
        </p:nvGraphicFramePr>
        <p:xfrm>
          <a:off x="805094" y="1400979"/>
          <a:ext cx="10822616" cy="4013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31400" imgH="3683000" progId="Excel.Sheet.12">
                  <p:embed/>
                </p:oleObj>
              </mc:Choice>
              <mc:Fallback>
                <p:oleObj name="Worksheet" r:id="rId2" imgW="9931400" imgH="3683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5094" y="1400979"/>
                        <a:ext cx="10822616" cy="4013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552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8A20B-2C60-D57C-C749-4C63F5420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617DFA8-4F21-91EE-139E-944139F5625E}"/>
              </a:ext>
            </a:extLst>
          </p:cNvPr>
          <p:cNvSpPr txBox="1"/>
          <p:nvPr/>
        </p:nvSpPr>
        <p:spPr>
          <a:xfrm>
            <a:off x="874301" y="462337"/>
            <a:ext cx="986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88"/>
                </a:solidFill>
                <a:latin typeface="Avenir Black" panose="02000503020000020003" pitchFamily="2" charset="0"/>
              </a:rPr>
              <a:t>Technology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0D04AF-837D-556B-0A9D-629646EDF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23024"/>
              </p:ext>
            </p:extLst>
          </p:nvPr>
        </p:nvGraphicFramePr>
        <p:xfrm>
          <a:off x="874300" y="1625599"/>
          <a:ext cx="10794249" cy="196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931400" imgH="1803400" progId="Excel.Sheet.12">
                  <p:embed/>
                </p:oleObj>
              </mc:Choice>
              <mc:Fallback>
                <p:oleObj name="Worksheet" r:id="rId2" imgW="9931400" imgH="1803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4300" y="1625599"/>
                        <a:ext cx="10794249" cy="1960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95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78DA9-E6EB-414A-5EEC-62AFFD2A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EB2EAC-DE64-4DF4-FAC4-72E7E760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6" y="428945"/>
            <a:ext cx="5181603" cy="59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59C449-BA90-CD31-B0D6-58D0EB2D1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90966"/>
              </p:ext>
            </p:extLst>
          </p:nvPr>
        </p:nvGraphicFramePr>
        <p:xfrm>
          <a:off x="551890" y="2325794"/>
          <a:ext cx="11096536" cy="331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883900" imgH="3251200" progId="Excel.Sheet.12">
                  <p:embed/>
                </p:oleObj>
              </mc:Choice>
              <mc:Fallback>
                <p:oleObj name="Worksheet" r:id="rId2" imgW="10883900" imgH="325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1890" y="2325794"/>
                        <a:ext cx="11096536" cy="3314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2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3F11A-641C-C863-CF4B-DB37AFF33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905BDD-6A43-F7F3-6238-9FFF73920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330960"/>
              </p:ext>
            </p:extLst>
          </p:nvPr>
        </p:nvGraphicFramePr>
        <p:xfrm>
          <a:off x="530832" y="2079215"/>
          <a:ext cx="11177052" cy="372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53600" imgH="3251200" progId="Excel.Sheet.12">
                  <p:embed/>
                </p:oleObj>
              </mc:Choice>
              <mc:Fallback>
                <p:oleObj name="Worksheet" r:id="rId2" imgW="9753600" imgH="325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0832" y="2079215"/>
                        <a:ext cx="11177052" cy="3725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28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62510-5C8F-E9E0-EA9E-6C9DC001A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A44C28-874B-714D-9B58-75BE509A14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875937"/>
              </p:ext>
            </p:extLst>
          </p:nvPr>
        </p:nvGraphicFramePr>
        <p:xfrm>
          <a:off x="553733" y="2032910"/>
          <a:ext cx="11108133" cy="426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029700" imgH="3467100" progId="Excel.Sheet.12">
                  <p:embed/>
                </p:oleObj>
              </mc:Choice>
              <mc:Fallback>
                <p:oleObj name="Worksheet" r:id="rId2" imgW="9029700" imgH="3467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733" y="2032910"/>
                        <a:ext cx="11108133" cy="426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19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D60D3-C42F-4A52-0B8F-23FB510C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360A3B8-26B4-177E-5C67-7F4C73129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903095"/>
              </p:ext>
            </p:extLst>
          </p:nvPr>
        </p:nvGraphicFramePr>
        <p:xfrm>
          <a:off x="574282" y="2074007"/>
          <a:ext cx="11081375" cy="425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029700" imgH="3467100" progId="Excel.Sheet.12">
                  <p:embed/>
                </p:oleObj>
              </mc:Choice>
              <mc:Fallback>
                <p:oleObj name="Worksheet" r:id="rId2" imgW="9029700" imgH="3467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4282" y="2074007"/>
                        <a:ext cx="11081375" cy="4254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06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B0D39-3B85-6132-3D4A-5ACA6833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DF11F6C-928D-45BC-A391-3C455EFE81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276843"/>
              </p:ext>
            </p:extLst>
          </p:nvPr>
        </p:nvGraphicFramePr>
        <p:xfrm>
          <a:off x="543460" y="1967341"/>
          <a:ext cx="11105517" cy="424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029700" imgH="3454400" progId="Excel.Sheet.12">
                  <p:embed/>
                </p:oleObj>
              </mc:Choice>
              <mc:Fallback>
                <p:oleObj name="Worksheet" r:id="rId2" imgW="9029700" imgH="3454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460" y="1967341"/>
                        <a:ext cx="11105517" cy="4248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52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BD450-C485-1EB6-8C12-C5E9C6C7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F3CCB53-031A-D8AC-EDAA-8F7503BF7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011678"/>
              </p:ext>
            </p:extLst>
          </p:nvPr>
        </p:nvGraphicFramePr>
        <p:xfrm>
          <a:off x="553734" y="1957065"/>
          <a:ext cx="11105519" cy="424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029700" imgH="3454400" progId="Excel.Sheet.12">
                  <p:embed/>
                </p:oleObj>
              </mc:Choice>
              <mc:Fallback>
                <p:oleObj name="Worksheet" r:id="rId2" imgW="9029700" imgH="3454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734" y="1957065"/>
                        <a:ext cx="11105519" cy="424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921636"/>
      </p:ext>
    </p:extLst>
  </p:cSld>
  <p:clrMapOvr>
    <a:masterClrMapping/>
  </p:clrMapOvr>
</p:sld>
</file>

<file path=ppt/theme/theme1.xml><?xml version="1.0" encoding="utf-8"?>
<a:theme xmlns:a="http://schemas.openxmlformats.org/drawingml/2006/main" name="Peralta - 2021 Light">
  <a:themeElements>
    <a:clrScheme name="Custom 3">
      <a:dk1>
        <a:srgbClr val="999999"/>
      </a:dk1>
      <a:lt1>
        <a:srgbClr val="EDEAE0"/>
      </a:lt1>
      <a:dk2>
        <a:srgbClr val="000000"/>
      </a:dk2>
      <a:lt2>
        <a:srgbClr val="F2DD85"/>
      </a:lt2>
      <a:accent1>
        <a:srgbClr val="007088"/>
      </a:accent1>
      <a:accent2>
        <a:srgbClr val="937D4E"/>
      </a:accent2>
      <a:accent3>
        <a:srgbClr val="7FAE49"/>
      </a:accent3>
      <a:accent4>
        <a:srgbClr val="41B8C8"/>
      </a:accent4>
      <a:accent5>
        <a:srgbClr val="6C41AE"/>
      </a:accent5>
      <a:accent6>
        <a:srgbClr val="AE494D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5826C9-E45D-C24D-ADFA-49BE4C54F9E2}" vid="{2F115936-9F68-B44A-BD1B-A3E9C1367E42}"/>
    </a:ext>
  </a:extLst>
</a:theme>
</file>

<file path=ppt/theme/theme2.xml><?xml version="1.0" encoding="utf-8"?>
<a:theme xmlns:a="http://schemas.openxmlformats.org/drawingml/2006/main" name="1_Peralta 2021">
  <a:themeElements>
    <a:clrScheme name="Peralta 2021">
      <a:dk1>
        <a:srgbClr val="000000"/>
      </a:dk1>
      <a:lt1>
        <a:srgbClr val="FFFFFF"/>
      </a:lt1>
      <a:dk2>
        <a:srgbClr val="103459"/>
      </a:dk2>
      <a:lt2>
        <a:srgbClr val="E7E6E6"/>
      </a:lt2>
      <a:accent1>
        <a:srgbClr val="0E4C90"/>
      </a:accent1>
      <a:accent2>
        <a:srgbClr val="D15E14"/>
      </a:accent2>
      <a:accent3>
        <a:srgbClr val="AA9767"/>
      </a:accent3>
      <a:accent4>
        <a:srgbClr val="1D8649"/>
      </a:accent4>
      <a:accent5>
        <a:srgbClr val="416BA9"/>
      </a:accent5>
      <a:accent6>
        <a:srgbClr val="101820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5826C9-E45D-C24D-ADFA-49BE4C54F9E2}" vid="{66F4F8FE-955B-F540-8685-A1B3D72FC871}"/>
    </a:ext>
  </a:extLst>
</a:theme>
</file>

<file path=ppt/theme/theme3.xml><?xml version="1.0" encoding="utf-8"?>
<a:theme xmlns:a="http://schemas.openxmlformats.org/drawingml/2006/main" name="2_Peralta 2021">
  <a:themeElements>
    <a:clrScheme name="Peralta 2021">
      <a:dk1>
        <a:srgbClr val="000000"/>
      </a:dk1>
      <a:lt1>
        <a:srgbClr val="FFFFFF"/>
      </a:lt1>
      <a:dk2>
        <a:srgbClr val="103459"/>
      </a:dk2>
      <a:lt2>
        <a:srgbClr val="E7E6E6"/>
      </a:lt2>
      <a:accent1>
        <a:srgbClr val="0E4C90"/>
      </a:accent1>
      <a:accent2>
        <a:srgbClr val="D15E14"/>
      </a:accent2>
      <a:accent3>
        <a:srgbClr val="AA9767"/>
      </a:accent3>
      <a:accent4>
        <a:srgbClr val="1D8649"/>
      </a:accent4>
      <a:accent5>
        <a:srgbClr val="416BA9"/>
      </a:accent5>
      <a:accent6>
        <a:srgbClr val="101820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5826C9-E45D-C24D-ADFA-49BE4C54F9E2}" vid="{BFFC9857-B7EF-9949-9DCF-CC776603F9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8F5507F3CB44D8A3824BE6F364FEB" ma:contentTypeVersion="8" ma:contentTypeDescription="Create a new document." ma:contentTypeScope="" ma:versionID="47d4b8a802ead5f056433d3e3e25e68e">
  <xsd:schema xmlns:xsd="http://www.w3.org/2001/XMLSchema" xmlns:xs="http://www.w3.org/2001/XMLSchema" xmlns:p="http://schemas.microsoft.com/office/2006/metadata/properties" xmlns:ns2="a61a5afc-d57f-40c1-961f-35bbf48c9b34" xmlns:ns3="52f00b52-7e93-4f01-997d-22e28a82e10d" targetNamespace="http://schemas.microsoft.com/office/2006/metadata/properties" ma:root="true" ma:fieldsID="f5526cf7b2e0fef668e8bc2015508f0c" ns2:_="" ns3:_="">
    <xsd:import namespace="a61a5afc-d57f-40c1-961f-35bbf48c9b34"/>
    <xsd:import namespace="52f00b52-7e93-4f01-997d-22e28a82e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5afc-d57f-40c1-961f-35bbf48c9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00b52-7e93-4f01-997d-22e28a82e1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D42336-69F6-4481-B88A-CDE20249129C}"/>
</file>

<file path=customXml/itemProps2.xml><?xml version="1.0" encoding="utf-8"?>
<ds:datastoreItem xmlns:ds="http://schemas.openxmlformats.org/officeDocument/2006/customXml" ds:itemID="{0B778874-DF8F-4C84-A058-D158EDED3EE6}"/>
</file>

<file path=customXml/itemProps3.xml><?xml version="1.0" encoding="utf-8"?>
<ds:datastoreItem xmlns:ds="http://schemas.openxmlformats.org/officeDocument/2006/customXml" ds:itemID="{ACAB0893-F0E5-485E-985F-99BF89A59C57}"/>
</file>

<file path=docProps/app.xml><?xml version="1.0" encoding="utf-8"?>
<Properties xmlns="http://schemas.openxmlformats.org/officeDocument/2006/extended-properties" xmlns:vt="http://schemas.openxmlformats.org/officeDocument/2006/docPropsVTypes">
  <Template>Peralta - 2021 Light</Template>
  <TotalTime>5544</TotalTime>
  <Words>71</Words>
  <Application>Microsoft Macintosh PowerPoint</Application>
  <PresentationFormat>Widescreen</PresentationFormat>
  <Paragraphs>20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Avenir Black</vt:lpstr>
      <vt:lpstr>Century Gothic</vt:lpstr>
      <vt:lpstr>Franklin Gothic Medium Cond</vt:lpstr>
      <vt:lpstr>Garamond</vt:lpstr>
      <vt:lpstr>Peralta - 2021 Light</vt:lpstr>
      <vt:lpstr>1_Peralta 2021</vt:lpstr>
      <vt:lpstr>2_Peralta 2021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Phoumy Sayavong</dc:creator>
  <cp:lastModifiedBy>Annie Liu</cp:lastModifiedBy>
  <cp:revision>42</cp:revision>
  <cp:lastPrinted>2025-05-23T18:01:09Z</cp:lastPrinted>
  <dcterms:created xsi:type="dcterms:W3CDTF">2022-02-07T19:10:08Z</dcterms:created>
  <dcterms:modified xsi:type="dcterms:W3CDTF">2025-09-08T16:49:00Z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0x010100B9F8F5507F3CB44D8A3824BE6F364FEB</vt:lpwstr>
  </property>
</Properties>
</file>