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4"/>
  </p:sldMasterIdLst>
  <p:sldIdLst>
    <p:sldId id="256" r:id="rId5"/>
    <p:sldId id="356" r:id="rId6"/>
    <p:sldId id="350" r:id="rId7"/>
    <p:sldId id="354" r:id="rId8"/>
    <p:sldId id="359" r:id="rId9"/>
    <p:sldId id="3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7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1584" y="1"/>
            <a:ext cx="383996" cy="6356349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656" y="2882419"/>
            <a:ext cx="8795038" cy="1401291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656" y="4283710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867248"/>
                </a:solidFill>
                <a:latin typeface="Helvetica" pitchFamily="2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999EBF-486A-EB4B-BF0B-B6827F79E6D5}"/>
              </a:ext>
            </a:extLst>
          </p:cNvPr>
          <p:cNvCxnSpPr>
            <a:cxnSpLocks/>
          </p:cNvCxnSpPr>
          <p:nvPr userDrawn="1"/>
        </p:nvCxnSpPr>
        <p:spPr>
          <a:xfrm>
            <a:off x="11799176" y="-6059"/>
            <a:ext cx="24816" cy="6362409"/>
          </a:xfrm>
          <a:prstGeom prst="line">
            <a:avLst/>
          </a:prstGeom>
          <a:ln w="3175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1199EB9-6B7B-CC4D-8612-B83B42EC0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25" r="4080"/>
          <a:stretch/>
        </p:blipFill>
        <p:spPr>
          <a:xfrm>
            <a:off x="1903975" y="6298"/>
            <a:ext cx="2743200" cy="20577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487519A-A941-B04B-A1AA-CF537DAE4457}"/>
              </a:ext>
            </a:extLst>
          </p:cNvPr>
          <p:cNvSpPr/>
          <p:nvPr userDrawn="1"/>
        </p:nvSpPr>
        <p:spPr>
          <a:xfrm>
            <a:off x="0" y="6297"/>
            <a:ext cx="2304287" cy="2046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9E89900-A18C-4F41-930B-831995763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115" t="6306" r="7738"/>
          <a:stretch/>
        </p:blipFill>
        <p:spPr>
          <a:xfrm>
            <a:off x="9202683" y="0"/>
            <a:ext cx="2600227" cy="20648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B394BA-9743-1D4C-B379-0AE5082273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7272"/>
          <a:stretch/>
        </p:blipFill>
        <p:spPr>
          <a:xfrm>
            <a:off x="4647175" y="265162"/>
            <a:ext cx="2668397" cy="14846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B8F889E-0A9F-B04E-8EB1-CC666297B2F6}"/>
              </a:ext>
            </a:extLst>
          </p:cNvPr>
          <p:cNvSpPr/>
          <p:nvPr userDrawn="1"/>
        </p:nvSpPr>
        <p:spPr>
          <a:xfrm>
            <a:off x="7292769" y="5447"/>
            <a:ext cx="2200095" cy="2046365"/>
          </a:xfrm>
          <a:prstGeom prst="rect">
            <a:avLst/>
          </a:prstGeom>
          <a:solidFill>
            <a:srgbClr val="867248"/>
          </a:solidFill>
          <a:ln>
            <a:solidFill>
              <a:srgbClr val="867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5CFBF6-04C8-5046-8F61-900478F76728}"/>
              </a:ext>
            </a:extLst>
          </p:cNvPr>
          <p:cNvCxnSpPr/>
          <p:nvPr userDrawn="1"/>
        </p:nvCxnSpPr>
        <p:spPr>
          <a:xfrm>
            <a:off x="0" y="2064004"/>
            <a:ext cx="11811584" cy="0"/>
          </a:xfrm>
          <a:prstGeom prst="line">
            <a:avLst/>
          </a:prstGeom>
          <a:ln w="2540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0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9711" y="1645284"/>
            <a:ext cx="9610455" cy="471106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2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7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711" y="1645284"/>
            <a:ext cx="9610455" cy="47110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1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6162" y="1716024"/>
            <a:ext cx="4577790" cy="45140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8164" y="1716024"/>
            <a:ext cx="4579436" cy="45140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3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34416" y="0"/>
            <a:ext cx="9604004" cy="1600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4416" y="1404171"/>
            <a:ext cx="3474720" cy="807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4416" y="2332990"/>
            <a:ext cx="4576449" cy="390769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6338" y="1404171"/>
            <a:ext cx="3474720" cy="8131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6338" y="2332990"/>
            <a:ext cx="4571878" cy="390769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3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5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0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9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6903" y="-12358"/>
            <a:ext cx="1757610" cy="1255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1600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0"/>
            <a:ext cx="384048" cy="6089904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AA63D8-0693-6B40-B693-EFBA0797BAD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6903" y="2399454"/>
            <a:ext cx="1745253" cy="1173892"/>
          </a:xfrm>
          <a:prstGeom prst="rect">
            <a:avLst/>
          </a:prstGeom>
          <a:ln>
            <a:solidFill>
              <a:srgbClr val="867248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410820-95F1-5E48-A2EA-1CD443F31CAB}"/>
              </a:ext>
            </a:extLst>
          </p:cNvPr>
          <p:cNvCxnSpPr>
            <a:cxnSpLocks/>
          </p:cNvCxnSpPr>
          <p:nvPr userDrawn="1"/>
        </p:nvCxnSpPr>
        <p:spPr>
          <a:xfrm>
            <a:off x="11815864" y="0"/>
            <a:ext cx="0" cy="6089904"/>
          </a:xfrm>
          <a:prstGeom prst="line">
            <a:avLst/>
          </a:prstGeom>
          <a:ln w="2540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7C3DBFA-B8AD-8E45-87C8-8B5AE9AB10C0}"/>
              </a:ext>
            </a:extLst>
          </p:cNvPr>
          <p:cNvSpPr/>
          <p:nvPr userDrawn="1"/>
        </p:nvSpPr>
        <p:spPr>
          <a:xfrm>
            <a:off x="-6451" y="3585204"/>
            <a:ext cx="1747158" cy="1282012"/>
          </a:xfrm>
          <a:prstGeom prst="rect">
            <a:avLst/>
          </a:prstGeom>
          <a:solidFill>
            <a:srgbClr val="867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97DCDA8-314C-894D-8563-55E276473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7548" t="5206" r="10121"/>
          <a:stretch/>
        </p:blipFill>
        <p:spPr>
          <a:xfrm>
            <a:off x="0" y="4867215"/>
            <a:ext cx="1740707" cy="15208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080A8A-3166-C14B-924B-5137DA35C16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404" y="1226061"/>
            <a:ext cx="1747158" cy="11615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B30054B-6F3F-1E40-8016-66F39144AF77}"/>
              </a:ext>
            </a:extLst>
          </p:cNvPr>
          <p:cNvSpPr/>
          <p:nvPr userDrawn="1"/>
        </p:nvSpPr>
        <p:spPr>
          <a:xfrm>
            <a:off x="0" y="6388060"/>
            <a:ext cx="1747158" cy="469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6CF0C9-F03A-0845-A971-E56D5D0D1A27}"/>
              </a:ext>
            </a:extLst>
          </p:cNvPr>
          <p:cNvCxnSpPr>
            <a:cxnSpLocks/>
          </p:cNvCxnSpPr>
          <p:nvPr userDrawn="1"/>
        </p:nvCxnSpPr>
        <p:spPr>
          <a:xfrm>
            <a:off x="1728350" y="0"/>
            <a:ext cx="18808" cy="6858000"/>
          </a:xfrm>
          <a:prstGeom prst="line">
            <a:avLst/>
          </a:prstGeom>
          <a:ln w="25400">
            <a:solidFill>
              <a:srgbClr val="867248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66AFFEB-2E2F-C74D-8E00-D755AF2B3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6162" y="1806829"/>
            <a:ext cx="96040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57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6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4560-C214-914D-A9C9-76B2EF205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2230" y="2728354"/>
            <a:ext cx="8795038" cy="140129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r>
              <a:rPr lang="en-US" sz="2800"/>
              <a:t>BCC </a:t>
            </a:r>
            <a:br>
              <a:rPr lang="en-US" sz="2800"/>
            </a:br>
            <a:r>
              <a:rPr lang="en-US" sz="2800"/>
              <a:t>Budget Advisory Committee</a:t>
            </a:r>
            <a:br>
              <a:rPr lang="en-US" sz="2800"/>
            </a:br>
            <a:endParaRPr lang="en-US" sz="2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CB45C-2338-F140-BECD-8B0F143AD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9034" y="4204197"/>
            <a:ext cx="8981430" cy="914400"/>
          </a:xfrm>
        </p:spPr>
        <p:txBody>
          <a:bodyPr/>
          <a:lstStyle/>
          <a:p>
            <a:pPr algn="ctr"/>
            <a:r>
              <a:rPr lang="en-US">
                <a:latin typeface="Helvetica"/>
                <a:cs typeface="Helvetica"/>
              </a:rPr>
              <a:t>Tuesday, September 9,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0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CB59A-5459-948C-75F0-F64A3410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Hiring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3FEBB-1057-2EC5-C15B-0F5FB004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Vice President of Instruction</a:t>
            </a:r>
          </a:p>
          <a:p>
            <a:r>
              <a:rPr lang="en-US" sz="2800" dirty="0">
                <a:latin typeface="Helvetica"/>
                <a:cs typeface="Helvetica"/>
              </a:rPr>
              <a:t>Director of Campus Life &amp; Student Activities</a:t>
            </a:r>
          </a:p>
          <a:p>
            <a:r>
              <a:rPr lang="en-US" sz="2800" dirty="0">
                <a:latin typeface="Helvetica"/>
                <a:cs typeface="Helvetica"/>
              </a:rPr>
              <a:t>EOPS Coordinator</a:t>
            </a:r>
            <a:endParaRPr lang="en-US" sz="2800" dirty="0">
              <a:cs typeface="Helvetica"/>
            </a:endParaRPr>
          </a:p>
          <a:p>
            <a:r>
              <a:rPr lang="en-US" sz="2800" dirty="0">
                <a:latin typeface="Helvetica"/>
                <a:cs typeface="Helvetica"/>
              </a:rPr>
              <a:t>SAS Staff Assistant</a:t>
            </a:r>
          </a:p>
          <a:p>
            <a:r>
              <a:rPr lang="en-US" sz="2800" dirty="0">
                <a:latin typeface="Helvetica"/>
                <a:cs typeface="Helvetica"/>
              </a:rPr>
              <a:t>A&amp;R Specialist</a:t>
            </a:r>
          </a:p>
          <a:p>
            <a:r>
              <a:rPr lang="en-US" sz="2800" dirty="0">
                <a:latin typeface="Helvetica"/>
                <a:cs typeface="Helvetica"/>
              </a:rPr>
              <a:t>Centralization of Custodial, IT, A&amp;R technicians</a:t>
            </a:r>
          </a:p>
          <a:p>
            <a:endParaRPr lang="en-US" sz="28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6314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CB0F-69F4-4C8E-BD62-A79E0E34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875951"/>
          </a:xfrm>
        </p:spPr>
        <p:txBody>
          <a:bodyPr>
            <a:normAutofit/>
          </a:bodyPr>
          <a:lstStyle/>
          <a:p>
            <a:r>
              <a:rPr lang="en-US" sz="2800">
                <a:latin typeface="Helvetica"/>
                <a:cs typeface="Helvetica"/>
              </a:rPr>
              <a:t>FY26 BCC Budget by Fund – 9/8/2025 </a:t>
            </a:r>
            <a:endParaRPr lang="en-US" sz="2200">
              <a:cs typeface="Helvetic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0F7320-AF93-8E89-F8A9-1606AE39A774}"/>
              </a:ext>
            </a:extLst>
          </p:cNvPr>
          <p:cNvSpPr txBox="1">
            <a:spLocks/>
          </p:cNvSpPr>
          <p:nvPr/>
        </p:nvSpPr>
        <p:spPr>
          <a:xfrm>
            <a:off x="2006054" y="5264470"/>
            <a:ext cx="9604004" cy="87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6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Helvetica"/>
                <a:cs typeface="Helvetica"/>
              </a:rPr>
              <a:t>89.72% of our budget by Fund remaining</a:t>
            </a:r>
            <a:endParaRPr lang="en-US" sz="2800">
              <a:cs typeface="Helvetica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F8BB53-80B8-0F96-426B-410B0C035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450" y="985501"/>
            <a:ext cx="9693797" cy="35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4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CB0F-69F4-4C8E-BD62-A79E0E34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875951"/>
          </a:xfrm>
        </p:spPr>
        <p:txBody>
          <a:bodyPr>
            <a:normAutofit/>
          </a:bodyPr>
          <a:lstStyle/>
          <a:p>
            <a:r>
              <a:rPr lang="en-US" sz="2800">
                <a:latin typeface="Helvetica"/>
                <a:cs typeface="Helvetica"/>
              </a:rPr>
              <a:t>FY26 BCC Budget by Cost Center – 2/11/2025</a:t>
            </a:r>
            <a:endParaRPr lang="en-US" sz="22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B8122E-C880-418F-A2A6-6DFC99157359}"/>
              </a:ext>
            </a:extLst>
          </p:cNvPr>
          <p:cNvSpPr txBox="1">
            <a:spLocks/>
          </p:cNvSpPr>
          <p:nvPr/>
        </p:nvSpPr>
        <p:spPr>
          <a:xfrm>
            <a:off x="1977678" y="5309557"/>
            <a:ext cx="9604004" cy="87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6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Helvetica"/>
                <a:cs typeface="Helvetica"/>
              </a:rPr>
              <a:t>86.5% of our budget by Cost Center remaining</a:t>
            </a:r>
          </a:p>
        </p:txBody>
      </p:sp>
      <p:pic>
        <p:nvPicPr>
          <p:cNvPr id="10" name="Content Placeholder 9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AB47E6DC-ED83-3165-A8E0-BD6060E90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255" y="1069106"/>
            <a:ext cx="9597341" cy="32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8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82C5-2B96-C346-00F7-2FA94E01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/>
                <a:cs typeface="Helvetica"/>
              </a:rPr>
              <a:t>FY26 BCC Budget by 1351 – 9/8/2025</a:t>
            </a:r>
            <a:endParaRPr lang="en-US">
              <a:latin typeface="Helvetica"/>
              <a:cs typeface="Helvetic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38AEC7-7DF5-804E-EFC1-7800FD7C60A9}"/>
              </a:ext>
            </a:extLst>
          </p:cNvPr>
          <p:cNvSpPr txBox="1">
            <a:spLocks/>
          </p:cNvSpPr>
          <p:nvPr/>
        </p:nvSpPr>
        <p:spPr>
          <a:xfrm>
            <a:off x="1977678" y="5309557"/>
            <a:ext cx="9604004" cy="87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6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Helvetica"/>
                <a:cs typeface="Helvetica"/>
              </a:rPr>
              <a:t>76.53% of our 1351 budget remaining</a:t>
            </a:r>
            <a:endParaRPr lang="en-US" sz="2800">
              <a:cs typeface="Helvetica"/>
            </a:endParaRPr>
          </a:p>
        </p:txBody>
      </p:sp>
      <p:pic>
        <p:nvPicPr>
          <p:cNvPr id="7" name="Content Placeholder 6" descr="A spreadsheet with numbers and dollar signs&#10;&#10;AI-generated content may be incorrect.">
            <a:extLst>
              <a:ext uri="{FF2B5EF4-FFF2-40B4-BE49-F238E27FC236}">
                <a16:creationId xmlns:a16="http://schemas.microsoft.com/office/drawing/2014/main" id="{B3634CC5-1765-3C71-07EB-42B70A50F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356" y="1824230"/>
            <a:ext cx="9600810" cy="28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E8B7E-5EFC-EF92-D09F-C573927E8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26B4-12E4-3757-8392-9876A79C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Announcements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92149-4256-6822-2A58-007178D47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latin typeface="Helvetica"/>
                <a:cs typeface="Helvetica"/>
              </a:rPr>
              <a:t>PCCD District Roadshow 9/10/2025, 3pm, Auditorium</a:t>
            </a:r>
            <a:endParaRPr lang="en-US" sz="2800">
              <a:cs typeface="Helvetica"/>
            </a:endParaRPr>
          </a:p>
          <a:p>
            <a:r>
              <a:rPr lang="en-US" sz="2800">
                <a:latin typeface="Helvetica"/>
                <a:cs typeface="Helvetica"/>
              </a:rPr>
              <a:t>BCC Town Hall 10/9/2025, 12:30-1:30pm, Auditorium</a:t>
            </a:r>
            <a:endParaRPr lang="en-US" sz="280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6671248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CC Teal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006676"/>
      </a:accent1>
      <a:accent2>
        <a:srgbClr val="006677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8F5507F3CB44D8A3824BE6F364FEB" ma:contentTypeVersion="8" ma:contentTypeDescription="Create a new document." ma:contentTypeScope="" ma:versionID="306327bc5a345838215b5afca52c3911">
  <xsd:schema xmlns:xsd="http://www.w3.org/2001/XMLSchema" xmlns:xs="http://www.w3.org/2001/XMLSchema" xmlns:p="http://schemas.microsoft.com/office/2006/metadata/properties" xmlns:ns2="a61a5afc-d57f-40c1-961f-35bbf48c9b34" xmlns:ns3="52f00b52-7e93-4f01-997d-22e28a82e10d" targetNamespace="http://schemas.microsoft.com/office/2006/metadata/properties" ma:root="true" ma:fieldsID="8456d95d7c492f4d5e0f09c61986698b" ns2:_="" ns3:_="">
    <xsd:import namespace="a61a5afc-d57f-40c1-961f-35bbf48c9b34"/>
    <xsd:import namespace="52f00b52-7e93-4f01-997d-22e28a82e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a5afc-d57f-40c1-961f-35bbf48c9b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00b52-7e93-4f01-997d-22e28a82e10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8E6633-6E01-4B65-927A-2EE18DCDCD24}">
  <ds:schemaRefs>
    <ds:schemaRef ds:uri="52f00b52-7e93-4f01-997d-22e28a82e10d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a61a5afc-d57f-40c1-961f-35bbf48c9b34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B999BDA-AED5-456C-B2F4-F2BCE4CF1738}"/>
</file>

<file path=customXml/itemProps3.xml><?xml version="1.0" encoding="utf-8"?>
<ds:datastoreItem xmlns:ds="http://schemas.openxmlformats.org/officeDocument/2006/customXml" ds:itemID="{596923F1-B051-4991-AC24-88BCE7B181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Frame</vt:lpstr>
      <vt:lpstr>     BCC  Budget Advisory Committee </vt:lpstr>
      <vt:lpstr>Hiring Updates</vt:lpstr>
      <vt:lpstr>FY26 BCC Budget by Fund – 9/8/2025 </vt:lpstr>
      <vt:lpstr>FY26 BCC Budget by Cost Center – 2/11/2025</vt:lpstr>
      <vt:lpstr>FY26 BCC Budget by 1351 – 9/8/2025</vt:lpstr>
      <vt:lpstr>Announcements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Felicia Bridges</dc:creator>
  <cp:lastModifiedBy>Denise Richardson</cp:lastModifiedBy>
  <cp:revision>7</cp:revision>
  <dcterms:created xsi:type="dcterms:W3CDTF">2018-12-14T17:39:32Z</dcterms:created>
  <dcterms:modified xsi:type="dcterms:W3CDTF">2025-10-29T20:59:47Z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0x010100B9F8F5507F3CB44D8A3824BE6F364FEB</vt:lpwstr>
  </property>
</Properties>
</file>