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37FF"/>
    <a:srgbClr val="00B0F0"/>
    <a:srgbClr val="FFFF00"/>
    <a:srgbClr val="009193"/>
    <a:srgbClr val="FFFFFF"/>
    <a:srgbClr val="FFC000"/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145" d="100"/>
          <a:sy n="145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48EC8-20DA-037E-F616-C01044261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1BA268-79C3-1DAB-35B3-6F63BEA693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16C3D-E7F1-4B52-34BD-2C83B882E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993-F35D-4544-9111-40205785853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30DCE-31AD-B621-2768-6722C08FC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288A5B-E2E8-2BCC-1F95-924D2C29E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651E-2F3E-3F4E-B23E-06E37EA31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182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70866-6DE3-2D70-954A-EBEA1F78B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452A26-BABB-72BD-7B8F-27311210C0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F63ED-2945-5897-8634-D03922F7A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993-F35D-4544-9111-40205785853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9B224-196A-EB99-8983-B287B3988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5FAE3-D790-4DAA-922C-B348AA0AC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651E-2F3E-3F4E-B23E-06E37EA31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83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9A1286-6064-D1C5-D9A1-F7DA224817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F29C1F-E6AF-54F4-8AFD-07562EFDBF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A9980-3152-D379-A3A4-27BD22D99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993-F35D-4544-9111-40205785853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39608-45E0-A2DD-DFAE-4454A9E59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30587-0154-F861-B011-903949946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651E-2F3E-3F4E-B23E-06E37EA31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103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7BEE4-8237-4D39-3C4D-101AE9E3F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3E9C4-60F3-E221-D12B-CF329D94F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B3F97-A706-2B76-ADFA-6BB713671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993-F35D-4544-9111-40205785853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433EA-DB67-172A-9403-2C7C173C2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2296A-0D7D-87E4-7F48-F3B968BF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651E-2F3E-3F4E-B23E-06E37EA31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791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25635-6663-54DB-B402-B3AE70C6A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D5B4E-5CFC-76C5-3927-AC49BFDC5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611F5-B87D-46B1-3FE6-E10DBCA29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993-F35D-4544-9111-40205785853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7DCAA-CAB4-DC04-EF43-B605BCB32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2BAB5F-1A24-F3F8-6887-06C853955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651E-2F3E-3F4E-B23E-06E37EA31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59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A4A03-D399-87E6-914D-17A3C87AD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B0162-5A8E-7750-8B38-435DFF5636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A54E98-DF80-4783-841F-D811623A3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EF1C0F-76E3-8944-D4B2-54FD2A58B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993-F35D-4544-9111-40205785853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9564ED-AA7D-43DA-4591-3FD9B6B13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30BD16-9AC3-3CFF-F175-FCDF32BE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651E-2F3E-3F4E-B23E-06E37EA31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36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A5597-F02B-D038-6D91-859C5ECA7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F715D-E302-F418-E2D9-062257289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355D2F-50A2-5171-E8F2-A9430CA9EA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526F74-8CE5-E9BF-A8D8-04CC81F80F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2454AD-0339-1B4F-0BB9-FB2C5D0AFA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0B1710-D4E5-A53E-990B-7D755D545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993-F35D-4544-9111-40205785853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2DB5F3-138C-B684-E56B-AFC421EA0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679555-A84E-8B56-DEB5-34711270D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651E-2F3E-3F4E-B23E-06E37EA31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948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DA8CE-9B8F-D9BC-AE15-1D19E9722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46B06-89AE-6B3C-95F5-50C8BA3CB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993-F35D-4544-9111-40205785853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9F432B-5E04-5CA7-4D4E-477F897CB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D5541C-5980-68BB-00A1-557E25BC6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651E-2F3E-3F4E-B23E-06E37EA31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03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8E9C1B-21C5-1B8E-8841-F48614B1B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993-F35D-4544-9111-40205785853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650A9B-3319-1A64-C88D-7B2B3ACEC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A951F2-7869-64EA-D275-79DA0926C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651E-2F3E-3F4E-B23E-06E37EA31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70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21FEA-47AD-232D-677B-16B980D3C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628F3-CF75-3099-F50E-9F1506970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F98730-D220-1DEF-6665-8542067EF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45AAB8-7749-49E4-D1A6-99D9AB035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993-F35D-4544-9111-40205785853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6FE5FF-331D-31EA-BE48-452BEAF98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B7D581-05C6-2C39-47BC-DED0FF0F0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651E-2F3E-3F4E-B23E-06E37EA31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161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81DB1-A377-5E83-910D-2D2E3E8BD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071CA6-C32E-1B8D-1A2D-E1F7003220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9BAB02-51B5-06BF-5D00-5B5F9492C0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EEF63E-64E1-E349-BCD3-3754497B3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993-F35D-4544-9111-40205785853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19B3AF-E8B3-1ACB-B954-0EBD0643B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DC3B61-78E7-4F54-20AE-AFDD81325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651E-2F3E-3F4E-B23E-06E37EA31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17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4C7D26-8D31-3B2E-BF1C-3407581D5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C68DD6-CD60-1A39-1CB7-462E4FB0C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A1B9D-32D4-EE27-B2C5-31C25C9B28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A1993-F35D-4544-9111-40205785853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66686-19F1-AC8D-2779-F25A8013DC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A4EFA-0662-FC59-6A1B-DB39AC2DF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D651E-2F3E-3F4E-B23E-06E37EA31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436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E767263-E798-BAE6-9F99-46AA3DA25C51}"/>
              </a:ext>
            </a:extLst>
          </p:cNvPr>
          <p:cNvSpPr/>
          <p:nvPr/>
        </p:nvSpPr>
        <p:spPr>
          <a:xfrm>
            <a:off x="889000" y="2448327"/>
            <a:ext cx="10391824" cy="1058390"/>
          </a:xfrm>
          <a:prstGeom prst="rect">
            <a:avLst/>
          </a:prstGeom>
          <a:solidFill>
            <a:srgbClr val="00B0F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557863-C288-6B6D-0743-442343F7EF17}"/>
              </a:ext>
            </a:extLst>
          </p:cNvPr>
          <p:cNvSpPr/>
          <p:nvPr/>
        </p:nvSpPr>
        <p:spPr>
          <a:xfrm>
            <a:off x="441789" y="2442158"/>
            <a:ext cx="530587" cy="106455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69B79C-34ED-DFB2-9C77-6B03BC97C32F}"/>
              </a:ext>
            </a:extLst>
          </p:cNvPr>
          <p:cNvSpPr/>
          <p:nvPr/>
        </p:nvSpPr>
        <p:spPr>
          <a:xfrm>
            <a:off x="441789" y="3508965"/>
            <a:ext cx="530587" cy="302539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B02657-38DC-C0E9-8871-8C395883046E}"/>
              </a:ext>
            </a:extLst>
          </p:cNvPr>
          <p:cNvSpPr txBox="1"/>
          <p:nvPr/>
        </p:nvSpPr>
        <p:spPr>
          <a:xfrm rot="16200000">
            <a:off x="181571" y="2734568"/>
            <a:ext cx="1058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Franklin Gothic Demi" panose="020B0603020102020204" pitchFamily="34" charset="0"/>
              </a:rPr>
              <a:t>BAC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9AA2EE-02CD-48D1-27CA-B3B69A0168E2}"/>
              </a:ext>
            </a:extLst>
          </p:cNvPr>
          <p:cNvSpPr txBox="1"/>
          <p:nvPr/>
        </p:nvSpPr>
        <p:spPr>
          <a:xfrm rot="16200000">
            <a:off x="-820012" y="4760054"/>
            <a:ext cx="3025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Franklin Gothic Demi" panose="020B0603020102020204" pitchFamily="34" charset="0"/>
              </a:rPr>
              <a:t>IPC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5E5E402-14B7-EA12-348A-063A3252C084}"/>
              </a:ext>
            </a:extLst>
          </p:cNvPr>
          <p:cNvSpPr/>
          <p:nvPr/>
        </p:nvSpPr>
        <p:spPr>
          <a:xfrm>
            <a:off x="955496" y="3508968"/>
            <a:ext cx="10235073" cy="3025396"/>
          </a:xfrm>
          <a:prstGeom prst="rect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60A0F9-E070-7E0D-7F26-44222E6C55C2}"/>
              </a:ext>
            </a:extLst>
          </p:cNvPr>
          <p:cNvSpPr txBox="1"/>
          <p:nvPr/>
        </p:nvSpPr>
        <p:spPr>
          <a:xfrm>
            <a:off x="4645398" y="2814357"/>
            <a:ext cx="3030876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Franklin Gothic Medium Cond" panose="020B0606030402020204" pitchFamily="34" charset="0"/>
              </a:rPr>
              <a:t>BAC Review &amp; Endorsement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480F3CE-2826-D9EF-B590-8D14DCF9367C}"/>
              </a:ext>
            </a:extLst>
          </p:cNvPr>
          <p:cNvSpPr/>
          <p:nvPr/>
        </p:nvSpPr>
        <p:spPr>
          <a:xfrm>
            <a:off x="1055596" y="3683001"/>
            <a:ext cx="2534021" cy="2755597"/>
          </a:xfrm>
          <a:prstGeom prst="rect">
            <a:avLst/>
          </a:prstGeom>
          <a:solidFill>
            <a:schemeClr val="accent5">
              <a:lumMod val="20000"/>
              <a:lumOff val="80000"/>
              <a:alpha val="50196"/>
            </a:schemeClr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6860769-A3CF-53D3-80A7-511ACD92B24C}"/>
              </a:ext>
            </a:extLst>
          </p:cNvPr>
          <p:cNvSpPr txBox="1"/>
          <p:nvPr/>
        </p:nvSpPr>
        <p:spPr>
          <a:xfrm>
            <a:off x="1135487" y="3768738"/>
            <a:ext cx="2388348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VPSS</a:t>
            </a:r>
          </a:p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prioritized resource requests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26418CD-368E-6E22-345E-24A10998B9C4}"/>
              </a:ext>
            </a:extLst>
          </p:cNvPr>
          <p:cNvSpPr txBox="1"/>
          <p:nvPr/>
        </p:nvSpPr>
        <p:spPr>
          <a:xfrm>
            <a:off x="1135486" y="4558109"/>
            <a:ext cx="2388349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SS managers review prioritization of resource requests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52BEE7C-9580-3BDD-DFE8-C1BC1AB71CBD}"/>
              </a:ext>
            </a:extLst>
          </p:cNvPr>
          <p:cNvSpPr txBox="1"/>
          <p:nvPr/>
        </p:nvSpPr>
        <p:spPr>
          <a:xfrm>
            <a:off x="1109824" y="5387238"/>
            <a:ext cx="2423637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Programs/Services/Department APU &amp;  resource requests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D8B7F58-47B4-4D5E-B702-8EB9E5843A26}"/>
              </a:ext>
            </a:extLst>
          </p:cNvPr>
          <p:cNvSpPr txBox="1"/>
          <p:nvPr/>
        </p:nvSpPr>
        <p:spPr>
          <a:xfrm>
            <a:off x="1070885" y="6108925"/>
            <a:ext cx="2488103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Franklin Gothic Medium Cond" panose="020B0606030402020204" pitchFamily="34" charset="0"/>
              </a:rPr>
              <a:t>STUDENT SERVICES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0D9B11C-AD68-3F1F-8F69-04F73DA424CA}"/>
              </a:ext>
            </a:extLst>
          </p:cNvPr>
          <p:cNvSpPr/>
          <p:nvPr/>
        </p:nvSpPr>
        <p:spPr>
          <a:xfrm>
            <a:off x="3685488" y="3683001"/>
            <a:ext cx="2475348" cy="2767417"/>
          </a:xfrm>
          <a:prstGeom prst="rect">
            <a:avLst/>
          </a:prstGeom>
          <a:solidFill>
            <a:schemeClr val="accent5">
              <a:lumMod val="20000"/>
              <a:lumOff val="80000"/>
              <a:alpha val="50196"/>
            </a:schemeClr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91F776B-EFAD-D4BE-30BD-FCAD7704E3DF}"/>
              </a:ext>
            </a:extLst>
          </p:cNvPr>
          <p:cNvSpPr txBox="1"/>
          <p:nvPr/>
        </p:nvSpPr>
        <p:spPr>
          <a:xfrm>
            <a:off x="3701178" y="6128389"/>
            <a:ext cx="2438394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Franklin Gothic Medium Cond" panose="020B0606030402020204" pitchFamily="34" charset="0"/>
              </a:rPr>
              <a:t>INSTRUCTIONAL SERVICES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302B9F-9BB1-65EF-B67B-ED0217B1B3D8}"/>
              </a:ext>
            </a:extLst>
          </p:cNvPr>
          <p:cNvSpPr txBox="1"/>
          <p:nvPr/>
        </p:nvSpPr>
        <p:spPr>
          <a:xfrm>
            <a:off x="3738806" y="3758525"/>
            <a:ext cx="2309944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VPI </a:t>
            </a:r>
          </a:p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prioritized resource requests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CA03756-8195-6B7A-AA5B-14BB44EC60C2}"/>
              </a:ext>
            </a:extLst>
          </p:cNvPr>
          <p:cNvSpPr txBox="1"/>
          <p:nvPr/>
        </p:nvSpPr>
        <p:spPr>
          <a:xfrm>
            <a:off x="3752883" y="4582315"/>
            <a:ext cx="2315074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Deans review &amp; prioritization </a:t>
            </a:r>
          </a:p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of resource requests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7DAE80E-8B4C-AB54-CA32-903BC37042E0}"/>
              </a:ext>
            </a:extLst>
          </p:cNvPr>
          <p:cNvSpPr/>
          <p:nvPr/>
        </p:nvSpPr>
        <p:spPr>
          <a:xfrm>
            <a:off x="6235558" y="3657601"/>
            <a:ext cx="2295898" cy="2806171"/>
          </a:xfrm>
          <a:prstGeom prst="rect">
            <a:avLst/>
          </a:prstGeom>
          <a:solidFill>
            <a:schemeClr val="accent5">
              <a:lumMod val="20000"/>
              <a:lumOff val="80000"/>
              <a:alpha val="50196"/>
            </a:schemeClr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BDB3786-6156-6A8E-26C3-83493122B17C}"/>
              </a:ext>
            </a:extLst>
          </p:cNvPr>
          <p:cNvSpPr txBox="1"/>
          <p:nvPr/>
        </p:nvSpPr>
        <p:spPr>
          <a:xfrm>
            <a:off x="6335824" y="5402582"/>
            <a:ext cx="2123567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Service unit APU </a:t>
            </a:r>
          </a:p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resource requests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1479A1D-02D1-C4E9-182E-813A2C4162ED}"/>
              </a:ext>
            </a:extLst>
          </p:cNvPr>
          <p:cNvSpPr txBox="1"/>
          <p:nvPr/>
        </p:nvSpPr>
        <p:spPr>
          <a:xfrm>
            <a:off x="6244677" y="6141187"/>
            <a:ext cx="2299318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Franklin Gothic Medium Cond" panose="020B0606030402020204" pitchFamily="34" charset="0"/>
              </a:rPr>
              <a:t>ADMINISTRATIVE SERVICES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31A0334-DD5A-9297-EA7F-0F7BA762C04C}"/>
              </a:ext>
            </a:extLst>
          </p:cNvPr>
          <p:cNvSpPr txBox="1"/>
          <p:nvPr/>
        </p:nvSpPr>
        <p:spPr>
          <a:xfrm>
            <a:off x="6300057" y="3743696"/>
            <a:ext cx="2191514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VPAS </a:t>
            </a:r>
          </a:p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prioritized resource requests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06D6F1D-241F-5DD7-C769-E31CA0D13249}"/>
              </a:ext>
            </a:extLst>
          </p:cNvPr>
          <p:cNvSpPr txBox="1"/>
          <p:nvPr/>
        </p:nvSpPr>
        <p:spPr>
          <a:xfrm>
            <a:off x="6314622" y="4578369"/>
            <a:ext cx="2166156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Managers review prioritization </a:t>
            </a:r>
          </a:p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of resource requests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12D7294-F950-979C-44F2-D86F3480E815}"/>
              </a:ext>
            </a:extLst>
          </p:cNvPr>
          <p:cNvSpPr txBox="1"/>
          <p:nvPr/>
        </p:nvSpPr>
        <p:spPr>
          <a:xfrm>
            <a:off x="1416123" y="506048"/>
            <a:ext cx="9400834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Franklin Gothic Medium Cond" panose="020B0606030402020204" pitchFamily="34" charset="0"/>
              </a:rPr>
              <a:t>BCC Annual Program Update (APU), Resource Request, and Allocation Process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7BF5E37-F88A-3896-3AFD-E3E0491CDBCA}"/>
              </a:ext>
            </a:extLst>
          </p:cNvPr>
          <p:cNvCxnSpPr>
            <a:cxnSpLocks/>
          </p:cNvCxnSpPr>
          <p:nvPr/>
        </p:nvCxnSpPr>
        <p:spPr>
          <a:xfrm flipV="1">
            <a:off x="2743803" y="3099475"/>
            <a:ext cx="1837783" cy="64422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31EC1FAC-1458-2A02-67B7-5EBC96A4EDE2}"/>
              </a:ext>
            </a:extLst>
          </p:cNvPr>
          <p:cNvCxnSpPr>
            <a:cxnSpLocks/>
            <a:stCxn id="16" idx="0"/>
          </p:cNvCxnSpPr>
          <p:nvPr/>
        </p:nvCxnSpPr>
        <p:spPr>
          <a:xfrm flipH="1" flipV="1">
            <a:off x="6495860" y="3252910"/>
            <a:ext cx="899954" cy="49078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6F02F4CE-872E-81E1-C8F6-D950EB0BB9B9}"/>
              </a:ext>
            </a:extLst>
          </p:cNvPr>
          <p:cNvSpPr/>
          <p:nvPr/>
        </p:nvSpPr>
        <p:spPr>
          <a:xfrm>
            <a:off x="11177937" y="2430296"/>
            <a:ext cx="596245" cy="107642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FBC4260-05F1-2F03-0216-E515693F3D6A}"/>
              </a:ext>
            </a:extLst>
          </p:cNvPr>
          <p:cNvSpPr/>
          <p:nvPr/>
        </p:nvSpPr>
        <p:spPr>
          <a:xfrm>
            <a:off x="11177937" y="3508963"/>
            <a:ext cx="596245" cy="30254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CE50E55-6A77-0058-1C5D-6A527262E75A}"/>
              </a:ext>
            </a:extLst>
          </p:cNvPr>
          <p:cNvSpPr txBox="1"/>
          <p:nvPr/>
        </p:nvSpPr>
        <p:spPr>
          <a:xfrm rot="16200000">
            <a:off x="10920445" y="2708947"/>
            <a:ext cx="10723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Franklin Gothic Demi" panose="020B0603020102020204" pitchFamily="34" charset="0"/>
              </a:rPr>
              <a:t>JAN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BC40C48-7D53-C673-D834-602954CF1BEE}"/>
              </a:ext>
            </a:extLst>
          </p:cNvPr>
          <p:cNvSpPr txBox="1"/>
          <p:nvPr/>
        </p:nvSpPr>
        <p:spPr>
          <a:xfrm rot="16200000">
            <a:off x="9948335" y="4760053"/>
            <a:ext cx="3025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Franklin Gothic Demi" panose="020B0603020102020204" pitchFamily="34" charset="0"/>
              </a:rPr>
              <a:t>OCT-NOV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CBBBC1F-7904-B6C1-E73A-0EA20CF2B0F2}"/>
              </a:ext>
            </a:extLst>
          </p:cNvPr>
          <p:cNvSpPr txBox="1"/>
          <p:nvPr/>
        </p:nvSpPr>
        <p:spPr>
          <a:xfrm>
            <a:off x="3738799" y="5416128"/>
            <a:ext cx="2357014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Programs/Services/Department APU &amp;  resource requests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45C341B-4EE3-3E10-9D10-056C3EBC09CE}"/>
              </a:ext>
            </a:extLst>
          </p:cNvPr>
          <p:cNvSpPr/>
          <p:nvPr/>
        </p:nvSpPr>
        <p:spPr>
          <a:xfrm>
            <a:off x="703397" y="1174675"/>
            <a:ext cx="10576475" cy="1265079"/>
          </a:xfrm>
          <a:prstGeom prst="rect">
            <a:avLst/>
          </a:prstGeom>
          <a:solidFill>
            <a:srgbClr val="9437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768B076-DAF5-B451-45B4-79544C193B22}"/>
              </a:ext>
            </a:extLst>
          </p:cNvPr>
          <p:cNvSpPr/>
          <p:nvPr/>
        </p:nvSpPr>
        <p:spPr>
          <a:xfrm>
            <a:off x="441789" y="1180891"/>
            <a:ext cx="521507" cy="1258863"/>
          </a:xfrm>
          <a:prstGeom prst="rect">
            <a:avLst/>
          </a:prstGeom>
          <a:solidFill>
            <a:srgbClr val="943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E0FA72-87A0-3E25-BB20-0583A1516374}"/>
              </a:ext>
            </a:extLst>
          </p:cNvPr>
          <p:cNvSpPr txBox="1"/>
          <p:nvPr/>
        </p:nvSpPr>
        <p:spPr>
          <a:xfrm rot="16200000">
            <a:off x="63254" y="1543354"/>
            <a:ext cx="1258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Franklin Gothic Demi" panose="020B0603020102020204" pitchFamily="34" charset="0"/>
              </a:rPr>
              <a:t>RT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6DC2759-8781-FF47-F488-2D7025430E76}"/>
              </a:ext>
            </a:extLst>
          </p:cNvPr>
          <p:cNvSpPr/>
          <p:nvPr/>
        </p:nvSpPr>
        <p:spPr>
          <a:xfrm>
            <a:off x="11176985" y="1172423"/>
            <a:ext cx="596245" cy="1255621"/>
          </a:xfrm>
          <a:prstGeom prst="rect">
            <a:avLst/>
          </a:prstGeom>
          <a:solidFill>
            <a:srgbClr val="943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D2FF668-149E-2C1A-4F97-429950B39811}"/>
              </a:ext>
            </a:extLst>
          </p:cNvPr>
          <p:cNvSpPr txBox="1"/>
          <p:nvPr/>
        </p:nvSpPr>
        <p:spPr>
          <a:xfrm rot="16200000">
            <a:off x="10853069" y="1534524"/>
            <a:ext cx="1255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Franklin Gothic Demi" panose="020B0603020102020204" pitchFamily="34" charset="0"/>
              </a:rPr>
              <a:t>FEB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267C7C9-3835-B92E-87CF-A47EBEDEF655}"/>
              </a:ext>
            </a:extLst>
          </p:cNvPr>
          <p:cNvSpPr txBox="1"/>
          <p:nvPr/>
        </p:nvSpPr>
        <p:spPr>
          <a:xfrm>
            <a:off x="3470291" y="1947720"/>
            <a:ext cx="5676585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Franklin Gothic Medium Cond" panose="020B0606030402020204" pitchFamily="34" charset="0"/>
              </a:rPr>
              <a:t>Roundtable Review &amp; Recommends prioritized resources to the President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BA0CF80-98A1-E151-1F61-2C43958E5439}"/>
              </a:ext>
            </a:extLst>
          </p:cNvPr>
          <p:cNvSpPr txBox="1"/>
          <p:nvPr/>
        </p:nvSpPr>
        <p:spPr>
          <a:xfrm>
            <a:off x="3568906" y="1292284"/>
            <a:ext cx="5515530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Franklin Gothic Medium Cond" panose="020B0606030402020204" pitchFamily="34" charset="0"/>
              </a:rPr>
              <a:t>President selects final prioritized resources 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98B4B6B3-7AB0-8863-DD7C-85C104901849}"/>
              </a:ext>
            </a:extLst>
          </p:cNvPr>
          <p:cNvCxnSpPr>
            <a:cxnSpLocks/>
          </p:cNvCxnSpPr>
          <p:nvPr/>
        </p:nvCxnSpPr>
        <p:spPr>
          <a:xfrm flipV="1">
            <a:off x="4928699" y="3228435"/>
            <a:ext cx="720346" cy="45520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1CEB6672-7CBC-893B-8AFF-DF0A88F8F50F}"/>
              </a:ext>
            </a:extLst>
          </p:cNvPr>
          <p:cNvCxnSpPr>
            <a:cxnSpLocks/>
          </p:cNvCxnSpPr>
          <p:nvPr/>
        </p:nvCxnSpPr>
        <p:spPr>
          <a:xfrm flipV="1">
            <a:off x="6179563" y="2339788"/>
            <a:ext cx="15049" cy="4659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BEB387B-5B4D-9214-C7ED-471E32583184}"/>
              </a:ext>
            </a:extLst>
          </p:cNvPr>
          <p:cNvCxnSpPr>
            <a:cxnSpLocks/>
          </p:cNvCxnSpPr>
          <p:nvPr/>
        </p:nvCxnSpPr>
        <p:spPr>
          <a:xfrm flipV="1">
            <a:off x="2328713" y="4337035"/>
            <a:ext cx="1710" cy="18678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D6DC9EAC-00CF-1587-125C-ED83BC9E3A83}"/>
              </a:ext>
            </a:extLst>
          </p:cNvPr>
          <p:cNvCxnSpPr>
            <a:cxnSpLocks/>
          </p:cNvCxnSpPr>
          <p:nvPr/>
        </p:nvCxnSpPr>
        <p:spPr>
          <a:xfrm flipV="1">
            <a:off x="2343575" y="5166848"/>
            <a:ext cx="1710" cy="18678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BC15825D-B52D-8CF9-5B50-5273721CE0DD}"/>
              </a:ext>
            </a:extLst>
          </p:cNvPr>
          <p:cNvCxnSpPr>
            <a:cxnSpLocks/>
          </p:cNvCxnSpPr>
          <p:nvPr/>
        </p:nvCxnSpPr>
        <p:spPr>
          <a:xfrm flipV="1">
            <a:off x="4838165" y="4361222"/>
            <a:ext cx="1710" cy="18678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54A4D01E-D7FC-978F-4A92-988DC510B531}"/>
              </a:ext>
            </a:extLst>
          </p:cNvPr>
          <p:cNvCxnSpPr>
            <a:cxnSpLocks/>
          </p:cNvCxnSpPr>
          <p:nvPr/>
        </p:nvCxnSpPr>
        <p:spPr>
          <a:xfrm flipV="1">
            <a:off x="4853027" y="5191035"/>
            <a:ext cx="1710" cy="18678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17E89406-7C48-E942-F03C-F7EAABEC4D18}"/>
              </a:ext>
            </a:extLst>
          </p:cNvPr>
          <p:cNvCxnSpPr>
            <a:cxnSpLocks/>
          </p:cNvCxnSpPr>
          <p:nvPr/>
        </p:nvCxnSpPr>
        <p:spPr>
          <a:xfrm flipV="1">
            <a:off x="7382001" y="4358751"/>
            <a:ext cx="1710" cy="18678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BDEE16B-6B10-CBF6-59C0-D44977797146}"/>
              </a:ext>
            </a:extLst>
          </p:cNvPr>
          <p:cNvCxnSpPr>
            <a:cxnSpLocks/>
          </p:cNvCxnSpPr>
          <p:nvPr/>
        </p:nvCxnSpPr>
        <p:spPr>
          <a:xfrm flipV="1">
            <a:off x="7396863" y="5188564"/>
            <a:ext cx="1710" cy="18678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D3FBB039-11DA-AD45-5735-468E0950F44F}"/>
              </a:ext>
            </a:extLst>
          </p:cNvPr>
          <p:cNvCxnSpPr>
            <a:cxnSpLocks/>
          </p:cNvCxnSpPr>
          <p:nvPr/>
        </p:nvCxnSpPr>
        <p:spPr>
          <a:xfrm flipV="1">
            <a:off x="6194612" y="1714346"/>
            <a:ext cx="1710" cy="18678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>
            <a:extLst>
              <a:ext uri="{FF2B5EF4-FFF2-40B4-BE49-F238E27FC236}">
                <a16:creationId xmlns:a16="http://schemas.microsoft.com/office/drawing/2014/main" id="{D1AFD30F-C687-1F86-0B34-67519D81B4F9}"/>
              </a:ext>
            </a:extLst>
          </p:cNvPr>
          <p:cNvSpPr/>
          <p:nvPr/>
        </p:nvSpPr>
        <p:spPr>
          <a:xfrm>
            <a:off x="8619521" y="3629995"/>
            <a:ext cx="2339312" cy="2806171"/>
          </a:xfrm>
          <a:prstGeom prst="rect">
            <a:avLst/>
          </a:prstGeom>
          <a:solidFill>
            <a:schemeClr val="accent5">
              <a:lumMod val="20000"/>
              <a:lumOff val="80000"/>
              <a:alpha val="50196"/>
            </a:schemeClr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08BCC35-E592-7CCB-1387-4DC8C234A2E9}"/>
              </a:ext>
            </a:extLst>
          </p:cNvPr>
          <p:cNvSpPr txBox="1"/>
          <p:nvPr/>
        </p:nvSpPr>
        <p:spPr>
          <a:xfrm>
            <a:off x="8710825" y="5374976"/>
            <a:ext cx="2123567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Administrative unit APU </a:t>
            </a:r>
          </a:p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resource requests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D7D32BC-B0D2-89CF-189D-711398D64DEC}"/>
              </a:ext>
            </a:extLst>
          </p:cNvPr>
          <p:cNvSpPr txBox="1"/>
          <p:nvPr/>
        </p:nvSpPr>
        <p:spPr>
          <a:xfrm>
            <a:off x="8628640" y="6113581"/>
            <a:ext cx="2299318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Franklin Gothic Medium Cond" panose="020B0606030402020204" pitchFamily="34" charset="0"/>
              </a:rPr>
              <a:t>OFFICE OF THE PRESIDENT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37F2C6B-CF8B-D809-9E87-86AC65C5F180}"/>
              </a:ext>
            </a:extLst>
          </p:cNvPr>
          <p:cNvSpPr txBox="1"/>
          <p:nvPr/>
        </p:nvSpPr>
        <p:spPr>
          <a:xfrm>
            <a:off x="8675058" y="3716090"/>
            <a:ext cx="2191514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President</a:t>
            </a:r>
          </a:p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prioritized resource requests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48EFC90-0FB7-1155-BD92-10F9660BC3F1}"/>
              </a:ext>
            </a:extLst>
          </p:cNvPr>
          <p:cNvSpPr txBox="1"/>
          <p:nvPr/>
        </p:nvSpPr>
        <p:spPr>
          <a:xfrm>
            <a:off x="8689623" y="4550763"/>
            <a:ext cx="2166156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President review prioritization </a:t>
            </a:r>
          </a:p>
          <a:p>
            <a:pPr algn="ctr"/>
            <a:r>
              <a:rPr lang="en-US" sz="1400" dirty="0">
                <a:latin typeface="Franklin Gothic Medium Cond" panose="020B0606030402020204" pitchFamily="34" charset="0"/>
              </a:rPr>
              <a:t>of resource requests</a:t>
            </a: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E2D75605-80BE-C3AD-0DE5-49AFB4424704}"/>
              </a:ext>
            </a:extLst>
          </p:cNvPr>
          <p:cNvCxnSpPr>
            <a:cxnSpLocks/>
          </p:cNvCxnSpPr>
          <p:nvPr/>
        </p:nvCxnSpPr>
        <p:spPr>
          <a:xfrm flipV="1">
            <a:off x="9748030" y="4331145"/>
            <a:ext cx="1710" cy="18678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0AFDBA0C-221F-039C-4F94-0A8F701BF379}"/>
              </a:ext>
            </a:extLst>
          </p:cNvPr>
          <p:cNvCxnSpPr>
            <a:cxnSpLocks/>
          </p:cNvCxnSpPr>
          <p:nvPr/>
        </p:nvCxnSpPr>
        <p:spPr>
          <a:xfrm flipV="1">
            <a:off x="9762892" y="5160958"/>
            <a:ext cx="1710" cy="18678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07F1758-98D8-3EEB-D37F-F20810B340CA}"/>
              </a:ext>
            </a:extLst>
          </p:cNvPr>
          <p:cNvCxnSpPr>
            <a:cxnSpLocks/>
          </p:cNvCxnSpPr>
          <p:nvPr/>
        </p:nvCxnSpPr>
        <p:spPr>
          <a:xfrm flipH="1" flipV="1">
            <a:off x="7693333" y="3063577"/>
            <a:ext cx="2078255" cy="565293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9544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F8F5507F3CB44D8A3824BE6F364FEB" ma:contentTypeVersion="8" ma:contentTypeDescription="Create a new document." ma:contentTypeScope="" ma:versionID="1568616a0137a6d4d81e2302f80b9104">
  <xsd:schema xmlns:xsd="http://www.w3.org/2001/XMLSchema" xmlns:xs="http://www.w3.org/2001/XMLSchema" xmlns:p="http://schemas.microsoft.com/office/2006/metadata/properties" xmlns:ns2="a61a5afc-d57f-40c1-961f-35bbf48c9b34" xmlns:ns3="52f00b52-7e93-4f01-997d-22e28a82e10d" targetNamespace="http://schemas.microsoft.com/office/2006/metadata/properties" ma:root="true" ma:fieldsID="ac07302def8308c5a49a2fc55d3f270a" ns2:_="" ns3:_="">
    <xsd:import namespace="a61a5afc-d57f-40c1-961f-35bbf48c9b34"/>
    <xsd:import namespace="52f00b52-7e93-4f01-997d-22e28a82e1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1a5afc-d57f-40c1-961f-35bbf48c9b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f00b52-7e93-4f01-997d-22e28a82e10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5829A4F-F444-46C6-B119-EE892FA35330}"/>
</file>

<file path=customXml/itemProps2.xml><?xml version="1.0" encoding="utf-8"?>
<ds:datastoreItem xmlns:ds="http://schemas.openxmlformats.org/officeDocument/2006/customXml" ds:itemID="{63AA2E88-09F4-453A-8A71-9F8F205FFA9F}"/>
</file>

<file path=customXml/itemProps3.xml><?xml version="1.0" encoding="utf-8"?>
<ds:datastoreItem xmlns:ds="http://schemas.openxmlformats.org/officeDocument/2006/customXml" ds:itemID="{42411A4B-4CD0-44F4-AC98-CD9FF77EFFCF}"/>
</file>

<file path=docProps/app.xml><?xml version="1.0" encoding="utf-8"?>
<Properties xmlns="http://schemas.openxmlformats.org/officeDocument/2006/extended-properties" xmlns:vt="http://schemas.openxmlformats.org/officeDocument/2006/docPropsVTypes">
  <TotalTime>7844</TotalTime>
  <Words>117</Words>
  <Application>Microsoft Macintosh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Franklin Gothic Demi</vt:lpstr>
      <vt:lpstr>Franklin Gothic Medium Cond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Phoumy Sayavong</dc:creator>
  <cp:lastModifiedBy>Phoumy Sayavong</cp:lastModifiedBy>
  <cp:revision>17</cp:revision>
  <cp:lastPrinted>2023-09-28T18:07:31Z</cp:lastPrinted>
  <dcterms:created xsi:type="dcterms:W3CDTF">2023-09-28T15:55:23Z</dcterms:created>
  <dcterms:modified xsi:type="dcterms:W3CDTF">2025-11-24T21:35:16Z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0x010100B9F8F5507F3CB44D8A3824BE6F364FEB</vt:lpwstr>
  </property>
</Properties>
</file>