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C5B691-FEC1-F34F-94DD-C4C752BD3D99}" v="9" dt="2020-03-18T19:46:54.1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CC-Campus Life" userId="61b801cd-68e3-4df9-8c21-65e6f3c958cd" providerId="ADAL" clId="{45C5B691-FEC1-F34F-94DD-C4C752BD3D99}"/>
    <pc:docChg chg="delSld modSld">
      <pc:chgData name="BCC-Campus Life" userId="61b801cd-68e3-4df9-8c21-65e6f3c958cd" providerId="ADAL" clId="{45C5B691-FEC1-F34F-94DD-C4C752BD3D99}" dt="2020-03-18T19:46:54.195" v="8" actId="2696"/>
      <pc:docMkLst>
        <pc:docMk/>
      </pc:docMkLst>
      <pc:sldChg chg="modSp">
        <pc:chgData name="BCC-Campus Life" userId="61b801cd-68e3-4df9-8c21-65e6f3c958cd" providerId="ADAL" clId="{45C5B691-FEC1-F34F-94DD-C4C752BD3D99}" dt="2020-03-18T19:46:21.135" v="7" actId="20577"/>
        <pc:sldMkLst>
          <pc:docMk/>
          <pc:sldMk cId="1810062300" sldId="257"/>
        </pc:sldMkLst>
        <pc:spChg chg="mod">
          <ac:chgData name="BCC-Campus Life" userId="61b801cd-68e3-4df9-8c21-65e6f3c958cd" providerId="ADAL" clId="{45C5B691-FEC1-F34F-94DD-C4C752BD3D99}" dt="2020-03-18T19:46:21.135" v="7" actId="20577"/>
          <ac:spMkLst>
            <pc:docMk/>
            <pc:sldMk cId="1810062300" sldId="257"/>
            <ac:spMk id="3" creationId="{00000000-0000-0000-0000-000000000000}"/>
          </ac:spMkLst>
        </pc:spChg>
      </pc:sldChg>
      <pc:sldChg chg="del">
        <pc:chgData name="BCC-Campus Life" userId="61b801cd-68e3-4df9-8c21-65e6f3c958cd" providerId="ADAL" clId="{45C5B691-FEC1-F34F-94DD-C4C752BD3D99}" dt="2020-03-18T19:46:54.195" v="8" actId="2696"/>
        <pc:sldMkLst>
          <pc:docMk/>
          <pc:sldMk cId="1302685797" sldId="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C1A6FD1-BBA4-4003-A2D6-73AD1A0A18DF}"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D8511-BE5B-4C2F-B962-854DDD103DEA}" type="slidenum">
              <a:rPr lang="en-US" smtClean="0"/>
              <a:t>‹#›</a:t>
            </a:fld>
            <a:endParaRPr lang="en-US"/>
          </a:p>
        </p:txBody>
      </p:sp>
    </p:spTree>
    <p:extLst>
      <p:ext uri="{BB962C8B-B14F-4D97-AF65-F5344CB8AC3E}">
        <p14:creationId xmlns:p14="http://schemas.microsoft.com/office/powerpoint/2010/main" val="1700984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1A6FD1-BBA4-4003-A2D6-73AD1A0A18DF}"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D8511-BE5B-4C2F-B962-854DDD103DEA}" type="slidenum">
              <a:rPr lang="en-US" smtClean="0"/>
              <a:t>‹#›</a:t>
            </a:fld>
            <a:endParaRPr lang="en-US"/>
          </a:p>
        </p:txBody>
      </p:sp>
    </p:spTree>
    <p:extLst>
      <p:ext uri="{BB962C8B-B14F-4D97-AF65-F5344CB8AC3E}">
        <p14:creationId xmlns:p14="http://schemas.microsoft.com/office/powerpoint/2010/main" val="107926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1A6FD1-BBA4-4003-A2D6-73AD1A0A18DF}"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D8511-BE5B-4C2F-B962-854DDD103DEA}" type="slidenum">
              <a:rPr lang="en-US" smtClean="0"/>
              <a:t>‹#›</a:t>
            </a:fld>
            <a:endParaRPr lang="en-US"/>
          </a:p>
        </p:txBody>
      </p:sp>
    </p:spTree>
    <p:extLst>
      <p:ext uri="{BB962C8B-B14F-4D97-AF65-F5344CB8AC3E}">
        <p14:creationId xmlns:p14="http://schemas.microsoft.com/office/powerpoint/2010/main" val="667775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1A6FD1-BBA4-4003-A2D6-73AD1A0A18DF}"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D8511-BE5B-4C2F-B962-854DDD103DEA}" type="slidenum">
              <a:rPr lang="en-US" smtClean="0"/>
              <a:t>‹#›</a:t>
            </a:fld>
            <a:endParaRPr lang="en-US"/>
          </a:p>
        </p:txBody>
      </p:sp>
    </p:spTree>
    <p:extLst>
      <p:ext uri="{BB962C8B-B14F-4D97-AF65-F5344CB8AC3E}">
        <p14:creationId xmlns:p14="http://schemas.microsoft.com/office/powerpoint/2010/main" val="26158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1A6FD1-BBA4-4003-A2D6-73AD1A0A18DF}"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D8511-BE5B-4C2F-B962-854DDD103DEA}" type="slidenum">
              <a:rPr lang="en-US" smtClean="0"/>
              <a:t>‹#›</a:t>
            </a:fld>
            <a:endParaRPr lang="en-US"/>
          </a:p>
        </p:txBody>
      </p:sp>
    </p:spTree>
    <p:extLst>
      <p:ext uri="{BB962C8B-B14F-4D97-AF65-F5344CB8AC3E}">
        <p14:creationId xmlns:p14="http://schemas.microsoft.com/office/powerpoint/2010/main" val="1446314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1A6FD1-BBA4-4003-A2D6-73AD1A0A18DF}"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D8511-BE5B-4C2F-B962-854DDD103DEA}" type="slidenum">
              <a:rPr lang="en-US" smtClean="0"/>
              <a:t>‹#›</a:t>
            </a:fld>
            <a:endParaRPr lang="en-US"/>
          </a:p>
        </p:txBody>
      </p:sp>
    </p:spTree>
    <p:extLst>
      <p:ext uri="{BB962C8B-B14F-4D97-AF65-F5344CB8AC3E}">
        <p14:creationId xmlns:p14="http://schemas.microsoft.com/office/powerpoint/2010/main" val="962111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1A6FD1-BBA4-4003-A2D6-73AD1A0A18DF}" type="datetimeFigureOut">
              <a:rPr lang="en-US" smtClean="0"/>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0D8511-BE5B-4C2F-B962-854DDD103DEA}" type="slidenum">
              <a:rPr lang="en-US" smtClean="0"/>
              <a:t>‹#›</a:t>
            </a:fld>
            <a:endParaRPr lang="en-US"/>
          </a:p>
        </p:txBody>
      </p:sp>
    </p:spTree>
    <p:extLst>
      <p:ext uri="{BB962C8B-B14F-4D97-AF65-F5344CB8AC3E}">
        <p14:creationId xmlns:p14="http://schemas.microsoft.com/office/powerpoint/2010/main" val="1587443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1A6FD1-BBA4-4003-A2D6-73AD1A0A18DF}" type="datetimeFigureOut">
              <a:rPr lang="en-US" smtClean="0"/>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0D8511-BE5B-4C2F-B962-854DDD103DEA}" type="slidenum">
              <a:rPr lang="en-US" smtClean="0"/>
              <a:t>‹#›</a:t>
            </a:fld>
            <a:endParaRPr lang="en-US"/>
          </a:p>
        </p:txBody>
      </p:sp>
    </p:spTree>
    <p:extLst>
      <p:ext uri="{BB962C8B-B14F-4D97-AF65-F5344CB8AC3E}">
        <p14:creationId xmlns:p14="http://schemas.microsoft.com/office/powerpoint/2010/main" val="252642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1A6FD1-BBA4-4003-A2D6-73AD1A0A18DF}" type="datetimeFigureOut">
              <a:rPr lang="en-US" smtClean="0"/>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0D8511-BE5B-4C2F-B962-854DDD103DEA}" type="slidenum">
              <a:rPr lang="en-US" smtClean="0"/>
              <a:t>‹#›</a:t>
            </a:fld>
            <a:endParaRPr lang="en-US"/>
          </a:p>
        </p:txBody>
      </p:sp>
    </p:spTree>
    <p:extLst>
      <p:ext uri="{BB962C8B-B14F-4D97-AF65-F5344CB8AC3E}">
        <p14:creationId xmlns:p14="http://schemas.microsoft.com/office/powerpoint/2010/main" val="3409907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1A6FD1-BBA4-4003-A2D6-73AD1A0A18DF}"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D8511-BE5B-4C2F-B962-854DDD103DEA}" type="slidenum">
              <a:rPr lang="en-US" smtClean="0"/>
              <a:t>‹#›</a:t>
            </a:fld>
            <a:endParaRPr lang="en-US"/>
          </a:p>
        </p:txBody>
      </p:sp>
    </p:spTree>
    <p:extLst>
      <p:ext uri="{BB962C8B-B14F-4D97-AF65-F5344CB8AC3E}">
        <p14:creationId xmlns:p14="http://schemas.microsoft.com/office/powerpoint/2010/main" val="2197296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1A6FD1-BBA4-4003-A2D6-73AD1A0A18DF}"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D8511-BE5B-4C2F-B962-854DDD103DEA}" type="slidenum">
              <a:rPr lang="en-US" smtClean="0"/>
              <a:t>‹#›</a:t>
            </a:fld>
            <a:endParaRPr lang="en-US"/>
          </a:p>
        </p:txBody>
      </p:sp>
    </p:spTree>
    <p:extLst>
      <p:ext uri="{BB962C8B-B14F-4D97-AF65-F5344CB8AC3E}">
        <p14:creationId xmlns:p14="http://schemas.microsoft.com/office/powerpoint/2010/main" val="3387370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A6FD1-BBA4-4003-A2D6-73AD1A0A18DF}" type="datetimeFigureOut">
              <a:rPr lang="en-US" smtClean="0"/>
              <a:t>3/18/2020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0D8511-BE5B-4C2F-B962-854DDD103DEA}" type="slidenum">
              <a:rPr lang="en-US" smtClean="0"/>
              <a:t>‹#›</a:t>
            </a:fld>
            <a:endParaRPr lang="en-US"/>
          </a:p>
        </p:txBody>
      </p:sp>
    </p:spTree>
    <p:extLst>
      <p:ext uri="{BB962C8B-B14F-4D97-AF65-F5344CB8AC3E}">
        <p14:creationId xmlns:p14="http://schemas.microsoft.com/office/powerpoint/2010/main" val="2479335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berkeleycitycollege.edu/wp/campuslife/files/2019/10/Student-Vendor-Form.pdf"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berkeleycitycollege.edu/wp/asbcc/files/2019/09/Budget-Proposal-Authorization-Form.pdf" TargetMode="External"/><Relationship Id="rId2" Type="http://schemas.openxmlformats.org/officeDocument/2006/relationships/hyperlink" Target="http://www.berkeleycitycollege.edu/wp/campuslife/files/2019/10/Student-Vendor-Form.pdf" TargetMode="External"/><Relationship Id="rId1" Type="http://schemas.openxmlformats.org/officeDocument/2006/relationships/slideLayout" Target="../slideLayouts/slideLayout2.xml"/><Relationship Id="rId4" Type="http://schemas.openxmlformats.org/officeDocument/2006/relationships/hyperlink" Target="mailto:secretary.asbcc@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ecretary.asbcc@gmail.com" TargetMode="External"/><Relationship Id="rId2" Type="http://schemas.openxmlformats.org/officeDocument/2006/relationships/hyperlink" Target="https://web.peralta.edu/business/files/2011/06/Vendor-Application-and-W-9-Form.pdf" TargetMode="External"/><Relationship Id="rId1" Type="http://schemas.openxmlformats.org/officeDocument/2006/relationships/slideLayout" Target="../slideLayouts/slideLayout2.xml"/><Relationship Id="rId4" Type="http://schemas.openxmlformats.org/officeDocument/2006/relationships/hyperlink" Target="http://www.berkeleycitycollege.edu/wp/asbcc/files/2019/09/Budget-Proposal-Authorization-Form.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laney.edu/student_activities/wp-content/uploads/sites/141/2017/06/Mechanical-Bull-Exclusion.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bcc-campuslife@peralta.edu" TargetMode="External"/><Relationship Id="rId2" Type="http://schemas.openxmlformats.org/officeDocument/2006/relationships/hyperlink" Target="http://www.berkeleycitycollege.edu/wp/campuslife/files/2019/09/Campus-Activity-Proposal-Form.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bcc.campuslife.graphics@gmail.com" TargetMode="External"/><Relationship Id="rId2" Type="http://schemas.openxmlformats.org/officeDocument/2006/relationships/hyperlink" Target="http://www.berkeleycitycollege.edu/wp/campuslife/files/2019/10/Flyer-Request-Form.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4" name="Picture 3" descr="Modern Money Systems: Understanding the Monetary Mechanics of Valu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7667" y="1803863"/>
            <a:ext cx="10073990" cy="4306722"/>
          </a:xfrm>
          <a:prstGeom prst="rect">
            <a:avLst/>
          </a:prstGeom>
        </p:spPr>
      </p:pic>
      <p:sp>
        <p:nvSpPr>
          <p:cNvPr id="6" name="TextBox 5"/>
          <p:cNvSpPr txBox="1"/>
          <p:nvPr/>
        </p:nvSpPr>
        <p:spPr>
          <a:xfrm>
            <a:off x="691389" y="1995055"/>
            <a:ext cx="10806546" cy="3416320"/>
          </a:xfrm>
          <a:prstGeom prst="rect">
            <a:avLst/>
          </a:prstGeom>
          <a:noFill/>
        </p:spPr>
        <p:txBody>
          <a:bodyPr wrap="square" rtlCol="0">
            <a:spAutoFit/>
          </a:bodyPr>
          <a:lstStyle/>
          <a:p>
            <a:pPr algn="ctr"/>
            <a:r>
              <a:rPr lang="en-US" sz="7200">
                <a:latin typeface="Arial Black" panose="020B0A04020102020204" pitchFamily="34" charset="0"/>
              </a:rPr>
              <a:t>REIMBURSEMENTS</a:t>
            </a:r>
          </a:p>
          <a:p>
            <a:pPr algn="ctr"/>
            <a:r>
              <a:rPr lang="en-US" sz="7200">
                <a:latin typeface="Arial Black" panose="020B0A04020102020204" pitchFamily="34" charset="0"/>
              </a:rPr>
              <a:t>&amp;</a:t>
            </a:r>
          </a:p>
          <a:p>
            <a:pPr algn="ctr"/>
            <a:r>
              <a:rPr lang="en-US" sz="7200">
                <a:latin typeface="Arial Black" panose="020B0A04020102020204" pitchFamily="34" charset="0"/>
              </a:rPr>
              <a:t>VENDORS</a:t>
            </a:r>
          </a:p>
        </p:txBody>
      </p:sp>
    </p:spTree>
    <p:extLst>
      <p:ext uri="{BB962C8B-B14F-4D97-AF65-F5344CB8AC3E}">
        <p14:creationId xmlns:p14="http://schemas.microsoft.com/office/powerpoint/2010/main" val="3097977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hoto of pink star backdrop | Free christmas image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69172"/>
          </a:xfrm>
          <a:prstGeom prst="rect">
            <a:avLst/>
          </a:prstGeom>
        </p:spPr>
      </p:pic>
      <p:sp>
        <p:nvSpPr>
          <p:cNvPr id="4" name="TextBox 3"/>
          <p:cNvSpPr txBox="1"/>
          <p:nvPr/>
        </p:nvSpPr>
        <p:spPr>
          <a:xfrm>
            <a:off x="937953" y="2568633"/>
            <a:ext cx="10316094" cy="1477328"/>
          </a:xfrm>
          <a:prstGeom prst="rect">
            <a:avLst/>
          </a:prstGeom>
          <a:noFill/>
        </p:spPr>
        <p:txBody>
          <a:bodyPr wrap="square" rtlCol="0">
            <a:spAutoFit/>
          </a:bodyPr>
          <a:lstStyle/>
          <a:p>
            <a:pPr algn="ctr"/>
            <a:r>
              <a:rPr lang="en-US" sz="9000">
                <a:latin typeface="Arial Black" panose="020B0A04020102020204" pitchFamily="34" charset="0"/>
              </a:rPr>
              <a:t>ACTIVITY TIME</a:t>
            </a:r>
          </a:p>
        </p:txBody>
      </p:sp>
      <p:sp>
        <p:nvSpPr>
          <p:cNvPr id="5" name="TextBox 4"/>
          <p:cNvSpPr txBox="1"/>
          <p:nvPr/>
        </p:nvSpPr>
        <p:spPr>
          <a:xfrm>
            <a:off x="5372793" y="3861295"/>
            <a:ext cx="1446414" cy="369332"/>
          </a:xfrm>
          <a:prstGeom prst="rect">
            <a:avLst/>
          </a:prstGeom>
          <a:noFill/>
        </p:spPr>
        <p:txBody>
          <a:bodyPr wrap="square" rtlCol="0">
            <a:spAutoFit/>
          </a:bodyPr>
          <a:lstStyle/>
          <a:p>
            <a:pPr algn="ctr"/>
            <a:r>
              <a:rPr lang="en-US" u="sng">
                <a:hlinkClick r:id="rId3"/>
              </a:rPr>
              <a:t>page</a:t>
            </a:r>
            <a:endParaRPr lang="en-US"/>
          </a:p>
        </p:txBody>
      </p:sp>
    </p:spTree>
    <p:extLst>
      <p:ext uri="{BB962C8B-B14F-4D97-AF65-F5344CB8AC3E}">
        <p14:creationId xmlns:p14="http://schemas.microsoft.com/office/powerpoint/2010/main" val="3794952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Black" panose="020B0A04020102020204" pitchFamily="34" charset="0"/>
              </a:rPr>
              <a:t>PART 1: REIMBURSEMENTS</a:t>
            </a:r>
            <a:br>
              <a:rPr lang="en-US">
                <a:latin typeface="Arial Black" panose="020B0A04020102020204" pitchFamily="34" charset="0"/>
              </a:rPr>
            </a:br>
            <a:r>
              <a:rPr lang="en-US" sz="2400">
                <a:latin typeface="Arial Black" panose="020B0A04020102020204" pitchFamily="34" charset="0"/>
              </a:rPr>
              <a:t>You pay for supplies, we pay you back!</a:t>
            </a:r>
          </a:p>
        </p:txBody>
      </p:sp>
      <p:sp>
        <p:nvSpPr>
          <p:cNvPr id="3" name="Content Placeholder 2"/>
          <p:cNvSpPr>
            <a:spLocks noGrp="1"/>
          </p:cNvSpPr>
          <p:nvPr>
            <p:ph idx="1"/>
          </p:nvPr>
        </p:nvSpPr>
        <p:spPr/>
        <p:txBody>
          <a:bodyPr>
            <a:normAutofit/>
          </a:bodyPr>
          <a:lstStyle/>
          <a:p>
            <a:pPr marL="514350" indent="-514350">
              <a:buAutoNum type="arabicPeriod"/>
            </a:pPr>
            <a:r>
              <a:rPr lang="en-US"/>
              <a:t>Become a vendor </a:t>
            </a:r>
          </a:p>
          <a:p>
            <a:r>
              <a:rPr lang="en-US" sz="1800"/>
              <a:t> Fill out vendor form found on BCC website (</a:t>
            </a:r>
            <a:r>
              <a:rPr lang="en-US" sz="1800" u="sng">
                <a:hlinkClick r:id="rId2"/>
              </a:rPr>
              <a:t>page</a:t>
            </a:r>
            <a:r>
              <a:rPr lang="en-US" sz="1800" u="sng"/>
              <a:t>)</a:t>
            </a:r>
            <a:endParaRPr lang="en-US" sz="1800"/>
          </a:p>
          <a:p>
            <a:pPr marL="514350" indent="-514350">
              <a:buAutoNum type="arabicPeriod" startAt="2"/>
            </a:pPr>
            <a:r>
              <a:rPr lang="en-US"/>
              <a:t>Go to store/restaurant and get a price estimate for your items</a:t>
            </a:r>
          </a:p>
          <a:p>
            <a:r>
              <a:rPr lang="en-US" sz="1800"/>
              <a:t> Store/restaurant does not need to be on our vendor list</a:t>
            </a:r>
          </a:p>
          <a:p>
            <a:pPr marL="514350" indent="-514350">
              <a:buAutoNum type="arabicPeriod" startAt="3"/>
            </a:pPr>
            <a:r>
              <a:rPr lang="en-US"/>
              <a:t>Fill out an expenditure form for ASBCC approval</a:t>
            </a:r>
          </a:p>
          <a:p>
            <a:r>
              <a:rPr lang="en-US" sz="1800">
                <a:hlinkClick r:id="rId3"/>
              </a:rPr>
              <a:t>http://</a:t>
            </a:r>
            <a:r>
              <a:rPr lang="en-US" sz="1800" err="1">
                <a:hlinkClick r:id="rId3"/>
              </a:rPr>
              <a:t>www.berkeleycitycollege.edu</a:t>
            </a:r>
            <a:r>
              <a:rPr lang="en-US" sz="1800">
                <a:hlinkClick r:id="rId3"/>
              </a:rPr>
              <a:t>/wp/</a:t>
            </a:r>
            <a:r>
              <a:rPr lang="en-US" sz="1800" err="1">
                <a:hlinkClick r:id="rId3"/>
              </a:rPr>
              <a:t>asbcc</a:t>
            </a:r>
            <a:r>
              <a:rPr lang="en-US" sz="1800">
                <a:hlinkClick r:id="rId3"/>
              </a:rPr>
              <a:t>/files/2019/09/Budget-Proposal-Authorization-</a:t>
            </a:r>
            <a:r>
              <a:rPr lang="en-US" sz="1800" err="1">
                <a:hlinkClick r:id="rId3"/>
              </a:rPr>
              <a:t>Form.pdf</a:t>
            </a:r>
            <a:endParaRPr lang="en-US" sz="1800"/>
          </a:p>
          <a:p>
            <a:r>
              <a:rPr lang="en-US" sz="1800"/>
              <a:t> send the form to </a:t>
            </a:r>
            <a:r>
              <a:rPr lang="en-US" sz="1800">
                <a:solidFill>
                  <a:srgbClr val="0070C0"/>
                </a:solidFill>
                <a:hlinkClick r:id="rId4"/>
              </a:rPr>
              <a:t>secretary.asbcc@gmail.com</a:t>
            </a:r>
            <a:r>
              <a:rPr lang="en-US" sz="1800">
                <a:solidFill>
                  <a:srgbClr val="0070C0"/>
                </a:solidFill>
              </a:rPr>
              <a:t> </a:t>
            </a:r>
            <a:r>
              <a:rPr lang="en-US" sz="1800"/>
              <a:t>to be added to the ASBCC agenda</a:t>
            </a:r>
          </a:p>
          <a:p>
            <a:pPr marL="514350" indent="-514350">
              <a:buAutoNum type="arabicPeriod" startAt="4"/>
            </a:pPr>
            <a:r>
              <a:rPr lang="en-US"/>
              <a:t>Once ASBCC approves the funds, you are now authorized to purchase your items</a:t>
            </a:r>
          </a:p>
          <a:p>
            <a:r>
              <a:rPr lang="en-US" sz="1800"/>
              <a:t>Please attend ASBCC meeting to answer any questions about your request</a:t>
            </a:r>
          </a:p>
        </p:txBody>
      </p:sp>
    </p:spTree>
    <p:extLst>
      <p:ext uri="{BB962C8B-B14F-4D97-AF65-F5344CB8AC3E}">
        <p14:creationId xmlns:p14="http://schemas.microsoft.com/office/powerpoint/2010/main" val="1810062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Black" panose="020B0A04020102020204" pitchFamily="34" charset="0"/>
              </a:rPr>
              <a:t>REIMBURSEMENTS CONT.</a:t>
            </a:r>
          </a:p>
        </p:txBody>
      </p:sp>
      <p:sp>
        <p:nvSpPr>
          <p:cNvPr id="3" name="Content Placeholder 2"/>
          <p:cNvSpPr>
            <a:spLocks noGrp="1"/>
          </p:cNvSpPr>
          <p:nvPr>
            <p:ph idx="1"/>
          </p:nvPr>
        </p:nvSpPr>
        <p:spPr/>
        <p:txBody>
          <a:bodyPr/>
          <a:lstStyle/>
          <a:p>
            <a:pPr marL="0" indent="0">
              <a:buNone/>
            </a:pPr>
            <a:r>
              <a:rPr lang="en-US"/>
              <a:t>5. </a:t>
            </a:r>
            <a:r>
              <a:rPr lang="en-US" b="1" u="sng"/>
              <a:t>KEEP YOUR ORIGINAL RECEIPTS FOR ANY AND ALL PURCHASES</a:t>
            </a:r>
          </a:p>
          <a:p>
            <a:r>
              <a:rPr lang="en-US" sz="1800"/>
              <a:t>If you do not have your </a:t>
            </a:r>
            <a:r>
              <a:rPr lang="en-US" sz="1800" u="sng"/>
              <a:t>original</a:t>
            </a:r>
            <a:r>
              <a:rPr lang="en-US" sz="1800"/>
              <a:t> receipts, you cannot be reimbursed. NO EXCEPTIONS</a:t>
            </a:r>
          </a:p>
          <a:p>
            <a:pPr marL="0" indent="0">
              <a:buNone/>
            </a:pPr>
            <a:r>
              <a:rPr lang="en-US"/>
              <a:t>6. Provide receipts to John</a:t>
            </a:r>
          </a:p>
          <a:p>
            <a:r>
              <a:rPr lang="en-US" sz="1800"/>
              <a:t>Take a picture and make a copy of your receipt for yourself.</a:t>
            </a:r>
          </a:p>
          <a:p>
            <a:pPr marL="0" indent="0">
              <a:buNone/>
            </a:pPr>
            <a:r>
              <a:rPr lang="en-US"/>
              <a:t>7. Request with receipts will be submitted and processed through the district</a:t>
            </a:r>
          </a:p>
          <a:p>
            <a:r>
              <a:rPr lang="en-US" sz="1800"/>
              <a:t>It will take 3 weeks to receive your reimbursements and you will pick it up at the Cashier’s Office</a:t>
            </a:r>
          </a:p>
          <a:p>
            <a:pPr marL="0" indent="0">
              <a:buNone/>
            </a:pPr>
            <a:endParaRPr lang="en-US" sz="1800"/>
          </a:p>
          <a:p>
            <a:pPr marL="0" indent="0">
              <a:buNone/>
            </a:pPr>
            <a:endParaRPr lang="en-US"/>
          </a:p>
        </p:txBody>
      </p:sp>
    </p:spTree>
    <p:extLst>
      <p:ext uri="{BB962C8B-B14F-4D97-AF65-F5344CB8AC3E}">
        <p14:creationId xmlns:p14="http://schemas.microsoft.com/office/powerpoint/2010/main" val="1875335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Black" panose="020B0A04020102020204" pitchFamily="34" charset="0"/>
              </a:rPr>
              <a:t>PART 2: VENDORS</a:t>
            </a:r>
            <a:br>
              <a:rPr lang="en-US">
                <a:latin typeface="Arial Black" panose="020B0A04020102020204" pitchFamily="34" charset="0"/>
              </a:rPr>
            </a:br>
            <a:r>
              <a:rPr lang="en-US" sz="2400">
                <a:latin typeface="Arial Black" panose="020B0A04020102020204" pitchFamily="34" charset="0"/>
              </a:rPr>
              <a:t>You get a quote from a vendor</a:t>
            </a:r>
            <a:endParaRPr lang="en-US">
              <a:latin typeface="Arial Black" panose="020B0A04020102020204" pitchFamily="34" charset="0"/>
            </a:endParaRPr>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b="1" u="sng"/>
              <a:t>THIS PROCESS SHOULD START 1 MONTH BEFORE THE EVENT</a:t>
            </a:r>
          </a:p>
          <a:p>
            <a:pPr marL="514350" indent="-514350">
              <a:buAutoNum type="arabicPeriod"/>
            </a:pPr>
            <a:r>
              <a:rPr lang="en-US"/>
              <a:t>Check with John Nguyen to see if the store/restaurant is already in our system</a:t>
            </a:r>
          </a:p>
          <a:p>
            <a:r>
              <a:rPr lang="en-US" sz="1800"/>
              <a:t>If not, have the store/restaurant fill out the only page 2 and 11 of the vendor form and return it to John Nguyen. </a:t>
            </a:r>
            <a:r>
              <a:rPr lang="en-US" sz="1900" u="sng">
                <a:hlinkClick r:id="rId2"/>
              </a:rPr>
              <a:t>https://web.peralta.edu/business/files/2011/06/Vendor-Application-and-W-9-Form.pdf</a:t>
            </a:r>
            <a:endParaRPr lang="en-US" sz="1900"/>
          </a:p>
          <a:p>
            <a:pPr marL="0" indent="0">
              <a:buNone/>
            </a:pPr>
            <a:r>
              <a:rPr lang="en-US"/>
              <a:t>3. Fill out a budget proposal form and sent it to </a:t>
            </a:r>
            <a:r>
              <a:rPr lang="en-US" u="sng">
                <a:solidFill>
                  <a:srgbClr val="0070C0"/>
                </a:solidFill>
                <a:hlinkClick r:id="rId3"/>
              </a:rPr>
              <a:t>secretary.asbcc@gmail.com</a:t>
            </a:r>
            <a:r>
              <a:rPr lang="en-US" u="sng">
                <a:solidFill>
                  <a:srgbClr val="0070C0"/>
                </a:solidFill>
              </a:rPr>
              <a:t> </a:t>
            </a:r>
          </a:p>
          <a:p>
            <a:r>
              <a:rPr lang="en-US" sz="1800">
                <a:hlinkClick r:id="rId4"/>
              </a:rPr>
              <a:t>http://www.berkeleycitycollege.edu/wp/</a:t>
            </a:r>
            <a:r>
              <a:rPr lang="en-US" sz="1800" err="1">
                <a:hlinkClick r:id="rId4"/>
              </a:rPr>
              <a:t>asbcc</a:t>
            </a:r>
            <a:r>
              <a:rPr lang="en-US" sz="1800">
                <a:hlinkClick r:id="rId4"/>
              </a:rPr>
              <a:t>/files/2019/09/Budget-Proposal-Authorization-</a:t>
            </a:r>
            <a:r>
              <a:rPr lang="en-US" sz="1800" err="1">
                <a:hlinkClick r:id="rId4"/>
              </a:rPr>
              <a:t>Form.pdf</a:t>
            </a:r>
            <a:endParaRPr lang="en-US" sz="1800"/>
          </a:p>
          <a:p>
            <a:r>
              <a:rPr lang="en-US" sz="1800"/>
              <a:t>You must submit the budget proposal by 11:59 on the Saturday before the Thursday’s ASBCC meeting you would like your agenda item to appear on</a:t>
            </a:r>
          </a:p>
          <a:p>
            <a:r>
              <a:rPr lang="en-US" sz="1800"/>
              <a:t>Attend the ASBCC meeting on Thursday between 12:20 – 1:20pm to answer any questions from the ASBCC about your budget.</a:t>
            </a:r>
          </a:p>
          <a:p>
            <a:pPr marL="0" indent="0">
              <a:buNone/>
            </a:pPr>
            <a:endParaRPr lang="en-US"/>
          </a:p>
        </p:txBody>
      </p:sp>
    </p:spTree>
    <p:extLst>
      <p:ext uri="{BB962C8B-B14F-4D97-AF65-F5344CB8AC3E}">
        <p14:creationId xmlns:p14="http://schemas.microsoft.com/office/powerpoint/2010/main" val="3920279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Black" panose="020B0A04020102020204" pitchFamily="34" charset="0"/>
              </a:rPr>
              <a:t>VENDORS CONT.</a:t>
            </a:r>
          </a:p>
        </p:txBody>
      </p:sp>
      <p:sp>
        <p:nvSpPr>
          <p:cNvPr id="3" name="Content Placeholder 2"/>
          <p:cNvSpPr>
            <a:spLocks noGrp="1"/>
          </p:cNvSpPr>
          <p:nvPr>
            <p:ph idx="1"/>
          </p:nvPr>
        </p:nvSpPr>
        <p:spPr/>
        <p:txBody>
          <a:bodyPr/>
          <a:lstStyle/>
          <a:p>
            <a:pPr marL="0" indent="0">
              <a:buNone/>
            </a:pPr>
            <a:r>
              <a:rPr lang="en-US"/>
              <a:t>4. Call the vendor and let them know that they will get paid</a:t>
            </a:r>
          </a:p>
          <a:p>
            <a:pPr marL="0" indent="0">
              <a:buNone/>
            </a:pPr>
            <a:r>
              <a:rPr lang="en-US"/>
              <a:t>5. Provide the quote to John Nguyen</a:t>
            </a:r>
          </a:p>
          <a:p>
            <a:r>
              <a:rPr lang="en-US" sz="1800"/>
              <a:t>He will process the request and send it to the district</a:t>
            </a:r>
          </a:p>
          <a:p>
            <a:pPr marL="0" indent="0">
              <a:buNone/>
            </a:pPr>
            <a:endParaRPr lang="en-US"/>
          </a:p>
        </p:txBody>
      </p:sp>
    </p:spTree>
    <p:extLst>
      <p:ext uri="{BB962C8B-B14F-4D97-AF65-F5344CB8AC3E}">
        <p14:creationId xmlns:p14="http://schemas.microsoft.com/office/powerpoint/2010/main" val="1710754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Black" panose="020B0A04020102020204" pitchFamily="34" charset="0"/>
              </a:rPr>
              <a:t>PART 3: RULES FOR PURCHASING</a:t>
            </a:r>
          </a:p>
        </p:txBody>
      </p:sp>
      <p:sp>
        <p:nvSpPr>
          <p:cNvPr id="3" name="Content Placeholder 2"/>
          <p:cNvSpPr>
            <a:spLocks noGrp="1"/>
          </p:cNvSpPr>
          <p:nvPr>
            <p:ph idx="1"/>
          </p:nvPr>
        </p:nvSpPr>
        <p:spPr/>
        <p:txBody>
          <a:bodyPr>
            <a:normAutofit/>
          </a:bodyPr>
          <a:lstStyle/>
          <a:p>
            <a:pPr marL="0" indent="0">
              <a:buNone/>
            </a:pPr>
            <a:r>
              <a:rPr lang="en-US" b="1"/>
              <a:t>What is allowed</a:t>
            </a:r>
          </a:p>
          <a:p>
            <a:pPr marL="0" indent="0">
              <a:buNone/>
            </a:pPr>
            <a:r>
              <a:rPr lang="en-US" sz="2400"/>
              <a:t>Items that are:</a:t>
            </a:r>
          </a:p>
          <a:p>
            <a:pPr marL="457200" indent="-457200">
              <a:buAutoNum type="arabicPeriod"/>
            </a:pPr>
            <a:r>
              <a:rPr lang="en-US" sz="2000"/>
              <a:t>In compliance with laws &amp; board policies</a:t>
            </a:r>
            <a:r>
              <a:rPr lang="en-US" sz="2000">
                <a:hlinkClick r:id="rId2"/>
              </a:rPr>
              <a:t>https://laney.edu/student_activities/wp-content/uploads/sites/141/2017/06/Mechanical-Bull-Exclusion.pdf</a:t>
            </a:r>
            <a:endParaRPr lang="en-US" sz="2000"/>
          </a:p>
          <a:p>
            <a:pPr marL="457200" indent="-457200">
              <a:buFont typeface="Arial" panose="020B0604020202020204" pitchFamily="34" charset="0"/>
              <a:buAutoNum type="arabicPeriod"/>
            </a:pPr>
            <a:r>
              <a:rPr lang="en-US" sz="2000"/>
              <a:t>Benefit a group of students- not one student</a:t>
            </a:r>
          </a:p>
          <a:p>
            <a:pPr marL="457200" indent="-457200">
              <a:buFont typeface="Arial" panose="020B0604020202020204" pitchFamily="34" charset="0"/>
              <a:buAutoNum type="arabicPeriod"/>
            </a:pPr>
            <a:r>
              <a:rPr lang="en-US" sz="2000"/>
              <a:t>Supplies, books, field trips, athletic costs</a:t>
            </a:r>
          </a:p>
          <a:p>
            <a:pPr marL="457200" indent="-457200">
              <a:buFont typeface="Arial" panose="020B0604020202020204" pitchFamily="34" charset="0"/>
              <a:buAutoNum type="arabicPeriod"/>
            </a:pPr>
            <a:r>
              <a:rPr lang="en-US" sz="2000"/>
              <a:t>Student social events</a:t>
            </a:r>
          </a:p>
          <a:p>
            <a:pPr marL="0" indent="0">
              <a:buNone/>
            </a:pPr>
            <a:endParaRPr lang="en-US" sz="2000"/>
          </a:p>
          <a:p>
            <a:pPr marL="0" indent="0">
              <a:buNone/>
            </a:pPr>
            <a:endParaRPr lang="en-US" sz="2000"/>
          </a:p>
          <a:p>
            <a:pPr marL="0" indent="0">
              <a:buNone/>
            </a:pPr>
            <a:endParaRPr lang="en-US" sz="1400"/>
          </a:p>
          <a:p>
            <a:pPr marL="0" indent="0" algn="r">
              <a:buNone/>
            </a:pPr>
            <a:r>
              <a:rPr lang="en-US" sz="1400"/>
              <a:t>FCMAT ASB Manuel pp. 185 - 186</a:t>
            </a:r>
          </a:p>
          <a:p>
            <a:pPr marL="0" indent="0">
              <a:buNone/>
            </a:pPr>
            <a:endParaRPr lang="en-US" sz="2000"/>
          </a:p>
          <a:p>
            <a:pPr marL="0" indent="0">
              <a:buNone/>
            </a:pPr>
            <a:endParaRPr lang="en-US" sz="2000"/>
          </a:p>
        </p:txBody>
      </p:sp>
    </p:spTree>
    <p:extLst>
      <p:ext uri="{BB962C8B-B14F-4D97-AF65-F5344CB8AC3E}">
        <p14:creationId xmlns:p14="http://schemas.microsoft.com/office/powerpoint/2010/main" val="388460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Black" panose="020B0A04020102020204" pitchFamily="34" charset="0"/>
              </a:rPr>
              <a:t>RULES CONT.</a:t>
            </a:r>
          </a:p>
        </p:txBody>
      </p:sp>
      <p:sp>
        <p:nvSpPr>
          <p:cNvPr id="3" name="Content Placeholder 2"/>
          <p:cNvSpPr>
            <a:spLocks noGrp="1"/>
          </p:cNvSpPr>
          <p:nvPr>
            <p:ph idx="1"/>
          </p:nvPr>
        </p:nvSpPr>
        <p:spPr/>
        <p:txBody>
          <a:bodyPr>
            <a:normAutofit lnSpcReduction="10000"/>
          </a:bodyPr>
          <a:lstStyle/>
          <a:p>
            <a:pPr marL="0" indent="0">
              <a:buNone/>
            </a:pPr>
            <a:r>
              <a:rPr lang="en-US" b="1"/>
              <a:t>What is </a:t>
            </a:r>
            <a:r>
              <a:rPr lang="en-US" b="1" u="sng"/>
              <a:t>NOT</a:t>
            </a:r>
            <a:r>
              <a:rPr lang="en-US" b="1"/>
              <a:t> allowed</a:t>
            </a:r>
          </a:p>
          <a:p>
            <a:pPr marL="0" indent="0">
              <a:buNone/>
            </a:pPr>
            <a:r>
              <a:rPr lang="en-US" sz="2400"/>
              <a:t>Items cannot be:</a:t>
            </a:r>
          </a:p>
          <a:p>
            <a:pPr marL="457200" indent="-457200">
              <a:buAutoNum type="arabicPeriod"/>
            </a:pPr>
            <a:r>
              <a:rPr lang="en-US" sz="2000"/>
              <a:t>Gifts of any kind- to anyone, including gift cards</a:t>
            </a:r>
          </a:p>
          <a:p>
            <a:pPr marL="457200" indent="-457200">
              <a:buFont typeface="Arial" panose="020B0604020202020204" pitchFamily="34" charset="0"/>
              <a:buAutoNum type="arabicPeriod"/>
            </a:pPr>
            <a:r>
              <a:rPr lang="en-US" sz="2000"/>
              <a:t>For faculty meetings</a:t>
            </a:r>
          </a:p>
          <a:p>
            <a:pPr marL="457200" indent="-457200">
              <a:buFont typeface="Arial" panose="020B0604020202020204" pitchFamily="34" charset="0"/>
              <a:buAutoNum type="arabicPeriod"/>
            </a:pPr>
            <a:r>
              <a:rPr lang="en-US" sz="2000"/>
              <a:t>Employee expenses</a:t>
            </a:r>
          </a:p>
          <a:p>
            <a:pPr marL="457200" indent="-457200">
              <a:buFont typeface="Arial" panose="020B0604020202020204" pitchFamily="34" charset="0"/>
              <a:buAutoNum type="arabicPeriod"/>
            </a:pPr>
            <a:r>
              <a:rPr lang="en-US" sz="2000"/>
              <a:t>Donations to organizations, families, and/or students</a:t>
            </a:r>
          </a:p>
          <a:p>
            <a:pPr marL="457200" indent="-457200">
              <a:buFont typeface="Arial" panose="020B0604020202020204" pitchFamily="34" charset="0"/>
              <a:buAutoNum type="arabicPeriod"/>
            </a:pPr>
            <a:r>
              <a:rPr lang="en-US" sz="2000"/>
              <a:t>Cash awards to anyone</a:t>
            </a:r>
          </a:p>
          <a:p>
            <a:pPr marL="0" indent="0">
              <a:buNone/>
            </a:pPr>
            <a:endParaRPr lang="en-US" sz="2000">
              <a:latin typeface="Georgia" panose="02040502050405020303" pitchFamily="18" charset="0"/>
            </a:endParaRPr>
          </a:p>
          <a:p>
            <a:pPr marL="0" indent="0">
              <a:buNone/>
            </a:pPr>
            <a:endParaRPr lang="en-US" sz="2000">
              <a:latin typeface="Georgia" panose="02040502050405020303" pitchFamily="18" charset="0"/>
            </a:endParaRPr>
          </a:p>
          <a:p>
            <a:pPr marL="0" indent="0">
              <a:buNone/>
            </a:pPr>
            <a:endParaRPr lang="en-US" sz="2000">
              <a:latin typeface="Georgia" panose="02040502050405020303" pitchFamily="18" charset="0"/>
            </a:endParaRPr>
          </a:p>
          <a:p>
            <a:pPr marL="0" indent="0" algn="r">
              <a:buNone/>
            </a:pPr>
            <a:r>
              <a:rPr lang="en-US" sz="1400"/>
              <a:t>FCMAT ASB Manuel pp. 185 - 186</a:t>
            </a:r>
          </a:p>
          <a:p>
            <a:pPr marL="0" indent="0">
              <a:buNone/>
            </a:pPr>
            <a:endParaRPr lang="en-US" sz="2000">
              <a:latin typeface="Georgia" panose="02040502050405020303" pitchFamily="18" charset="0"/>
            </a:endParaRPr>
          </a:p>
          <a:p>
            <a:pPr marL="0" indent="0">
              <a:buNone/>
            </a:pPr>
            <a:endParaRPr lang="en-US" sz="2000"/>
          </a:p>
        </p:txBody>
      </p:sp>
    </p:spTree>
    <p:extLst>
      <p:ext uri="{BB962C8B-B14F-4D97-AF65-F5344CB8AC3E}">
        <p14:creationId xmlns:p14="http://schemas.microsoft.com/office/powerpoint/2010/main" val="2472554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atin typeface="Arial Black" panose="020B0A04020102020204" pitchFamily="34" charset="0"/>
              </a:rPr>
              <a:t>PART 4: ACTIVITY PROPOSAL FORMS</a:t>
            </a:r>
            <a:br>
              <a:rPr lang="en-US">
                <a:latin typeface="Arial Black" panose="020B0A04020102020204" pitchFamily="34" charset="0"/>
              </a:rPr>
            </a:br>
            <a:r>
              <a:rPr lang="en-US" sz="2400">
                <a:latin typeface="Arial Black" panose="020B0A04020102020204" pitchFamily="34" charset="0"/>
              </a:rPr>
              <a:t>What will your event look like?</a:t>
            </a:r>
            <a:endParaRPr lang="en-US">
              <a:latin typeface="Arial Black" panose="020B0A04020102020204" pitchFamily="34" charset="0"/>
            </a:endParaRPr>
          </a:p>
        </p:txBody>
      </p:sp>
      <p:sp>
        <p:nvSpPr>
          <p:cNvPr id="3" name="Content Placeholder 2"/>
          <p:cNvSpPr>
            <a:spLocks noGrp="1"/>
          </p:cNvSpPr>
          <p:nvPr>
            <p:ph idx="1"/>
          </p:nvPr>
        </p:nvSpPr>
        <p:spPr/>
        <p:txBody>
          <a:bodyPr/>
          <a:lstStyle/>
          <a:p>
            <a:pPr marL="0" indent="0">
              <a:buNone/>
            </a:pPr>
            <a:r>
              <a:rPr lang="en-US"/>
              <a:t>When figuring out your budget for your event, you should also book the space. Should be done a minimum of 2 weeks before the event.</a:t>
            </a:r>
          </a:p>
          <a:p>
            <a:pPr marL="514350" indent="-514350">
              <a:buAutoNum type="arabicPeriod"/>
            </a:pPr>
            <a:r>
              <a:rPr lang="en-US"/>
              <a:t>Find out the date/time/location of your event and fill out a </a:t>
            </a:r>
            <a:r>
              <a:rPr lang="en-US">
                <a:hlinkClick r:id="rId2"/>
              </a:rPr>
              <a:t>Activity Proposal Form</a:t>
            </a:r>
            <a:endParaRPr lang="en-US"/>
          </a:p>
          <a:p>
            <a:r>
              <a:rPr lang="en-US" sz="1800"/>
              <a:t>You can check with Violet at </a:t>
            </a:r>
            <a:r>
              <a:rPr lang="en-US" sz="1800">
                <a:hlinkClick r:id="rId3"/>
              </a:rPr>
              <a:t>bcc-campuslife@peralta.edu</a:t>
            </a:r>
            <a:r>
              <a:rPr lang="en-US" sz="1800"/>
              <a:t> to see if the space will be available before completing the form</a:t>
            </a:r>
          </a:p>
          <a:p>
            <a:r>
              <a:rPr lang="en-US" sz="1800"/>
              <a:t>You will also need to indicate what you will need at your event (tables, chairs, AV equipment) and then draw out what you envision the space looking like in the form</a:t>
            </a:r>
          </a:p>
        </p:txBody>
      </p:sp>
    </p:spTree>
    <p:extLst>
      <p:ext uri="{BB962C8B-B14F-4D97-AF65-F5344CB8AC3E}">
        <p14:creationId xmlns:p14="http://schemas.microsoft.com/office/powerpoint/2010/main" val="706913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Black" panose="020B0A04020102020204" pitchFamily="34" charset="0"/>
              </a:rPr>
              <a:t>PART 5: FLYERS</a:t>
            </a:r>
            <a:br>
              <a:rPr lang="en-US">
                <a:latin typeface="Arial Black" panose="020B0A04020102020204" pitchFamily="34" charset="0"/>
              </a:rPr>
            </a:br>
            <a:r>
              <a:rPr lang="en-US" sz="2400">
                <a:latin typeface="Arial Black" panose="020B0A04020102020204" pitchFamily="34" charset="0"/>
              </a:rPr>
              <a:t>Advertising your event</a:t>
            </a:r>
            <a:endParaRPr lang="en-US">
              <a:latin typeface="Arial Black" panose="020B0A04020102020204" pitchFamily="34" charset="0"/>
            </a:endParaRPr>
          </a:p>
        </p:txBody>
      </p:sp>
      <p:sp>
        <p:nvSpPr>
          <p:cNvPr id="3" name="Content Placeholder 2"/>
          <p:cNvSpPr>
            <a:spLocks noGrp="1"/>
          </p:cNvSpPr>
          <p:nvPr>
            <p:ph idx="1"/>
          </p:nvPr>
        </p:nvSpPr>
        <p:spPr/>
        <p:txBody>
          <a:bodyPr/>
          <a:lstStyle/>
          <a:p>
            <a:pPr marL="0" indent="0">
              <a:buNone/>
            </a:pPr>
            <a:r>
              <a:rPr lang="en-US"/>
              <a:t>If you would like to spread the word about your upcoming event, the Campus Life Graphic Designer, Lex Rosenberg can create one for you!</a:t>
            </a:r>
          </a:p>
          <a:p>
            <a:pPr marL="457200" indent="-457200">
              <a:buAutoNum type="arabicPeriod"/>
            </a:pPr>
            <a:r>
              <a:rPr lang="en-US" sz="2400"/>
              <a:t>Complete a </a:t>
            </a:r>
            <a:r>
              <a:rPr lang="en-US" sz="2400">
                <a:hlinkClick r:id="rId2"/>
              </a:rPr>
              <a:t>Flyer Request Form</a:t>
            </a:r>
            <a:r>
              <a:rPr lang="en-US" sz="2400"/>
              <a:t> and email it to </a:t>
            </a:r>
            <a:r>
              <a:rPr lang="en-US" sz="2400">
                <a:hlinkClick r:id="rId3"/>
              </a:rPr>
              <a:t>bcc.campuslife.graphics@gmail.com</a:t>
            </a:r>
            <a:r>
              <a:rPr lang="en-US" sz="2400"/>
              <a:t> </a:t>
            </a:r>
          </a:p>
          <a:p>
            <a:pPr marL="457200" indent="-457200">
              <a:buAutoNum type="arabicPeriod"/>
            </a:pPr>
            <a:r>
              <a:rPr lang="en-US" sz="2400"/>
              <a:t>Please allow 7 business days for completion of request</a:t>
            </a:r>
          </a:p>
          <a:p>
            <a:r>
              <a:rPr lang="en-US" sz="1800"/>
              <a:t>Business days are Monday - Friday</a:t>
            </a:r>
          </a:p>
          <a:p>
            <a:r>
              <a:rPr lang="en-US" sz="1800"/>
              <a:t>Flyers will be posted and removed by the Office of Campus Life</a:t>
            </a:r>
          </a:p>
        </p:txBody>
      </p:sp>
    </p:spTree>
    <p:extLst>
      <p:ext uri="{BB962C8B-B14F-4D97-AF65-F5344CB8AC3E}">
        <p14:creationId xmlns:p14="http://schemas.microsoft.com/office/powerpoint/2010/main" val="2150151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PART 1: REIMBURSEMENTS You pay for supplies, we pay you back!</vt:lpstr>
      <vt:lpstr>REIMBURSEMENTS CONT.</vt:lpstr>
      <vt:lpstr>PART 2: VENDORS You get a quote from a vendor</vt:lpstr>
      <vt:lpstr>VENDORS CONT.</vt:lpstr>
      <vt:lpstr>PART 3: RULES FOR PURCHASING</vt:lpstr>
      <vt:lpstr>RULES CONT.</vt:lpstr>
      <vt:lpstr>PART 4: ACTIVITY PROPOSAL FORMS What will your event look like?</vt:lpstr>
      <vt:lpstr>PART 5: FLYERS Advertising your event</vt:lpstr>
      <vt:lpstr>PowerPoint Presentation</vt:lpstr>
    </vt:vector>
  </TitlesOfParts>
  <Company>PCCD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REIMBURSEMENTS</dc:title>
  <dc:creator>bcc.general.calendar@gmail.com</dc:creator>
  <cp:revision>1</cp:revision>
  <dcterms:created xsi:type="dcterms:W3CDTF">2019-10-17T23:58:43Z</dcterms:created>
  <dcterms:modified xsi:type="dcterms:W3CDTF">2020-03-18T19:47:23Z</dcterms:modified>
</cp:coreProperties>
</file>