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64" r:id="rId3"/>
    <p:sldId id="274" r:id="rId4"/>
    <p:sldId id="275" r:id="rId5"/>
    <p:sldId id="291" r:id="rId6"/>
    <p:sldId id="286" r:id="rId7"/>
    <p:sldId id="287" r:id="rId8"/>
    <p:sldId id="289" r:id="rId9"/>
    <p:sldId id="290" r:id="rId10"/>
    <p:sldId id="28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90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006C-AD44-3042-91E3-D1971B63B514}" type="datetimeFigureOut">
              <a:rPr lang="en-US" smtClean="0"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C621-2FD3-4647-991B-0069179CBA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52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006C-AD44-3042-91E3-D1971B63B514}" type="datetimeFigureOut">
              <a:rPr lang="en-US" smtClean="0"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C621-2FD3-4647-991B-0069179CBA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55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006C-AD44-3042-91E3-D1971B63B514}" type="datetimeFigureOut">
              <a:rPr lang="en-US" smtClean="0"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C621-2FD3-4647-991B-0069179CBA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73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006C-AD44-3042-91E3-D1971B63B514}" type="datetimeFigureOut">
              <a:rPr lang="en-US" smtClean="0"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C621-2FD3-4647-991B-0069179CBA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60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006C-AD44-3042-91E3-D1971B63B514}" type="datetimeFigureOut">
              <a:rPr lang="en-US" smtClean="0"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C621-2FD3-4647-991B-0069179CBA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23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006C-AD44-3042-91E3-D1971B63B514}" type="datetimeFigureOut">
              <a:rPr lang="en-US" smtClean="0"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C621-2FD3-4647-991B-0069179CBA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97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006C-AD44-3042-91E3-D1971B63B514}" type="datetimeFigureOut">
              <a:rPr lang="en-US" smtClean="0"/>
              <a:t>11/2/2015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C621-2FD3-4647-991B-0069179CBA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46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006C-AD44-3042-91E3-D1971B63B514}" type="datetimeFigureOut">
              <a:rPr lang="en-US" smtClean="0"/>
              <a:t>11/2/2015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C621-2FD3-4647-991B-0069179CBA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51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006C-AD44-3042-91E3-D1971B63B514}" type="datetimeFigureOut">
              <a:rPr lang="en-US" smtClean="0"/>
              <a:t>11/2/2015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C621-2FD3-4647-991B-0069179CBA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644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006C-AD44-3042-91E3-D1971B63B514}" type="datetimeFigureOut">
              <a:rPr lang="en-US" smtClean="0"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C621-2FD3-4647-991B-0069179CBA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93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C006C-AD44-3042-91E3-D1971B63B514}" type="datetimeFigureOut">
              <a:rPr lang="en-US" smtClean="0"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BC621-2FD3-4647-991B-0069179CBA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27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C006C-AD44-3042-91E3-D1971B63B514}" type="datetimeFigureOut">
              <a:rPr lang="en-US" smtClean="0"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BC621-2FD3-4647-991B-0069179CBA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94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://www.nytimes.com/Pas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tamra.gaines@NYTimes.com" TargetMode="External"/><Relationship Id="rId2" Type="http://schemas.openxmlformats.org/officeDocument/2006/relationships/hyperlink" Target="mailto:emily.ryan@NYTimes.com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emf"/><Relationship Id="rId4" Type="http://schemas.openxmlformats.org/officeDocument/2006/relationships/hyperlink" Target="mailto:todd.halvorsen@nytimes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nytimes.com/Pas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://www.nytimes.com/forget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.newyorktimesinfo.com/a/hBVpQfkB81HXJB9DcyiAAAAAAcq/sub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edu@nytimes.co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" y="-188"/>
            <a:ext cx="9143999" cy="90948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en-US" sz="14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ACTIVATION: Step 1</a:t>
            </a:r>
          </a:p>
          <a:p>
            <a:pPr algn="ctr">
              <a:lnSpc>
                <a:spcPct val="90000"/>
              </a:lnSpc>
            </a:pPr>
            <a:endParaRPr lang="en-US" sz="9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24412" y="5866653"/>
            <a:ext cx="2457823" cy="602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1599" y="972492"/>
            <a:ext cx="8747126" cy="1700466"/>
          </a:xfrm>
          <a:prstGeom prst="rect">
            <a:avLst/>
          </a:prstGeom>
          <a:noFill/>
        </p:spPr>
        <p:txBody>
          <a:bodyPr wrap="square" numCol="1" spcCol="457200">
            <a:spAutoFit/>
          </a:bodyPr>
          <a:lstStyle/>
          <a:p>
            <a:pPr algn="ctr">
              <a:defRPr/>
            </a:pPr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NYTimes.com Pass via DOMAIN</a:t>
            </a:r>
          </a:p>
          <a:p>
            <a:pPr algn="ctr">
              <a:defRPr/>
            </a:pP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>
              <a:defRPr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  <a:hlinkClick r:id="rId2"/>
              </a:rPr>
              <a:t>www.NYTimes.com/Pass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to get a pass connected to your PCCD College</a:t>
            </a:r>
          </a:p>
          <a:p>
            <a:pPr algn="ctr">
              <a:defRPr/>
            </a:pPr>
            <a:endParaRPr lang="en-US" sz="105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>
              <a:defRPr/>
            </a:pPr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Please note: a </a:t>
            </a:r>
            <a:r>
              <a:rPr lang="en-US" sz="1600" i="1" dirty="0" smtClean="0">
                <a:solidFill>
                  <a:srgbClr val="00B05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@peralta.edu </a:t>
            </a:r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email address is </a:t>
            </a:r>
            <a:r>
              <a:rPr lang="en-US" sz="16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required to successfully </a:t>
            </a:r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claim a </a:t>
            </a:r>
            <a:r>
              <a:rPr lang="en-US" sz="16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pass</a:t>
            </a:r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en-US" sz="1600" i="1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>
              <a:defRPr/>
            </a:pPr>
            <a:endParaRPr lang="en-US" sz="800" b="1" i="1" dirty="0" smtClean="0">
              <a:solidFill>
                <a:srgbClr val="00B05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>
              <a:defRPr/>
            </a:pPr>
            <a:r>
              <a:rPr lang="en-US" sz="1600" b="1" i="1" dirty="0" smtClean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Please be sure to log out of NYTimes.com first if an existing subscriber.</a:t>
            </a:r>
            <a:endParaRPr lang="en-US" sz="1600" b="1" i="1" dirty="0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8" name="Picture 7" descr="NYT inEDUCATION logo-0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9661" y="6186564"/>
            <a:ext cx="2426922" cy="45478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7409" y="3732193"/>
            <a:ext cx="1535228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Step 1:</a:t>
            </a:r>
          </a:p>
          <a:p>
            <a:endParaRPr lang="en-US" sz="1400" dirty="0" smtClean="0">
              <a:latin typeface="Helvetica" pitchFamily="34" charset="0"/>
              <a:cs typeface="Helvetica" pitchFamily="34" charset="0"/>
            </a:endParaRP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Select 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“Create Account”</a:t>
            </a:r>
            <a:endParaRPr lang="en-US" sz="1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3" name="5-Point Star 2"/>
          <p:cNvSpPr/>
          <p:nvPr/>
        </p:nvSpPr>
        <p:spPr>
          <a:xfrm>
            <a:off x="271288" y="2217587"/>
            <a:ext cx="587491" cy="533400"/>
          </a:xfrm>
          <a:prstGeom prst="star5">
            <a:avLst/>
          </a:prstGeom>
          <a:solidFill>
            <a:srgbClr val="FFFF00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453647" y="5457425"/>
            <a:ext cx="2363817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Helpful 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Troubleshooting</a:t>
            </a:r>
            <a:r>
              <a:rPr lang="en-US" sz="1400" dirty="0">
                <a:latin typeface="Helvetica" pitchFamily="34" charset="0"/>
                <a:cs typeface="Helvetica" pitchFamily="34" charset="0"/>
              </a:rPr>
              <a:t> </a:t>
            </a: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Guide 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located here.</a:t>
            </a:r>
            <a:endParaRPr lang="en-US" sz="14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778" y="2672958"/>
            <a:ext cx="3411547" cy="38418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Right Arrow 13"/>
          <p:cNvSpPr/>
          <p:nvPr/>
        </p:nvSpPr>
        <p:spPr>
          <a:xfrm rot="11490687" flipV="1">
            <a:off x="5136464" y="5565719"/>
            <a:ext cx="1339550" cy="89136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365688" y="3371046"/>
            <a:ext cx="2621231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Alternative Step 1:</a:t>
            </a:r>
          </a:p>
          <a:p>
            <a:endParaRPr lang="en-US" sz="1400" dirty="0" smtClean="0">
              <a:latin typeface="Helvetica" pitchFamily="34" charset="0"/>
              <a:cs typeface="Helvetica" pitchFamily="34" charset="0"/>
            </a:endParaRP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Select 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“Log in here” 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if already having registered 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at NYTimes.com before.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Enter same .</a:t>
            </a:r>
            <a:r>
              <a:rPr lang="en-US" sz="1400" dirty="0" err="1" smtClean="0">
                <a:latin typeface="Helvetica" pitchFamily="34" charset="0"/>
                <a:cs typeface="Helvetica" pitchFamily="34" charset="0"/>
              </a:rPr>
              <a:t>edu</a:t>
            </a: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 username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and password log in as before.</a:t>
            </a:r>
            <a:endParaRPr lang="en-US" sz="1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 rot="10800000" flipV="1">
            <a:off x="4400550" y="4466912"/>
            <a:ext cx="1935634" cy="61367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2052637" y="4029075"/>
            <a:ext cx="681038" cy="133350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1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" y="-188"/>
            <a:ext cx="9143999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en-US" sz="10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THANK YOU!</a:t>
            </a:r>
          </a:p>
          <a:p>
            <a:pPr algn="ctr">
              <a:lnSpc>
                <a:spcPct val="90000"/>
              </a:lnSpc>
            </a:pPr>
            <a:endParaRPr lang="en-US" sz="14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2450" y="1323974"/>
            <a:ext cx="8334375" cy="5016758"/>
          </a:xfrm>
          <a:prstGeom prst="rect">
            <a:avLst/>
          </a:prstGeom>
          <a:solidFill>
            <a:schemeClr val="bg1"/>
          </a:solidFill>
        </p:spPr>
        <p:txBody>
          <a:bodyPr wrap="square" numCol="1" spcCol="457200">
            <a:spAutoFit/>
          </a:bodyPr>
          <a:lstStyle/>
          <a:p>
            <a:pPr algn="ctr"/>
            <a:r>
              <a:rPr lang="en-US" sz="1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 NYTimes.com + NYT smartphone app</a:t>
            </a:r>
          </a:p>
          <a:p>
            <a:pPr algn="ctr"/>
            <a:r>
              <a:rPr lang="en-US" sz="1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Academic Site License</a:t>
            </a:r>
          </a:p>
          <a:p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For any questions or needs, please contact either below who assisted in set up process:</a:t>
            </a: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sz="1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Emily Ryan								</a:t>
            </a:r>
            <a:r>
              <a:rPr lang="en-US" sz="1600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Tamra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Gaines</a:t>
            </a:r>
          </a:p>
          <a:p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Education Account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Manager					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Education Account Manager</a:t>
            </a:r>
          </a:p>
          <a:p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 New York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Times					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	The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New York Times</a:t>
            </a:r>
            <a:endParaRPr lang="en-US" sz="1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  <a:hlinkClick r:id="rId2"/>
              </a:rPr>
              <a:t>emily.ryan@NYTimes.com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					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  <a:hlinkClick r:id="rId3"/>
              </a:rPr>
              <a:t>tamra.gaines@NYTimes.com</a:t>
            </a:r>
            <a:endParaRPr lang="en-US" sz="1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sz="1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 New York Times Education Manager for the West will coordinate on site training sessions and support curricular incorporation of our resources</a:t>
            </a:r>
          </a:p>
          <a:p>
            <a:pPr algn="just"/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Todd Halvorsen</a:t>
            </a:r>
          </a:p>
          <a:p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Education Manager – West</a:t>
            </a:r>
          </a:p>
          <a:p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The New York Times</a:t>
            </a:r>
          </a:p>
          <a:p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  <a:hlinkClick r:id="rId4"/>
              </a:rPr>
              <a:t>todd.halvorsen@nytimes.com</a:t>
            </a:r>
            <a:endParaRPr lang="en-US" sz="1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917-699-1589</a:t>
            </a:r>
          </a:p>
        </p:txBody>
      </p:sp>
      <p:pic>
        <p:nvPicPr>
          <p:cNvPr id="11" name="Picture 10" descr="NYT inEDUCATION logo-01.eps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8503" y="6340092"/>
            <a:ext cx="2426922" cy="454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461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-188"/>
            <a:ext cx="9143999" cy="90948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en-US" sz="14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ACTIVATION: Step 2</a:t>
            </a:r>
          </a:p>
          <a:p>
            <a:pPr algn="ctr">
              <a:lnSpc>
                <a:spcPct val="90000"/>
              </a:lnSpc>
            </a:pPr>
            <a:endParaRPr lang="en-US" sz="9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1030326"/>
            <a:ext cx="9144000" cy="369332"/>
          </a:xfrm>
          <a:prstGeom prst="rect">
            <a:avLst/>
          </a:prstGeom>
          <a:noFill/>
        </p:spPr>
        <p:txBody>
          <a:bodyPr wrap="square" numCol="1" spcCol="457200">
            <a:spAutoFit/>
          </a:bodyPr>
          <a:lstStyle/>
          <a:p>
            <a:pPr algn="ctr">
              <a:defRPr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All will see this page upon selecting “Create Account”.</a:t>
            </a:r>
          </a:p>
        </p:txBody>
      </p:sp>
      <p:pic>
        <p:nvPicPr>
          <p:cNvPr id="10" name="Picture 9" descr="NYT inEDUCATION logo-01.eps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561" y="6206742"/>
            <a:ext cx="2426922" cy="45478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94042" y="3143905"/>
            <a:ext cx="1787157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Enter @college.edu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Email address</a:t>
            </a:r>
          </a:p>
          <a:p>
            <a:pPr algn="r"/>
            <a:endParaRPr lang="en-US" sz="1400" dirty="0">
              <a:latin typeface="Helvetica" pitchFamily="34" charset="0"/>
              <a:cs typeface="Helvetica" pitchFamily="34" charset="0"/>
            </a:endParaRPr>
          </a:p>
          <a:p>
            <a:pPr algn="ctr"/>
            <a:endParaRPr lang="en-US" sz="1400" dirty="0" smtClean="0">
              <a:latin typeface="Helvetica" pitchFamily="34" charset="0"/>
              <a:cs typeface="Helvetica" pitchFamily="34" charset="0"/>
            </a:endParaRP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Create and confirm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your password</a:t>
            </a:r>
            <a:endParaRPr lang="en-US" sz="14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723" y="1477227"/>
            <a:ext cx="5122896" cy="47295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TextBox 12"/>
          <p:cNvSpPr txBox="1"/>
          <p:nvPr/>
        </p:nvSpPr>
        <p:spPr>
          <a:xfrm>
            <a:off x="5654403" y="4097094"/>
            <a:ext cx="3281411" cy="24622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70C0"/>
                </a:solidFill>
                <a:latin typeface="Helvetica" pitchFamily="34" charset="0"/>
                <a:cs typeface="Helvetica" pitchFamily="34" charset="0"/>
              </a:rPr>
              <a:t>TIP!!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If existing</a:t>
            </a:r>
            <a:r>
              <a:rPr lang="en-US" sz="1400" dirty="0">
                <a:latin typeface="Helvetica" pitchFamily="34" charset="0"/>
                <a:cs typeface="Helvetica" pitchFamily="34" charset="0"/>
              </a:rPr>
              <a:t> </a:t>
            </a: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NYTimes.com account 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uses another email on account, please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go to NYTimes.com and change to the 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@college.edu on My Account page.</a:t>
            </a:r>
          </a:p>
          <a:p>
            <a:pPr algn="ctr"/>
            <a:endParaRPr lang="en-US" sz="1400" dirty="0" smtClean="0">
              <a:latin typeface="Helvetica" pitchFamily="34" charset="0"/>
              <a:cs typeface="Helvetica" pitchFamily="34" charset="0"/>
            </a:endParaRP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Then log out of NYTimes.com.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And CLOSE WEB BROWSER.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Go to </a:t>
            </a:r>
            <a:r>
              <a:rPr lang="en-US" sz="1400" dirty="0" smtClean="0">
                <a:latin typeface="Helvetica" pitchFamily="34" charset="0"/>
                <a:cs typeface="Helvetica" pitchFamily="34" charset="0"/>
                <a:hlinkClick r:id="rId4"/>
              </a:rPr>
              <a:t>www.NYTimes.com/Pass</a:t>
            </a: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, 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Select “Log in here&gt;&gt;”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Use new .</a:t>
            </a:r>
            <a:r>
              <a:rPr lang="en-US" sz="1400" dirty="0" err="1" smtClean="0">
                <a:latin typeface="Helvetica" pitchFamily="34" charset="0"/>
                <a:cs typeface="Helvetica" pitchFamily="34" charset="0"/>
              </a:rPr>
              <a:t>edu</a:t>
            </a: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 email and same pw.</a:t>
            </a:r>
            <a:endParaRPr lang="en-US" sz="1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1981199" y="3400425"/>
            <a:ext cx="333376" cy="133350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Arrow 18"/>
          <p:cNvSpPr/>
          <p:nvPr/>
        </p:nvSpPr>
        <p:spPr>
          <a:xfrm>
            <a:off x="1981199" y="3919070"/>
            <a:ext cx="319088" cy="133350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1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-188"/>
            <a:ext cx="9143999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en-US" sz="10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EMAIL VALIDATION</a:t>
            </a:r>
          </a:p>
          <a:p>
            <a:pPr algn="ctr">
              <a:lnSpc>
                <a:spcPct val="90000"/>
              </a:lnSpc>
            </a:pPr>
            <a:endParaRPr lang="en-US" sz="14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pic>
        <p:nvPicPr>
          <p:cNvPr id="10" name="Picture 9" descr="NYT inEDUCATION logo-01.eps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561" y="6206742"/>
            <a:ext cx="2426922" cy="45478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572000" y="6249470"/>
            <a:ext cx="242713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yourname@college.edu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" y="5210175"/>
            <a:ext cx="9143999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FOR ADMINISTRATORS: To verify that users are accessing Academic Passes with an authorized email domain, the New York Times sends users a verification email when they claim a pass for the first time.  </a:t>
            </a:r>
            <a:r>
              <a:rPr lang="en-US" sz="1200" dirty="0" smtClean="0"/>
              <a:t>To </a:t>
            </a:r>
            <a:r>
              <a:rPr lang="en-US" sz="1200" dirty="0"/>
              <a:t>avoid having our email blocked by resident spam software, we recommend that your IT department “whitelist” the nytimes.com domain or better yet, “whitelist” these IP addresses our emails come from: NYT Email IP Addresses 170.149.174.71 170.149.174.72 170.149.174.73 170.149.174.74 170.149.168.71 170.149.168.72 170.149.168.73 170.149.168.74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837" y="1676184"/>
            <a:ext cx="6630326" cy="30865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6753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-188"/>
            <a:ext cx="9143999" cy="90948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en-US" sz="14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CONFIRMATION!!</a:t>
            </a:r>
          </a:p>
          <a:p>
            <a:pPr algn="ctr">
              <a:lnSpc>
                <a:spcPct val="90000"/>
              </a:lnSpc>
            </a:pPr>
            <a:endParaRPr lang="en-US" sz="9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pic>
        <p:nvPicPr>
          <p:cNvPr id="5" name="Picture 4" descr="NYT inEDUCATION logo-01.eps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561" y="6206742"/>
            <a:ext cx="2426922" cy="4547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495" y="990259"/>
            <a:ext cx="6697010" cy="48774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680836" y="5116999"/>
            <a:ext cx="2971801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Same </a:t>
            </a:r>
            <a:r>
              <a:rPr lang="en-US" sz="1400" dirty="0">
                <a:latin typeface="Helvetica" pitchFamily="34" charset="0"/>
                <a:cs typeface="Helvetica" pitchFamily="34" charset="0"/>
              </a:rPr>
              <a:t>activation process applies.</a:t>
            </a:r>
          </a:p>
          <a:p>
            <a:pPr algn="ctr"/>
            <a:r>
              <a:rPr lang="en-US" sz="1400" dirty="0">
                <a:latin typeface="Helvetica" pitchFamily="34" charset="0"/>
                <a:cs typeface="Helvetica" pitchFamily="34" charset="0"/>
              </a:rPr>
              <a:t>Go to NYTimes.com/Pass and </a:t>
            </a: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select </a:t>
            </a:r>
            <a:r>
              <a:rPr lang="en-US" sz="1400" dirty="0">
                <a:latin typeface="Helvetica" pitchFamily="34" charset="0"/>
                <a:cs typeface="Helvetica" pitchFamily="34" charset="0"/>
              </a:rPr>
              <a:t>“Log in </a:t>
            </a: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here,” </a:t>
            </a:r>
            <a:r>
              <a:rPr lang="en-US" sz="1400" dirty="0">
                <a:latin typeface="Helvetica" pitchFamily="34" charset="0"/>
                <a:cs typeface="Helvetica" pitchFamily="34" charset="0"/>
              </a:rPr>
              <a:t>to continue</a:t>
            </a: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.</a:t>
            </a:r>
            <a:endParaRPr lang="en-US" sz="1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Right Arrow 9"/>
          <p:cNvSpPr/>
          <p:nvPr/>
        </p:nvSpPr>
        <p:spPr>
          <a:xfrm rot="10800000">
            <a:off x="5295918" y="2816541"/>
            <a:ext cx="1200131" cy="79861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496051" y="2419350"/>
            <a:ext cx="2524124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Helvetica" pitchFamily="34" charset="0"/>
                <a:cs typeface="Helvetica" pitchFamily="34" charset="0"/>
              </a:rPr>
              <a:t>Date and </a:t>
            </a:r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time </a:t>
            </a:r>
            <a:r>
              <a:rPr lang="en-US" sz="1400" dirty="0">
                <a:latin typeface="Helvetica" pitchFamily="34" charset="0"/>
                <a:cs typeface="Helvetica" pitchFamily="34" charset="0"/>
              </a:rPr>
              <a:t>indicates when the all digital access </a:t>
            </a:r>
          </a:p>
          <a:p>
            <a:pPr algn="ctr"/>
            <a:r>
              <a:rPr lang="en-US" sz="1400" dirty="0">
                <a:latin typeface="Helvetica" pitchFamily="34" charset="0"/>
                <a:cs typeface="Helvetica" pitchFamily="34" charset="0"/>
              </a:rPr>
              <a:t>will need to be activated for a subsequent year.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86501" y="4651077"/>
            <a:ext cx="2524124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Click on “Go to NYTimes.com to start your pass.</a:t>
            </a:r>
            <a:endParaRPr lang="en-US" sz="14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45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-188"/>
            <a:ext cx="9143999" cy="90948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en-US" sz="14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Check Time Stamp at NYTimes.com/Pass</a:t>
            </a:r>
          </a:p>
          <a:p>
            <a:pPr algn="ctr">
              <a:lnSpc>
                <a:spcPct val="90000"/>
              </a:lnSpc>
            </a:pPr>
            <a:endParaRPr lang="en-US" sz="9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pic>
        <p:nvPicPr>
          <p:cNvPr id="5" name="Picture 4" descr="NYT inEDUCATION logo-01.eps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561" y="6206742"/>
            <a:ext cx="2426922" cy="45478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838" y="1095009"/>
            <a:ext cx="5544324" cy="523948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6082100" y="1750903"/>
            <a:ext cx="2524124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Time stamp represents  a year ahead. </a:t>
            </a:r>
            <a:endParaRPr lang="en-US" sz="1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3120" y="2309346"/>
            <a:ext cx="1791879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Click to set an annual calendar reminder to log in to NYTimes.com/Pass for renewal.</a:t>
            </a:r>
            <a:endParaRPr lang="en-US" sz="14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75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0555" y="5260873"/>
            <a:ext cx="81404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Users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can visit 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  <a:hlinkClick r:id="rId2"/>
              </a:rPr>
              <a:t>www.nytimes.com/forgot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600" dirty="0">
                <a:latin typeface="Helvetica" panose="020B0604020202020204" pitchFamily="34" charset="0"/>
                <a:cs typeface="Helvetica" panose="020B0604020202020204" pitchFamily="34" charset="0"/>
              </a:rPr>
              <a:t>to reset their password 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directly to their username email which should be the campus email address.</a:t>
            </a:r>
            <a:endParaRPr lang="en-US" sz="1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-188"/>
            <a:ext cx="9143999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en-US" sz="10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NYTimes.com – The masthead</a:t>
            </a:r>
          </a:p>
          <a:p>
            <a:pPr algn="ctr">
              <a:lnSpc>
                <a:spcPct val="90000"/>
              </a:lnSpc>
            </a:pPr>
            <a:endParaRPr lang="en-US" sz="14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539" y="1086792"/>
            <a:ext cx="8470720" cy="1815882"/>
          </a:xfrm>
          <a:prstGeom prst="rect">
            <a:avLst/>
          </a:prstGeom>
          <a:noFill/>
        </p:spPr>
        <p:txBody>
          <a:bodyPr wrap="square" numCol="1" spcCol="457200">
            <a:spAutoFit/>
          </a:bodyPr>
          <a:lstStyle/>
          <a:p>
            <a:pPr>
              <a:defRPr/>
            </a:pP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Navigation structure: Horizontal and Vertical</a:t>
            </a:r>
          </a:p>
          <a:p>
            <a:pPr>
              <a:defRPr/>
            </a:pP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Access to worldwide coverage: US, International and Chinese </a:t>
            </a:r>
          </a:p>
          <a:p>
            <a:pPr>
              <a:defRPr/>
            </a:pP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Search: “Magnifying glass” icon found on all NYT pages</a:t>
            </a:r>
          </a:p>
          <a:p>
            <a:pPr>
              <a:defRPr/>
            </a:pP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Today’s Paper: Read NYTimes.com just as it was printed in the daily print copy</a:t>
            </a:r>
          </a:p>
          <a:p>
            <a:pPr>
              <a:defRPr/>
            </a:pP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Video: Watch the videos from many sectional-related “channels”</a:t>
            </a:r>
          </a:p>
          <a:p>
            <a:pPr>
              <a:defRPr/>
            </a:pPr>
            <a:endParaRPr lang="en-US" sz="16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>
              <a:defRPr/>
            </a:pPr>
            <a:r>
              <a:rPr lang="en-US" sz="16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Log </a:t>
            </a:r>
            <a:r>
              <a:rPr lang="en-US" sz="1600" i="1" dirty="0">
                <a:latin typeface="Helvetica" panose="020B0604020202020204" pitchFamily="34" charset="0"/>
                <a:cs typeface="Helvetica" panose="020B0604020202020204" pitchFamily="34" charset="0"/>
              </a:rPr>
              <a:t>in: Necessary for saving articles, adding commentary or managing news </a:t>
            </a:r>
            <a:r>
              <a:rPr lang="en-US" sz="16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alerts</a:t>
            </a:r>
            <a:endParaRPr lang="en-US" sz="1600" i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7" name="Picture 6" descr="NYT inEDUCATION logo-0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8503" y="6340092"/>
            <a:ext cx="2426922" cy="45478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9" y="3056082"/>
            <a:ext cx="9144000" cy="17364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114300" y="3514725"/>
            <a:ext cx="1752600" cy="866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34250" y="3514725"/>
            <a:ext cx="1752600" cy="866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905750" y="2902674"/>
            <a:ext cx="1085759" cy="61205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904875" y="3046557"/>
            <a:ext cx="962025" cy="3252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600450" y="4094307"/>
            <a:ext cx="962025" cy="3252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81500" y="4084782"/>
            <a:ext cx="962025" cy="3252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5539" y="4399107"/>
            <a:ext cx="8750209" cy="32529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66687" y="2902674"/>
            <a:ext cx="671513" cy="104543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73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-188"/>
            <a:ext cx="9143999" cy="90948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en-US" sz="14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Download NYT smartphone app</a:t>
            </a:r>
          </a:p>
          <a:p>
            <a:pPr algn="ctr">
              <a:lnSpc>
                <a:spcPct val="90000"/>
              </a:lnSpc>
            </a:pPr>
            <a:endParaRPr lang="en-US" sz="9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952045"/>
            <a:ext cx="5695949" cy="5610680"/>
          </a:xfrm>
          <a:prstGeom prst="rect">
            <a:avLst/>
          </a:prstGeom>
        </p:spPr>
      </p:pic>
      <p:pic>
        <p:nvPicPr>
          <p:cNvPr id="6" name="Picture 5" descr="NYT inEDUCATION logo-01.eps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561" y="6206742"/>
            <a:ext cx="2426922" cy="4547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5562" y="3265448"/>
            <a:ext cx="8463164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Instructions:</a:t>
            </a: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Go to NYTimes.com/Mobile to view options.</a:t>
            </a:r>
          </a:p>
          <a:p>
            <a:pPr algn="ctr"/>
            <a:endParaRPr lang="en-US" sz="1400" dirty="0">
              <a:latin typeface="Helvetica" pitchFamily="34" charset="0"/>
              <a:cs typeface="Helvetica" pitchFamily="34" charset="0"/>
            </a:endParaRPr>
          </a:p>
          <a:p>
            <a:pPr algn="ctr"/>
            <a:r>
              <a:rPr lang="en-US" sz="1400" dirty="0" smtClean="0">
                <a:latin typeface="Helvetica" pitchFamily="34" charset="0"/>
                <a:cs typeface="Helvetica" pitchFamily="34" charset="0"/>
              </a:rPr>
              <a:t>When app is downloaded, go to “subscribe” and select “Log in”. Enter same credentials as for NYTimes.com and enjoy.</a:t>
            </a:r>
            <a:endParaRPr lang="en-US" sz="14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19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86840" y="380996"/>
            <a:ext cx="6569337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Marketing Resources</a:t>
            </a:r>
            <a:endParaRPr lang="en-US" sz="36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4412" y="5866653"/>
            <a:ext cx="2457823" cy="602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NYT inEDUCATION logo-01.eps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7836" y="6186564"/>
            <a:ext cx="2426922" cy="45478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" y="-188"/>
            <a:ext cx="9143999" cy="1421928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en-US" sz="10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Email template for those reaching 1 YR anniversary with NYTimes.com</a:t>
            </a:r>
          </a:p>
          <a:p>
            <a:pPr algn="ctr">
              <a:lnSpc>
                <a:spcPct val="90000"/>
              </a:lnSpc>
            </a:pPr>
            <a:endParaRPr lang="en-US" sz="14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52525" y="1708220"/>
            <a:ext cx="70580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This email is to notify you that your complimentary digital subscription to The New York Times may have expired.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We hope you enjoyed your digital access to The New York Times. </a:t>
            </a:r>
            <a:br>
              <a:rPr lang="en-US" dirty="0"/>
            </a:br>
            <a:endParaRPr lang="en-US" dirty="0"/>
          </a:p>
          <a:p>
            <a:r>
              <a:rPr lang="en-US" dirty="0"/>
              <a:t>To check the status and/or resume your complimentary access, please claim a new Pass by visiting </a:t>
            </a:r>
            <a:r>
              <a:rPr lang="en-US" dirty="0">
                <a:hlinkClick r:id="rId3"/>
              </a:rPr>
              <a:t>nytimes.com/passes</a:t>
            </a:r>
            <a:r>
              <a:rPr lang="en-US" dirty="0"/>
              <a:t> and logging in with your existing NYTimes.com ID and password.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If you’ve already claimed a new Pass, please disregard this message.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For any questions, please contact </a:t>
            </a:r>
            <a:r>
              <a:rPr lang="en-US" dirty="0">
                <a:hlinkClick r:id="rId4"/>
              </a:rPr>
              <a:t>edu@nytimes.com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 New York Times</a:t>
            </a:r>
          </a:p>
        </p:txBody>
      </p:sp>
    </p:spTree>
    <p:extLst>
      <p:ext uri="{BB962C8B-B14F-4D97-AF65-F5344CB8AC3E}">
        <p14:creationId xmlns:p14="http://schemas.microsoft.com/office/powerpoint/2010/main" val="1465835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86840" y="380996"/>
            <a:ext cx="6569337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Marketing Resources</a:t>
            </a:r>
            <a:endParaRPr lang="en-US" sz="3600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24412" y="5866653"/>
            <a:ext cx="2457823" cy="6028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NYT inEDUCATION logo-01.eps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7836" y="6186564"/>
            <a:ext cx="2426922" cy="454789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12" t="52826" r="59644" b="7854"/>
          <a:stretch/>
        </p:blipFill>
        <p:spPr bwMode="auto">
          <a:xfrm>
            <a:off x="3347836" y="2042160"/>
            <a:ext cx="2522221" cy="3566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9525" y="1186934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For marketing support for lib-guides, email blasts, social media posts and more: </a:t>
            </a:r>
          </a:p>
          <a:p>
            <a:pPr algn="ctr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www.nytimesineducation.com/annualpasses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" y="-188"/>
            <a:ext cx="9143999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en-US" sz="1000" b="1" dirty="0" smtClean="0">
              <a:solidFill>
                <a:schemeClr val="bg1"/>
              </a:solidFill>
              <a:latin typeface="Helvetica"/>
              <a:cs typeface="Helvetica"/>
            </a:endParaRPr>
          </a:p>
          <a:p>
            <a:pPr algn="ctr">
              <a:lnSpc>
                <a:spcPct val="9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Helvetica"/>
                <a:cs typeface="Helvetica"/>
              </a:rPr>
              <a:t>Marketing Resources</a:t>
            </a:r>
          </a:p>
          <a:p>
            <a:pPr algn="ctr">
              <a:lnSpc>
                <a:spcPct val="90000"/>
              </a:lnSpc>
            </a:pPr>
            <a:endParaRPr lang="en-US" sz="1400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57394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10496</TotalTime>
  <Words>541</Words>
  <Application>Microsoft Office PowerPoint</Application>
  <PresentationFormat>On-screen Show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Matthew1</dc:creator>
  <cp:lastModifiedBy>Staff</cp:lastModifiedBy>
  <cp:revision>131</cp:revision>
  <dcterms:created xsi:type="dcterms:W3CDTF">2013-07-22T14:35:15Z</dcterms:created>
  <dcterms:modified xsi:type="dcterms:W3CDTF">2015-11-02T21:09:18Z</dcterms:modified>
</cp:coreProperties>
</file>