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522" r:id="rId2"/>
    <p:sldId id="474" r:id="rId3"/>
    <p:sldId id="477" r:id="rId4"/>
    <p:sldId id="483" r:id="rId5"/>
    <p:sldId id="486" r:id="rId6"/>
    <p:sldId id="48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6405"/>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AEBAA-2B5A-49F3-C7CC-629878166D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78FA84-5EDB-5C2F-943D-90192ABB86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3F90B1-081D-0166-EF2A-871F8ADB9B95}"/>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5" name="Footer Placeholder 4">
            <a:extLst>
              <a:ext uri="{FF2B5EF4-FFF2-40B4-BE49-F238E27FC236}">
                <a16:creationId xmlns:a16="http://schemas.microsoft.com/office/drawing/2014/main" id="{E6A13435-F28D-8C16-6FA8-E75D2DADDC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7C60DB-E63F-0411-5628-AEC3D13DE57F}"/>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2134886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6F88B-F5B3-7508-871C-594BD634E0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E34455-9D8B-5400-C37B-088FC8E6B0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86B9F-6EB2-7A5F-FD08-6E1EF968CBF0}"/>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5" name="Footer Placeholder 4">
            <a:extLst>
              <a:ext uri="{FF2B5EF4-FFF2-40B4-BE49-F238E27FC236}">
                <a16:creationId xmlns:a16="http://schemas.microsoft.com/office/drawing/2014/main" id="{0DC6B359-6411-2480-5C36-55D3C2E3F1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653AA3-2C08-9B53-2FF1-970FF694DEE8}"/>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22502696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9DFFA4-7466-7907-ECE3-FA6D78381C6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8F5CF9-7EEF-5C3F-24AD-616FC54B4FA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524407-7E97-F9E1-3E6C-E36B446C1E08}"/>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5" name="Footer Placeholder 4">
            <a:extLst>
              <a:ext uri="{FF2B5EF4-FFF2-40B4-BE49-F238E27FC236}">
                <a16:creationId xmlns:a16="http://schemas.microsoft.com/office/drawing/2014/main" id="{E4CFD6D0-1D1D-994C-662B-B4DC574C39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F6FF5D-1A72-DB6E-185B-1CD58B6E3453}"/>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839456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F86EEF39-3D05-8E4A-866F-376344AE8D89}"/>
              </a:ext>
            </a:extLst>
          </p:cNvPr>
          <p:cNvSpPr>
            <a:spLocks noGrp="1"/>
          </p:cNvSpPr>
          <p:nvPr>
            <p:ph type="sldNum" sz="quarter" idx="4"/>
          </p:nvPr>
        </p:nvSpPr>
        <p:spPr>
          <a:xfrm>
            <a:off x="4724399" y="6492561"/>
            <a:ext cx="2743201" cy="244075"/>
          </a:xfrm>
          <a:prstGeom prst="rect">
            <a:avLst/>
          </a:prstGeom>
        </p:spPr>
        <p:txBody>
          <a:bodyPr/>
          <a:lstStyle>
            <a:lvl1pPr algn="ctr">
              <a:defRPr sz="1200"/>
            </a:lvl1pPr>
          </a:lstStyle>
          <a:p>
            <a:fld id="{680A8805-481E-9945-9A4E-5A535D120D3C}" type="slidenum">
              <a:rPr lang="en-US" smtClean="0"/>
              <a:pPr/>
              <a:t>‹#›</a:t>
            </a:fld>
            <a:endParaRPr lang="en-US"/>
          </a:p>
        </p:txBody>
      </p:sp>
      <p:pic>
        <p:nvPicPr>
          <p:cNvPr id="4" name="Picture 3">
            <a:extLst>
              <a:ext uri="{FF2B5EF4-FFF2-40B4-BE49-F238E27FC236}">
                <a16:creationId xmlns:a16="http://schemas.microsoft.com/office/drawing/2014/main" id="{97136388-045C-F84B-B6E8-66F615959E4A}"/>
              </a:ext>
            </a:extLst>
          </p:cNvPr>
          <p:cNvPicPr>
            <a:picLocks noChangeAspect="1"/>
          </p:cNvPicPr>
          <p:nvPr userDrawn="1"/>
        </p:nvPicPr>
        <p:blipFill>
          <a:blip r:embed="rId2"/>
          <a:stretch>
            <a:fillRect/>
          </a:stretch>
        </p:blipFill>
        <p:spPr>
          <a:xfrm>
            <a:off x="488949" y="121364"/>
            <a:ext cx="11214100" cy="2070100"/>
          </a:xfrm>
          <a:prstGeom prst="rect">
            <a:avLst/>
          </a:prstGeom>
        </p:spPr>
      </p:pic>
    </p:spTree>
    <p:extLst>
      <p:ext uri="{BB962C8B-B14F-4D97-AF65-F5344CB8AC3E}">
        <p14:creationId xmlns:p14="http://schemas.microsoft.com/office/powerpoint/2010/main" val="3379338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5ED2C-E3A9-D459-A271-F54F060BBC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B4B079-91FA-AA1A-18EA-2610DDF7CB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500407-6F51-F02C-3140-1BC8B0F050BA}"/>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5" name="Footer Placeholder 4">
            <a:extLst>
              <a:ext uri="{FF2B5EF4-FFF2-40B4-BE49-F238E27FC236}">
                <a16:creationId xmlns:a16="http://schemas.microsoft.com/office/drawing/2014/main" id="{E24702D2-69C7-1FAF-FEF4-6B9D50CC9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604E89-252D-CD11-327C-5A0376FB7054}"/>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787167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D29A1-0910-EC3D-C6BF-E20AA96B08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8E18D2-7A0B-16C4-BE54-C2579C30C7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C9BCE4-0B2A-FF5B-3B59-F98663A17E06}"/>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5" name="Footer Placeholder 4">
            <a:extLst>
              <a:ext uri="{FF2B5EF4-FFF2-40B4-BE49-F238E27FC236}">
                <a16:creationId xmlns:a16="http://schemas.microsoft.com/office/drawing/2014/main" id="{FBC9D1E4-A82D-CB3F-D0E6-885F10AD9C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8291EE-EFA5-414F-12EC-0C27BD68118E}"/>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3783988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2779D-1F82-EA12-370F-1EF32E375A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722754-0201-F0FE-0CCF-3011958B24D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8BD0D0-D18E-BF56-74B8-22A2F72452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53CA441-AF07-2305-CF04-A5EB32FCF1B2}"/>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6" name="Footer Placeholder 5">
            <a:extLst>
              <a:ext uri="{FF2B5EF4-FFF2-40B4-BE49-F238E27FC236}">
                <a16:creationId xmlns:a16="http://schemas.microsoft.com/office/drawing/2014/main" id="{3494889B-69D0-A695-0352-42DF6F0355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668A60-43A1-2AD2-4A5A-CBA341B8D5A4}"/>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2891910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65B9A-5CA8-848C-81E0-700819B5AD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59BC40B-A930-4293-7B61-C25919E1EC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68FFC2F-8461-6A1B-2929-B1939C1698D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D6E6A47-E63B-FDC0-6B8F-837BDCD6C8D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61A49D2-E639-7412-FE96-3EBF0449DE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FA4BB7-3234-C242-B2C4-455B886D2763}"/>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8" name="Footer Placeholder 7">
            <a:extLst>
              <a:ext uri="{FF2B5EF4-FFF2-40B4-BE49-F238E27FC236}">
                <a16:creationId xmlns:a16="http://schemas.microsoft.com/office/drawing/2014/main" id="{DA727F16-0857-DA7E-3A56-57BB6618FD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451340-3120-257B-83DB-DF2EFA841040}"/>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4093622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6C093-1447-DAAC-4FA7-ADE160C120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B30551-7E71-7A7F-D1A5-E35ABF114D50}"/>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4" name="Footer Placeholder 3">
            <a:extLst>
              <a:ext uri="{FF2B5EF4-FFF2-40B4-BE49-F238E27FC236}">
                <a16:creationId xmlns:a16="http://schemas.microsoft.com/office/drawing/2014/main" id="{7E9001BA-6D34-BC28-0983-ABA93D814DC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BB0162-650B-4DE3-3FEB-B426C50921D7}"/>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1185813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BFDC6D-7D99-EE23-F5A7-896A33701E7B}"/>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3" name="Footer Placeholder 2">
            <a:extLst>
              <a:ext uri="{FF2B5EF4-FFF2-40B4-BE49-F238E27FC236}">
                <a16:creationId xmlns:a16="http://schemas.microsoft.com/office/drawing/2014/main" id="{F05D600A-B608-8CFE-AAA7-28FC7446138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56A929-E692-6BD0-1447-CE872345E55E}"/>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3513396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E2B59-4F32-6DCB-C395-B7D0898AF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546683-052A-B668-DAA7-BDAD342CB1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EBCB67B-480B-9413-0BFC-4C0CA7F407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6A12D3-CF39-A6EE-690C-4979CDE14BB0}"/>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6" name="Footer Placeholder 5">
            <a:extLst>
              <a:ext uri="{FF2B5EF4-FFF2-40B4-BE49-F238E27FC236}">
                <a16:creationId xmlns:a16="http://schemas.microsoft.com/office/drawing/2014/main" id="{A258CC82-12E1-01E5-F9B0-4679BE742E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A530D6-0283-90F7-246D-BC660C12993B}"/>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2123227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53592-A246-6771-3C59-0593A88BEF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D8E84D0-7600-AEC7-4574-E29613706A3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1616B9-B630-B3D6-8633-3993A99B19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DB40131-4172-7F5E-361E-4C61E0D10DDA}"/>
              </a:ext>
            </a:extLst>
          </p:cNvPr>
          <p:cNvSpPr>
            <a:spLocks noGrp="1"/>
          </p:cNvSpPr>
          <p:nvPr>
            <p:ph type="dt" sz="half" idx="10"/>
          </p:nvPr>
        </p:nvSpPr>
        <p:spPr/>
        <p:txBody>
          <a:bodyPr/>
          <a:lstStyle/>
          <a:p>
            <a:fld id="{C79196D7-EF28-C740-B8B7-C15D1DE51784}" type="datetimeFigureOut">
              <a:rPr lang="en-US" smtClean="0"/>
              <a:t>8/11/22</a:t>
            </a:fld>
            <a:endParaRPr lang="en-US"/>
          </a:p>
        </p:txBody>
      </p:sp>
      <p:sp>
        <p:nvSpPr>
          <p:cNvPr id="6" name="Footer Placeholder 5">
            <a:extLst>
              <a:ext uri="{FF2B5EF4-FFF2-40B4-BE49-F238E27FC236}">
                <a16:creationId xmlns:a16="http://schemas.microsoft.com/office/drawing/2014/main" id="{FAD7A54A-4C15-3292-8C95-8366DE00A0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6B92D88-2663-93F5-1230-7459C3E719D8}"/>
              </a:ext>
            </a:extLst>
          </p:cNvPr>
          <p:cNvSpPr>
            <a:spLocks noGrp="1"/>
          </p:cNvSpPr>
          <p:nvPr>
            <p:ph type="sldNum" sz="quarter" idx="12"/>
          </p:nvPr>
        </p:nvSpPr>
        <p:spPr/>
        <p:txBody>
          <a:bodyPr/>
          <a:lstStyle/>
          <a:p>
            <a:fld id="{51C4C15D-2F68-0C48-B5B5-808475EEB1B6}" type="slidenum">
              <a:rPr lang="en-US" smtClean="0"/>
              <a:t>‹#›</a:t>
            </a:fld>
            <a:endParaRPr lang="en-US"/>
          </a:p>
        </p:txBody>
      </p:sp>
    </p:spTree>
    <p:extLst>
      <p:ext uri="{BB962C8B-B14F-4D97-AF65-F5344CB8AC3E}">
        <p14:creationId xmlns:p14="http://schemas.microsoft.com/office/powerpoint/2010/main" val="2030305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C56CCF-96A6-B62A-0A8D-C18762D90D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3FE9DC-D9BB-4AFD-9889-EBF6DFFD2A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148628-6743-C9CF-3CAD-2B57FED8DB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9196D7-EF28-C740-B8B7-C15D1DE51784}" type="datetimeFigureOut">
              <a:rPr lang="en-US" smtClean="0"/>
              <a:t>8/11/22</a:t>
            </a:fld>
            <a:endParaRPr lang="en-US"/>
          </a:p>
        </p:txBody>
      </p:sp>
      <p:sp>
        <p:nvSpPr>
          <p:cNvPr id="5" name="Footer Placeholder 4">
            <a:extLst>
              <a:ext uri="{FF2B5EF4-FFF2-40B4-BE49-F238E27FC236}">
                <a16:creationId xmlns:a16="http://schemas.microsoft.com/office/drawing/2014/main" id="{3C875BA8-7E80-9447-6479-FD0BEB672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173B03C-8C38-C55D-B80B-A19CDC4E91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C4C15D-2F68-0C48-B5B5-808475EEB1B6}" type="slidenum">
              <a:rPr lang="en-US" smtClean="0"/>
              <a:t>‹#›</a:t>
            </a:fld>
            <a:endParaRPr lang="en-US"/>
          </a:p>
        </p:txBody>
      </p:sp>
    </p:spTree>
    <p:extLst>
      <p:ext uri="{BB962C8B-B14F-4D97-AF65-F5344CB8AC3E}">
        <p14:creationId xmlns:p14="http://schemas.microsoft.com/office/powerpoint/2010/main" val="42003748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82078B-C99E-D6EB-6B47-25E6CD8AA692}"/>
              </a:ext>
            </a:extLst>
          </p:cNvPr>
          <p:cNvSpPr/>
          <p:nvPr/>
        </p:nvSpPr>
        <p:spPr>
          <a:xfrm>
            <a:off x="627530" y="2571981"/>
            <a:ext cx="10981764" cy="1569660"/>
          </a:xfrm>
          <a:prstGeom prst="rect">
            <a:avLst/>
          </a:prstGeom>
        </p:spPr>
        <p:txBody>
          <a:bodyPr wrap="square">
            <a:spAutoFit/>
          </a:bodyPr>
          <a:lstStyle/>
          <a:p>
            <a:pPr algn="ctr"/>
            <a:r>
              <a:rPr lang="en-US" sz="3200" b="1" dirty="0">
                <a:solidFill>
                  <a:srgbClr val="007088"/>
                </a:solidFill>
              </a:rPr>
              <a:t>ASSESSMENT COMMITTEE</a:t>
            </a:r>
          </a:p>
          <a:p>
            <a:pPr algn="ctr"/>
            <a:r>
              <a:rPr lang="en-US" sz="3200" b="1" dirty="0">
                <a:solidFill>
                  <a:srgbClr val="007088"/>
                </a:solidFill>
              </a:rPr>
              <a:t>Self-Evaluation Survey Results</a:t>
            </a:r>
          </a:p>
          <a:p>
            <a:pPr algn="ctr"/>
            <a:r>
              <a:rPr lang="en-US" sz="3200" b="1" dirty="0">
                <a:solidFill>
                  <a:srgbClr val="007088"/>
                </a:solidFill>
              </a:rPr>
              <a:t>Spring 2022 </a:t>
            </a:r>
            <a:endParaRPr lang="en-US" sz="3200" dirty="0">
              <a:solidFill>
                <a:srgbClr val="007088"/>
              </a:solidFill>
            </a:endParaRPr>
          </a:p>
        </p:txBody>
      </p:sp>
    </p:spTree>
    <p:extLst>
      <p:ext uri="{BB962C8B-B14F-4D97-AF65-F5344CB8AC3E}">
        <p14:creationId xmlns:p14="http://schemas.microsoft.com/office/powerpoint/2010/main" val="1576625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987877" y="509226"/>
            <a:ext cx="8229600" cy="369332"/>
          </a:xfrm>
          <a:prstGeom prst="rect">
            <a:avLst/>
          </a:prstGeom>
          <a:noFill/>
        </p:spPr>
        <p:txBody>
          <a:bodyPr wrap="square" rtlCol="0"/>
          <a:lstStyle/>
          <a:p>
            <a:r>
              <a:rPr lang="en-US" sz="2200" b="1" dirty="0">
                <a:solidFill>
                  <a:schemeClr val="tx2"/>
                </a:solidFill>
              </a:rPr>
              <a:t>ASSESSMENT CHARGE</a:t>
            </a:r>
          </a:p>
        </p:txBody>
      </p:sp>
      <p:pic>
        <p:nvPicPr>
          <p:cNvPr id="3" name="Object 2"/>
          <p:cNvPicPr>
            <a:picLocks noChangeAspect="1"/>
          </p:cNvPicPr>
          <p:nvPr/>
        </p:nvPicPr>
        <p:blipFill>
          <a:blip r:embed="rId2" cstate="print"/>
          <a:stretch>
            <a:fillRect/>
          </a:stretch>
        </p:blipFill>
        <p:spPr>
          <a:xfrm>
            <a:off x="1102677" y="1287359"/>
            <a:ext cx="8000000" cy="5000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TextBox 3">
            <a:extLst>
              <a:ext uri="{FF2B5EF4-FFF2-40B4-BE49-F238E27FC236}">
                <a16:creationId xmlns:a16="http://schemas.microsoft.com/office/drawing/2014/main" id="{2501C5C8-AB82-BE31-2395-AC9C28AE2E2C}"/>
              </a:ext>
            </a:extLst>
          </p:cNvPr>
          <p:cNvSpPr txBox="1"/>
          <p:nvPr/>
        </p:nvSpPr>
        <p:spPr>
          <a:xfrm>
            <a:off x="8249289" y="1756641"/>
            <a:ext cx="1484071" cy="369332"/>
          </a:xfrm>
          <a:prstGeom prst="rect">
            <a:avLst/>
          </a:prstGeom>
          <a:noFill/>
        </p:spPr>
        <p:txBody>
          <a:bodyPr wrap="square" rtlCol="0">
            <a:spAutoFit/>
          </a:bodyPr>
          <a:lstStyle/>
          <a:p>
            <a:r>
              <a:rPr lang="en-US" b="1" dirty="0">
                <a:solidFill>
                  <a:schemeClr val="bg1">
                    <a:lumMod val="10000"/>
                  </a:schemeClr>
                </a:solidFill>
              </a:rPr>
              <a:t>89% (n=8)</a:t>
            </a:r>
          </a:p>
        </p:txBody>
      </p:sp>
      <p:sp>
        <p:nvSpPr>
          <p:cNvPr id="5" name="TextBox 4">
            <a:extLst>
              <a:ext uri="{FF2B5EF4-FFF2-40B4-BE49-F238E27FC236}">
                <a16:creationId xmlns:a16="http://schemas.microsoft.com/office/drawing/2014/main" id="{60130E0E-08A5-A862-6F16-3760CCA7C71B}"/>
              </a:ext>
            </a:extLst>
          </p:cNvPr>
          <p:cNvSpPr txBox="1"/>
          <p:nvPr/>
        </p:nvSpPr>
        <p:spPr>
          <a:xfrm>
            <a:off x="2942182" y="2914410"/>
            <a:ext cx="1484071" cy="369332"/>
          </a:xfrm>
          <a:prstGeom prst="rect">
            <a:avLst/>
          </a:prstGeom>
          <a:noFill/>
        </p:spPr>
        <p:txBody>
          <a:bodyPr wrap="square" rtlCol="0">
            <a:spAutoFit/>
          </a:bodyPr>
          <a:lstStyle/>
          <a:p>
            <a:r>
              <a:rPr lang="en-US" b="1" dirty="0">
                <a:solidFill>
                  <a:schemeClr val="bg1">
                    <a:lumMod val="10000"/>
                  </a:schemeClr>
                </a:solidFill>
              </a:rPr>
              <a:t>11% (n=1)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1132329" y="440766"/>
            <a:ext cx="8675059" cy="1419859"/>
          </a:xfrm>
          <a:prstGeom prst="rect">
            <a:avLst/>
          </a:prstGeom>
          <a:noFill/>
        </p:spPr>
        <p:txBody>
          <a:bodyPr wrap="square" rtlCol="0"/>
          <a:lstStyle/>
          <a:p>
            <a:r>
              <a:rPr lang="en-US" sz="2200" b="1" dirty="0">
                <a:solidFill>
                  <a:schemeClr val="tx2"/>
                </a:solidFill>
              </a:rPr>
              <a:t>How much progress has the Assessment Committee made towards it charge and objectives this year?</a:t>
            </a:r>
          </a:p>
        </p:txBody>
      </p:sp>
      <p:pic>
        <p:nvPicPr>
          <p:cNvPr id="3" name="Object 2"/>
          <p:cNvPicPr>
            <a:picLocks noChangeAspect="1"/>
          </p:cNvPicPr>
          <p:nvPr/>
        </p:nvPicPr>
        <p:blipFill>
          <a:blip r:embed="rId2" cstate="print"/>
          <a:stretch>
            <a:fillRect/>
          </a:stretch>
        </p:blipFill>
        <p:spPr>
          <a:xfrm>
            <a:off x="1217477" y="1417234"/>
            <a:ext cx="8000000" cy="5000000"/>
          </a:xfrm>
          <a:prstGeom prst="rect">
            <a:avLst/>
          </a:prstGeom>
        </p:spPr>
      </p:pic>
      <p:sp>
        <p:nvSpPr>
          <p:cNvPr id="4" name="TextBox 3">
            <a:extLst>
              <a:ext uri="{FF2B5EF4-FFF2-40B4-BE49-F238E27FC236}">
                <a16:creationId xmlns:a16="http://schemas.microsoft.com/office/drawing/2014/main" id="{75650042-8507-6E08-5297-A5E55F913C73}"/>
              </a:ext>
            </a:extLst>
          </p:cNvPr>
          <p:cNvSpPr txBox="1"/>
          <p:nvPr/>
        </p:nvSpPr>
        <p:spPr>
          <a:xfrm>
            <a:off x="8323317" y="1860625"/>
            <a:ext cx="1484071" cy="369332"/>
          </a:xfrm>
          <a:prstGeom prst="rect">
            <a:avLst/>
          </a:prstGeom>
          <a:noFill/>
        </p:spPr>
        <p:txBody>
          <a:bodyPr wrap="square" rtlCol="0">
            <a:spAutoFit/>
          </a:bodyPr>
          <a:lstStyle/>
          <a:p>
            <a:r>
              <a:rPr lang="en-US" b="1" dirty="0">
                <a:solidFill>
                  <a:schemeClr val="bg1">
                    <a:lumMod val="10000"/>
                  </a:schemeClr>
                </a:solidFill>
              </a:rPr>
              <a:t>67% (n=6)</a:t>
            </a:r>
          </a:p>
        </p:txBody>
      </p:sp>
      <p:sp>
        <p:nvSpPr>
          <p:cNvPr id="5" name="TextBox 4">
            <a:extLst>
              <a:ext uri="{FF2B5EF4-FFF2-40B4-BE49-F238E27FC236}">
                <a16:creationId xmlns:a16="http://schemas.microsoft.com/office/drawing/2014/main" id="{6A003E1E-B4D3-BB65-75B4-A989F1A93566}"/>
              </a:ext>
            </a:extLst>
          </p:cNvPr>
          <p:cNvSpPr txBox="1"/>
          <p:nvPr/>
        </p:nvSpPr>
        <p:spPr>
          <a:xfrm>
            <a:off x="5353964" y="3059668"/>
            <a:ext cx="1484071" cy="369332"/>
          </a:xfrm>
          <a:prstGeom prst="rect">
            <a:avLst/>
          </a:prstGeom>
          <a:noFill/>
        </p:spPr>
        <p:txBody>
          <a:bodyPr wrap="square" rtlCol="0">
            <a:spAutoFit/>
          </a:bodyPr>
          <a:lstStyle/>
          <a:p>
            <a:r>
              <a:rPr lang="en-US" b="1" dirty="0">
                <a:solidFill>
                  <a:schemeClr val="bg1">
                    <a:lumMod val="10000"/>
                  </a:schemeClr>
                </a:solidFill>
              </a:rPr>
              <a:t>33% (n=3)</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753035" y="1100000"/>
          <a:ext cx="10309416" cy="3881120"/>
        </p:xfrm>
        <a:graphic>
          <a:graphicData uri="http://schemas.openxmlformats.org/drawingml/2006/table">
            <a:tbl>
              <a:tblPr firstRow="1" bandRow="1">
                <a:tableStyleId>{69012ECD-51FC-41F1-AA8D-1B2483CD663E}</a:tableStyleId>
              </a:tblPr>
              <a:tblGrid>
                <a:gridCol w="4320989">
                  <a:extLst>
                    <a:ext uri="{9D8B030D-6E8A-4147-A177-3AD203B41FA5}">
                      <a16:colId xmlns:a16="http://schemas.microsoft.com/office/drawing/2014/main" val="20001"/>
                    </a:ext>
                  </a:extLst>
                </a:gridCol>
                <a:gridCol w="977152">
                  <a:extLst>
                    <a:ext uri="{9D8B030D-6E8A-4147-A177-3AD203B41FA5}">
                      <a16:colId xmlns:a16="http://schemas.microsoft.com/office/drawing/2014/main" val="20002"/>
                    </a:ext>
                  </a:extLst>
                </a:gridCol>
                <a:gridCol w="672353">
                  <a:extLst>
                    <a:ext uri="{9D8B030D-6E8A-4147-A177-3AD203B41FA5}">
                      <a16:colId xmlns:a16="http://schemas.microsoft.com/office/drawing/2014/main" val="20003"/>
                    </a:ext>
                  </a:extLst>
                </a:gridCol>
                <a:gridCol w="887506">
                  <a:extLst>
                    <a:ext uri="{9D8B030D-6E8A-4147-A177-3AD203B41FA5}">
                      <a16:colId xmlns:a16="http://schemas.microsoft.com/office/drawing/2014/main" val="20004"/>
                    </a:ext>
                  </a:extLst>
                </a:gridCol>
                <a:gridCol w="537883">
                  <a:extLst>
                    <a:ext uri="{9D8B030D-6E8A-4147-A177-3AD203B41FA5}">
                      <a16:colId xmlns:a16="http://schemas.microsoft.com/office/drawing/2014/main" val="20005"/>
                    </a:ext>
                  </a:extLst>
                </a:gridCol>
                <a:gridCol w="1613647">
                  <a:extLst>
                    <a:ext uri="{9D8B030D-6E8A-4147-A177-3AD203B41FA5}">
                      <a16:colId xmlns:a16="http://schemas.microsoft.com/office/drawing/2014/main" val="20006"/>
                    </a:ext>
                  </a:extLst>
                </a:gridCol>
                <a:gridCol w="502023">
                  <a:extLst>
                    <a:ext uri="{9D8B030D-6E8A-4147-A177-3AD203B41FA5}">
                      <a16:colId xmlns:a16="http://schemas.microsoft.com/office/drawing/2014/main" val="20007"/>
                    </a:ext>
                  </a:extLst>
                </a:gridCol>
                <a:gridCol w="797863">
                  <a:extLst>
                    <a:ext uri="{9D8B030D-6E8A-4147-A177-3AD203B41FA5}">
                      <a16:colId xmlns:a16="http://schemas.microsoft.com/office/drawing/2014/main" val="20008"/>
                    </a:ext>
                  </a:extLst>
                </a:gridCol>
              </a:tblGrid>
              <a:tr h="370840">
                <a:tc>
                  <a:txBody>
                    <a:bodyPr/>
                    <a:lstStyle/>
                    <a:p>
                      <a:r>
                        <a:rPr lang="en-US" sz="1600" dirty="0"/>
                        <a:t>Question</a:t>
                      </a:r>
                    </a:p>
                  </a:txBody>
                  <a:tcPr/>
                </a:tc>
                <a:tc>
                  <a:txBody>
                    <a:bodyPr/>
                    <a:lstStyle/>
                    <a:p>
                      <a:r>
                        <a:rPr lang="en-US" sz="1600" dirty="0"/>
                        <a:t>YES</a:t>
                      </a:r>
                    </a:p>
                  </a:txBody>
                  <a:tcPr/>
                </a:tc>
                <a:tc>
                  <a:txBody>
                    <a:bodyPr/>
                    <a:lstStyle/>
                    <a:p>
                      <a:endParaRPr lang="en-US" sz="1600" dirty="0"/>
                    </a:p>
                  </a:txBody>
                  <a:tcPr/>
                </a:tc>
                <a:tc>
                  <a:txBody>
                    <a:bodyPr/>
                    <a:lstStyle/>
                    <a:p>
                      <a:r>
                        <a:rPr lang="en-US" sz="1600" dirty="0"/>
                        <a:t>NO</a:t>
                      </a:r>
                    </a:p>
                  </a:txBody>
                  <a:tcPr/>
                </a:tc>
                <a:tc>
                  <a:txBody>
                    <a:bodyPr/>
                    <a:lstStyle/>
                    <a:p>
                      <a:endParaRPr lang="en-US" sz="1600" dirty="0"/>
                    </a:p>
                  </a:txBody>
                  <a:tcPr/>
                </a:tc>
                <a:tc>
                  <a:txBody>
                    <a:bodyPr/>
                    <a:lstStyle/>
                    <a:p>
                      <a:r>
                        <a:rPr lang="en-US" sz="1600" dirty="0"/>
                        <a:t>I DON'T KNOW</a:t>
                      </a:r>
                    </a:p>
                  </a:txBody>
                  <a:tcPr/>
                </a:tc>
                <a:tc>
                  <a:txBody>
                    <a:bodyPr/>
                    <a:lstStyle/>
                    <a:p>
                      <a:endParaRPr lang="en-US" sz="1600" dirty="0"/>
                    </a:p>
                  </a:txBody>
                  <a:tcPr/>
                </a:tc>
                <a:tc>
                  <a:txBody>
                    <a:bodyPr/>
                    <a:lstStyle/>
                    <a:p>
                      <a:r>
                        <a:rPr lang="en-US" sz="1600" dirty="0"/>
                        <a:t>Total</a:t>
                      </a:r>
                    </a:p>
                  </a:txBody>
                  <a:tcPr/>
                </a:tc>
                <a:extLst>
                  <a:ext uri="{0D108BD9-81ED-4DB2-BD59-A6C34878D82A}">
                    <a16:rowId xmlns:a16="http://schemas.microsoft.com/office/drawing/2014/main" val="10000"/>
                  </a:ext>
                </a:extLst>
              </a:tr>
              <a:tr h="370840">
                <a:tc>
                  <a:txBody>
                    <a:bodyPr/>
                    <a:lstStyle/>
                    <a:p>
                      <a:r>
                        <a:rPr lang="en-US" sz="1600" dirty="0">
                          <a:solidFill>
                            <a:schemeClr val="tx2"/>
                          </a:solidFill>
                        </a:rPr>
                        <a:t>Is the charge of this Committee current?</a:t>
                      </a:r>
                    </a:p>
                  </a:txBody>
                  <a:tcPr/>
                </a:tc>
                <a:tc>
                  <a:txBody>
                    <a:bodyPr/>
                    <a:lstStyle/>
                    <a:p>
                      <a:r>
                        <a:rPr lang="en-US" sz="1600" dirty="0">
                          <a:solidFill>
                            <a:schemeClr val="tx2"/>
                          </a:solidFill>
                        </a:rPr>
                        <a:t>100.00%</a:t>
                      </a:r>
                    </a:p>
                  </a:txBody>
                  <a:tcPr/>
                </a:tc>
                <a:tc>
                  <a:txBody>
                    <a:bodyPr/>
                    <a:lstStyle/>
                    <a:p>
                      <a:r>
                        <a:rPr lang="en-US" sz="1600" dirty="0">
                          <a:solidFill>
                            <a:schemeClr val="tx2"/>
                          </a:solidFill>
                        </a:rPr>
                        <a:t>9</a:t>
                      </a:r>
                    </a:p>
                  </a:txBody>
                  <a:tcPr/>
                </a:tc>
                <a:tc>
                  <a:txBody>
                    <a:bodyPr/>
                    <a:lstStyle/>
                    <a:p>
                      <a:r>
                        <a:rPr lang="en-US" sz="1600" dirty="0">
                          <a:solidFill>
                            <a:schemeClr val="tx2"/>
                          </a:solidFill>
                        </a:rPr>
                        <a:t>0.00%</a:t>
                      </a:r>
                    </a:p>
                  </a:txBody>
                  <a:tcPr/>
                </a:tc>
                <a:tc>
                  <a:txBody>
                    <a:bodyPr/>
                    <a:lstStyle/>
                    <a:p>
                      <a:r>
                        <a:rPr lang="en-US" sz="1600" dirty="0">
                          <a:solidFill>
                            <a:schemeClr val="tx2"/>
                          </a:solidFill>
                        </a:rPr>
                        <a:t>0</a:t>
                      </a:r>
                    </a:p>
                  </a:txBody>
                  <a:tcPr/>
                </a:tc>
                <a:tc>
                  <a:txBody>
                    <a:bodyPr/>
                    <a:lstStyle/>
                    <a:p>
                      <a:r>
                        <a:rPr lang="en-US" sz="1600" dirty="0">
                          <a:solidFill>
                            <a:schemeClr val="tx2"/>
                          </a:solidFill>
                        </a:rPr>
                        <a:t>0.00%</a:t>
                      </a:r>
                    </a:p>
                  </a:txBody>
                  <a:tcPr/>
                </a:tc>
                <a:tc>
                  <a:txBody>
                    <a:bodyPr/>
                    <a:lstStyle/>
                    <a:p>
                      <a:r>
                        <a:rPr lang="en-US" sz="1600" dirty="0">
                          <a:solidFill>
                            <a:schemeClr val="tx2"/>
                          </a:solidFill>
                        </a:rPr>
                        <a:t>0</a:t>
                      </a:r>
                    </a:p>
                  </a:txBody>
                  <a:tcPr/>
                </a:tc>
                <a:tc>
                  <a:txBody>
                    <a:bodyPr/>
                    <a:lstStyle/>
                    <a:p>
                      <a:r>
                        <a:rPr lang="en-US" sz="1600" dirty="0">
                          <a:solidFill>
                            <a:schemeClr val="tx2"/>
                          </a:solidFill>
                        </a:rPr>
                        <a:t>9</a:t>
                      </a:r>
                    </a:p>
                  </a:txBody>
                  <a:tcPr/>
                </a:tc>
                <a:extLst>
                  <a:ext uri="{0D108BD9-81ED-4DB2-BD59-A6C34878D82A}">
                    <a16:rowId xmlns:a16="http://schemas.microsoft.com/office/drawing/2014/main" val="10001"/>
                  </a:ext>
                </a:extLst>
              </a:tr>
              <a:tr h="370840">
                <a:tc>
                  <a:txBody>
                    <a:bodyPr/>
                    <a:lstStyle/>
                    <a:p>
                      <a:r>
                        <a:rPr lang="en-US" sz="1600" dirty="0">
                          <a:solidFill>
                            <a:schemeClr val="tx2"/>
                          </a:solidFill>
                        </a:rPr>
                        <a:t>Does the charge of this Committee need to be modified?</a:t>
                      </a:r>
                    </a:p>
                  </a:txBody>
                  <a:tcPr/>
                </a:tc>
                <a:tc>
                  <a:txBody>
                    <a:bodyPr/>
                    <a:lstStyle/>
                    <a:p>
                      <a:r>
                        <a:rPr lang="en-US" sz="1600" dirty="0">
                          <a:solidFill>
                            <a:schemeClr val="tx2"/>
                          </a:solidFill>
                        </a:rPr>
                        <a:t>11.11%</a:t>
                      </a:r>
                    </a:p>
                  </a:txBody>
                  <a:tcPr/>
                </a:tc>
                <a:tc>
                  <a:txBody>
                    <a:bodyPr/>
                    <a:lstStyle/>
                    <a:p>
                      <a:r>
                        <a:rPr lang="en-US" sz="1600" dirty="0">
                          <a:solidFill>
                            <a:schemeClr val="tx2"/>
                          </a:solidFill>
                        </a:rPr>
                        <a:t>1</a:t>
                      </a:r>
                    </a:p>
                  </a:txBody>
                  <a:tcPr/>
                </a:tc>
                <a:tc>
                  <a:txBody>
                    <a:bodyPr/>
                    <a:lstStyle/>
                    <a:p>
                      <a:r>
                        <a:rPr lang="en-US" sz="1600" dirty="0">
                          <a:solidFill>
                            <a:schemeClr val="tx2"/>
                          </a:solidFill>
                        </a:rPr>
                        <a:t>66.67%</a:t>
                      </a:r>
                    </a:p>
                  </a:txBody>
                  <a:tcPr/>
                </a:tc>
                <a:tc>
                  <a:txBody>
                    <a:bodyPr/>
                    <a:lstStyle/>
                    <a:p>
                      <a:r>
                        <a:rPr lang="en-US" sz="1600" dirty="0">
                          <a:solidFill>
                            <a:schemeClr val="tx2"/>
                          </a:solidFill>
                        </a:rPr>
                        <a:t>6</a:t>
                      </a:r>
                    </a:p>
                  </a:txBody>
                  <a:tcPr/>
                </a:tc>
                <a:tc>
                  <a:txBody>
                    <a:bodyPr/>
                    <a:lstStyle/>
                    <a:p>
                      <a:r>
                        <a:rPr lang="en-US" sz="1600" dirty="0">
                          <a:solidFill>
                            <a:schemeClr val="tx2"/>
                          </a:solidFill>
                        </a:rPr>
                        <a:t>22.22%</a:t>
                      </a:r>
                    </a:p>
                  </a:txBody>
                  <a:tcPr/>
                </a:tc>
                <a:tc>
                  <a:txBody>
                    <a:bodyPr/>
                    <a:lstStyle/>
                    <a:p>
                      <a:r>
                        <a:rPr lang="en-US" sz="1600" dirty="0">
                          <a:solidFill>
                            <a:schemeClr val="tx2"/>
                          </a:solidFill>
                        </a:rPr>
                        <a:t>2</a:t>
                      </a:r>
                    </a:p>
                  </a:txBody>
                  <a:tcPr/>
                </a:tc>
                <a:tc>
                  <a:txBody>
                    <a:bodyPr/>
                    <a:lstStyle/>
                    <a:p>
                      <a:r>
                        <a:rPr lang="en-US" sz="1600" dirty="0">
                          <a:solidFill>
                            <a:schemeClr val="tx2"/>
                          </a:solidFill>
                        </a:rPr>
                        <a:t>9</a:t>
                      </a:r>
                    </a:p>
                  </a:txBody>
                  <a:tcPr/>
                </a:tc>
                <a:extLst>
                  <a:ext uri="{0D108BD9-81ED-4DB2-BD59-A6C34878D82A}">
                    <a16:rowId xmlns:a16="http://schemas.microsoft.com/office/drawing/2014/main" val="10002"/>
                  </a:ext>
                </a:extLst>
              </a:tr>
              <a:tr h="370840">
                <a:tc>
                  <a:txBody>
                    <a:bodyPr/>
                    <a:lstStyle/>
                    <a:p>
                      <a:r>
                        <a:rPr lang="en-US" sz="1600" dirty="0">
                          <a:solidFill>
                            <a:schemeClr val="tx2"/>
                          </a:solidFill>
                        </a:rPr>
                        <a:t>Did the committee establish clearly stated goals for the academic year?</a:t>
                      </a:r>
                    </a:p>
                  </a:txBody>
                  <a:tcPr/>
                </a:tc>
                <a:tc>
                  <a:txBody>
                    <a:bodyPr/>
                    <a:lstStyle/>
                    <a:p>
                      <a:r>
                        <a:rPr lang="en-US" sz="1600" dirty="0">
                          <a:solidFill>
                            <a:schemeClr val="tx2"/>
                          </a:solidFill>
                        </a:rPr>
                        <a:t>77.78%</a:t>
                      </a:r>
                    </a:p>
                  </a:txBody>
                  <a:tcPr/>
                </a:tc>
                <a:tc>
                  <a:txBody>
                    <a:bodyPr/>
                    <a:lstStyle/>
                    <a:p>
                      <a:r>
                        <a:rPr lang="en-US" sz="1600" dirty="0">
                          <a:solidFill>
                            <a:schemeClr val="tx2"/>
                          </a:solidFill>
                        </a:rPr>
                        <a:t>7</a:t>
                      </a:r>
                    </a:p>
                  </a:txBody>
                  <a:tcPr/>
                </a:tc>
                <a:tc>
                  <a:txBody>
                    <a:bodyPr/>
                    <a:lstStyle/>
                    <a:p>
                      <a:r>
                        <a:rPr lang="en-US" sz="1600" dirty="0">
                          <a:solidFill>
                            <a:schemeClr val="tx2"/>
                          </a:solidFill>
                        </a:rPr>
                        <a:t>11.11%</a:t>
                      </a:r>
                    </a:p>
                  </a:txBody>
                  <a:tcPr/>
                </a:tc>
                <a:tc>
                  <a:txBody>
                    <a:bodyPr/>
                    <a:lstStyle/>
                    <a:p>
                      <a:r>
                        <a:rPr lang="en-US" sz="1600" dirty="0">
                          <a:solidFill>
                            <a:schemeClr val="tx2"/>
                          </a:solidFill>
                        </a:rPr>
                        <a:t>1</a:t>
                      </a:r>
                    </a:p>
                  </a:txBody>
                  <a:tcPr/>
                </a:tc>
                <a:tc>
                  <a:txBody>
                    <a:bodyPr/>
                    <a:lstStyle/>
                    <a:p>
                      <a:r>
                        <a:rPr lang="en-US" sz="1600" dirty="0">
                          <a:solidFill>
                            <a:schemeClr val="tx2"/>
                          </a:solidFill>
                        </a:rPr>
                        <a:t>11.11%</a:t>
                      </a:r>
                    </a:p>
                  </a:txBody>
                  <a:tcPr/>
                </a:tc>
                <a:tc>
                  <a:txBody>
                    <a:bodyPr/>
                    <a:lstStyle/>
                    <a:p>
                      <a:r>
                        <a:rPr lang="en-US" sz="1600" dirty="0">
                          <a:solidFill>
                            <a:schemeClr val="tx2"/>
                          </a:solidFill>
                        </a:rPr>
                        <a:t>1</a:t>
                      </a:r>
                    </a:p>
                  </a:txBody>
                  <a:tcPr/>
                </a:tc>
                <a:tc>
                  <a:txBody>
                    <a:bodyPr/>
                    <a:lstStyle/>
                    <a:p>
                      <a:r>
                        <a:rPr lang="en-US" sz="1600" dirty="0">
                          <a:solidFill>
                            <a:schemeClr val="tx2"/>
                          </a:solidFill>
                        </a:rPr>
                        <a:t>9</a:t>
                      </a:r>
                    </a:p>
                  </a:txBody>
                  <a:tcPr/>
                </a:tc>
                <a:extLst>
                  <a:ext uri="{0D108BD9-81ED-4DB2-BD59-A6C34878D82A}">
                    <a16:rowId xmlns:a16="http://schemas.microsoft.com/office/drawing/2014/main" val="10003"/>
                  </a:ext>
                </a:extLst>
              </a:tr>
              <a:tr h="370840">
                <a:tc>
                  <a:txBody>
                    <a:bodyPr/>
                    <a:lstStyle/>
                    <a:p>
                      <a:r>
                        <a:rPr lang="en-US" sz="1600" dirty="0">
                          <a:solidFill>
                            <a:schemeClr val="tx2"/>
                          </a:solidFill>
                        </a:rPr>
                        <a:t>Were Racial Equity, Student Success and Student Outcomes explicitly and regularly discussed?</a:t>
                      </a:r>
                    </a:p>
                  </a:txBody>
                  <a:tcPr/>
                </a:tc>
                <a:tc>
                  <a:txBody>
                    <a:bodyPr/>
                    <a:lstStyle/>
                    <a:p>
                      <a:r>
                        <a:rPr lang="en-US" sz="1600" dirty="0">
                          <a:solidFill>
                            <a:schemeClr val="tx2"/>
                          </a:solidFill>
                        </a:rPr>
                        <a:t>77.78%</a:t>
                      </a:r>
                    </a:p>
                  </a:txBody>
                  <a:tcPr/>
                </a:tc>
                <a:tc>
                  <a:txBody>
                    <a:bodyPr/>
                    <a:lstStyle/>
                    <a:p>
                      <a:r>
                        <a:rPr lang="en-US" sz="1600" dirty="0">
                          <a:solidFill>
                            <a:schemeClr val="tx2"/>
                          </a:solidFill>
                        </a:rPr>
                        <a:t>7</a:t>
                      </a:r>
                    </a:p>
                  </a:txBody>
                  <a:tcPr/>
                </a:tc>
                <a:tc>
                  <a:txBody>
                    <a:bodyPr/>
                    <a:lstStyle/>
                    <a:p>
                      <a:r>
                        <a:rPr lang="en-US" sz="1600" dirty="0">
                          <a:solidFill>
                            <a:schemeClr val="tx2"/>
                          </a:solidFill>
                        </a:rPr>
                        <a:t>11.11%</a:t>
                      </a:r>
                    </a:p>
                  </a:txBody>
                  <a:tcPr/>
                </a:tc>
                <a:tc>
                  <a:txBody>
                    <a:bodyPr/>
                    <a:lstStyle/>
                    <a:p>
                      <a:r>
                        <a:rPr lang="en-US" sz="1600" dirty="0">
                          <a:solidFill>
                            <a:schemeClr val="tx2"/>
                          </a:solidFill>
                        </a:rPr>
                        <a:t>1</a:t>
                      </a:r>
                    </a:p>
                  </a:txBody>
                  <a:tcPr/>
                </a:tc>
                <a:tc>
                  <a:txBody>
                    <a:bodyPr/>
                    <a:lstStyle/>
                    <a:p>
                      <a:r>
                        <a:rPr lang="en-US" sz="1600" dirty="0">
                          <a:solidFill>
                            <a:schemeClr val="tx2"/>
                          </a:solidFill>
                        </a:rPr>
                        <a:t>11.11%</a:t>
                      </a:r>
                    </a:p>
                  </a:txBody>
                  <a:tcPr/>
                </a:tc>
                <a:tc>
                  <a:txBody>
                    <a:bodyPr/>
                    <a:lstStyle/>
                    <a:p>
                      <a:r>
                        <a:rPr lang="en-US" sz="1600" dirty="0">
                          <a:solidFill>
                            <a:schemeClr val="tx2"/>
                          </a:solidFill>
                        </a:rPr>
                        <a:t>1</a:t>
                      </a:r>
                    </a:p>
                  </a:txBody>
                  <a:tcPr/>
                </a:tc>
                <a:tc>
                  <a:txBody>
                    <a:bodyPr/>
                    <a:lstStyle/>
                    <a:p>
                      <a:r>
                        <a:rPr lang="en-US" sz="1600" dirty="0">
                          <a:solidFill>
                            <a:schemeClr val="tx2"/>
                          </a:solidFill>
                        </a:rPr>
                        <a:t>9</a:t>
                      </a:r>
                    </a:p>
                  </a:txBody>
                  <a:tcPr/>
                </a:tc>
                <a:extLst>
                  <a:ext uri="{0D108BD9-81ED-4DB2-BD59-A6C34878D82A}">
                    <a16:rowId xmlns:a16="http://schemas.microsoft.com/office/drawing/2014/main" val="10004"/>
                  </a:ext>
                </a:extLst>
              </a:tr>
              <a:tr h="370840">
                <a:tc>
                  <a:txBody>
                    <a:bodyPr/>
                    <a:lstStyle/>
                    <a:p>
                      <a:r>
                        <a:rPr lang="en-US" sz="1600" dirty="0">
                          <a:solidFill>
                            <a:schemeClr val="tx2"/>
                          </a:solidFill>
                        </a:rPr>
                        <a:t>Did the Committee discuss topics and worked on tasks directly related to the charge?</a:t>
                      </a:r>
                    </a:p>
                  </a:txBody>
                  <a:tcPr/>
                </a:tc>
                <a:tc>
                  <a:txBody>
                    <a:bodyPr/>
                    <a:lstStyle/>
                    <a:p>
                      <a:r>
                        <a:rPr lang="en-US" sz="1600" dirty="0">
                          <a:solidFill>
                            <a:schemeClr val="tx2"/>
                          </a:solidFill>
                        </a:rPr>
                        <a:t>100.00%</a:t>
                      </a:r>
                    </a:p>
                  </a:txBody>
                  <a:tcPr/>
                </a:tc>
                <a:tc>
                  <a:txBody>
                    <a:bodyPr/>
                    <a:lstStyle/>
                    <a:p>
                      <a:r>
                        <a:rPr lang="en-US" sz="1600" dirty="0">
                          <a:solidFill>
                            <a:schemeClr val="tx2"/>
                          </a:solidFill>
                        </a:rPr>
                        <a:t>9</a:t>
                      </a:r>
                    </a:p>
                  </a:txBody>
                  <a:tcPr/>
                </a:tc>
                <a:tc>
                  <a:txBody>
                    <a:bodyPr/>
                    <a:lstStyle/>
                    <a:p>
                      <a:r>
                        <a:rPr lang="en-US" sz="1600" dirty="0">
                          <a:solidFill>
                            <a:schemeClr val="tx2"/>
                          </a:solidFill>
                        </a:rPr>
                        <a:t>0.00%</a:t>
                      </a:r>
                    </a:p>
                  </a:txBody>
                  <a:tcPr/>
                </a:tc>
                <a:tc>
                  <a:txBody>
                    <a:bodyPr/>
                    <a:lstStyle/>
                    <a:p>
                      <a:r>
                        <a:rPr lang="en-US" sz="1600" dirty="0">
                          <a:solidFill>
                            <a:schemeClr val="tx2"/>
                          </a:solidFill>
                        </a:rPr>
                        <a:t>0</a:t>
                      </a:r>
                    </a:p>
                  </a:txBody>
                  <a:tcPr/>
                </a:tc>
                <a:tc>
                  <a:txBody>
                    <a:bodyPr/>
                    <a:lstStyle/>
                    <a:p>
                      <a:r>
                        <a:rPr lang="en-US" sz="1600" dirty="0">
                          <a:solidFill>
                            <a:schemeClr val="tx2"/>
                          </a:solidFill>
                        </a:rPr>
                        <a:t>0.00%</a:t>
                      </a:r>
                    </a:p>
                  </a:txBody>
                  <a:tcPr/>
                </a:tc>
                <a:tc>
                  <a:txBody>
                    <a:bodyPr/>
                    <a:lstStyle/>
                    <a:p>
                      <a:r>
                        <a:rPr lang="en-US" sz="1600" dirty="0">
                          <a:solidFill>
                            <a:schemeClr val="tx2"/>
                          </a:solidFill>
                        </a:rPr>
                        <a:t>0</a:t>
                      </a:r>
                    </a:p>
                  </a:txBody>
                  <a:tcPr/>
                </a:tc>
                <a:tc>
                  <a:txBody>
                    <a:bodyPr/>
                    <a:lstStyle/>
                    <a:p>
                      <a:r>
                        <a:rPr lang="en-US" sz="1600" dirty="0">
                          <a:solidFill>
                            <a:schemeClr val="tx2"/>
                          </a:solidFill>
                        </a:rPr>
                        <a:t>9</a:t>
                      </a:r>
                    </a:p>
                  </a:txBody>
                  <a:tcPr/>
                </a:tc>
                <a:extLst>
                  <a:ext uri="{0D108BD9-81ED-4DB2-BD59-A6C34878D82A}">
                    <a16:rowId xmlns:a16="http://schemas.microsoft.com/office/drawing/2014/main" val="1743246409"/>
                  </a:ext>
                </a:extLst>
              </a:tr>
              <a:tr h="370840">
                <a:tc>
                  <a:txBody>
                    <a:bodyPr/>
                    <a:lstStyle/>
                    <a:p>
                      <a:r>
                        <a:rPr lang="en-US" sz="1600" dirty="0">
                          <a:solidFill>
                            <a:schemeClr val="tx2"/>
                          </a:solidFill>
                        </a:rPr>
                        <a:t>Did the committee review and discuss previous year’s survey results in order to make improvements for this year?</a:t>
                      </a:r>
                    </a:p>
                  </a:txBody>
                  <a:tcPr/>
                </a:tc>
                <a:tc>
                  <a:txBody>
                    <a:bodyPr/>
                    <a:lstStyle/>
                    <a:p>
                      <a:r>
                        <a:rPr lang="en-US" sz="1600" dirty="0">
                          <a:solidFill>
                            <a:schemeClr val="tx2"/>
                          </a:solidFill>
                        </a:rPr>
                        <a:t>55.56%</a:t>
                      </a:r>
                    </a:p>
                  </a:txBody>
                  <a:tcPr/>
                </a:tc>
                <a:tc>
                  <a:txBody>
                    <a:bodyPr/>
                    <a:lstStyle/>
                    <a:p>
                      <a:r>
                        <a:rPr lang="en-US" sz="1600" dirty="0">
                          <a:solidFill>
                            <a:schemeClr val="tx2"/>
                          </a:solidFill>
                        </a:rPr>
                        <a:t>5</a:t>
                      </a:r>
                    </a:p>
                  </a:txBody>
                  <a:tcPr/>
                </a:tc>
                <a:tc>
                  <a:txBody>
                    <a:bodyPr/>
                    <a:lstStyle/>
                    <a:p>
                      <a:r>
                        <a:rPr lang="en-US" sz="1600" dirty="0">
                          <a:solidFill>
                            <a:schemeClr val="tx2"/>
                          </a:solidFill>
                        </a:rPr>
                        <a:t>22.22%</a:t>
                      </a:r>
                    </a:p>
                  </a:txBody>
                  <a:tcPr/>
                </a:tc>
                <a:tc>
                  <a:txBody>
                    <a:bodyPr/>
                    <a:lstStyle/>
                    <a:p>
                      <a:r>
                        <a:rPr lang="en-US" sz="1600" dirty="0">
                          <a:solidFill>
                            <a:schemeClr val="tx2"/>
                          </a:solidFill>
                        </a:rPr>
                        <a:t>2</a:t>
                      </a:r>
                    </a:p>
                  </a:txBody>
                  <a:tcPr/>
                </a:tc>
                <a:tc>
                  <a:txBody>
                    <a:bodyPr/>
                    <a:lstStyle/>
                    <a:p>
                      <a:r>
                        <a:rPr lang="en-US" sz="1600" dirty="0">
                          <a:solidFill>
                            <a:schemeClr val="tx2"/>
                          </a:solidFill>
                        </a:rPr>
                        <a:t>22.22%</a:t>
                      </a:r>
                    </a:p>
                  </a:txBody>
                  <a:tcPr/>
                </a:tc>
                <a:tc>
                  <a:txBody>
                    <a:bodyPr/>
                    <a:lstStyle/>
                    <a:p>
                      <a:r>
                        <a:rPr lang="en-US" sz="1600" dirty="0">
                          <a:solidFill>
                            <a:schemeClr val="tx2"/>
                          </a:solidFill>
                        </a:rPr>
                        <a:t>2</a:t>
                      </a:r>
                    </a:p>
                  </a:txBody>
                  <a:tcPr/>
                </a:tc>
                <a:tc>
                  <a:txBody>
                    <a:bodyPr/>
                    <a:lstStyle/>
                    <a:p>
                      <a:r>
                        <a:rPr lang="en-US" sz="1600" dirty="0">
                          <a:solidFill>
                            <a:schemeClr val="tx2"/>
                          </a:solidFill>
                        </a:rPr>
                        <a:t>9</a:t>
                      </a:r>
                    </a:p>
                  </a:txBody>
                  <a:tcPr/>
                </a:tc>
                <a:extLst>
                  <a:ext uri="{0D108BD9-81ED-4DB2-BD59-A6C34878D82A}">
                    <a16:rowId xmlns:a16="http://schemas.microsoft.com/office/drawing/2014/main" val="40227929"/>
                  </a:ext>
                </a:extLst>
              </a:tr>
            </a:tbl>
          </a:graphicData>
        </a:graphic>
      </p:graphicFrame>
      <p:sp>
        <p:nvSpPr>
          <p:cNvPr id="4" name="Object 1">
            <a:extLst>
              <a:ext uri="{FF2B5EF4-FFF2-40B4-BE49-F238E27FC236}">
                <a16:creationId xmlns:a16="http://schemas.microsoft.com/office/drawing/2014/main" id="{5CFE8849-2738-5D52-FD5D-62EA1A6CE618}"/>
              </a:ext>
            </a:extLst>
          </p:cNvPr>
          <p:cNvSpPr txBox="1"/>
          <p:nvPr/>
        </p:nvSpPr>
        <p:spPr>
          <a:xfrm>
            <a:off x="753032" y="533506"/>
            <a:ext cx="10103223" cy="452612"/>
          </a:xfrm>
          <a:prstGeom prst="rect">
            <a:avLst/>
          </a:prstGeom>
          <a:noFill/>
        </p:spPr>
        <p:txBody>
          <a:bodyPr wrap="square" rtlCol="0"/>
          <a:lstStyle/>
          <a:p>
            <a:r>
              <a:rPr lang="en-US" sz="2000" b="1" dirty="0">
                <a:solidFill>
                  <a:schemeClr val="tx2"/>
                </a:solidFill>
              </a:rPr>
              <a:t>COMMITTEE PERFORMANCE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932329" y="642800"/>
          <a:ext cx="10578353" cy="3048000"/>
        </p:xfrm>
        <a:graphic>
          <a:graphicData uri="http://schemas.openxmlformats.org/drawingml/2006/table">
            <a:tbl>
              <a:tblPr firstRow="1" bandRow="1">
                <a:tableStyleId>{69012ECD-51FC-41F1-AA8D-1B2483CD663E}</a:tableStyleId>
              </a:tblPr>
              <a:tblGrid>
                <a:gridCol w="10578353">
                  <a:extLst>
                    <a:ext uri="{9D8B030D-6E8A-4147-A177-3AD203B41FA5}">
                      <a16:colId xmlns:a16="http://schemas.microsoft.com/office/drawing/2014/main" val="20000"/>
                    </a:ext>
                  </a:extLst>
                </a:gridCol>
              </a:tblGrid>
              <a:tr h="370840">
                <a:tc>
                  <a:txBody>
                    <a:bodyPr/>
                    <a:lstStyle/>
                    <a:p>
                      <a:r>
                        <a:rPr lang="en-US" sz="1600" dirty="0"/>
                        <a:t>Describe the Assessment Committee's strengths.</a:t>
                      </a:r>
                    </a:p>
                  </a:txBody>
                  <a:tcPr/>
                </a:tc>
                <a:extLst>
                  <a:ext uri="{0D108BD9-81ED-4DB2-BD59-A6C34878D82A}">
                    <a16:rowId xmlns:a16="http://schemas.microsoft.com/office/drawing/2014/main" val="10000"/>
                  </a:ext>
                </a:extLst>
              </a:tr>
              <a:tr h="370840">
                <a:tc>
                  <a:txBody>
                    <a:bodyPr/>
                    <a:lstStyle/>
                    <a:p>
                      <a:r>
                        <a:rPr lang="en-US" sz="1600" dirty="0">
                          <a:solidFill>
                            <a:schemeClr val="tx2"/>
                          </a:solidFill>
                        </a:rPr>
                        <a:t>Under Adán's leadership, the committee is extremely well organized/efficient and mission driven.  </a:t>
                      </a:r>
                    </a:p>
                  </a:txBody>
                  <a:tcPr/>
                </a:tc>
                <a:extLst>
                  <a:ext uri="{0D108BD9-81ED-4DB2-BD59-A6C34878D82A}">
                    <a16:rowId xmlns:a16="http://schemas.microsoft.com/office/drawing/2014/main" val="10001"/>
                  </a:ext>
                </a:extLst>
              </a:tr>
              <a:tr h="370840">
                <a:tc>
                  <a:txBody>
                    <a:bodyPr/>
                    <a:lstStyle/>
                    <a:p>
                      <a:r>
                        <a:rPr lang="en-US" sz="1600" dirty="0">
                          <a:solidFill>
                            <a:schemeClr val="tx2"/>
                          </a:solidFill>
                        </a:rPr>
                        <a:t>Absolutely 100% professionally run. Adan is fantastic!</a:t>
                      </a:r>
                    </a:p>
                  </a:txBody>
                  <a:tcPr/>
                </a:tc>
                <a:extLst>
                  <a:ext uri="{0D108BD9-81ED-4DB2-BD59-A6C34878D82A}">
                    <a16:rowId xmlns:a16="http://schemas.microsoft.com/office/drawing/2014/main" val="10002"/>
                  </a:ext>
                </a:extLst>
              </a:tr>
              <a:tr h="370840">
                <a:tc>
                  <a:txBody>
                    <a:bodyPr/>
                    <a:lstStyle/>
                    <a:p>
                      <a:r>
                        <a:rPr lang="en-US" sz="1600" dirty="0">
                          <a:solidFill>
                            <a:schemeClr val="tx2"/>
                          </a:solidFill>
                        </a:rPr>
                        <a:t>Great representation of college community, with clear stated goals and objective; structure and goal orientated meetings. </a:t>
                      </a:r>
                    </a:p>
                  </a:txBody>
                  <a:tcPr/>
                </a:tc>
                <a:extLst>
                  <a:ext uri="{0D108BD9-81ED-4DB2-BD59-A6C34878D82A}">
                    <a16:rowId xmlns:a16="http://schemas.microsoft.com/office/drawing/2014/main" val="10003"/>
                  </a:ext>
                </a:extLst>
              </a:tr>
              <a:tr h="370840">
                <a:tc>
                  <a:txBody>
                    <a:bodyPr/>
                    <a:lstStyle/>
                    <a:p>
                      <a:r>
                        <a:rPr lang="en-US" sz="1600" dirty="0">
                          <a:solidFill>
                            <a:schemeClr val="tx2"/>
                          </a:solidFill>
                        </a:rPr>
                        <a:t>It's participants, patience, and help. </a:t>
                      </a:r>
                    </a:p>
                  </a:txBody>
                  <a:tcPr/>
                </a:tc>
                <a:extLst>
                  <a:ext uri="{0D108BD9-81ED-4DB2-BD59-A6C34878D82A}">
                    <a16:rowId xmlns:a16="http://schemas.microsoft.com/office/drawing/2014/main" val="10004"/>
                  </a:ext>
                </a:extLst>
              </a:tr>
              <a:tr h="370840">
                <a:tc>
                  <a:txBody>
                    <a:bodyPr/>
                    <a:lstStyle/>
                    <a:p>
                      <a:r>
                        <a:rPr lang="en-US" sz="1600" dirty="0">
                          <a:solidFill>
                            <a:schemeClr val="tx2"/>
                          </a:solidFill>
                        </a:rPr>
                        <a:t>Well-organized and visible presence "on" campus. Tremendous outreach efforts and individualized support.</a:t>
                      </a:r>
                    </a:p>
                  </a:txBody>
                  <a:tcPr/>
                </a:tc>
                <a:extLst>
                  <a:ext uri="{0D108BD9-81ED-4DB2-BD59-A6C34878D82A}">
                    <a16:rowId xmlns:a16="http://schemas.microsoft.com/office/drawing/2014/main" val="10006"/>
                  </a:ext>
                </a:extLst>
              </a:tr>
              <a:tr h="370840">
                <a:tc>
                  <a:txBody>
                    <a:bodyPr/>
                    <a:lstStyle/>
                    <a:p>
                      <a:r>
                        <a:rPr lang="en-US" sz="1600" dirty="0">
                          <a:solidFill>
                            <a:schemeClr val="tx2"/>
                          </a:solidFill>
                        </a:rPr>
                        <a:t>Up-to-date SLO/PLO Assessment status and calendar of Assessments for each department, all available from sharepoint/Google Doc. Supporting and working documents shared with members via Sharepoint. Well organized plans and tasks; nice followup on work from meeting to meeting.</a:t>
                      </a: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788893" y="580047"/>
          <a:ext cx="10309411" cy="4485640"/>
        </p:xfrm>
        <a:graphic>
          <a:graphicData uri="http://schemas.openxmlformats.org/drawingml/2006/table">
            <a:tbl>
              <a:tblPr firstRow="1" bandRow="1">
                <a:tableStyleId>{69012ECD-51FC-41F1-AA8D-1B2483CD663E}</a:tableStyleId>
              </a:tblPr>
              <a:tblGrid>
                <a:gridCol w="10309411">
                  <a:extLst>
                    <a:ext uri="{9D8B030D-6E8A-4147-A177-3AD203B41FA5}">
                      <a16:colId xmlns:a16="http://schemas.microsoft.com/office/drawing/2014/main" val="20000"/>
                    </a:ext>
                  </a:extLst>
                </a:gridCol>
              </a:tblGrid>
              <a:tr h="370840">
                <a:tc>
                  <a:txBody>
                    <a:bodyPr/>
                    <a:lstStyle/>
                    <a:p>
                      <a:r>
                        <a:rPr lang="en-US" sz="1600" dirty="0"/>
                        <a:t>Describe the Assessment Committee's opportunities for growth:</a:t>
                      </a:r>
                    </a:p>
                  </a:txBody>
                  <a:tcPr/>
                </a:tc>
                <a:extLst>
                  <a:ext uri="{0D108BD9-81ED-4DB2-BD59-A6C34878D82A}">
                    <a16:rowId xmlns:a16="http://schemas.microsoft.com/office/drawing/2014/main" val="10000"/>
                  </a:ext>
                </a:extLst>
              </a:tr>
              <a:tr h="370840">
                <a:tc>
                  <a:txBody>
                    <a:bodyPr/>
                    <a:lstStyle/>
                    <a:p>
                      <a:r>
                        <a:rPr lang="en-US" sz="1600" dirty="0">
                          <a:solidFill>
                            <a:schemeClr val="tx2"/>
                          </a:solidFill>
                        </a:rPr>
                        <a:t>We have a couple of vacant positions in departments that also have low assessment completion rates.  The Assessment Committee could use the support of Academic Senate?  to follow up with full time faculty who are not complying with their assessment responsibilities, or the support of additional course release time.  The Assessment Chair can only do so much with existing course release time.  Someone needs to be meeting one-on-one with these faculty members.  </a:t>
                      </a:r>
                    </a:p>
                  </a:txBody>
                  <a:tcPr/>
                </a:tc>
                <a:extLst>
                  <a:ext uri="{0D108BD9-81ED-4DB2-BD59-A6C34878D82A}">
                    <a16:rowId xmlns:a16="http://schemas.microsoft.com/office/drawing/2014/main" val="10001"/>
                  </a:ext>
                </a:extLst>
              </a:tr>
              <a:tr h="370840">
                <a:tc>
                  <a:txBody>
                    <a:bodyPr/>
                    <a:lstStyle/>
                    <a:p>
                      <a:r>
                        <a:rPr lang="en-US" sz="1600" dirty="0">
                          <a:solidFill>
                            <a:schemeClr val="tx2"/>
                          </a:solidFill>
                        </a:rPr>
                        <a:t>Here's the deal: I came in in the middle of the year and don't feel competent to answer this question yet.</a:t>
                      </a:r>
                    </a:p>
                  </a:txBody>
                  <a:tcPr/>
                </a:tc>
                <a:extLst>
                  <a:ext uri="{0D108BD9-81ED-4DB2-BD59-A6C34878D82A}">
                    <a16:rowId xmlns:a16="http://schemas.microsoft.com/office/drawing/2014/main" val="10002"/>
                  </a:ext>
                </a:extLst>
              </a:tr>
              <a:tr h="370840">
                <a:tc>
                  <a:txBody>
                    <a:bodyPr/>
                    <a:lstStyle/>
                    <a:p>
                      <a:r>
                        <a:rPr lang="en-US" sz="1600" dirty="0">
                          <a:solidFill>
                            <a:schemeClr val="tx2"/>
                          </a:solidFill>
                        </a:rPr>
                        <a:t>More support from admin with establish goals.  </a:t>
                      </a:r>
                    </a:p>
                  </a:txBody>
                  <a:tcPr/>
                </a:tc>
                <a:extLst>
                  <a:ext uri="{0D108BD9-81ED-4DB2-BD59-A6C34878D82A}">
                    <a16:rowId xmlns:a16="http://schemas.microsoft.com/office/drawing/2014/main" val="10003"/>
                  </a:ext>
                </a:extLst>
              </a:tr>
              <a:tr h="370840">
                <a:tc>
                  <a:txBody>
                    <a:bodyPr/>
                    <a:lstStyle/>
                    <a:p>
                      <a:r>
                        <a:rPr lang="en-US" sz="1600" dirty="0">
                          <a:solidFill>
                            <a:schemeClr val="tx2"/>
                          </a:solidFill>
                        </a:rPr>
                        <a:t>There are a lot of opportunities, and all Depts. should be represented as well. </a:t>
                      </a:r>
                    </a:p>
                  </a:txBody>
                  <a:tcPr/>
                </a:tc>
                <a:extLst>
                  <a:ext uri="{0D108BD9-81ED-4DB2-BD59-A6C34878D82A}">
                    <a16:rowId xmlns:a16="http://schemas.microsoft.com/office/drawing/2014/main" val="10004"/>
                  </a:ext>
                </a:extLst>
              </a:tr>
              <a:tr h="370840">
                <a:tc>
                  <a:txBody>
                    <a:bodyPr/>
                    <a:lstStyle/>
                    <a:p>
                      <a:r>
                        <a:rPr lang="en-US" sz="1600" dirty="0">
                          <a:solidFill>
                            <a:schemeClr val="tx2"/>
                          </a:solidFill>
                        </a:rPr>
                        <a:t>The equity matter needs to be integrated.</a:t>
                      </a:r>
                    </a:p>
                  </a:txBody>
                  <a:tcPr/>
                </a:tc>
                <a:extLst>
                  <a:ext uri="{0D108BD9-81ED-4DB2-BD59-A6C34878D82A}">
                    <a16:rowId xmlns:a16="http://schemas.microsoft.com/office/drawing/2014/main" val="10005"/>
                  </a:ext>
                </a:extLst>
              </a:tr>
              <a:tr h="370840">
                <a:tc>
                  <a:txBody>
                    <a:bodyPr/>
                    <a:lstStyle/>
                    <a:p>
                      <a:r>
                        <a:rPr lang="en-US" sz="1600" dirty="0">
                          <a:solidFill>
                            <a:schemeClr val="tx2"/>
                          </a:solidFill>
                        </a:rPr>
                        <a:t>We need to implement the disaggregation of SLO data.</a:t>
                      </a:r>
                    </a:p>
                  </a:txBody>
                  <a:tcPr/>
                </a:tc>
                <a:extLst>
                  <a:ext uri="{0D108BD9-81ED-4DB2-BD59-A6C34878D82A}">
                    <a16:rowId xmlns:a16="http://schemas.microsoft.com/office/drawing/2014/main" val="10006"/>
                  </a:ext>
                </a:extLst>
              </a:tr>
              <a:tr h="370840">
                <a:tc>
                  <a:txBody>
                    <a:bodyPr/>
                    <a:lstStyle/>
                    <a:p>
                      <a:r>
                        <a:rPr lang="en-US" sz="1600" dirty="0">
                          <a:solidFill>
                            <a:schemeClr val="tx2"/>
                          </a:solidFill>
                        </a:rPr>
                        <a:t>Find a way to get all faculty at the college to assess their courses. Hold Curricunet Meta training sessions/workshops to show faculty how to submit assessments. Showcase departmental SLO assessment cycles that work well or work efficiently to help faculty understand or find a way to assess their courses.</a:t>
                      </a:r>
                    </a:p>
                  </a:txBody>
                  <a:tcPr/>
                </a:tc>
                <a:extLst>
                  <a:ext uri="{0D108BD9-81ED-4DB2-BD59-A6C34878D82A}">
                    <a16:rowId xmlns:a16="http://schemas.microsoft.com/office/drawing/2014/main" val="10007"/>
                  </a:ext>
                </a:extLst>
              </a:tr>
              <a:tr h="370840">
                <a:tc>
                  <a:txBody>
                    <a:bodyPr/>
                    <a:lstStyle/>
                    <a:p>
                      <a:pPr marL="0" marR="0" lvl="0" indent="0" algn="l" defTabSz="685859" rtl="0" eaLnBrk="1" fontAlgn="auto" latinLnBrk="0" hangingPunct="1">
                        <a:lnSpc>
                          <a:spcPct val="100000"/>
                        </a:lnSpc>
                        <a:spcBef>
                          <a:spcPts val="0"/>
                        </a:spcBef>
                        <a:spcAft>
                          <a:spcPts val="0"/>
                        </a:spcAft>
                        <a:buClrTx/>
                        <a:buSzTx/>
                        <a:buFontTx/>
                        <a:buNone/>
                        <a:tabLst/>
                        <a:defRPr/>
                      </a:pPr>
                      <a:r>
                        <a:rPr lang="en-US" sz="1600" dirty="0">
                          <a:solidFill>
                            <a:schemeClr val="tx2"/>
                          </a:solidFill>
                        </a:rPr>
                        <a:t>stability for committee coordinator</a:t>
                      </a:r>
                    </a:p>
                  </a:txBody>
                  <a:tcPr/>
                </a:tc>
                <a:extLst>
                  <a:ext uri="{0D108BD9-81ED-4DB2-BD59-A6C34878D82A}">
                    <a16:rowId xmlns:a16="http://schemas.microsoft.com/office/drawing/2014/main" val="3666852398"/>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533</Words>
  <Application>Microsoft Macintosh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Phoumy Sayavong</dc:creator>
  <cp:lastModifiedBy>Nancy Cayton</cp:lastModifiedBy>
  <cp:revision>1</cp:revision>
  <dcterms:created xsi:type="dcterms:W3CDTF">2022-06-09T04:48:23Z</dcterms:created>
  <dcterms:modified xsi:type="dcterms:W3CDTF">2022-08-11T21:55:37Z</dcterms:modified>
</cp:coreProperties>
</file>