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7" r:id="rId3"/>
  </p:sldMasterIdLst>
  <p:notesMasterIdLst>
    <p:notesMasterId r:id="rId13"/>
  </p:notesMasterIdLst>
  <p:sldIdLst>
    <p:sldId id="356" r:id="rId4"/>
    <p:sldId id="370" r:id="rId5"/>
    <p:sldId id="261" r:id="rId6"/>
    <p:sldId id="263" r:id="rId7"/>
    <p:sldId id="353" r:id="rId8"/>
    <p:sldId id="369" r:id="rId9"/>
    <p:sldId id="359" r:id="rId10"/>
    <p:sldId id="310" r:id="rId11"/>
    <p:sldId id="29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496460-A9DF-4172-47E8-E9F9E42AA750}" name="Angelica Garcia" initials="AG" userId="S::angelicagarcia@peralta.edu::e4759e87-aa36-4544-9c2a-e215fa5568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A00"/>
    <a:srgbClr val="FFFFFF"/>
    <a:srgbClr val="009193"/>
    <a:srgbClr val="FF9300"/>
    <a:srgbClr val="007088"/>
    <a:srgbClr val="009051"/>
    <a:srgbClr val="947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3333"/>
  </p:normalViewPr>
  <p:slideViewPr>
    <p:cSldViewPr snapToGrid="0">
      <p:cViewPr varScale="1">
        <p:scale>
          <a:sx n="111" d="100"/>
          <a:sy n="111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psayavong/Documents/ENROLLMENT/ENROLLMENT%20UPDATES/FALL%202022/Enrollment%20and%20Outcomes-Fall%20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psayavong/Documents/ENROLLMENT/ENROLLMENT%20UPDATES/FALL%202022/Enrollment%20and%20Outcomes-Fall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'Fall Enrollment Trend'!$A$4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Enrollment Trend'!$B$3:$D$3</c:f>
              <c:strCache>
                <c:ptCount val="3"/>
                <c:pt idx="0">
                  <c:v>Headcount</c:v>
                </c:pt>
                <c:pt idx="1">
                  <c:v>Classes Enrolled</c:v>
                </c:pt>
                <c:pt idx="2">
                  <c:v>Resident FTES</c:v>
                </c:pt>
              </c:strCache>
            </c:strRef>
          </c:cat>
          <c:val>
            <c:numRef>
              <c:f>'Fall Enrollment Trend'!$B$4:$D$4</c:f>
              <c:numCache>
                <c:formatCode>_(* #,##0_);_(* \(#,##0\);_(* "-"??_);_(@_)</c:formatCode>
                <c:ptCount val="3"/>
                <c:pt idx="0">
                  <c:v>6153</c:v>
                </c:pt>
                <c:pt idx="1">
                  <c:v>13500</c:v>
                </c:pt>
                <c:pt idx="2">
                  <c:v>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8-7748-B22C-50BCA294B970}"/>
            </c:ext>
          </c:extLst>
        </c:ser>
        <c:ser>
          <c:idx val="1"/>
          <c:order val="1"/>
          <c:tx>
            <c:strRef>
              <c:f>'Fall Enrollment Trend'!$A$5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Enrollment Trend'!$B$3:$D$3</c:f>
              <c:strCache>
                <c:ptCount val="3"/>
                <c:pt idx="0">
                  <c:v>Headcount</c:v>
                </c:pt>
                <c:pt idx="1">
                  <c:v>Classes Enrolled</c:v>
                </c:pt>
                <c:pt idx="2">
                  <c:v>Resident FTES</c:v>
                </c:pt>
              </c:strCache>
            </c:strRef>
          </c:cat>
          <c:val>
            <c:numRef>
              <c:f>'Fall Enrollment Trend'!$B$5:$D$5</c:f>
              <c:numCache>
                <c:formatCode>_(* #,##0_);_(* \(#,##0\);_(* "-"??_);_(@_)</c:formatCode>
                <c:ptCount val="3"/>
                <c:pt idx="0">
                  <c:v>6545</c:v>
                </c:pt>
                <c:pt idx="1">
                  <c:v>12310</c:v>
                </c:pt>
                <c:pt idx="2">
                  <c:v>1373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F8-7748-B22C-50BCA294B970}"/>
            </c:ext>
          </c:extLst>
        </c:ser>
        <c:ser>
          <c:idx val="2"/>
          <c:order val="2"/>
          <c:tx>
            <c:strRef>
              <c:f>'Fall Enrollment Trend'!$A$6</c:f>
              <c:strCache>
                <c:ptCount val="1"/>
                <c:pt idx="0">
                  <c:v>Fall 2021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Enrollment Trend'!$B$3:$D$3</c:f>
              <c:strCache>
                <c:ptCount val="3"/>
                <c:pt idx="0">
                  <c:v>Headcount</c:v>
                </c:pt>
                <c:pt idx="1">
                  <c:v>Classes Enrolled</c:v>
                </c:pt>
                <c:pt idx="2">
                  <c:v>Resident FTES</c:v>
                </c:pt>
              </c:strCache>
            </c:strRef>
          </c:cat>
          <c:val>
            <c:numRef>
              <c:f>'Fall Enrollment Trend'!$B$6:$D$6</c:f>
              <c:numCache>
                <c:formatCode>_(* #,##0_);_(* \(#,##0\);_(* "-"??_);_(@_)</c:formatCode>
                <c:ptCount val="3"/>
                <c:pt idx="0">
                  <c:v>5958</c:v>
                </c:pt>
                <c:pt idx="1">
                  <c:v>10618</c:v>
                </c:pt>
                <c:pt idx="2">
                  <c:v>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F8-7748-B22C-50BCA294B970}"/>
            </c:ext>
          </c:extLst>
        </c:ser>
        <c:ser>
          <c:idx val="3"/>
          <c:order val="3"/>
          <c:tx>
            <c:strRef>
              <c:f>'Fall Enrollment Trend'!$A$7</c:f>
              <c:strCache>
                <c:ptCount val="1"/>
                <c:pt idx="0">
                  <c:v>Fall 2022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Enrollment Trend'!$B$3:$D$3</c:f>
              <c:strCache>
                <c:ptCount val="3"/>
                <c:pt idx="0">
                  <c:v>Headcount</c:v>
                </c:pt>
                <c:pt idx="1">
                  <c:v>Classes Enrolled</c:v>
                </c:pt>
                <c:pt idx="2">
                  <c:v>Resident FTES</c:v>
                </c:pt>
              </c:strCache>
            </c:strRef>
          </c:cat>
          <c:val>
            <c:numRef>
              <c:f>'Fall Enrollment Trend'!$B$7:$D$7</c:f>
              <c:numCache>
                <c:formatCode>_(* #,##0_);_(* \(#,##0\);_(* "-"??_);_(@_)</c:formatCode>
                <c:ptCount val="3"/>
                <c:pt idx="0">
                  <c:v>6198</c:v>
                </c:pt>
                <c:pt idx="1">
                  <c:v>10947</c:v>
                </c:pt>
                <c:pt idx="2">
                  <c:v>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F8-7748-B22C-50BCA294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4078079"/>
        <c:axId val="1907905839"/>
      </c:barChart>
      <c:catAx>
        <c:axId val="185407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n-US"/>
          </a:p>
        </c:txPr>
        <c:crossAx val="1907905839"/>
        <c:crosses val="autoZero"/>
        <c:auto val="1"/>
        <c:lblAlgn val="ctr"/>
        <c:lblOffset val="100"/>
        <c:noMultiLvlLbl val="0"/>
      </c:catAx>
      <c:valAx>
        <c:axId val="19079058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5407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Franklin Gothic Medium Cond" panose="020B06060304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Persistence!$A$13</c:f>
              <c:strCache>
                <c:ptCount val="1"/>
                <c:pt idx="0">
                  <c:v>F21 Cohort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0-8A48-BBA8-4E7A44979D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0-8A48-BBA8-4E7A44979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Persistence!$B$12:$C$12</c:f>
              <c:strCache>
                <c:ptCount val="2"/>
                <c:pt idx="0">
                  <c:v>Fall to Fall</c:v>
                </c:pt>
                <c:pt idx="1">
                  <c:v>Fall to Spring</c:v>
                </c:pt>
              </c:strCache>
            </c:strRef>
          </c:cat>
          <c:val>
            <c:numRef>
              <c:f>Persistence!$B$13:$C$13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0-8A48-BBA8-4E7A44979D27}"/>
            </c:ext>
          </c:extLst>
        </c:ser>
        <c:ser>
          <c:idx val="1"/>
          <c:order val="1"/>
          <c:tx>
            <c:strRef>
              <c:f>Persistence!$A$14</c:f>
              <c:strCache>
                <c:ptCount val="1"/>
                <c:pt idx="0">
                  <c:v>F20 Cohort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8D0-8A48-BBA8-4E7A44979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Persistence!$B$12:$C$12</c:f>
              <c:strCache>
                <c:ptCount val="2"/>
                <c:pt idx="0">
                  <c:v>Fall to Fall</c:v>
                </c:pt>
                <c:pt idx="1">
                  <c:v>Fall to Spring</c:v>
                </c:pt>
              </c:strCache>
            </c:strRef>
          </c:cat>
          <c:val>
            <c:numRef>
              <c:f>Persistence!$B$14:$C$14</c:f>
              <c:numCache>
                <c:formatCode>0%</c:formatCode>
                <c:ptCount val="2"/>
                <c:pt idx="0">
                  <c:v>0.31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D0-8A48-BBA8-4E7A44979D27}"/>
            </c:ext>
          </c:extLst>
        </c:ser>
        <c:ser>
          <c:idx val="2"/>
          <c:order val="2"/>
          <c:tx>
            <c:strRef>
              <c:f>Persistence!$A$15</c:f>
              <c:strCache>
                <c:ptCount val="1"/>
                <c:pt idx="0">
                  <c:v>F19 Cohort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D0-8A48-BBA8-4E7A44979D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D0-8A48-BBA8-4E7A44979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Persistence!$B$12:$C$12</c:f>
              <c:strCache>
                <c:ptCount val="2"/>
                <c:pt idx="0">
                  <c:v>Fall to Fall</c:v>
                </c:pt>
                <c:pt idx="1">
                  <c:v>Fall to Spring</c:v>
                </c:pt>
              </c:strCache>
            </c:strRef>
          </c:cat>
          <c:val>
            <c:numRef>
              <c:f>Persistence!$B$15:$C$15</c:f>
              <c:numCache>
                <c:formatCode>0%</c:formatCode>
                <c:ptCount val="2"/>
                <c:pt idx="0">
                  <c:v>0.32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D0-8A48-BBA8-4E7A44979D27}"/>
            </c:ext>
          </c:extLst>
        </c:ser>
        <c:ser>
          <c:idx val="3"/>
          <c:order val="3"/>
          <c:tx>
            <c:strRef>
              <c:f>Persistence!$A$16</c:f>
              <c:strCache>
                <c:ptCount val="1"/>
                <c:pt idx="0">
                  <c:v>F18 Cohort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8D0-8A48-BBA8-4E7A44979D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8D0-8A48-BBA8-4E7A44979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Persistence!$B$12:$C$12</c:f>
              <c:strCache>
                <c:ptCount val="2"/>
                <c:pt idx="0">
                  <c:v>Fall to Fall</c:v>
                </c:pt>
                <c:pt idx="1">
                  <c:v>Fall to Spring</c:v>
                </c:pt>
              </c:strCache>
            </c:strRef>
          </c:cat>
          <c:val>
            <c:numRef>
              <c:f>Persistence!$B$16:$C$16</c:f>
              <c:numCache>
                <c:formatCode>0%</c:formatCode>
                <c:ptCount val="2"/>
                <c:pt idx="0">
                  <c:v>0.34090909090909088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8D0-8A48-BBA8-4E7A44979D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3331744"/>
        <c:axId val="2022350848"/>
      </c:barChart>
      <c:catAx>
        <c:axId val="19333317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2350848"/>
        <c:crosses val="autoZero"/>
        <c:auto val="1"/>
        <c:lblAlgn val="ctr"/>
        <c:lblOffset val="100"/>
        <c:noMultiLvlLbl val="0"/>
      </c:catAx>
      <c:valAx>
        <c:axId val="2022350848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3333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AA9767">
        <a:lumMod val="20000"/>
        <a:lumOff val="80000"/>
      </a:srgbClr>
    </a:solidFill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7404F-AD70-5848-9E02-4C95873199EC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0B071E3D-9A13-3C41-B071-571789703E5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0" i="0" dirty="0">
              <a:solidFill>
                <a:srgbClr val="FFFFFF"/>
              </a:solidFill>
              <a:latin typeface="Franklin Gothic Medium Cond" panose="020B0606030402020204" pitchFamily="34" charset="0"/>
            </a:rPr>
            <a:t>4,911</a:t>
          </a:r>
        </a:p>
      </dgm:t>
    </dgm:pt>
    <dgm:pt modelId="{4DAA94B1-6DD3-E847-A35B-42A791506519}" type="parTrans" cxnId="{43AFE998-BCAC-F948-8B11-E67C88A1A871}">
      <dgm:prSet/>
      <dgm:spPr/>
      <dgm:t>
        <a:bodyPr/>
        <a:lstStyle/>
        <a:p>
          <a:endParaRPr lang="en-US" sz="1800"/>
        </a:p>
      </dgm:t>
    </dgm:pt>
    <dgm:pt modelId="{E902A2D2-9470-F94B-8AB8-49EC408A4245}" type="sibTrans" cxnId="{43AFE998-BCAC-F948-8B11-E67C88A1A871}">
      <dgm:prSet/>
      <dgm:spPr/>
      <dgm:t>
        <a:bodyPr/>
        <a:lstStyle/>
        <a:p>
          <a:endParaRPr lang="en-US" sz="1800"/>
        </a:p>
      </dgm:t>
    </dgm:pt>
    <dgm:pt modelId="{F8ED93EC-FFEC-B94A-8966-A7B3056D57D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b="0" i="0" dirty="0">
              <a:solidFill>
                <a:srgbClr val="FFFFFF"/>
              </a:solidFill>
              <a:latin typeface="Franklin Gothic Medium Cond" panose="020B0606030402020204" pitchFamily="34" charset="0"/>
            </a:rPr>
            <a:t>902</a:t>
          </a:r>
        </a:p>
        <a:p>
          <a:r>
            <a:rPr lang="en-US" sz="1400" b="0" i="0" dirty="0">
              <a:solidFill>
                <a:srgbClr val="FFFFFF"/>
              </a:solidFill>
              <a:latin typeface="Franklin Gothic Medium Cond" panose="020B0606030402020204" pitchFamily="34" charset="0"/>
            </a:rPr>
            <a:t>(18%)</a:t>
          </a:r>
        </a:p>
      </dgm:t>
    </dgm:pt>
    <dgm:pt modelId="{2FA36B1B-DAC2-084E-989E-7C202B521EA5}" type="parTrans" cxnId="{99FF7298-116C-3B4F-AF0F-6303950A0572}">
      <dgm:prSet/>
      <dgm:spPr/>
      <dgm:t>
        <a:bodyPr/>
        <a:lstStyle/>
        <a:p>
          <a:endParaRPr lang="en-US" sz="1800"/>
        </a:p>
      </dgm:t>
    </dgm:pt>
    <dgm:pt modelId="{52D6E82D-1201-EB4D-9CA2-3CC05272A5CA}" type="sibTrans" cxnId="{99FF7298-116C-3B4F-AF0F-6303950A0572}">
      <dgm:prSet/>
      <dgm:spPr/>
      <dgm:t>
        <a:bodyPr/>
        <a:lstStyle/>
        <a:p>
          <a:endParaRPr lang="en-US" sz="1800"/>
        </a:p>
      </dgm:t>
    </dgm:pt>
    <dgm:pt modelId="{D37E4B2C-1DFD-0A43-969B-89D918B0D6B8}" type="pres">
      <dgm:prSet presAssocID="{E6F7404F-AD70-5848-9E02-4C95873199EC}" presName="Name0" presStyleCnt="0">
        <dgm:presLayoutVars>
          <dgm:dir/>
          <dgm:animLvl val="lvl"/>
          <dgm:resizeHandles val="exact"/>
        </dgm:presLayoutVars>
      </dgm:prSet>
      <dgm:spPr/>
    </dgm:pt>
    <dgm:pt modelId="{5368ED35-86F8-CD42-949F-0CFB9E900EF9}" type="pres">
      <dgm:prSet presAssocID="{0B071E3D-9A13-3C41-B071-571789703E5E}" presName="Name8" presStyleCnt="0"/>
      <dgm:spPr/>
    </dgm:pt>
    <dgm:pt modelId="{E20A736F-B924-304D-8236-964FCCAA3970}" type="pres">
      <dgm:prSet presAssocID="{0B071E3D-9A13-3C41-B071-571789703E5E}" presName="level" presStyleLbl="node1" presStyleIdx="0" presStyleCnt="2">
        <dgm:presLayoutVars>
          <dgm:chMax val="1"/>
          <dgm:bulletEnabled val="1"/>
        </dgm:presLayoutVars>
      </dgm:prSet>
      <dgm:spPr/>
    </dgm:pt>
    <dgm:pt modelId="{97B56154-A544-EB47-A5FA-45F7EC532E1D}" type="pres">
      <dgm:prSet presAssocID="{0B071E3D-9A13-3C41-B071-571789703E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883267-032A-C344-806C-0F847E050A8B}" type="pres">
      <dgm:prSet presAssocID="{F8ED93EC-FFEC-B94A-8966-A7B3056D57DE}" presName="Name8" presStyleCnt="0"/>
      <dgm:spPr/>
    </dgm:pt>
    <dgm:pt modelId="{5AEBB744-418E-2341-ABF6-4E8F70A4D438}" type="pres">
      <dgm:prSet presAssocID="{F8ED93EC-FFEC-B94A-8966-A7B3056D57DE}" presName="level" presStyleLbl="node1" presStyleIdx="1" presStyleCnt="2">
        <dgm:presLayoutVars>
          <dgm:chMax val="1"/>
          <dgm:bulletEnabled val="1"/>
        </dgm:presLayoutVars>
      </dgm:prSet>
      <dgm:spPr/>
    </dgm:pt>
    <dgm:pt modelId="{0229D9C1-2622-E34E-9B5A-0C1684608CD3}" type="pres">
      <dgm:prSet presAssocID="{F8ED93EC-FFEC-B94A-8966-A7B3056D57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D8C730E-C66F-A34D-A6CF-57B667EFF7F9}" type="presOf" srcId="{0B071E3D-9A13-3C41-B071-571789703E5E}" destId="{E20A736F-B924-304D-8236-964FCCAA3970}" srcOrd="0" destOrd="0" presId="urn:microsoft.com/office/officeart/2005/8/layout/pyramid3"/>
    <dgm:cxn modelId="{6A290A56-7C1F-284F-9E69-5A6EB706D702}" type="presOf" srcId="{E6F7404F-AD70-5848-9E02-4C95873199EC}" destId="{D37E4B2C-1DFD-0A43-969B-89D918B0D6B8}" srcOrd="0" destOrd="0" presId="urn:microsoft.com/office/officeart/2005/8/layout/pyramid3"/>
    <dgm:cxn modelId="{99FF7298-116C-3B4F-AF0F-6303950A0572}" srcId="{E6F7404F-AD70-5848-9E02-4C95873199EC}" destId="{F8ED93EC-FFEC-B94A-8966-A7B3056D57DE}" srcOrd="1" destOrd="0" parTransId="{2FA36B1B-DAC2-084E-989E-7C202B521EA5}" sibTransId="{52D6E82D-1201-EB4D-9CA2-3CC05272A5CA}"/>
    <dgm:cxn modelId="{43AFE998-BCAC-F948-8B11-E67C88A1A871}" srcId="{E6F7404F-AD70-5848-9E02-4C95873199EC}" destId="{0B071E3D-9A13-3C41-B071-571789703E5E}" srcOrd="0" destOrd="0" parTransId="{4DAA94B1-6DD3-E847-A35B-42A791506519}" sibTransId="{E902A2D2-9470-F94B-8AB8-49EC408A4245}"/>
    <dgm:cxn modelId="{ADE354C5-CAB2-CF47-A876-2B8AF314721A}" type="presOf" srcId="{F8ED93EC-FFEC-B94A-8966-A7B3056D57DE}" destId="{5AEBB744-418E-2341-ABF6-4E8F70A4D438}" srcOrd="0" destOrd="0" presId="urn:microsoft.com/office/officeart/2005/8/layout/pyramid3"/>
    <dgm:cxn modelId="{C57515F3-5A63-F54C-B08B-FB3589BBE1CF}" type="presOf" srcId="{F8ED93EC-FFEC-B94A-8966-A7B3056D57DE}" destId="{0229D9C1-2622-E34E-9B5A-0C1684608CD3}" srcOrd="1" destOrd="0" presId="urn:microsoft.com/office/officeart/2005/8/layout/pyramid3"/>
    <dgm:cxn modelId="{91BFF9FE-9811-0945-8E9A-5736584764A5}" type="presOf" srcId="{0B071E3D-9A13-3C41-B071-571789703E5E}" destId="{97B56154-A544-EB47-A5FA-45F7EC532E1D}" srcOrd="1" destOrd="0" presId="urn:microsoft.com/office/officeart/2005/8/layout/pyramid3"/>
    <dgm:cxn modelId="{CB9E1251-8B3F-904A-9B24-FBB2783D0BB0}" type="presParOf" srcId="{D37E4B2C-1DFD-0A43-969B-89D918B0D6B8}" destId="{5368ED35-86F8-CD42-949F-0CFB9E900EF9}" srcOrd="0" destOrd="0" presId="urn:microsoft.com/office/officeart/2005/8/layout/pyramid3"/>
    <dgm:cxn modelId="{6995D024-9737-A842-96F5-EC76B4917BAC}" type="presParOf" srcId="{5368ED35-86F8-CD42-949F-0CFB9E900EF9}" destId="{E20A736F-B924-304D-8236-964FCCAA3970}" srcOrd="0" destOrd="0" presId="urn:microsoft.com/office/officeart/2005/8/layout/pyramid3"/>
    <dgm:cxn modelId="{20349499-F410-3448-AB85-EDD1FE044C02}" type="presParOf" srcId="{5368ED35-86F8-CD42-949F-0CFB9E900EF9}" destId="{97B56154-A544-EB47-A5FA-45F7EC532E1D}" srcOrd="1" destOrd="0" presId="urn:microsoft.com/office/officeart/2005/8/layout/pyramid3"/>
    <dgm:cxn modelId="{56CEBF36-2FD8-AA4F-BEA2-E8CB37B27E64}" type="presParOf" srcId="{D37E4B2C-1DFD-0A43-969B-89D918B0D6B8}" destId="{D3883267-032A-C344-806C-0F847E050A8B}" srcOrd="1" destOrd="0" presId="urn:microsoft.com/office/officeart/2005/8/layout/pyramid3"/>
    <dgm:cxn modelId="{EB873172-9B93-CD42-A122-2AFDB3511D5C}" type="presParOf" srcId="{D3883267-032A-C344-806C-0F847E050A8B}" destId="{5AEBB744-418E-2341-ABF6-4E8F70A4D438}" srcOrd="0" destOrd="0" presId="urn:microsoft.com/office/officeart/2005/8/layout/pyramid3"/>
    <dgm:cxn modelId="{7B71DFF1-6EC2-4841-AD14-B66853E253D6}" type="presParOf" srcId="{D3883267-032A-C344-806C-0F847E050A8B}" destId="{0229D9C1-2622-E34E-9B5A-0C1684608CD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7404F-AD70-5848-9E02-4C95873199EC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0B071E3D-9A13-3C41-B071-571789703E5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0" i="0" dirty="0">
              <a:solidFill>
                <a:srgbClr val="FFFFFF"/>
              </a:solidFill>
              <a:latin typeface="Franklin Gothic Medium Cond" panose="020B0606030402020204" pitchFamily="34" charset="0"/>
            </a:rPr>
            <a:t>4,516</a:t>
          </a:r>
        </a:p>
      </dgm:t>
    </dgm:pt>
    <dgm:pt modelId="{4DAA94B1-6DD3-E847-A35B-42A791506519}" type="parTrans" cxnId="{43AFE998-BCAC-F948-8B11-E67C88A1A871}">
      <dgm:prSet/>
      <dgm:spPr/>
      <dgm:t>
        <a:bodyPr/>
        <a:lstStyle/>
        <a:p>
          <a:endParaRPr lang="en-US" sz="1800"/>
        </a:p>
      </dgm:t>
    </dgm:pt>
    <dgm:pt modelId="{E902A2D2-9470-F94B-8AB8-49EC408A4245}" type="sibTrans" cxnId="{43AFE998-BCAC-F948-8B11-E67C88A1A871}">
      <dgm:prSet/>
      <dgm:spPr/>
      <dgm:t>
        <a:bodyPr/>
        <a:lstStyle/>
        <a:p>
          <a:endParaRPr lang="en-US" sz="1800"/>
        </a:p>
      </dgm:t>
    </dgm:pt>
    <dgm:pt modelId="{F8ED93EC-FFEC-B94A-8966-A7B3056D57D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b="1" i="0" dirty="0">
              <a:solidFill>
                <a:srgbClr val="FFFFFF"/>
              </a:solidFill>
              <a:latin typeface="Franklin Gothic Medium Cond" panose="020B0606030402020204" pitchFamily="34" charset="0"/>
            </a:rPr>
            <a:t>900</a:t>
          </a:r>
        </a:p>
        <a:p>
          <a:r>
            <a:rPr lang="en-US" sz="1400" b="0" i="0" dirty="0">
              <a:solidFill>
                <a:srgbClr val="FFFFFF"/>
              </a:solidFill>
              <a:latin typeface="Franklin Gothic Medium Cond" panose="020B0606030402020204" pitchFamily="34" charset="0"/>
            </a:rPr>
            <a:t>(20%)</a:t>
          </a:r>
        </a:p>
      </dgm:t>
    </dgm:pt>
    <dgm:pt modelId="{2FA36B1B-DAC2-084E-989E-7C202B521EA5}" type="parTrans" cxnId="{99FF7298-116C-3B4F-AF0F-6303950A0572}">
      <dgm:prSet/>
      <dgm:spPr/>
      <dgm:t>
        <a:bodyPr/>
        <a:lstStyle/>
        <a:p>
          <a:endParaRPr lang="en-US" sz="1800"/>
        </a:p>
      </dgm:t>
    </dgm:pt>
    <dgm:pt modelId="{52D6E82D-1201-EB4D-9CA2-3CC05272A5CA}" type="sibTrans" cxnId="{99FF7298-116C-3B4F-AF0F-6303950A0572}">
      <dgm:prSet/>
      <dgm:spPr/>
      <dgm:t>
        <a:bodyPr/>
        <a:lstStyle/>
        <a:p>
          <a:endParaRPr lang="en-US" sz="1800"/>
        </a:p>
      </dgm:t>
    </dgm:pt>
    <dgm:pt modelId="{D37E4B2C-1DFD-0A43-969B-89D918B0D6B8}" type="pres">
      <dgm:prSet presAssocID="{E6F7404F-AD70-5848-9E02-4C95873199EC}" presName="Name0" presStyleCnt="0">
        <dgm:presLayoutVars>
          <dgm:dir/>
          <dgm:animLvl val="lvl"/>
          <dgm:resizeHandles val="exact"/>
        </dgm:presLayoutVars>
      </dgm:prSet>
      <dgm:spPr/>
    </dgm:pt>
    <dgm:pt modelId="{5368ED35-86F8-CD42-949F-0CFB9E900EF9}" type="pres">
      <dgm:prSet presAssocID="{0B071E3D-9A13-3C41-B071-571789703E5E}" presName="Name8" presStyleCnt="0"/>
      <dgm:spPr/>
    </dgm:pt>
    <dgm:pt modelId="{E20A736F-B924-304D-8236-964FCCAA3970}" type="pres">
      <dgm:prSet presAssocID="{0B071E3D-9A13-3C41-B071-571789703E5E}" presName="level" presStyleLbl="node1" presStyleIdx="0" presStyleCnt="2">
        <dgm:presLayoutVars>
          <dgm:chMax val="1"/>
          <dgm:bulletEnabled val="1"/>
        </dgm:presLayoutVars>
      </dgm:prSet>
      <dgm:spPr/>
    </dgm:pt>
    <dgm:pt modelId="{97B56154-A544-EB47-A5FA-45F7EC532E1D}" type="pres">
      <dgm:prSet presAssocID="{0B071E3D-9A13-3C41-B071-571789703E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883267-032A-C344-806C-0F847E050A8B}" type="pres">
      <dgm:prSet presAssocID="{F8ED93EC-FFEC-B94A-8966-A7B3056D57DE}" presName="Name8" presStyleCnt="0"/>
      <dgm:spPr/>
    </dgm:pt>
    <dgm:pt modelId="{5AEBB744-418E-2341-ABF6-4E8F70A4D438}" type="pres">
      <dgm:prSet presAssocID="{F8ED93EC-FFEC-B94A-8966-A7B3056D57DE}" presName="level" presStyleLbl="node1" presStyleIdx="1" presStyleCnt="2">
        <dgm:presLayoutVars>
          <dgm:chMax val="1"/>
          <dgm:bulletEnabled val="1"/>
        </dgm:presLayoutVars>
      </dgm:prSet>
      <dgm:spPr/>
    </dgm:pt>
    <dgm:pt modelId="{0229D9C1-2622-E34E-9B5A-0C1684608CD3}" type="pres">
      <dgm:prSet presAssocID="{F8ED93EC-FFEC-B94A-8966-A7B3056D57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D8C730E-C66F-A34D-A6CF-57B667EFF7F9}" type="presOf" srcId="{0B071E3D-9A13-3C41-B071-571789703E5E}" destId="{E20A736F-B924-304D-8236-964FCCAA3970}" srcOrd="0" destOrd="0" presId="urn:microsoft.com/office/officeart/2005/8/layout/pyramid3"/>
    <dgm:cxn modelId="{6A290A56-7C1F-284F-9E69-5A6EB706D702}" type="presOf" srcId="{E6F7404F-AD70-5848-9E02-4C95873199EC}" destId="{D37E4B2C-1DFD-0A43-969B-89D918B0D6B8}" srcOrd="0" destOrd="0" presId="urn:microsoft.com/office/officeart/2005/8/layout/pyramid3"/>
    <dgm:cxn modelId="{99FF7298-116C-3B4F-AF0F-6303950A0572}" srcId="{E6F7404F-AD70-5848-9E02-4C95873199EC}" destId="{F8ED93EC-FFEC-B94A-8966-A7B3056D57DE}" srcOrd="1" destOrd="0" parTransId="{2FA36B1B-DAC2-084E-989E-7C202B521EA5}" sibTransId="{52D6E82D-1201-EB4D-9CA2-3CC05272A5CA}"/>
    <dgm:cxn modelId="{43AFE998-BCAC-F948-8B11-E67C88A1A871}" srcId="{E6F7404F-AD70-5848-9E02-4C95873199EC}" destId="{0B071E3D-9A13-3C41-B071-571789703E5E}" srcOrd="0" destOrd="0" parTransId="{4DAA94B1-6DD3-E847-A35B-42A791506519}" sibTransId="{E902A2D2-9470-F94B-8AB8-49EC408A4245}"/>
    <dgm:cxn modelId="{ADE354C5-CAB2-CF47-A876-2B8AF314721A}" type="presOf" srcId="{F8ED93EC-FFEC-B94A-8966-A7B3056D57DE}" destId="{5AEBB744-418E-2341-ABF6-4E8F70A4D438}" srcOrd="0" destOrd="0" presId="urn:microsoft.com/office/officeart/2005/8/layout/pyramid3"/>
    <dgm:cxn modelId="{C57515F3-5A63-F54C-B08B-FB3589BBE1CF}" type="presOf" srcId="{F8ED93EC-FFEC-B94A-8966-A7B3056D57DE}" destId="{0229D9C1-2622-E34E-9B5A-0C1684608CD3}" srcOrd="1" destOrd="0" presId="urn:microsoft.com/office/officeart/2005/8/layout/pyramid3"/>
    <dgm:cxn modelId="{91BFF9FE-9811-0945-8E9A-5736584764A5}" type="presOf" srcId="{0B071E3D-9A13-3C41-B071-571789703E5E}" destId="{97B56154-A544-EB47-A5FA-45F7EC532E1D}" srcOrd="1" destOrd="0" presId="urn:microsoft.com/office/officeart/2005/8/layout/pyramid3"/>
    <dgm:cxn modelId="{CB9E1251-8B3F-904A-9B24-FBB2783D0BB0}" type="presParOf" srcId="{D37E4B2C-1DFD-0A43-969B-89D918B0D6B8}" destId="{5368ED35-86F8-CD42-949F-0CFB9E900EF9}" srcOrd="0" destOrd="0" presId="urn:microsoft.com/office/officeart/2005/8/layout/pyramid3"/>
    <dgm:cxn modelId="{6995D024-9737-A842-96F5-EC76B4917BAC}" type="presParOf" srcId="{5368ED35-86F8-CD42-949F-0CFB9E900EF9}" destId="{E20A736F-B924-304D-8236-964FCCAA3970}" srcOrd="0" destOrd="0" presId="urn:microsoft.com/office/officeart/2005/8/layout/pyramid3"/>
    <dgm:cxn modelId="{20349499-F410-3448-AB85-EDD1FE044C02}" type="presParOf" srcId="{5368ED35-86F8-CD42-949F-0CFB9E900EF9}" destId="{97B56154-A544-EB47-A5FA-45F7EC532E1D}" srcOrd="1" destOrd="0" presId="urn:microsoft.com/office/officeart/2005/8/layout/pyramid3"/>
    <dgm:cxn modelId="{56CEBF36-2FD8-AA4F-BEA2-E8CB37B27E64}" type="presParOf" srcId="{D37E4B2C-1DFD-0A43-969B-89D918B0D6B8}" destId="{D3883267-032A-C344-806C-0F847E050A8B}" srcOrd="1" destOrd="0" presId="urn:microsoft.com/office/officeart/2005/8/layout/pyramid3"/>
    <dgm:cxn modelId="{EB873172-9B93-CD42-A122-2AFDB3511D5C}" type="presParOf" srcId="{D3883267-032A-C344-806C-0F847E050A8B}" destId="{5AEBB744-418E-2341-ABF6-4E8F70A4D438}" srcOrd="0" destOrd="0" presId="urn:microsoft.com/office/officeart/2005/8/layout/pyramid3"/>
    <dgm:cxn modelId="{7B71DFF1-6EC2-4841-AD14-B66853E253D6}" type="presParOf" srcId="{D3883267-032A-C344-806C-0F847E050A8B}" destId="{0229D9C1-2622-E34E-9B5A-0C1684608CD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7404F-AD70-5848-9E02-4C95873199EC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0B071E3D-9A13-3C41-B071-571789703E5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0" i="0" dirty="0">
              <a:solidFill>
                <a:srgbClr val="FFFFFF"/>
              </a:solidFill>
              <a:latin typeface="Franklin Gothic Medium Cond" panose="020B0606030402020204" pitchFamily="34" charset="0"/>
            </a:rPr>
            <a:t>4,566</a:t>
          </a:r>
        </a:p>
      </dgm:t>
    </dgm:pt>
    <dgm:pt modelId="{4DAA94B1-6DD3-E847-A35B-42A791506519}" type="parTrans" cxnId="{43AFE998-BCAC-F948-8B11-E67C88A1A871}">
      <dgm:prSet/>
      <dgm:spPr/>
      <dgm:t>
        <a:bodyPr/>
        <a:lstStyle/>
        <a:p>
          <a:endParaRPr lang="en-US" sz="1800"/>
        </a:p>
      </dgm:t>
    </dgm:pt>
    <dgm:pt modelId="{E902A2D2-9470-F94B-8AB8-49EC408A4245}" type="sibTrans" cxnId="{43AFE998-BCAC-F948-8B11-E67C88A1A871}">
      <dgm:prSet/>
      <dgm:spPr/>
      <dgm:t>
        <a:bodyPr/>
        <a:lstStyle/>
        <a:p>
          <a:endParaRPr lang="en-US" sz="1800"/>
        </a:p>
      </dgm:t>
    </dgm:pt>
    <dgm:pt modelId="{F8ED93EC-FFEC-B94A-8966-A7B3056D57D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b="1" i="0" dirty="0">
              <a:solidFill>
                <a:srgbClr val="FFFFFF"/>
              </a:solidFill>
              <a:latin typeface="Franklin Gothic Medium Cond" panose="020B0606030402020204" pitchFamily="34" charset="0"/>
            </a:rPr>
            <a:t>817</a:t>
          </a:r>
        </a:p>
        <a:p>
          <a:r>
            <a:rPr lang="en-US" sz="1600" b="1" i="0" dirty="0">
              <a:solidFill>
                <a:srgbClr val="FFFFFF"/>
              </a:solidFill>
              <a:latin typeface="Franklin Gothic Medium Cond" panose="020B0606030402020204" pitchFamily="34" charset="0"/>
            </a:rPr>
            <a:t>(18%)</a:t>
          </a:r>
        </a:p>
      </dgm:t>
    </dgm:pt>
    <dgm:pt modelId="{2FA36B1B-DAC2-084E-989E-7C202B521EA5}" type="parTrans" cxnId="{99FF7298-116C-3B4F-AF0F-6303950A0572}">
      <dgm:prSet/>
      <dgm:spPr/>
      <dgm:t>
        <a:bodyPr/>
        <a:lstStyle/>
        <a:p>
          <a:endParaRPr lang="en-US" sz="1800"/>
        </a:p>
      </dgm:t>
    </dgm:pt>
    <dgm:pt modelId="{52D6E82D-1201-EB4D-9CA2-3CC05272A5CA}" type="sibTrans" cxnId="{99FF7298-116C-3B4F-AF0F-6303950A0572}">
      <dgm:prSet/>
      <dgm:spPr/>
      <dgm:t>
        <a:bodyPr/>
        <a:lstStyle/>
        <a:p>
          <a:endParaRPr lang="en-US" sz="1800"/>
        </a:p>
      </dgm:t>
    </dgm:pt>
    <dgm:pt modelId="{D37E4B2C-1DFD-0A43-969B-89D918B0D6B8}" type="pres">
      <dgm:prSet presAssocID="{E6F7404F-AD70-5848-9E02-4C95873199EC}" presName="Name0" presStyleCnt="0">
        <dgm:presLayoutVars>
          <dgm:dir/>
          <dgm:animLvl val="lvl"/>
          <dgm:resizeHandles val="exact"/>
        </dgm:presLayoutVars>
      </dgm:prSet>
      <dgm:spPr/>
    </dgm:pt>
    <dgm:pt modelId="{5368ED35-86F8-CD42-949F-0CFB9E900EF9}" type="pres">
      <dgm:prSet presAssocID="{0B071E3D-9A13-3C41-B071-571789703E5E}" presName="Name8" presStyleCnt="0"/>
      <dgm:spPr/>
    </dgm:pt>
    <dgm:pt modelId="{E20A736F-B924-304D-8236-964FCCAA3970}" type="pres">
      <dgm:prSet presAssocID="{0B071E3D-9A13-3C41-B071-571789703E5E}" presName="level" presStyleLbl="node1" presStyleIdx="0" presStyleCnt="2">
        <dgm:presLayoutVars>
          <dgm:chMax val="1"/>
          <dgm:bulletEnabled val="1"/>
        </dgm:presLayoutVars>
      </dgm:prSet>
      <dgm:spPr/>
    </dgm:pt>
    <dgm:pt modelId="{97B56154-A544-EB47-A5FA-45F7EC532E1D}" type="pres">
      <dgm:prSet presAssocID="{0B071E3D-9A13-3C41-B071-571789703E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883267-032A-C344-806C-0F847E050A8B}" type="pres">
      <dgm:prSet presAssocID="{F8ED93EC-FFEC-B94A-8966-A7B3056D57DE}" presName="Name8" presStyleCnt="0"/>
      <dgm:spPr/>
    </dgm:pt>
    <dgm:pt modelId="{5AEBB744-418E-2341-ABF6-4E8F70A4D438}" type="pres">
      <dgm:prSet presAssocID="{F8ED93EC-FFEC-B94A-8966-A7B3056D57DE}" presName="level" presStyleLbl="node1" presStyleIdx="1" presStyleCnt="2">
        <dgm:presLayoutVars>
          <dgm:chMax val="1"/>
          <dgm:bulletEnabled val="1"/>
        </dgm:presLayoutVars>
      </dgm:prSet>
      <dgm:spPr/>
    </dgm:pt>
    <dgm:pt modelId="{0229D9C1-2622-E34E-9B5A-0C1684608CD3}" type="pres">
      <dgm:prSet presAssocID="{F8ED93EC-FFEC-B94A-8966-A7B3056D57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D8C730E-C66F-A34D-A6CF-57B667EFF7F9}" type="presOf" srcId="{0B071E3D-9A13-3C41-B071-571789703E5E}" destId="{E20A736F-B924-304D-8236-964FCCAA3970}" srcOrd="0" destOrd="0" presId="urn:microsoft.com/office/officeart/2005/8/layout/pyramid3"/>
    <dgm:cxn modelId="{6A290A56-7C1F-284F-9E69-5A6EB706D702}" type="presOf" srcId="{E6F7404F-AD70-5848-9E02-4C95873199EC}" destId="{D37E4B2C-1DFD-0A43-969B-89D918B0D6B8}" srcOrd="0" destOrd="0" presId="urn:microsoft.com/office/officeart/2005/8/layout/pyramid3"/>
    <dgm:cxn modelId="{99FF7298-116C-3B4F-AF0F-6303950A0572}" srcId="{E6F7404F-AD70-5848-9E02-4C95873199EC}" destId="{F8ED93EC-FFEC-B94A-8966-A7B3056D57DE}" srcOrd="1" destOrd="0" parTransId="{2FA36B1B-DAC2-084E-989E-7C202B521EA5}" sibTransId="{52D6E82D-1201-EB4D-9CA2-3CC05272A5CA}"/>
    <dgm:cxn modelId="{43AFE998-BCAC-F948-8B11-E67C88A1A871}" srcId="{E6F7404F-AD70-5848-9E02-4C95873199EC}" destId="{0B071E3D-9A13-3C41-B071-571789703E5E}" srcOrd="0" destOrd="0" parTransId="{4DAA94B1-6DD3-E847-A35B-42A791506519}" sibTransId="{E902A2D2-9470-F94B-8AB8-49EC408A4245}"/>
    <dgm:cxn modelId="{ADE354C5-CAB2-CF47-A876-2B8AF314721A}" type="presOf" srcId="{F8ED93EC-FFEC-B94A-8966-A7B3056D57DE}" destId="{5AEBB744-418E-2341-ABF6-4E8F70A4D438}" srcOrd="0" destOrd="0" presId="urn:microsoft.com/office/officeart/2005/8/layout/pyramid3"/>
    <dgm:cxn modelId="{C57515F3-5A63-F54C-B08B-FB3589BBE1CF}" type="presOf" srcId="{F8ED93EC-FFEC-B94A-8966-A7B3056D57DE}" destId="{0229D9C1-2622-E34E-9B5A-0C1684608CD3}" srcOrd="1" destOrd="0" presId="urn:microsoft.com/office/officeart/2005/8/layout/pyramid3"/>
    <dgm:cxn modelId="{91BFF9FE-9811-0945-8E9A-5736584764A5}" type="presOf" srcId="{0B071E3D-9A13-3C41-B071-571789703E5E}" destId="{97B56154-A544-EB47-A5FA-45F7EC532E1D}" srcOrd="1" destOrd="0" presId="urn:microsoft.com/office/officeart/2005/8/layout/pyramid3"/>
    <dgm:cxn modelId="{CB9E1251-8B3F-904A-9B24-FBB2783D0BB0}" type="presParOf" srcId="{D37E4B2C-1DFD-0A43-969B-89D918B0D6B8}" destId="{5368ED35-86F8-CD42-949F-0CFB9E900EF9}" srcOrd="0" destOrd="0" presId="urn:microsoft.com/office/officeart/2005/8/layout/pyramid3"/>
    <dgm:cxn modelId="{6995D024-9737-A842-96F5-EC76B4917BAC}" type="presParOf" srcId="{5368ED35-86F8-CD42-949F-0CFB9E900EF9}" destId="{E20A736F-B924-304D-8236-964FCCAA3970}" srcOrd="0" destOrd="0" presId="urn:microsoft.com/office/officeart/2005/8/layout/pyramid3"/>
    <dgm:cxn modelId="{20349499-F410-3448-AB85-EDD1FE044C02}" type="presParOf" srcId="{5368ED35-86F8-CD42-949F-0CFB9E900EF9}" destId="{97B56154-A544-EB47-A5FA-45F7EC532E1D}" srcOrd="1" destOrd="0" presId="urn:microsoft.com/office/officeart/2005/8/layout/pyramid3"/>
    <dgm:cxn modelId="{56CEBF36-2FD8-AA4F-BEA2-E8CB37B27E64}" type="presParOf" srcId="{D37E4B2C-1DFD-0A43-969B-89D918B0D6B8}" destId="{D3883267-032A-C344-806C-0F847E050A8B}" srcOrd="1" destOrd="0" presId="urn:microsoft.com/office/officeart/2005/8/layout/pyramid3"/>
    <dgm:cxn modelId="{EB873172-9B93-CD42-A122-2AFDB3511D5C}" type="presParOf" srcId="{D3883267-032A-C344-806C-0F847E050A8B}" destId="{5AEBB744-418E-2341-ABF6-4E8F70A4D438}" srcOrd="0" destOrd="0" presId="urn:microsoft.com/office/officeart/2005/8/layout/pyramid3"/>
    <dgm:cxn modelId="{7B71DFF1-6EC2-4841-AD14-B66853E253D6}" type="presParOf" srcId="{D3883267-032A-C344-806C-0F847E050A8B}" destId="{0229D9C1-2622-E34E-9B5A-0C1684608CD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F7404F-AD70-5848-9E02-4C95873199EC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0B071E3D-9A13-3C41-B071-571789703E5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0" i="0" dirty="0">
              <a:solidFill>
                <a:srgbClr val="FFFFFF"/>
              </a:solidFill>
              <a:latin typeface="Franklin Gothic Medium Cond" panose="020B0606030402020204" pitchFamily="34" charset="0"/>
            </a:rPr>
            <a:t>4,809</a:t>
          </a:r>
        </a:p>
      </dgm:t>
    </dgm:pt>
    <dgm:pt modelId="{4DAA94B1-6DD3-E847-A35B-42A791506519}" type="parTrans" cxnId="{43AFE998-BCAC-F948-8B11-E67C88A1A871}">
      <dgm:prSet/>
      <dgm:spPr/>
      <dgm:t>
        <a:bodyPr/>
        <a:lstStyle/>
        <a:p>
          <a:endParaRPr lang="en-US" sz="1800"/>
        </a:p>
      </dgm:t>
    </dgm:pt>
    <dgm:pt modelId="{E902A2D2-9470-F94B-8AB8-49EC408A4245}" type="sibTrans" cxnId="{43AFE998-BCAC-F948-8B11-E67C88A1A871}">
      <dgm:prSet/>
      <dgm:spPr/>
      <dgm:t>
        <a:bodyPr/>
        <a:lstStyle/>
        <a:p>
          <a:endParaRPr lang="en-US" sz="1800"/>
        </a:p>
      </dgm:t>
    </dgm:pt>
    <dgm:pt modelId="{F8ED93EC-FFEC-B94A-8966-A7B3056D57D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b="0" i="0" dirty="0">
              <a:solidFill>
                <a:srgbClr val="FFFFFF"/>
              </a:solidFill>
              <a:latin typeface="Franklin Gothic Medium Cond" panose="020B0606030402020204" pitchFamily="34" charset="0"/>
            </a:rPr>
            <a:t>879</a:t>
          </a:r>
        </a:p>
        <a:p>
          <a:r>
            <a:rPr lang="en-US" sz="1400" b="0" i="0" dirty="0">
              <a:solidFill>
                <a:srgbClr val="FFFFFF"/>
              </a:solidFill>
              <a:latin typeface="Franklin Gothic Medium Cond" panose="020B0606030402020204" pitchFamily="34" charset="0"/>
            </a:rPr>
            <a:t>(18%)</a:t>
          </a:r>
        </a:p>
      </dgm:t>
    </dgm:pt>
    <dgm:pt modelId="{2FA36B1B-DAC2-084E-989E-7C202B521EA5}" type="parTrans" cxnId="{99FF7298-116C-3B4F-AF0F-6303950A0572}">
      <dgm:prSet/>
      <dgm:spPr/>
      <dgm:t>
        <a:bodyPr/>
        <a:lstStyle/>
        <a:p>
          <a:endParaRPr lang="en-US" sz="1800"/>
        </a:p>
      </dgm:t>
    </dgm:pt>
    <dgm:pt modelId="{52D6E82D-1201-EB4D-9CA2-3CC05272A5CA}" type="sibTrans" cxnId="{99FF7298-116C-3B4F-AF0F-6303950A0572}">
      <dgm:prSet/>
      <dgm:spPr/>
      <dgm:t>
        <a:bodyPr/>
        <a:lstStyle/>
        <a:p>
          <a:endParaRPr lang="en-US" sz="1800"/>
        </a:p>
      </dgm:t>
    </dgm:pt>
    <dgm:pt modelId="{D37E4B2C-1DFD-0A43-969B-89D918B0D6B8}" type="pres">
      <dgm:prSet presAssocID="{E6F7404F-AD70-5848-9E02-4C95873199EC}" presName="Name0" presStyleCnt="0">
        <dgm:presLayoutVars>
          <dgm:dir/>
          <dgm:animLvl val="lvl"/>
          <dgm:resizeHandles val="exact"/>
        </dgm:presLayoutVars>
      </dgm:prSet>
      <dgm:spPr/>
    </dgm:pt>
    <dgm:pt modelId="{5368ED35-86F8-CD42-949F-0CFB9E900EF9}" type="pres">
      <dgm:prSet presAssocID="{0B071E3D-9A13-3C41-B071-571789703E5E}" presName="Name8" presStyleCnt="0"/>
      <dgm:spPr/>
    </dgm:pt>
    <dgm:pt modelId="{E20A736F-B924-304D-8236-964FCCAA3970}" type="pres">
      <dgm:prSet presAssocID="{0B071E3D-9A13-3C41-B071-571789703E5E}" presName="level" presStyleLbl="node1" presStyleIdx="0" presStyleCnt="2">
        <dgm:presLayoutVars>
          <dgm:chMax val="1"/>
          <dgm:bulletEnabled val="1"/>
        </dgm:presLayoutVars>
      </dgm:prSet>
      <dgm:spPr/>
    </dgm:pt>
    <dgm:pt modelId="{97B56154-A544-EB47-A5FA-45F7EC532E1D}" type="pres">
      <dgm:prSet presAssocID="{0B071E3D-9A13-3C41-B071-571789703E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883267-032A-C344-806C-0F847E050A8B}" type="pres">
      <dgm:prSet presAssocID="{F8ED93EC-FFEC-B94A-8966-A7B3056D57DE}" presName="Name8" presStyleCnt="0"/>
      <dgm:spPr/>
    </dgm:pt>
    <dgm:pt modelId="{5AEBB744-418E-2341-ABF6-4E8F70A4D438}" type="pres">
      <dgm:prSet presAssocID="{F8ED93EC-FFEC-B94A-8966-A7B3056D57DE}" presName="level" presStyleLbl="node1" presStyleIdx="1" presStyleCnt="2">
        <dgm:presLayoutVars>
          <dgm:chMax val="1"/>
          <dgm:bulletEnabled val="1"/>
        </dgm:presLayoutVars>
      </dgm:prSet>
      <dgm:spPr/>
    </dgm:pt>
    <dgm:pt modelId="{0229D9C1-2622-E34E-9B5A-0C1684608CD3}" type="pres">
      <dgm:prSet presAssocID="{F8ED93EC-FFEC-B94A-8966-A7B3056D57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D8C730E-C66F-A34D-A6CF-57B667EFF7F9}" type="presOf" srcId="{0B071E3D-9A13-3C41-B071-571789703E5E}" destId="{E20A736F-B924-304D-8236-964FCCAA3970}" srcOrd="0" destOrd="0" presId="urn:microsoft.com/office/officeart/2005/8/layout/pyramid3"/>
    <dgm:cxn modelId="{6A290A56-7C1F-284F-9E69-5A6EB706D702}" type="presOf" srcId="{E6F7404F-AD70-5848-9E02-4C95873199EC}" destId="{D37E4B2C-1DFD-0A43-969B-89D918B0D6B8}" srcOrd="0" destOrd="0" presId="urn:microsoft.com/office/officeart/2005/8/layout/pyramid3"/>
    <dgm:cxn modelId="{99FF7298-116C-3B4F-AF0F-6303950A0572}" srcId="{E6F7404F-AD70-5848-9E02-4C95873199EC}" destId="{F8ED93EC-FFEC-B94A-8966-A7B3056D57DE}" srcOrd="1" destOrd="0" parTransId="{2FA36B1B-DAC2-084E-989E-7C202B521EA5}" sibTransId="{52D6E82D-1201-EB4D-9CA2-3CC05272A5CA}"/>
    <dgm:cxn modelId="{43AFE998-BCAC-F948-8B11-E67C88A1A871}" srcId="{E6F7404F-AD70-5848-9E02-4C95873199EC}" destId="{0B071E3D-9A13-3C41-B071-571789703E5E}" srcOrd="0" destOrd="0" parTransId="{4DAA94B1-6DD3-E847-A35B-42A791506519}" sibTransId="{E902A2D2-9470-F94B-8AB8-49EC408A4245}"/>
    <dgm:cxn modelId="{ADE354C5-CAB2-CF47-A876-2B8AF314721A}" type="presOf" srcId="{F8ED93EC-FFEC-B94A-8966-A7B3056D57DE}" destId="{5AEBB744-418E-2341-ABF6-4E8F70A4D438}" srcOrd="0" destOrd="0" presId="urn:microsoft.com/office/officeart/2005/8/layout/pyramid3"/>
    <dgm:cxn modelId="{C57515F3-5A63-F54C-B08B-FB3589BBE1CF}" type="presOf" srcId="{F8ED93EC-FFEC-B94A-8966-A7B3056D57DE}" destId="{0229D9C1-2622-E34E-9B5A-0C1684608CD3}" srcOrd="1" destOrd="0" presId="urn:microsoft.com/office/officeart/2005/8/layout/pyramid3"/>
    <dgm:cxn modelId="{91BFF9FE-9811-0945-8E9A-5736584764A5}" type="presOf" srcId="{0B071E3D-9A13-3C41-B071-571789703E5E}" destId="{97B56154-A544-EB47-A5FA-45F7EC532E1D}" srcOrd="1" destOrd="0" presId="urn:microsoft.com/office/officeart/2005/8/layout/pyramid3"/>
    <dgm:cxn modelId="{CB9E1251-8B3F-904A-9B24-FBB2783D0BB0}" type="presParOf" srcId="{D37E4B2C-1DFD-0A43-969B-89D918B0D6B8}" destId="{5368ED35-86F8-CD42-949F-0CFB9E900EF9}" srcOrd="0" destOrd="0" presId="urn:microsoft.com/office/officeart/2005/8/layout/pyramid3"/>
    <dgm:cxn modelId="{6995D024-9737-A842-96F5-EC76B4917BAC}" type="presParOf" srcId="{5368ED35-86F8-CD42-949F-0CFB9E900EF9}" destId="{E20A736F-B924-304D-8236-964FCCAA3970}" srcOrd="0" destOrd="0" presId="urn:microsoft.com/office/officeart/2005/8/layout/pyramid3"/>
    <dgm:cxn modelId="{20349499-F410-3448-AB85-EDD1FE044C02}" type="presParOf" srcId="{5368ED35-86F8-CD42-949F-0CFB9E900EF9}" destId="{97B56154-A544-EB47-A5FA-45F7EC532E1D}" srcOrd="1" destOrd="0" presId="urn:microsoft.com/office/officeart/2005/8/layout/pyramid3"/>
    <dgm:cxn modelId="{56CEBF36-2FD8-AA4F-BEA2-E8CB37B27E64}" type="presParOf" srcId="{D37E4B2C-1DFD-0A43-969B-89D918B0D6B8}" destId="{D3883267-032A-C344-806C-0F847E050A8B}" srcOrd="1" destOrd="0" presId="urn:microsoft.com/office/officeart/2005/8/layout/pyramid3"/>
    <dgm:cxn modelId="{EB873172-9B93-CD42-A122-2AFDB3511D5C}" type="presParOf" srcId="{D3883267-032A-C344-806C-0F847E050A8B}" destId="{5AEBB744-418E-2341-ABF6-4E8F70A4D438}" srcOrd="0" destOrd="0" presId="urn:microsoft.com/office/officeart/2005/8/layout/pyramid3"/>
    <dgm:cxn modelId="{7B71DFF1-6EC2-4841-AD14-B66853E253D6}" type="presParOf" srcId="{D3883267-032A-C344-806C-0F847E050A8B}" destId="{0229D9C1-2622-E34E-9B5A-0C1684608CD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A736F-B924-304D-8236-964FCCAA3970}">
      <dsp:nvSpPr>
        <dsp:cNvPr id="0" name=""/>
        <dsp:cNvSpPr/>
      </dsp:nvSpPr>
      <dsp:spPr>
        <a:xfrm rot="10800000">
          <a:off x="0" y="0"/>
          <a:ext cx="2488099" cy="1944781"/>
        </a:xfrm>
        <a:prstGeom prst="trapezoid">
          <a:avLst>
            <a:gd name="adj" fmla="val 31984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4,911</a:t>
          </a:r>
        </a:p>
      </dsp:txBody>
      <dsp:txXfrm rot="-10800000">
        <a:off x="435417" y="0"/>
        <a:ext cx="1617264" cy="1944781"/>
      </dsp:txXfrm>
    </dsp:sp>
    <dsp:sp modelId="{5AEBB744-418E-2341-ABF6-4E8F70A4D438}">
      <dsp:nvSpPr>
        <dsp:cNvPr id="0" name=""/>
        <dsp:cNvSpPr/>
      </dsp:nvSpPr>
      <dsp:spPr>
        <a:xfrm rot="10800000">
          <a:off x="622024" y="1944780"/>
          <a:ext cx="1244049" cy="1944781"/>
        </a:xfrm>
        <a:prstGeom prst="trapezoid">
          <a:avLst>
            <a:gd name="adj" fmla="val 5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902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(18%)</a:t>
          </a:r>
        </a:p>
      </dsp:txBody>
      <dsp:txXfrm rot="-10800000">
        <a:off x="622024" y="1944780"/>
        <a:ext cx="1244049" cy="1944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A736F-B924-304D-8236-964FCCAA3970}">
      <dsp:nvSpPr>
        <dsp:cNvPr id="0" name=""/>
        <dsp:cNvSpPr/>
      </dsp:nvSpPr>
      <dsp:spPr>
        <a:xfrm rot="10800000">
          <a:off x="0" y="0"/>
          <a:ext cx="2488099" cy="1944781"/>
        </a:xfrm>
        <a:prstGeom prst="trapezoid">
          <a:avLst>
            <a:gd name="adj" fmla="val 31984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4,516</a:t>
          </a:r>
        </a:p>
      </dsp:txBody>
      <dsp:txXfrm rot="-10800000">
        <a:off x="435417" y="0"/>
        <a:ext cx="1617264" cy="1944781"/>
      </dsp:txXfrm>
    </dsp:sp>
    <dsp:sp modelId="{5AEBB744-418E-2341-ABF6-4E8F70A4D438}">
      <dsp:nvSpPr>
        <dsp:cNvPr id="0" name=""/>
        <dsp:cNvSpPr/>
      </dsp:nvSpPr>
      <dsp:spPr>
        <a:xfrm rot="10800000">
          <a:off x="622024" y="1944780"/>
          <a:ext cx="1244049" cy="1944781"/>
        </a:xfrm>
        <a:prstGeom prst="trapezoid">
          <a:avLst>
            <a:gd name="adj" fmla="val 5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900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(20%)</a:t>
          </a:r>
        </a:p>
      </dsp:txBody>
      <dsp:txXfrm rot="-10800000">
        <a:off x="622024" y="1944780"/>
        <a:ext cx="1244049" cy="1944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A736F-B924-304D-8236-964FCCAA3970}">
      <dsp:nvSpPr>
        <dsp:cNvPr id="0" name=""/>
        <dsp:cNvSpPr/>
      </dsp:nvSpPr>
      <dsp:spPr>
        <a:xfrm rot="10800000">
          <a:off x="0" y="0"/>
          <a:ext cx="2488099" cy="1944781"/>
        </a:xfrm>
        <a:prstGeom prst="trapezoid">
          <a:avLst>
            <a:gd name="adj" fmla="val 31984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4,566</a:t>
          </a:r>
        </a:p>
      </dsp:txBody>
      <dsp:txXfrm rot="-10800000">
        <a:off x="435417" y="0"/>
        <a:ext cx="1617264" cy="1944781"/>
      </dsp:txXfrm>
    </dsp:sp>
    <dsp:sp modelId="{5AEBB744-418E-2341-ABF6-4E8F70A4D438}">
      <dsp:nvSpPr>
        <dsp:cNvPr id="0" name=""/>
        <dsp:cNvSpPr/>
      </dsp:nvSpPr>
      <dsp:spPr>
        <a:xfrm rot="10800000">
          <a:off x="622024" y="1944780"/>
          <a:ext cx="1244049" cy="1944781"/>
        </a:xfrm>
        <a:prstGeom prst="trapezoid">
          <a:avLst>
            <a:gd name="adj" fmla="val 5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817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(18%)</a:t>
          </a:r>
        </a:p>
      </dsp:txBody>
      <dsp:txXfrm rot="-10800000">
        <a:off x="622024" y="1944780"/>
        <a:ext cx="1244049" cy="1944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A736F-B924-304D-8236-964FCCAA3970}">
      <dsp:nvSpPr>
        <dsp:cNvPr id="0" name=""/>
        <dsp:cNvSpPr/>
      </dsp:nvSpPr>
      <dsp:spPr>
        <a:xfrm rot="10800000">
          <a:off x="0" y="0"/>
          <a:ext cx="2488099" cy="1944781"/>
        </a:xfrm>
        <a:prstGeom prst="trapezoid">
          <a:avLst>
            <a:gd name="adj" fmla="val 31984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4,809</a:t>
          </a:r>
        </a:p>
      </dsp:txBody>
      <dsp:txXfrm rot="-10800000">
        <a:off x="435417" y="0"/>
        <a:ext cx="1617264" cy="1944781"/>
      </dsp:txXfrm>
    </dsp:sp>
    <dsp:sp modelId="{5AEBB744-418E-2341-ABF6-4E8F70A4D438}">
      <dsp:nvSpPr>
        <dsp:cNvPr id="0" name=""/>
        <dsp:cNvSpPr/>
      </dsp:nvSpPr>
      <dsp:spPr>
        <a:xfrm rot="10800000">
          <a:off x="622024" y="1944780"/>
          <a:ext cx="1244049" cy="1944781"/>
        </a:xfrm>
        <a:prstGeom prst="trapezoid">
          <a:avLst>
            <a:gd name="adj" fmla="val 5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879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rgbClr val="FFFFFF"/>
              </a:solidFill>
              <a:latin typeface="Franklin Gothic Medium Cond" panose="020B0606030402020204" pitchFamily="34" charset="0"/>
            </a:rPr>
            <a:t>(18%)</a:t>
          </a:r>
        </a:p>
      </dsp:txBody>
      <dsp:txXfrm rot="-10800000">
        <a:off x="622024" y="1944780"/>
        <a:ext cx="1244049" cy="194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20FD0-AB03-3241-A30F-7F0DE66433D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9D22D-9CF9-BE43-8F76-96F0915B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7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they go after in F21?  How many of those who persist have BCC as there home school?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9D22D-9CF9-BE43-8F76-96F0915B5B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5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add adult ed pipeline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9D22D-9CF9-BE43-8F76-96F0915B5B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9D22D-9CF9-BE43-8F76-96F0915B5B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7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Borders = census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*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ami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- area median income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9D22D-9CF9-BE43-8F76-96F0915B5B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557F82-FA00-7B46-AFF5-FF012B8077D5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4E5349-A00C-CF43-9E35-5AA7FABA0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2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9F82C6-AF8B-1448-A7CF-B19D025F0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3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9" indent="0" algn="ctr">
              <a:buNone/>
              <a:defRPr sz="1500"/>
            </a:lvl2pPr>
            <a:lvl3pPr marL="685859" indent="0" algn="ctr">
              <a:buNone/>
              <a:defRPr sz="1350"/>
            </a:lvl3pPr>
            <a:lvl4pPr marL="1028788" indent="0" algn="ctr">
              <a:buNone/>
              <a:defRPr sz="1200"/>
            </a:lvl4pPr>
            <a:lvl5pPr marL="1371717" indent="0" algn="ctr">
              <a:buNone/>
              <a:defRPr sz="1200"/>
            </a:lvl5pPr>
            <a:lvl6pPr marL="1714646" indent="0" algn="ctr">
              <a:buNone/>
              <a:defRPr sz="1200"/>
            </a:lvl6pPr>
            <a:lvl7pPr marL="2057576" indent="0" algn="ctr">
              <a:buNone/>
              <a:defRPr sz="1200"/>
            </a:lvl7pPr>
            <a:lvl8pPr marL="2400505" indent="0" algn="ctr">
              <a:buNone/>
              <a:defRPr sz="1200"/>
            </a:lvl8pPr>
            <a:lvl9pPr marL="27434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4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1F081-F62F-EF43-89AC-78339D5C3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24D824-1533-1647-B318-F3E7D4296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2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3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9" indent="0" algn="ctr">
              <a:buNone/>
              <a:defRPr sz="1500"/>
            </a:lvl2pPr>
            <a:lvl3pPr marL="685859" indent="0" algn="ctr">
              <a:buNone/>
              <a:defRPr sz="1350"/>
            </a:lvl3pPr>
            <a:lvl4pPr marL="1028788" indent="0" algn="ctr">
              <a:buNone/>
              <a:defRPr sz="1200"/>
            </a:lvl4pPr>
            <a:lvl5pPr marL="1371717" indent="0" algn="ctr">
              <a:buNone/>
              <a:defRPr sz="1200"/>
            </a:lvl5pPr>
            <a:lvl6pPr marL="1714646" indent="0" algn="ctr">
              <a:buNone/>
              <a:defRPr sz="1200"/>
            </a:lvl6pPr>
            <a:lvl7pPr marL="2057576" indent="0" algn="ctr">
              <a:buNone/>
              <a:defRPr sz="1200"/>
            </a:lvl7pPr>
            <a:lvl8pPr marL="2400505" indent="0" algn="ctr">
              <a:buNone/>
              <a:defRPr sz="1200"/>
            </a:lvl8pPr>
            <a:lvl9pPr marL="27434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5C447A-5B53-E64D-8988-A0187622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BD8199-ADDA-BD43-ABE8-A4C523642F79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1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CFA8DA-E783-4142-8B32-2DCF5EA2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4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F35D83-CCAC-7B4C-8C8B-1F5248D10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638AA0-6ED4-7C44-9B8B-D06CBC388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6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AD59-9A2F-B04B-84FE-0FBF779A1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A1EE21-2688-404A-BF2D-62BD933D719E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7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20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F425A-3413-8245-8B5F-294FAADC0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557F82-FA00-7B46-AFF5-FF012B8077D5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5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20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9" indent="0">
              <a:buNone/>
              <a:defRPr sz="2100"/>
            </a:lvl2pPr>
            <a:lvl3pPr marL="685859" indent="0">
              <a:buNone/>
              <a:defRPr sz="1800"/>
            </a:lvl3pPr>
            <a:lvl4pPr marL="1028788" indent="0">
              <a:buNone/>
              <a:defRPr sz="1500"/>
            </a:lvl4pPr>
            <a:lvl5pPr marL="1371717" indent="0">
              <a:buNone/>
              <a:defRPr sz="1500"/>
            </a:lvl5pPr>
            <a:lvl6pPr marL="1714646" indent="0">
              <a:buNone/>
              <a:defRPr sz="1500"/>
            </a:lvl6pPr>
            <a:lvl7pPr marL="2057576" indent="0">
              <a:buNone/>
              <a:defRPr sz="1500"/>
            </a:lvl7pPr>
            <a:lvl8pPr marL="2400505" indent="0">
              <a:buNone/>
              <a:defRPr sz="1500"/>
            </a:lvl8pPr>
            <a:lvl9pPr marL="274343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40D924-D702-484A-8B79-3541A9C7B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2E068-8CC6-9149-86C1-07049651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5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C554BA-C215-644C-8F86-1C18E0DC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34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EEF39-3D05-8E4A-866F-376344AE8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36388-045C-F84B-B6E8-66F615959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949" y="121364"/>
            <a:ext cx="11214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18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953"/>
              </a:spcBef>
            </a:lvl1pPr>
            <a:lvl2pPr>
              <a:spcBef>
                <a:spcPts val="2953"/>
              </a:spcBef>
            </a:lvl2pPr>
            <a:lvl3pPr>
              <a:spcBef>
                <a:spcPts val="2953"/>
              </a:spcBef>
            </a:lvl3pPr>
            <a:lvl4pPr>
              <a:spcBef>
                <a:spcPts val="2953"/>
              </a:spcBef>
            </a:lvl4pPr>
            <a:lvl5pPr>
              <a:spcBef>
                <a:spcPts val="2953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0417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6D31D-ACD8-E94D-B538-69ACCE099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E8400B-FBE7-8D43-B4AC-0D06E6DC4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2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A28632C-CD66-5F4B-87E8-3D73AD102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3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9" indent="0" algn="ctr">
              <a:buNone/>
              <a:defRPr sz="1500"/>
            </a:lvl2pPr>
            <a:lvl3pPr marL="685859" indent="0" algn="ctr">
              <a:buNone/>
              <a:defRPr sz="1350"/>
            </a:lvl3pPr>
            <a:lvl4pPr marL="1028788" indent="0" algn="ctr">
              <a:buNone/>
              <a:defRPr sz="1200"/>
            </a:lvl4pPr>
            <a:lvl5pPr marL="1371717" indent="0" algn="ctr">
              <a:buNone/>
              <a:defRPr sz="1200"/>
            </a:lvl5pPr>
            <a:lvl6pPr marL="1714646" indent="0" algn="ctr">
              <a:buNone/>
              <a:defRPr sz="1200"/>
            </a:lvl6pPr>
            <a:lvl7pPr marL="2057576" indent="0" algn="ctr">
              <a:buNone/>
              <a:defRPr sz="1200"/>
            </a:lvl7pPr>
            <a:lvl8pPr marL="2400505" indent="0" algn="ctr">
              <a:buNone/>
              <a:defRPr sz="1200"/>
            </a:lvl8pPr>
            <a:lvl9pPr marL="27434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676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BD8199-ADDA-BD43-ABE8-A4C523642F79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5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1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CFA8DA-E783-4142-8B32-2DCF5EA2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2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F35D83-CCAC-7B4C-8C8B-1F5248D10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46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638AA0-6ED4-7C44-9B8B-D06CBC388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1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F5BA5B-3D53-364F-96FE-FE964DA95FA6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6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AD59-9A2F-B04B-84FE-0FBF779A1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26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A1EE21-2688-404A-BF2D-62BD933D719E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5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20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F425A-3413-8245-8B5F-294FAADC0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33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20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9" indent="0">
              <a:buNone/>
              <a:defRPr sz="2100"/>
            </a:lvl2pPr>
            <a:lvl3pPr marL="685859" indent="0">
              <a:buNone/>
              <a:defRPr sz="1800"/>
            </a:lvl3pPr>
            <a:lvl4pPr marL="1028788" indent="0">
              <a:buNone/>
              <a:defRPr sz="1500"/>
            </a:lvl4pPr>
            <a:lvl5pPr marL="1371717" indent="0">
              <a:buNone/>
              <a:defRPr sz="1500"/>
            </a:lvl5pPr>
            <a:lvl6pPr marL="1714646" indent="0">
              <a:buNone/>
              <a:defRPr sz="1500"/>
            </a:lvl6pPr>
            <a:lvl7pPr marL="2057576" indent="0">
              <a:buNone/>
              <a:defRPr sz="1500"/>
            </a:lvl7pPr>
            <a:lvl8pPr marL="2400505" indent="0">
              <a:buNone/>
              <a:defRPr sz="1500"/>
            </a:lvl8pPr>
            <a:lvl9pPr marL="274343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40D924-D702-484A-8B79-3541A9C7B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6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2E068-8CC6-9149-86C1-07049651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0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C554BA-C215-644C-8F86-1C18E0DC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0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953"/>
              </a:spcBef>
            </a:lvl1pPr>
            <a:lvl2pPr>
              <a:spcBef>
                <a:spcPts val="2953"/>
              </a:spcBef>
            </a:lvl2pPr>
            <a:lvl3pPr>
              <a:spcBef>
                <a:spcPts val="2953"/>
              </a:spcBef>
            </a:lvl3pPr>
            <a:lvl4pPr>
              <a:spcBef>
                <a:spcPts val="2953"/>
              </a:spcBef>
            </a:lvl4pPr>
            <a:lvl5pPr>
              <a:spcBef>
                <a:spcPts val="2953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397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1925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381000" y="1803797"/>
            <a:ext cx="5334000" cy="89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78" name="Line"/>
          <p:cNvSpPr/>
          <p:nvPr/>
        </p:nvSpPr>
        <p:spPr>
          <a:xfrm>
            <a:off x="381000" y="1839516"/>
            <a:ext cx="5334000" cy="89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79" name="117356722_2160x1620.jpeg"/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333375" y="312539"/>
            <a:ext cx="5453063" cy="14376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3375" y="2098477"/>
            <a:ext cx="5453063" cy="4446984"/>
          </a:xfrm>
          <a:prstGeom prst="rect">
            <a:avLst/>
          </a:prstGeom>
        </p:spPr>
        <p:txBody>
          <a:bodyPr/>
          <a:lstStyle>
            <a:lvl1pPr marL="267881" indent="-267881">
              <a:defRPr sz="2109"/>
            </a:lvl1pPr>
            <a:lvl2pPr marL="535762" indent="-267881">
              <a:defRPr sz="2109"/>
            </a:lvl2pPr>
            <a:lvl3pPr marL="803643" indent="-267881">
              <a:defRPr sz="2109"/>
            </a:lvl3pPr>
            <a:lvl4pPr marL="1071524" indent="-267881">
              <a:defRPr sz="2109"/>
            </a:lvl4pPr>
            <a:lvl5pPr marL="1339406" indent="-267881">
              <a:defRPr sz="210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1167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3A7C5A-EA0D-8C46-B075-C2693D940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19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EEF39-3D05-8E4A-866F-376344AE8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36388-045C-F84B-B6E8-66F615959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949" y="121364"/>
            <a:ext cx="11214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D9359F-B12F-E249-9B81-318C9E8F2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20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0B22A6-256B-3542-8D03-252704950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20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9" indent="0">
              <a:buNone/>
              <a:defRPr sz="2100"/>
            </a:lvl2pPr>
            <a:lvl3pPr marL="685859" indent="0">
              <a:buNone/>
              <a:defRPr sz="1800"/>
            </a:lvl3pPr>
            <a:lvl4pPr marL="1028788" indent="0">
              <a:buNone/>
              <a:defRPr sz="1500"/>
            </a:lvl4pPr>
            <a:lvl5pPr marL="1371717" indent="0">
              <a:buNone/>
              <a:defRPr sz="1500"/>
            </a:lvl5pPr>
            <a:lvl6pPr marL="1714646" indent="0">
              <a:buNone/>
              <a:defRPr sz="1500"/>
            </a:lvl6pPr>
            <a:lvl7pPr marL="2057576" indent="0">
              <a:buNone/>
              <a:defRPr sz="1500"/>
            </a:lvl7pPr>
            <a:lvl8pPr marL="2400505" indent="0">
              <a:buNone/>
              <a:defRPr sz="1500"/>
            </a:lvl8pPr>
            <a:lvl9pPr marL="274343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A3BCD1-9E12-B645-BA1A-D15527E1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8.sv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64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170" y="365127"/>
            <a:ext cx="11111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70" y="1825626"/>
            <a:ext cx="111112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3AAE3-FC90-B64F-B273-762B785D9C9E}"/>
              </a:ext>
            </a:extLst>
          </p:cNvPr>
          <p:cNvSpPr txBox="1">
            <a:spLocks/>
          </p:cNvSpPr>
          <p:nvPr/>
        </p:nvSpPr>
        <p:spPr>
          <a:xfrm>
            <a:off x="8902701" y="6529949"/>
            <a:ext cx="2901765" cy="195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 b="0" i="0">
                <a:solidFill>
                  <a:srgbClr val="007088"/>
                </a:solidFill>
                <a:latin typeface="Garamond" panose="02020404030301010803" pitchFamily="18" charset="0"/>
                <a:ea typeface="Palatino" pitchFamily="2" charset="77"/>
                <a:cs typeface="Calibri" panose="020F0502020204030204" pitchFamily="34" charset="0"/>
              </a:rPr>
              <a:t>Copyright © 2022 Peralta Community College District. All Rights Reserved.</a:t>
            </a:r>
          </a:p>
        </p:txBody>
      </p:sp>
      <p:pic>
        <p:nvPicPr>
          <p:cNvPr id="8" name="Picture 7" descr="A picture containing the Peralta Community College District Logo. ">
            <a:extLst>
              <a:ext uri="{FF2B5EF4-FFF2-40B4-BE49-F238E27FC236}">
                <a16:creationId xmlns:a16="http://schemas.microsoft.com/office/drawing/2014/main" id="{5D49A4D1-B4F1-4348-A73B-4BB8673FFD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66" y="45932"/>
            <a:ext cx="304354" cy="3043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CF4353-6AF5-3043-BD61-15CF0E07647B}"/>
              </a:ext>
            </a:extLst>
          </p:cNvPr>
          <p:cNvGrpSpPr/>
          <p:nvPr/>
        </p:nvGrpSpPr>
        <p:grpSpPr>
          <a:xfrm rot="10800000">
            <a:off x="415169" y="6604952"/>
            <a:ext cx="2239034" cy="46682"/>
            <a:chOff x="1009344" y="6622058"/>
            <a:chExt cx="2239034" cy="466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ED18DE-2394-234F-9FE0-B4FA46AF6B8A}"/>
                </a:ext>
              </a:extLst>
            </p:cNvPr>
            <p:cNvSpPr/>
            <p:nvPr/>
          </p:nvSpPr>
          <p:spPr>
            <a:xfrm>
              <a:off x="1009344" y="6622058"/>
              <a:ext cx="1097445" cy="45719"/>
            </a:xfrm>
            <a:prstGeom prst="rect">
              <a:avLst/>
            </a:prstGeom>
            <a:solidFill>
              <a:srgbClr val="00708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2DAFB8-3707-924D-A8D7-987577BF96B4}"/>
                </a:ext>
              </a:extLst>
            </p:cNvPr>
            <p:cNvSpPr/>
            <p:nvPr/>
          </p:nvSpPr>
          <p:spPr>
            <a:xfrm>
              <a:off x="2150933" y="6623021"/>
              <a:ext cx="1097445" cy="45719"/>
            </a:xfrm>
            <a:prstGeom prst="rect">
              <a:avLst/>
            </a:prstGeom>
            <a:solidFill>
              <a:srgbClr val="947D4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2BDBC4-9374-AC4C-9E76-DFFBAA2DD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947D4E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AE3BE5C-D1A8-7C4C-AB6B-C1AA1E672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15009" y="-125099"/>
            <a:ext cx="610074" cy="6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9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5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4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3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11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40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8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7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5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4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170" y="365127"/>
            <a:ext cx="11080143" cy="928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70" y="1476421"/>
            <a:ext cx="11080143" cy="472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3AAE3-FC90-B64F-B273-762B785D9C9E}"/>
              </a:ext>
            </a:extLst>
          </p:cNvPr>
          <p:cNvSpPr txBox="1">
            <a:spLocks/>
          </p:cNvSpPr>
          <p:nvPr/>
        </p:nvSpPr>
        <p:spPr>
          <a:xfrm>
            <a:off x="8902701" y="6529949"/>
            <a:ext cx="2901765" cy="195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>
                <a:solidFill>
                  <a:schemeClr val="bg1"/>
                </a:solidFill>
                <a:latin typeface="Garamond" panose="02020404030301010803" pitchFamily="18" charset="0"/>
                <a:ea typeface="Palatino" pitchFamily="2" charset="77"/>
                <a:cs typeface="Calibri" panose="020F0502020204030204" pitchFamily="34" charset="0"/>
              </a:rPr>
              <a:t>Copyright © 2022 Peralta Community College District.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9664B0-06CD-A841-BBE0-E0582782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F7075D0-9153-C243-91BC-D505FBF786C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112435" y="-126386"/>
            <a:ext cx="612648" cy="612648"/>
          </a:xfrm>
          <a:prstGeom prst="rect">
            <a:avLst/>
          </a:prstGeom>
        </p:spPr>
      </p:pic>
      <p:pic>
        <p:nvPicPr>
          <p:cNvPr id="16" name="Picture 15" descr="A picture containing the Peralta Community College District Logo. ">
            <a:extLst>
              <a:ext uri="{FF2B5EF4-FFF2-40B4-BE49-F238E27FC236}">
                <a16:creationId xmlns:a16="http://schemas.microsoft.com/office/drawing/2014/main" id="{1CF3233F-719A-F74E-AF06-1F6AF239EDF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66" y="45932"/>
            <a:ext cx="304354" cy="3043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214B94-983C-9946-B680-2B8EF45E666D}"/>
              </a:ext>
            </a:extLst>
          </p:cNvPr>
          <p:cNvGrpSpPr/>
          <p:nvPr userDrawn="1"/>
        </p:nvGrpSpPr>
        <p:grpSpPr>
          <a:xfrm>
            <a:off x="415169" y="6604952"/>
            <a:ext cx="2239034" cy="46682"/>
            <a:chOff x="1009344" y="6622058"/>
            <a:chExt cx="2239034" cy="466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C4F559-1BCC-B948-BC2C-7EB305375D65}"/>
                </a:ext>
              </a:extLst>
            </p:cNvPr>
            <p:cNvSpPr/>
            <p:nvPr/>
          </p:nvSpPr>
          <p:spPr>
            <a:xfrm>
              <a:off x="1009344" y="6622058"/>
              <a:ext cx="10974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3FD240-2F24-A345-A3B0-8FFCD3D1A4F1}"/>
                </a:ext>
              </a:extLst>
            </p:cNvPr>
            <p:cNvSpPr/>
            <p:nvPr/>
          </p:nvSpPr>
          <p:spPr>
            <a:xfrm>
              <a:off x="2150933" y="6623021"/>
              <a:ext cx="1097445" cy="45719"/>
            </a:xfrm>
            <a:prstGeom prst="rect">
              <a:avLst/>
            </a:prstGeom>
            <a:solidFill>
              <a:srgbClr val="947D4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97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13" r:id="rId12"/>
    <p:sldLayoutId id="2147483715" r:id="rId13"/>
  </p:sldLayoutIdLst>
  <p:txStyles>
    <p:titleStyle>
      <a:lvl1pPr algn="l" defTabSz="68585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94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323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25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18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6111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40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8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7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5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4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170" y="365127"/>
            <a:ext cx="11080143" cy="928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70" y="1476421"/>
            <a:ext cx="11080143" cy="472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3AAE3-FC90-B64F-B273-762B785D9C9E}"/>
              </a:ext>
            </a:extLst>
          </p:cNvPr>
          <p:cNvSpPr txBox="1">
            <a:spLocks/>
          </p:cNvSpPr>
          <p:nvPr/>
        </p:nvSpPr>
        <p:spPr>
          <a:xfrm>
            <a:off x="8902701" y="6529949"/>
            <a:ext cx="2901765" cy="195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>
                <a:solidFill>
                  <a:schemeClr val="bg1"/>
                </a:solidFill>
                <a:latin typeface="Garamond" panose="02020404030301010803" pitchFamily="18" charset="0"/>
                <a:ea typeface="Palatino" pitchFamily="2" charset="77"/>
                <a:cs typeface="Calibri" panose="020F0502020204030204" pitchFamily="34" charset="0"/>
              </a:rPr>
              <a:t>Copyright © 2022 Peralta Community College District.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9664B0-06CD-A841-BBE0-E0582782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C6033E-CD17-7440-9D88-3924C2E6029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112435" y="-126386"/>
            <a:ext cx="612648" cy="612648"/>
          </a:xfrm>
          <a:prstGeom prst="rect">
            <a:avLst/>
          </a:prstGeom>
        </p:spPr>
      </p:pic>
      <p:pic>
        <p:nvPicPr>
          <p:cNvPr id="16" name="Picture 15" descr="A picture containing the Peralta Community College District Logo. ">
            <a:extLst>
              <a:ext uri="{FF2B5EF4-FFF2-40B4-BE49-F238E27FC236}">
                <a16:creationId xmlns:a16="http://schemas.microsoft.com/office/drawing/2014/main" id="{74B0D47E-428D-5F4E-B121-306A1A4BCDA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66" y="45932"/>
            <a:ext cx="304354" cy="3043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E06C39-90DB-D745-8912-C8E88BEEE43F}"/>
              </a:ext>
            </a:extLst>
          </p:cNvPr>
          <p:cNvGrpSpPr/>
          <p:nvPr userDrawn="1"/>
        </p:nvGrpSpPr>
        <p:grpSpPr>
          <a:xfrm rot="10800000">
            <a:off x="415169" y="6604952"/>
            <a:ext cx="2239034" cy="46682"/>
            <a:chOff x="1009344" y="6622058"/>
            <a:chExt cx="2239034" cy="466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ACC544-2D86-B04A-B400-8E6787A676F9}"/>
                </a:ext>
              </a:extLst>
            </p:cNvPr>
            <p:cNvSpPr/>
            <p:nvPr/>
          </p:nvSpPr>
          <p:spPr>
            <a:xfrm>
              <a:off x="1009344" y="6622058"/>
              <a:ext cx="10974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63AF40-FA91-374B-8458-D064D8E2BF93}"/>
                </a:ext>
              </a:extLst>
            </p:cNvPr>
            <p:cNvSpPr/>
            <p:nvPr/>
          </p:nvSpPr>
          <p:spPr>
            <a:xfrm>
              <a:off x="2150933" y="6623021"/>
              <a:ext cx="1097445" cy="45719"/>
            </a:xfrm>
            <a:prstGeom prst="rect">
              <a:avLst/>
            </a:prstGeom>
            <a:solidFill>
              <a:srgbClr val="00708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003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711" r:id="rId13"/>
    <p:sldLayoutId id="2147483712" r:id="rId14"/>
  </p:sldLayoutIdLst>
  <p:txStyles>
    <p:titleStyle>
      <a:lvl1pPr algn="l" defTabSz="68585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94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323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25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18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6111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40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8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7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5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4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urbandisplacement.org/maps/sf-bay-area-gentrification-and-displacemen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2E00-CFA6-8743-F006-B91FAD5CB4B2}"/>
              </a:ext>
            </a:extLst>
          </p:cNvPr>
          <p:cNvSpPr txBox="1">
            <a:spLocks/>
          </p:cNvSpPr>
          <p:nvPr/>
        </p:nvSpPr>
        <p:spPr>
          <a:xfrm>
            <a:off x="416298" y="2618073"/>
            <a:ext cx="11222424" cy="18769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US" sz="5700" b="1" dirty="0">
                <a:solidFill>
                  <a:srgbClr val="007088"/>
                </a:solidFill>
                <a:latin typeface="Franklin Gothic Medium Cond" panose="020B0606030402020204" pitchFamily="34" charset="0"/>
              </a:rPr>
              <a:t>EDUCATIONAL MASTER PLAN </a:t>
            </a:r>
          </a:p>
          <a:p>
            <a:pPr lvl="1" algn="ctr"/>
            <a:r>
              <a:rPr lang="en-US" sz="5700" b="1" dirty="0">
                <a:solidFill>
                  <a:srgbClr val="007088"/>
                </a:solidFill>
                <a:latin typeface="Franklin Gothic Medium Cond" panose="020B0606030402020204" pitchFamily="34" charset="0"/>
              </a:rPr>
              <a:t>2024 - 2028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B48D0-8A59-984A-8592-0DD12444270B}"/>
              </a:ext>
            </a:extLst>
          </p:cNvPr>
          <p:cNvSpPr txBox="1">
            <a:spLocks/>
          </p:cNvSpPr>
          <p:nvPr/>
        </p:nvSpPr>
        <p:spPr>
          <a:xfrm>
            <a:off x="875291" y="5718741"/>
            <a:ext cx="2590144" cy="566295"/>
          </a:xfrm>
          <a:prstGeom prst="rect">
            <a:avLst/>
          </a:prstGeom>
        </p:spPr>
        <p:txBody>
          <a:bodyPr>
            <a:noAutofit/>
          </a:bodyPr>
          <a:lstStyle>
            <a:lvl1pPr marL="171465" indent="-171465" algn="l" defTabSz="68585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4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3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11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40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6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9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Franklin Gothic Medium Cond"/>
              </a:rPr>
              <a:t>Dr. Phoumy Sayavong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Senior Research &amp; Planning Analyst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A4746F7-755B-1352-3729-4A791ADB2409}"/>
              </a:ext>
            </a:extLst>
          </p:cNvPr>
          <p:cNvSpPr txBox="1">
            <a:spLocks/>
          </p:cNvSpPr>
          <p:nvPr/>
        </p:nvSpPr>
        <p:spPr>
          <a:xfrm>
            <a:off x="9068456" y="5718740"/>
            <a:ext cx="2590144" cy="566295"/>
          </a:xfrm>
          <a:prstGeom prst="rect">
            <a:avLst/>
          </a:prstGeom>
        </p:spPr>
        <p:txBody>
          <a:bodyPr>
            <a:noAutofit/>
          </a:bodyPr>
          <a:lstStyle>
            <a:lvl1pPr marL="171465" indent="-171465" algn="l" defTabSz="68585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4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3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11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40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6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9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Franklin Gothic Medium Cond"/>
              </a:rPr>
              <a:t>Dr. Becky Gee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Chemistry Faculty, Researcher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3F6FC1-B1AD-DB54-B730-40D36B93B7F0}"/>
              </a:ext>
            </a:extLst>
          </p:cNvPr>
          <p:cNvSpPr txBox="1">
            <a:spLocks/>
          </p:cNvSpPr>
          <p:nvPr/>
        </p:nvSpPr>
        <p:spPr>
          <a:xfrm>
            <a:off x="636199" y="4636314"/>
            <a:ext cx="11222425" cy="357188"/>
          </a:xfrm>
          <a:prstGeom prst="rect">
            <a:avLst/>
          </a:prstGeom>
        </p:spPr>
        <p:txBody>
          <a:bodyPr/>
          <a:lstStyle>
            <a:lvl1pPr marL="171465" indent="-171465" algn="l" defTabSz="68585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4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3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11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40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6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9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7088"/>
                </a:solidFill>
                <a:latin typeface="Franklin Gothic Demi Cond" panose="020B0603020102020204" pitchFamily="34" charset="0"/>
              </a:rPr>
              <a:t>Enrollment Management: October 11, 2022</a:t>
            </a:r>
          </a:p>
        </p:txBody>
      </p:sp>
    </p:spTree>
    <p:extLst>
      <p:ext uri="{BB962C8B-B14F-4D97-AF65-F5344CB8AC3E}">
        <p14:creationId xmlns:p14="http://schemas.microsoft.com/office/powerpoint/2010/main" val="129650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D6AF-65E7-236D-80D4-CC00257D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Fall 2022 Enrollment (as of October 10, 2022)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804A457C-6726-E38E-9DB9-A0D604255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65" y="1388260"/>
            <a:ext cx="11031703" cy="3632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3A3AA7-24CE-EB9E-4F09-AD667D058DE3}"/>
              </a:ext>
            </a:extLst>
          </p:cNvPr>
          <p:cNvSpPr txBox="1"/>
          <p:nvPr/>
        </p:nvSpPr>
        <p:spPr>
          <a:xfrm>
            <a:off x="474964" y="5434977"/>
            <a:ext cx="514607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Headcount = 6,198</a:t>
            </a:r>
            <a:endParaRPr lang="en-US"/>
          </a:p>
          <a:p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Class Enrollment = 10,947</a:t>
            </a:r>
          </a:p>
        </p:txBody>
      </p:sp>
    </p:spTree>
    <p:extLst>
      <p:ext uri="{BB962C8B-B14F-4D97-AF65-F5344CB8AC3E}">
        <p14:creationId xmlns:p14="http://schemas.microsoft.com/office/powerpoint/2010/main" val="23071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CA8DE6-C185-7EF8-DEFE-5DA0D729F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867205"/>
              </p:ext>
            </p:extLst>
          </p:nvPr>
        </p:nvGraphicFramePr>
        <p:xfrm>
          <a:off x="655828" y="1421780"/>
          <a:ext cx="10870586" cy="492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076060A-0178-E45A-6188-E468DF62D796}"/>
              </a:ext>
            </a:extLst>
          </p:cNvPr>
          <p:cNvSpPr txBox="1">
            <a:spLocks/>
          </p:cNvSpPr>
          <p:nvPr/>
        </p:nvSpPr>
        <p:spPr>
          <a:xfrm>
            <a:off x="415169" y="291495"/>
            <a:ext cx="11111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88"/>
                </a:solidFill>
              </a:rPr>
              <a:t>Fall Enrollment Trend</a:t>
            </a:r>
            <a:endParaRPr lang="en-US" sz="1200" dirty="0">
              <a:solidFill>
                <a:srgbClr val="007088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30C021-6C1A-5734-8B30-AE01DAE15F91}"/>
              </a:ext>
            </a:extLst>
          </p:cNvPr>
          <p:cNvCxnSpPr>
            <a:cxnSpLocks/>
          </p:cNvCxnSpPr>
          <p:nvPr/>
        </p:nvCxnSpPr>
        <p:spPr>
          <a:xfrm>
            <a:off x="5278056" y="1894154"/>
            <a:ext cx="2156005" cy="70825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FB1F27-E1E5-5E9B-464A-09D2A369AD6A}"/>
              </a:ext>
            </a:extLst>
          </p:cNvPr>
          <p:cNvCxnSpPr>
            <a:cxnSpLocks/>
          </p:cNvCxnSpPr>
          <p:nvPr/>
        </p:nvCxnSpPr>
        <p:spPr>
          <a:xfrm>
            <a:off x="1458410" y="3574793"/>
            <a:ext cx="2314937" cy="30861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D14F7A-5D2B-F3CC-65C8-1DF046C3F90B}"/>
              </a:ext>
            </a:extLst>
          </p:cNvPr>
          <p:cNvCxnSpPr>
            <a:cxnSpLocks/>
          </p:cNvCxnSpPr>
          <p:nvPr/>
        </p:nvCxnSpPr>
        <p:spPr>
          <a:xfrm>
            <a:off x="8402961" y="4882308"/>
            <a:ext cx="2421276" cy="21773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B7AC8B-BB20-10A1-C31A-4E6ACBBC729D}"/>
              </a:ext>
            </a:extLst>
          </p:cNvPr>
          <p:cNvSpPr txBox="1"/>
          <p:nvPr/>
        </p:nvSpPr>
        <p:spPr>
          <a:xfrm>
            <a:off x="6356058" y="1894154"/>
            <a:ext cx="100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-19%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84507-7B82-9D2A-1C17-50D21C63AA34}"/>
              </a:ext>
            </a:extLst>
          </p:cNvPr>
          <p:cNvSpPr txBox="1"/>
          <p:nvPr/>
        </p:nvSpPr>
        <p:spPr>
          <a:xfrm>
            <a:off x="2497638" y="3359770"/>
            <a:ext cx="100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275FA-4D39-4051-0393-0A518C2FE9D8}"/>
              </a:ext>
            </a:extLst>
          </p:cNvPr>
          <p:cNvSpPr txBox="1"/>
          <p:nvPr/>
        </p:nvSpPr>
        <p:spPr>
          <a:xfrm>
            <a:off x="9346058" y="4621843"/>
            <a:ext cx="100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30854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FB422-8F58-EEB1-DA04-6B2B77A2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09" y="412531"/>
            <a:ext cx="9604004" cy="95681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C000"/>
                </a:solidFill>
                <a:latin typeface="Franklin Gothic Demi Cond" panose="020B0603020102020204" pitchFamily="34" charset="0"/>
                <a:cs typeface="Arial" panose="020B0604020202020204" pitchFamily="34" charset="0"/>
              </a:rPr>
              <a:t>Persistence at BCC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742A82-5C78-8748-AE6E-7D288D790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293629"/>
              </p:ext>
            </p:extLst>
          </p:nvPr>
        </p:nvGraphicFramePr>
        <p:xfrm>
          <a:off x="880647" y="1583538"/>
          <a:ext cx="10753055" cy="464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E4B966-1296-ABF2-DC99-88FBF34B32A0}"/>
              </a:ext>
            </a:extLst>
          </p:cNvPr>
          <p:cNvSpPr txBox="1"/>
          <p:nvPr/>
        </p:nvSpPr>
        <p:spPr>
          <a:xfrm>
            <a:off x="4680642" y="5546060"/>
            <a:ext cx="78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F21-S22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13811-BD89-1B3F-97C2-FD7320E11CF4}"/>
              </a:ext>
            </a:extLst>
          </p:cNvPr>
          <p:cNvSpPr txBox="1"/>
          <p:nvPr/>
        </p:nvSpPr>
        <p:spPr>
          <a:xfrm>
            <a:off x="3735207" y="5558376"/>
            <a:ext cx="78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F20-S21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B193B7-74ED-49E1-CBA3-9B600BEC14CD}"/>
              </a:ext>
            </a:extLst>
          </p:cNvPr>
          <p:cNvSpPr txBox="1"/>
          <p:nvPr/>
        </p:nvSpPr>
        <p:spPr>
          <a:xfrm>
            <a:off x="2789772" y="5558376"/>
            <a:ext cx="78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F19-S20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4F04E-C315-A307-65D8-2B5A164062D5}"/>
              </a:ext>
            </a:extLst>
          </p:cNvPr>
          <p:cNvSpPr txBox="1"/>
          <p:nvPr/>
        </p:nvSpPr>
        <p:spPr>
          <a:xfrm>
            <a:off x="1835284" y="5565067"/>
            <a:ext cx="78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F18-S19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F8026-FDE0-3A1D-0B98-2301354CB6F5}"/>
              </a:ext>
            </a:extLst>
          </p:cNvPr>
          <p:cNvSpPr txBox="1"/>
          <p:nvPr/>
        </p:nvSpPr>
        <p:spPr>
          <a:xfrm>
            <a:off x="7055304" y="5565067"/>
            <a:ext cx="78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F18-F19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DFCA1-2621-BD1D-AAB0-D4B9AB758C55}"/>
              </a:ext>
            </a:extLst>
          </p:cNvPr>
          <p:cNvSpPr txBox="1"/>
          <p:nvPr/>
        </p:nvSpPr>
        <p:spPr>
          <a:xfrm>
            <a:off x="8000739" y="5565067"/>
            <a:ext cx="78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F19-F20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6645CF-6414-AE1F-2856-70F8703E72FE}"/>
              </a:ext>
            </a:extLst>
          </p:cNvPr>
          <p:cNvSpPr txBox="1"/>
          <p:nvPr/>
        </p:nvSpPr>
        <p:spPr>
          <a:xfrm>
            <a:off x="9010528" y="5556014"/>
            <a:ext cx="78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F20-F21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498C7E-A651-A8F3-2012-B858D9B4FBB2}"/>
              </a:ext>
            </a:extLst>
          </p:cNvPr>
          <p:cNvSpPr txBox="1"/>
          <p:nvPr/>
        </p:nvSpPr>
        <p:spPr>
          <a:xfrm>
            <a:off x="9947489" y="5556013"/>
            <a:ext cx="78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F21-F22</a:t>
            </a:r>
          </a:p>
        </p:txBody>
      </p:sp>
    </p:spTree>
    <p:extLst>
      <p:ext uri="{BB962C8B-B14F-4D97-AF65-F5344CB8AC3E}">
        <p14:creationId xmlns:p14="http://schemas.microsoft.com/office/powerpoint/2010/main" val="37343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C63A-0D8D-824D-B18A-0A860659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35" y="365127"/>
            <a:ext cx="10814178" cy="92841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Franklin Gothic Demi Cond" panose="020B0603020102020204" pitchFamily="34" charset="0"/>
              </a:rPr>
              <a:t>Fall ‘20 to Spring ‘21 Persistence: First Time Students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F781-BED6-2345-A936-314BB1566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814410"/>
              </p:ext>
            </p:extLst>
          </p:nvPr>
        </p:nvGraphicFramePr>
        <p:xfrm>
          <a:off x="2182655" y="1637573"/>
          <a:ext cx="7538751" cy="4469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9214">
                  <a:extLst>
                    <a:ext uri="{9D8B030D-6E8A-4147-A177-3AD203B41FA5}">
                      <a16:colId xmlns:a16="http://schemas.microsoft.com/office/drawing/2014/main" val="2470070628"/>
                    </a:ext>
                  </a:extLst>
                </a:gridCol>
                <a:gridCol w="3649537">
                  <a:extLst>
                    <a:ext uri="{9D8B030D-6E8A-4147-A177-3AD203B41FA5}">
                      <a16:colId xmlns:a16="http://schemas.microsoft.com/office/drawing/2014/main" val="1042766224"/>
                    </a:ext>
                  </a:extLst>
                </a:gridCol>
              </a:tblGrid>
              <a:tr h="390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Ethnicity</a:t>
                      </a:r>
                    </a:p>
                  </a:txBody>
                  <a:tcPr marL="11716" marR="11716" marT="11716" marB="0" anchor="b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Persistence Rate</a:t>
                      </a:r>
                    </a:p>
                  </a:txBody>
                  <a:tcPr marL="11716" marR="11716" marT="11716" marB="0" anchor="b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29057"/>
                  </a:ext>
                </a:extLst>
              </a:tr>
              <a:tr h="296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effectLst/>
                          <a:latin typeface="Franklin Gothic Medium" panose="020B0603020102020204" pitchFamily="34" charset="0"/>
                        </a:rPr>
                        <a:t>American Indian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effectLst/>
                          <a:latin typeface="Franklin Gothic Medium" panose="020B0603020102020204" pitchFamily="34" charset="0"/>
                        </a:rPr>
                        <a:t>33%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/>
                </a:tc>
                <a:extLst>
                  <a:ext uri="{0D108BD9-81ED-4DB2-BD59-A6C34878D82A}">
                    <a16:rowId xmlns:a16="http://schemas.microsoft.com/office/drawing/2014/main" val="1771699133"/>
                  </a:ext>
                </a:extLst>
              </a:tr>
              <a:tr h="283981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Asian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50%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93702"/>
                  </a:ext>
                </a:extLst>
              </a:tr>
              <a:tr h="235297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Black/African American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effectLst/>
                          <a:latin typeface="Franklin Gothic Medium" panose="020B0603020102020204" pitchFamily="34" charset="0"/>
                        </a:rPr>
                        <a:t>43%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/>
                </a:tc>
                <a:extLst>
                  <a:ext uri="{0D108BD9-81ED-4DB2-BD59-A6C34878D82A}">
                    <a16:rowId xmlns:a16="http://schemas.microsoft.com/office/drawing/2014/main" val="976447624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Latinx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50%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16265"/>
                  </a:ext>
                </a:extLst>
              </a:tr>
              <a:tr h="264677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effectLst/>
                          <a:latin typeface="Franklin Gothic Medium" panose="020B0603020102020204" pitchFamily="34" charset="0"/>
                        </a:rPr>
                        <a:t>Pacific Islander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effectLst/>
                          <a:latin typeface="Franklin Gothic Medium" panose="020B0603020102020204" pitchFamily="34" charset="0"/>
                        </a:rPr>
                        <a:t>0%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/>
                </a:tc>
                <a:extLst>
                  <a:ext uri="{0D108BD9-81ED-4DB2-BD59-A6C34878D82A}">
                    <a16:rowId xmlns:a16="http://schemas.microsoft.com/office/drawing/2014/main" val="852997566"/>
                  </a:ext>
                </a:extLst>
              </a:tr>
              <a:tr h="29747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Two or More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54%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95568"/>
                  </a:ext>
                </a:extLst>
              </a:tr>
              <a:tr h="257843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Unknown/NR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effectLst/>
                          <a:latin typeface="Franklin Gothic Medium" panose="020B0603020102020204" pitchFamily="34" charset="0"/>
                        </a:rPr>
                        <a:t>48%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/>
                </a:tc>
                <a:extLst>
                  <a:ext uri="{0D108BD9-81ED-4DB2-BD59-A6C34878D82A}">
                    <a16:rowId xmlns:a16="http://schemas.microsoft.com/office/drawing/2014/main" val="1362393972"/>
                  </a:ext>
                </a:extLst>
              </a:tr>
              <a:tr h="308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White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57%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1716" marR="11716" marT="11716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518050"/>
                  </a:ext>
                </a:extLst>
              </a:tr>
              <a:tr h="46732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Overall First Time Students</a:t>
                      </a:r>
                    </a:p>
                  </a:txBody>
                  <a:tcPr marL="11716" marR="11716" marT="11716" marB="0" anchor="b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51%</a:t>
                      </a:r>
                    </a:p>
                  </a:txBody>
                  <a:tcPr marL="11716" marR="11716" marT="11716" marB="0" anchor="b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28159"/>
                  </a:ext>
                </a:extLst>
              </a:tr>
              <a:tr h="46732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Overall College</a:t>
                      </a:r>
                    </a:p>
                  </a:txBody>
                  <a:tcPr marL="11716" marR="11716" marT="11716" marB="0" anchor="b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48%</a:t>
                      </a:r>
                    </a:p>
                  </a:txBody>
                  <a:tcPr marL="11716" marR="11716" marT="11716" marB="0" anchor="b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65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11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78863FE1-0DB6-F70C-9183-D69BCDB83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172772"/>
              </p:ext>
            </p:extLst>
          </p:nvPr>
        </p:nvGraphicFramePr>
        <p:xfrm>
          <a:off x="1401316" y="1770391"/>
          <a:ext cx="2488099" cy="388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9" name="Student Completion: Demographics"/>
          <p:cNvSpPr txBox="1">
            <a:spLocks noGrp="1"/>
          </p:cNvSpPr>
          <p:nvPr>
            <p:ph type="title"/>
          </p:nvPr>
        </p:nvSpPr>
        <p:spPr>
          <a:xfrm>
            <a:off x="773575" y="55990"/>
            <a:ext cx="1075284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560831">
              <a:defRPr sz="6144" spc="-122"/>
            </a:lvl1pPr>
          </a:lstStyle>
          <a:p>
            <a:r>
              <a:rPr lang="en-US" sz="4000" b="1" dirty="0">
                <a:solidFill>
                  <a:srgbClr val="007088"/>
                </a:solidFill>
              </a:rPr>
              <a:t>Service Area Feeder School </a:t>
            </a:r>
            <a:r>
              <a:rPr sz="4000" b="1" dirty="0">
                <a:solidFill>
                  <a:srgbClr val="007088"/>
                </a:solidFill>
              </a:rPr>
              <a:t>Demographics</a:t>
            </a:r>
          </a:p>
        </p:txBody>
      </p:sp>
      <p:sp>
        <p:nvSpPr>
          <p:cNvPr id="170" name="* Most recent data provided by California Department of Education, Data Quest"/>
          <p:cNvSpPr txBox="1"/>
          <p:nvPr/>
        </p:nvSpPr>
        <p:spPr>
          <a:xfrm>
            <a:off x="899944" y="6354757"/>
            <a:ext cx="6954752" cy="24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508000" indent="-508000" algn="l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2000">
                <a:solidFill>
                  <a:srgbClr val="000000"/>
                </a:solidFill>
              </a:defRPr>
            </a:lvl1pPr>
          </a:lstStyle>
          <a:p>
            <a:r>
              <a:rPr sz="1100" dirty="0"/>
              <a:t>* Most recent data provided by California Department of Education, Data Quest</a:t>
            </a:r>
            <a:r>
              <a:rPr lang="en-US" sz="1100" dirty="0"/>
              <a:t>.</a:t>
            </a:r>
          </a:p>
        </p:txBody>
      </p:sp>
      <p:sp>
        <p:nvSpPr>
          <p:cNvPr id="171" name="CA Dept. of Ed."/>
          <p:cNvSpPr txBox="1"/>
          <p:nvPr/>
        </p:nvSpPr>
        <p:spPr>
          <a:xfrm>
            <a:off x="10190267" y="6275961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 u="sng">
                <a:hlinkClick r:id="" action="ppaction://noaction"/>
              </a:defRPr>
            </a:lvl1pPr>
          </a:lstStyle>
          <a:p>
            <a:pPr>
              <a:defRPr u="none"/>
            </a:pPr>
            <a:endParaRPr sz="126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73D24-6868-E8F4-FD46-D53480CCE11E}"/>
              </a:ext>
            </a:extLst>
          </p:cNvPr>
          <p:cNvSpPr txBox="1"/>
          <p:nvPr/>
        </p:nvSpPr>
        <p:spPr>
          <a:xfrm>
            <a:off x="1401316" y="1166426"/>
            <a:ext cx="1037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Students Enrolled in Community College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EFCEC-C331-5B6F-8D43-9D387EEA1B0F}"/>
              </a:ext>
            </a:extLst>
          </p:cNvPr>
          <p:cNvSpPr txBox="1"/>
          <p:nvPr/>
        </p:nvSpPr>
        <p:spPr>
          <a:xfrm>
            <a:off x="4440174" y="2758723"/>
            <a:ext cx="588723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18%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9CE167-258A-7FD6-EBAD-B12F4FDEDF60}"/>
              </a:ext>
            </a:extLst>
          </p:cNvPr>
          <p:cNvSpPr txBox="1"/>
          <p:nvPr/>
        </p:nvSpPr>
        <p:spPr>
          <a:xfrm rot="16200000">
            <a:off x="405766" y="4474835"/>
            <a:ext cx="236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</a:rPr>
              <a:t>Albany, Emeryville, </a:t>
            </a:r>
          </a:p>
          <a:p>
            <a:pPr algn="ctr"/>
            <a:r>
              <a:rPr lang="en-US" sz="1200" b="1" dirty="0">
                <a:solidFill>
                  <a:schemeClr val="accent6"/>
                </a:solidFill>
              </a:rPr>
              <a:t>Berkeley, Oakland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635D9BF-C852-D8F5-867B-DBC41EF31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463918"/>
              </p:ext>
            </p:extLst>
          </p:nvPr>
        </p:nvGraphicFramePr>
        <p:xfrm>
          <a:off x="6682962" y="1770391"/>
          <a:ext cx="2488099" cy="388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C469764-5C67-4EFB-5CC2-49E036442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583224"/>
              </p:ext>
            </p:extLst>
          </p:nvPr>
        </p:nvGraphicFramePr>
        <p:xfrm>
          <a:off x="9299298" y="1770391"/>
          <a:ext cx="2488099" cy="388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7A9FB98-668E-379A-BAB7-3F87927E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345107"/>
              </p:ext>
            </p:extLst>
          </p:nvPr>
        </p:nvGraphicFramePr>
        <p:xfrm>
          <a:off x="4033977" y="1770391"/>
          <a:ext cx="2488099" cy="388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5" name="Left Brace 24">
            <a:extLst>
              <a:ext uri="{FF2B5EF4-FFF2-40B4-BE49-F238E27FC236}">
                <a16:creationId xmlns:a16="http://schemas.microsoft.com/office/drawing/2014/main" id="{124121A0-D14E-40B1-5BFE-5848AEE209EB}"/>
              </a:ext>
            </a:extLst>
          </p:cNvPr>
          <p:cNvSpPr/>
          <p:nvPr/>
        </p:nvSpPr>
        <p:spPr>
          <a:xfrm>
            <a:off x="1755471" y="3733278"/>
            <a:ext cx="227232" cy="1944781"/>
          </a:xfrm>
          <a:prstGeom prst="leftBrac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A8BC4-8526-36A9-870D-94A3BA279623}"/>
              </a:ext>
            </a:extLst>
          </p:cNvPr>
          <p:cNvSpPr txBox="1"/>
          <p:nvPr/>
        </p:nvSpPr>
        <p:spPr>
          <a:xfrm rot="16200000">
            <a:off x="-269388" y="2620222"/>
            <a:ext cx="2362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</a:rPr>
              <a:t>Alameda County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D66BD302-58B1-D36A-0E95-E4CE66D88180}"/>
              </a:ext>
            </a:extLst>
          </p:cNvPr>
          <p:cNvSpPr/>
          <p:nvPr/>
        </p:nvSpPr>
        <p:spPr>
          <a:xfrm>
            <a:off x="1080317" y="1786332"/>
            <a:ext cx="227232" cy="1944781"/>
          </a:xfrm>
          <a:prstGeom prst="leftBrac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D97211-2B77-729F-1B17-AD9679DEB67E}"/>
              </a:ext>
            </a:extLst>
          </p:cNvPr>
          <p:cNvSpPr txBox="1"/>
          <p:nvPr/>
        </p:nvSpPr>
        <p:spPr>
          <a:xfrm>
            <a:off x="7350871" y="5706306"/>
            <a:ext cx="11736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2016-17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CCCC6-FF40-402B-4525-47433FB4F215}"/>
              </a:ext>
            </a:extLst>
          </p:cNvPr>
          <p:cNvSpPr txBox="1"/>
          <p:nvPr/>
        </p:nvSpPr>
        <p:spPr>
          <a:xfrm>
            <a:off x="9967207" y="5706306"/>
            <a:ext cx="11736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2017-18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599F13-D3FE-8D94-C467-764BB9E0FDF9}"/>
              </a:ext>
            </a:extLst>
          </p:cNvPr>
          <p:cNvSpPr txBox="1"/>
          <p:nvPr/>
        </p:nvSpPr>
        <p:spPr>
          <a:xfrm>
            <a:off x="4734535" y="5648681"/>
            <a:ext cx="11736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2015-16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42AA94-D985-3B43-9D6A-9EA14219A386}"/>
              </a:ext>
            </a:extLst>
          </p:cNvPr>
          <p:cNvSpPr txBox="1"/>
          <p:nvPr/>
        </p:nvSpPr>
        <p:spPr>
          <a:xfrm>
            <a:off x="2027623" y="5630422"/>
            <a:ext cx="11736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2014-15</a:t>
            </a:r>
          </a:p>
        </p:txBody>
      </p:sp>
    </p:spTree>
    <p:extLst>
      <p:ext uri="{BB962C8B-B14F-4D97-AF65-F5344CB8AC3E}">
        <p14:creationId xmlns:p14="http://schemas.microsoft.com/office/powerpoint/2010/main" val="121132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tudent Completion: Future Pipeline"/>
          <p:cNvSpPr txBox="1">
            <a:spLocks noGrp="1"/>
          </p:cNvSpPr>
          <p:nvPr>
            <p:ph type="title"/>
          </p:nvPr>
        </p:nvSpPr>
        <p:spPr>
          <a:xfrm>
            <a:off x="415170" y="365128"/>
            <a:ext cx="11111245" cy="723810"/>
          </a:xfrm>
          <a:prstGeom prst="rect">
            <a:avLst/>
          </a:prstGeom>
        </p:spPr>
        <p:txBody>
          <a:bodyPr>
            <a:normAutofit/>
          </a:bodyPr>
          <a:lstStyle>
            <a:lvl1pPr defTabSz="560831">
              <a:defRPr sz="6144" spc="-122"/>
            </a:lvl1pPr>
          </a:lstStyle>
          <a:p>
            <a:r>
              <a:rPr lang="en-US" sz="4289" b="1" dirty="0">
                <a:solidFill>
                  <a:srgbClr val="007088"/>
                </a:solidFill>
                <a:latin typeface="+mn-lt"/>
              </a:rPr>
              <a:t>Service Area Enrollment</a:t>
            </a:r>
            <a:r>
              <a:rPr sz="4289" b="1" dirty="0">
                <a:solidFill>
                  <a:srgbClr val="007088"/>
                </a:solidFill>
                <a:latin typeface="+mn-lt"/>
              </a:rPr>
              <a:t> Pipeline</a:t>
            </a:r>
            <a:endParaRPr lang="en-US" sz="4289" b="1" dirty="0">
              <a:solidFill>
                <a:srgbClr val="007088"/>
              </a:solidFill>
              <a:latin typeface="+mn-lt"/>
            </a:endParaRPr>
          </a:p>
        </p:txBody>
      </p:sp>
      <p:sp>
        <p:nvSpPr>
          <p:cNvPr id="3" name="Analysis of CA Department of Education Albany, Berkeley, Emeryville, and Oakland K-12 public school data suggests a potential increase in student populations shown in green and a decrease in student populations shown in black. The percent changes are relative to Grade 12 (2022).">
            <a:extLst>
              <a:ext uri="{FF2B5EF4-FFF2-40B4-BE49-F238E27FC236}">
                <a16:creationId xmlns:a16="http://schemas.microsoft.com/office/drawing/2014/main" id="{65D8BD31-673A-0CC8-0760-196742967E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909" y="5258166"/>
            <a:ext cx="11111245" cy="1115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sz="1600" b="1" dirty="0">
                <a:solidFill>
                  <a:schemeClr val="tx2"/>
                </a:solidFill>
                <a:latin typeface="+mj-lt"/>
              </a:rPr>
              <a:t>Albany, Berkeley, Emeryville, and Oakland K-12 public school data suggests a potential increase in student populations shown in green. The percent changes are relative to Grade 12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from 2021-</a:t>
            </a:r>
            <a:r>
              <a:rPr sz="1600" b="1" dirty="0">
                <a:solidFill>
                  <a:schemeClr val="tx2"/>
                </a:solidFill>
                <a:latin typeface="+mj-lt"/>
              </a:rPr>
              <a:t>22.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1D1A10"/>
                </a:solidFill>
                <a:latin typeface="+mj-lt"/>
              </a:rPr>
              <a:t>29% of Albany, 18% of Berkeley, 30% of Emeryville, and 29% of Oakland public high school completers attend a community college.</a:t>
            </a:r>
          </a:p>
          <a:p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0" name="% Student Population Change Relative to Grade 12 (2021-22)"/>
          <p:cNvSpPr txBox="1"/>
          <p:nvPr/>
        </p:nvSpPr>
        <p:spPr>
          <a:xfrm>
            <a:off x="568599" y="1135003"/>
            <a:ext cx="7240765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b="1" dirty="0">
                <a:solidFill>
                  <a:srgbClr val="1D1A10"/>
                </a:solidFill>
              </a:rPr>
              <a:t>% Student Population Change Relative to Grade 12 </a:t>
            </a:r>
            <a:r>
              <a:rPr lang="en-US" b="1" dirty="0">
                <a:solidFill>
                  <a:srgbClr val="1D1A10"/>
                </a:solidFill>
              </a:rPr>
              <a:t>from </a:t>
            </a:r>
            <a:r>
              <a:rPr b="1" dirty="0">
                <a:solidFill>
                  <a:srgbClr val="1D1A10"/>
                </a:solidFill>
              </a:rPr>
              <a:t>2021-22</a:t>
            </a:r>
            <a:endParaRPr lang="en-US" b="1" dirty="0">
              <a:solidFill>
                <a:srgbClr val="1D1A10"/>
              </a:solidFill>
            </a:endParaRPr>
          </a:p>
        </p:txBody>
      </p:sp>
      <p:sp>
        <p:nvSpPr>
          <p:cNvPr id="211" name="CA Dept. of Ed."/>
          <p:cNvSpPr txBox="1"/>
          <p:nvPr/>
        </p:nvSpPr>
        <p:spPr>
          <a:xfrm>
            <a:off x="10460576" y="6238441"/>
            <a:ext cx="120116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 dirty="0">
                <a:latin typeface="Palatino Linotype"/>
              </a:rPr>
              <a:t>CA Dept. of Ed.</a:t>
            </a:r>
            <a:endParaRPr lang="en-US" sz="1266" dirty="0">
              <a:latin typeface="Palatino Linotype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5A2807-B49E-D631-63D3-6873482A2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628539"/>
              </p:ext>
            </p:extLst>
          </p:nvPr>
        </p:nvGraphicFramePr>
        <p:xfrm>
          <a:off x="685909" y="1714984"/>
          <a:ext cx="10975830" cy="3406140"/>
        </p:xfrm>
        <a:graphic>
          <a:graphicData uri="http://schemas.openxmlformats.org/drawingml/2006/table">
            <a:tbl>
              <a:tblPr/>
              <a:tblGrid>
                <a:gridCol w="3295692">
                  <a:extLst>
                    <a:ext uri="{9D8B030D-6E8A-4147-A177-3AD203B41FA5}">
                      <a16:colId xmlns:a16="http://schemas.microsoft.com/office/drawing/2014/main" val="899898069"/>
                    </a:ext>
                  </a:extLst>
                </a:gridCol>
                <a:gridCol w="1280023">
                  <a:extLst>
                    <a:ext uri="{9D8B030D-6E8A-4147-A177-3AD203B41FA5}">
                      <a16:colId xmlns:a16="http://schemas.microsoft.com/office/drawing/2014/main" val="2364562813"/>
                    </a:ext>
                  </a:extLst>
                </a:gridCol>
                <a:gridCol w="1280023">
                  <a:extLst>
                    <a:ext uri="{9D8B030D-6E8A-4147-A177-3AD203B41FA5}">
                      <a16:colId xmlns:a16="http://schemas.microsoft.com/office/drawing/2014/main" val="618467574"/>
                    </a:ext>
                  </a:extLst>
                </a:gridCol>
                <a:gridCol w="1280023">
                  <a:extLst>
                    <a:ext uri="{9D8B030D-6E8A-4147-A177-3AD203B41FA5}">
                      <a16:colId xmlns:a16="http://schemas.microsoft.com/office/drawing/2014/main" val="2842379298"/>
                    </a:ext>
                  </a:extLst>
                </a:gridCol>
                <a:gridCol w="1280023">
                  <a:extLst>
                    <a:ext uri="{9D8B030D-6E8A-4147-A177-3AD203B41FA5}">
                      <a16:colId xmlns:a16="http://schemas.microsoft.com/office/drawing/2014/main" val="3701996385"/>
                    </a:ext>
                  </a:extLst>
                </a:gridCol>
                <a:gridCol w="1280023">
                  <a:extLst>
                    <a:ext uri="{9D8B030D-6E8A-4147-A177-3AD203B41FA5}">
                      <a16:colId xmlns:a16="http://schemas.microsoft.com/office/drawing/2014/main" val="4071748775"/>
                    </a:ext>
                  </a:extLst>
                </a:gridCol>
                <a:gridCol w="1280023">
                  <a:extLst>
                    <a:ext uri="{9D8B030D-6E8A-4147-A177-3AD203B41FA5}">
                      <a16:colId xmlns:a16="http://schemas.microsoft.com/office/drawing/2014/main" val="3560493388"/>
                    </a:ext>
                  </a:extLst>
                </a:gridCol>
              </a:tblGrid>
              <a:tr h="27697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YR-2022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YR-2023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YR-2024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YR-2025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YR-2026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YR-2027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043"/>
                  </a:ext>
                </a:extLst>
              </a:tr>
              <a:tr h="276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Ethnicity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Grade 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Grade 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Grade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Grade 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Grade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Grade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110679"/>
                  </a:ext>
                </a:extLst>
              </a:tr>
              <a:tr h="26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African American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1,000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97934"/>
                  </a:ext>
                </a:extLst>
              </a:tr>
              <a:tr h="21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American Indian/Native Alaskan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        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09292"/>
                  </a:ext>
                </a:extLst>
              </a:tr>
              <a:tr h="26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Asian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     615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12197"/>
                  </a:ext>
                </a:extLst>
              </a:tr>
              <a:tr h="273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Filipino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        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5147"/>
                  </a:ext>
                </a:extLst>
              </a:tr>
              <a:tr h="26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Latinx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2,088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09087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Pacific Islander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        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52806"/>
                  </a:ext>
                </a:extLst>
              </a:tr>
              <a:tr h="26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     794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27269"/>
                  </a:ext>
                </a:extLst>
              </a:tr>
              <a:tr h="260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Two or More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     293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307"/>
                  </a:ext>
                </a:extLst>
              </a:tr>
              <a:tr h="201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Not Reported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        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11273"/>
                  </a:ext>
                </a:extLst>
              </a:tr>
              <a:tr h="276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              4,986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-12%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43023"/>
                  </a:ext>
                </a:extLst>
              </a:tr>
            </a:tbl>
          </a:graphicData>
        </a:graphic>
      </p:graphicFrame>
      <p:sp>
        <p:nvSpPr>
          <p:cNvPr id="19" name="Analysis of most recent CA Dept. of Ed Data - from AY 2017-2018 - indicates 29% of Albany, 18% of Berkeley, 30% of Emeryville, and 29% of Oakland public high school completers attend a California community college.">
            <a:extLst>
              <a:ext uri="{FF2B5EF4-FFF2-40B4-BE49-F238E27FC236}">
                <a16:creationId xmlns:a16="http://schemas.microsoft.com/office/drawing/2014/main" id="{12FAFD97-4671-FA14-4883-47BCD3AD463D}"/>
              </a:ext>
            </a:extLst>
          </p:cNvPr>
          <p:cNvSpPr txBox="1"/>
          <p:nvPr/>
        </p:nvSpPr>
        <p:spPr>
          <a:xfrm>
            <a:off x="769072" y="5953707"/>
            <a:ext cx="11028082" cy="28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1600"/>
            </a:lvl1pPr>
          </a:lstStyle>
          <a:p>
            <a:pPr>
              <a:defRPr sz="3000"/>
            </a:pPr>
            <a:endParaRPr lang="en-US" sz="1400" b="1" dirty="0">
              <a:solidFill>
                <a:srgbClr val="1D1A1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972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4781700-8372-A304-1B15-43731ADF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5"/>
            <a:ext cx="6542815" cy="6858000"/>
          </a:xfrm>
          <a:prstGeom prst="rect">
            <a:avLst/>
          </a:prstGeom>
        </p:spPr>
      </p:pic>
      <p:sp>
        <p:nvSpPr>
          <p:cNvPr id="331" name="Diversity, Equity, Inclusion &amp; the Global Community"/>
          <p:cNvSpPr txBox="1">
            <a:spLocks noGrp="1"/>
          </p:cNvSpPr>
          <p:nvPr>
            <p:ph type="title"/>
          </p:nvPr>
        </p:nvSpPr>
        <p:spPr>
          <a:xfrm>
            <a:off x="6835366" y="16718"/>
            <a:ext cx="4922900" cy="1013988"/>
          </a:xfrm>
          <a:prstGeom prst="rect">
            <a:avLst/>
          </a:prstGeom>
        </p:spPr>
        <p:txBody>
          <a:bodyPr>
            <a:normAutofit/>
          </a:bodyPr>
          <a:lstStyle>
            <a:lvl1pPr defTabSz="274574">
              <a:defRPr sz="3008" spc="-60"/>
            </a:lvl1pPr>
          </a:lstStyle>
          <a:p>
            <a:r>
              <a:rPr lang="en-US" b="1" dirty="0">
                <a:solidFill>
                  <a:srgbClr val="007088"/>
                </a:solidFill>
              </a:rPr>
              <a:t>Gentrification</a:t>
            </a:r>
            <a:endParaRPr b="1" dirty="0">
              <a:solidFill>
                <a:srgbClr val="007088"/>
              </a:solidFill>
            </a:endParaRPr>
          </a:p>
        </p:txBody>
      </p:sp>
      <p:sp>
        <p:nvSpPr>
          <p:cNvPr id="332" name="Urban Displacement Project (UC Berkeley)"/>
          <p:cNvSpPr txBox="1">
            <a:spLocks noGrp="1"/>
          </p:cNvSpPr>
          <p:nvPr>
            <p:ph idx="1"/>
          </p:nvPr>
        </p:nvSpPr>
        <p:spPr>
          <a:xfrm>
            <a:off x="7018301" y="6108592"/>
            <a:ext cx="5386540" cy="74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08000" indent="-508000">
              <a:spcBef>
                <a:spcPts val="4200"/>
              </a:spcBef>
              <a:defRPr sz="3800" u="sng">
                <a:hlinkClick r:id="" action="ppaction://noaction"/>
              </a:defRPr>
            </a:lvl1pPr>
          </a:lstStyle>
          <a:p>
            <a:pPr marL="0" indent="0">
              <a:lnSpc>
                <a:spcPct val="100000"/>
              </a:lnSpc>
              <a:buNone/>
              <a:defRPr u="none"/>
            </a:pPr>
            <a:r>
              <a:rPr sz="1800" u="sng" dirty="0">
                <a:latin typeface="Century Gothic"/>
                <a:hlinkClick r:id="rId4"/>
              </a:rPr>
              <a:t>Urban Displacement Project</a:t>
            </a:r>
            <a:r>
              <a:rPr lang="en-US" sz="1800" u="sng" dirty="0">
                <a:latin typeface="Century Gothic"/>
                <a:hlinkClick r:id="rId4"/>
              </a:rPr>
              <a:t> </a:t>
            </a:r>
            <a:r>
              <a:rPr sz="1800" u="sng" dirty="0">
                <a:latin typeface="Century Gothic"/>
                <a:hlinkClick r:id="rId4"/>
              </a:rPr>
              <a:t>(UC Berkeley)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4A9DD55B-CBA5-697D-FD64-363F6A7D3B7D}"/>
              </a:ext>
            </a:extLst>
          </p:cNvPr>
          <p:cNvSpPr/>
          <p:nvPr/>
        </p:nvSpPr>
        <p:spPr>
          <a:xfrm>
            <a:off x="1940650" y="4132127"/>
            <a:ext cx="135802" cy="1267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5C0685C5-1BA0-5B14-331B-3CFEC4484B39}"/>
              </a:ext>
            </a:extLst>
          </p:cNvPr>
          <p:cNvSpPr/>
          <p:nvPr/>
        </p:nvSpPr>
        <p:spPr>
          <a:xfrm>
            <a:off x="2989380" y="4687664"/>
            <a:ext cx="135802" cy="1267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000BCA13-CA13-5C9D-6FF0-BA12DAFE61A5}"/>
              </a:ext>
            </a:extLst>
          </p:cNvPr>
          <p:cNvSpPr/>
          <p:nvPr/>
        </p:nvSpPr>
        <p:spPr>
          <a:xfrm>
            <a:off x="2998100" y="3367517"/>
            <a:ext cx="135802" cy="1267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CA8666F-914A-D779-DCF9-EBEA412BF2B5}"/>
              </a:ext>
            </a:extLst>
          </p:cNvPr>
          <p:cNvSpPr/>
          <p:nvPr/>
        </p:nvSpPr>
        <p:spPr>
          <a:xfrm>
            <a:off x="3839424" y="5766076"/>
            <a:ext cx="135802" cy="1267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83A7E1A-EB75-06FB-DAED-53CCF8423C1A}"/>
              </a:ext>
            </a:extLst>
          </p:cNvPr>
          <p:cNvSpPr/>
          <p:nvPr/>
        </p:nvSpPr>
        <p:spPr>
          <a:xfrm>
            <a:off x="2407348" y="4348605"/>
            <a:ext cx="135802" cy="1267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615BA6BE-2111-FA80-8BCE-5D8CEBA305A1}"/>
              </a:ext>
            </a:extLst>
          </p:cNvPr>
          <p:cNvSpPr/>
          <p:nvPr/>
        </p:nvSpPr>
        <p:spPr>
          <a:xfrm>
            <a:off x="1615746" y="2058067"/>
            <a:ext cx="135802" cy="1267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3438DEF7-5F4F-4830-E8AC-3964ACF088C6}"/>
              </a:ext>
            </a:extLst>
          </p:cNvPr>
          <p:cNvSpPr/>
          <p:nvPr/>
        </p:nvSpPr>
        <p:spPr>
          <a:xfrm>
            <a:off x="1610536" y="3178218"/>
            <a:ext cx="135802" cy="1267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5B558AB-BC06-3B34-10B7-B039709554B0}"/>
              </a:ext>
            </a:extLst>
          </p:cNvPr>
          <p:cNvSpPr/>
          <p:nvPr/>
        </p:nvSpPr>
        <p:spPr>
          <a:xfrm>
            <a:off x="1576350" y="938783"/>
            <a:ext cx="135802" cy="1267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D091AB-1A66-044A-DC9C-818D5188B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700" y="1996966"/>
            <a:ext cx="285899" cy="1969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5CA4C5-F9FE-01F7-C40A-88CFA68B80D7}"/>
              </a:ext>
            </a:extLst>
          </p:cNvPr>
          <p:cNvSpPr txBox="1"/>
          <p:nvPr/>
        </p:nvSpPr>
        <p:spPr>
          <a:xfrm>
            <a:off x="6953061" y="915495"/>
            <a:ext cx="45098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In 2018, over 10% or 161,343 low income households (living below 80% of the area’s median income) were at risk of or currently experiencing gentrification.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Nearly half of these households live in either Alameda or San Francisco  counties.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Ongoing and advanced gentrification is most prevalent in San Francisco (18.5% of all tracts) and Alameda (11.1% of tracts) counties.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98E67C-780E-156C-E1DD-4937B9107F28}"/>
              </a:ext>
            </a:extLst>
          </p:cNvPr>
          <p:cNvSpPr/>
          <p:nvPr/>
        </p:nvSpPr>
        <p:spPr>
          <a:xfrm>
            <a:off x="5567881" y="4132127"/>
            <a:ext cx="226337" cy="177213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9389B8-B2F5-7011-10AD-B45F80B4939A}"/>
              </a:ext>
            </a:extLst>
          </p:cNvPr>
          <p:cNvSpPr/>
          <p:nvPr/>
        </p:nvSpPr>
        <p:spPr>
          <a:xfrm>
            <a:off x="5985671" y="3954914"/>
            <a:ext cx="226337" cy="1772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BAC94F-070D-4DDF-96F9-C0529ED5789F}"/>
              </a:ext>
            </a:extLst>
          </p:cNvPr>
          <p:cNvSpPr txBox="1"/>
          <p:nvPr/>
        </p:nvSpPr>
        <p:spPr>
          <a:xfrm>
            <a:off x="1246851" y="2927092"/>
            <a:ext cx="930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Emery HS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AA271-1634-1DEA-AECC-874F15069D9E}"/>
              </a:ext>
            </a:extLst>
          </p:cNvPr>
          <p:cNvSpPr txBox="1"/>
          <p:nvPr/>
        </p:nvSpPr>
        <p:spPr>
          <a:xfrm>
            <a:off x="983299" y="2126825"/>
            <a:ext cx="1069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Berkeley HS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9941B4-69E0-1747-4B88-8701A2A3D163}"/>
              </a:ext>
            </a:extLst>
          </p:cNvPr>
          <p:cNvSpPr txBox="1"/>
          <p:nvPr/>
        </p:nvSpPr>
        <p:spPr>
          <a:xfrm>
            <a:off x="1406048" y="714102"/>
            <a:ext cx="1069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Albany 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1AEE79-2056-3283-B946-87DEEDAC8885}"/>
              </a:ext>
            </a:extLst>
          </p:cNvPr>
          <p:cNvSpPr txBox="1"/>
          <p:nvPr/>
        </p:nvSpPr>
        <p:spPr>
          <a:xfrm>
            <a:off x="2454709" y="3167390"/>
            <a:ext cx="1358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Oakland Tech 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E21361-38F6-F5E8-AC94-20E74971B828}"/>
              </a:ext>
            </a:extLst>
          </p:cNvPr>
          <p:cNvSpPr txBox="1"/>
          <p:nvPr/>
        </p:nvSpPr>
        <p:spPr>
          <a:xfrm>
            <a:off x="1067145" y="4209774"/>
            <a:ext cx="1358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10000"/>
                  </a:schemeClr>
                </a:solidFill>
              </a:rPr>
              <a:t>McClymonds</a:t>
            </a:r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 HS</a:t>
            </a: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4A1629E1-A1D8-F830-30F3-82970F1E55BE}"/>
              </a:ext>
            </a:extLst>
          </p:cNvPr>
          <p:cNvSpPr/>
          <p:nvPr/>
        </p:nvSpPr>
        <p:spPr>
          <a:xfrm>
            <a:off x="1964995" y="4737608"/>
            <a:ext cx="135802" cy="1267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4C1299-C06F-6E72-3C66-D9D43B4F55F6}"/>
              </a:ext>
            </a:extLst>
          </p:cNvPr>
          <p:cNvSpPr txBox="1"/>
          <p:nvPr/>
        </p:nvSpPr>
        <p:spPr>
          <a:xfrm>
            <a:off x="2499132" y="4258875"/>
            <a:ext cx="1517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Street Academy HS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D001AB-2110-EB06-01BA-0757900BF1D1}"/>
              </a:ext>
            </a:extLst>
          </p:cNvPr>
          <p:cNvSpPr txBox="1"/>
          <p:nvPr/>
        </p:nvSpPr>
        <p:spPr>
          <a:xfrm>
            <a:off x="1851461" y="4827140"/>
            <a:ext cx="1079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10000"/>
                  </a:schemeClr>
                </a:solidFill>
              </a:rPr>
              <a:t>MetWest</a:t>
            </a:r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 HS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15C1D1-42F2-E2C1-812C-90D73E1DEEBB}"/>
              </a:ext>
            </a:extLst>
          </p:cNvPr>
          <p:cNvSpPr txBox="1"/>
          <p:nvPr/>
        </p:nvSpPr>
        <p:spPr>
          <a:xfrm>
            <a:off x="2882326" y="4801763"/>
            <a:ext cx="1358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Oakland HS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769B32-67CC-CD59-E394-F9CCDF5FD406}"/>
              </a:ext>
            </a:extLst>
          </p:cNvPr>
          <p:cNvSpPr txBox="1"/>
          <p:nvPr/>
        </p:nvSpPr>
        <p:spPr>
          <a:xfrm>
            <a:off x="3740896" y="5892824"/>
            <a:ext cx="1358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Fremont HS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tudent Completion: Key Takeaways from Research Studies"/>
          <p:cNvSpPr txBox="1">
            <a:spLocks noGrp="1"/>
          </p:cNvSpPr>
          <p:nvPr>
            <p:ph type="title"/>
          </p:nvPr>
        </p:nvSpPr>
        <p:spPr>
          <a:xfrm>
            <a:off x="415170" y="284585"/>
            <a:ext cx="11111245" cy="948456"/>
          </a:xfrm>
          <a:prstGeom prst="rect">
            <a:avLst/>
          </a:prstGeom>
        </p:spPr>
        <p:txBody>
          <a:bodyPr>
            <a:normAutofit/>
          </a:bodyPr>
          <a:lstStyle>
            <a:lvl1pPr defTabSz="560831">
              <a:defRPr sz="6144" spc="-122"/>
            </a:lvl1pPr>
          </a:lstStyle>
          <a:p>
            <a:r>
              <a:rPr sz="3600" b="1" dirty="0">
                <a:solidFill>
                  <a:srgbClr val="007088"/>
                </a:solidFill>
              </a:rPr>
              <a:t>Student </a:t>
            </a:r>
            <a:r>
              <a:rPr lang="en-US" sz="3600" b="1" dirty="0">
                <a:solidFill>
                  <a:srgbClr val="007088"/>
                </a:solidFill>
              </a:rPr>
              <a:t>Success</a:t>
            </a:r>
            <a:r>
              <a:rPr sz="3600" b="1" dirty="0">
                <a:solidFill>
                  <a:srgbClr val="007088"/>
                </a:solidFill>
              </a:rPr>
              <a:t>: Key Takeaways from Research</a:t>
            </a:r>
          </a:p>
        </p:txBody>
      </p:sp>
      <p:sp>
        <p:nvSpPr>
          <p:cNvPr id="292" name="Survey of 6,000 community college students from 10 community colleges in California and 8 other states conducted by North Carolina State University revealed the top ten (10) challenges to student success.…"/>
          <p:cNvSpPr txBox="1">
            <a:spLocks noGrp="1"/>
          </p:cNvSpPr>
          <p:nvPr>
            <p:ph idx="1"/>
          </p:nvPr>
        </p:nvSpPr>
        <p:spPr>
          <a:xfrm>
            <a:off x="415170" y="1647731"/>
            <a:ext cx="11111245" cy="4529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180730">
              <a:spcBef>
                <a:spcPts val="1266"/>
              </a:spcBef>
              <a:buNone/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Survey of 6,000 community college students from 10 community colleges in California and 8 other states conducted by North Carolina State University revealed the top ten (10) challenges to student success.</a:t>
            </a:r>
            <a:endParaRPr lang="en-US" sz="1600" b="1" dirty="0">
              <a:solidFill>
                <a:schemeClr val="tx2"/>
              </a:solidFill>
              <a:latin typeface="Century Gothic"/>
            </a:endParaRP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Work (34%)</a:t>
            </a: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Paying expenses (34%)</a:t>
            </a: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Meeting demands of family and friends (30%)</a:t>
            </a: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Online classes, e.g. difficulty learning material on their own, lack of interaction with faculty (21%)</a:t>
            </a: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Parking on campus (21%)</a:t>
            </a: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Developmental courses, courses were too hard (17%)</a:t>
            </a: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Faculty (16%)</a:t>
            </a: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Health and disability (16%)</a:t>
            </a: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Doing college-level work (15%)</a:t>
            </a:r>
          </a:p>
          <a:p>
            <a:pPr marL="156845" indent="-156845" defTabSz="180730">
              <a:spcBef>
                <a:spcPts val="1266"/>
              </a:spcBef>
              <a:defRPr sz="1979"/>
            </a:pPr>
            <a:r>
              <a:rPr sz="1600" b="1" dirty="0">
                <a:solidFill>
                  <a:schemeClr val="tx2"/>
                </a:solidFill>
                <a:latin typeface="Century Gothic"/>
              </a:rPr>
              <a:t>Registering for courses (14%)</a:t>
            </a:r>
          </a:p>
          <a:p>
            <a:pPr marL="0" indent="0" defTabSz="180730">
              <a:spcBef>
                <a:spcPts val="1266"/>
              </a:spcBef>
              <a:buNone/>
              <a:defRPr sz="1979"/>
            </a:pPr>
            <a:r>
              <a:rPr lang="en-US" sz="1200" dirty="0">
                <a:solidFill>
                  <a:schemeClr val="tx2"/>
                </a:solidFill>
                <a:latin typeface="Century Gothic"/>
              </a:rPr>
              <a:t>*</a:t>
            </a:r>
            <a:r>
              <a:rPr sz="1200" dirty="0">
                <a:solidFill>
                  <a:schemeClr val="tx2"/>
                </a:solidFill>
                <a:latin typeface="Century Gothic"/>
              </a:rPr>
              <a:t>Percentages do not add to 100% as students could choose more than one option</a:t>
            </a:r>
          </a:p>
        </p:txBody>
      </p:sp>
      <p:sp>
        <p:nvSpPr>
          <p:cNvPr id="293" name="RISC Report"/>
          <p:cNvSpPr txBox="1"/>
          <p:nvPr/>
        </p:nvSpPr>
        <p:spPr>
          <a:xfrm>
            <a:off x="9116840" y="6068597"/>
            <a:ext cx="2659990" cy="50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406" dirty="0"/>
              <a:t>RISC Report</a:t>
            </a:r>
            <a:r>
              <a:rPr lang="en-US" sz="1406" dirty="0"/>
              <a:t> (Fall 2017 &amp; Fall 2018; Published 2019)</a:t>
            </a:r>
            <a:endParaRPr sz="140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91A2B-2D3C-1F55-E14F-F27FD44D46E1}"/>
              </a:ext>
            </a:extLst>
          </p:cNvPr>
          <p:cNvSpPr txBox="1"/>
          <p:nvPr/>
        </p:nvSpPr>
        <p:spPr>
          <a:xfrm>
            <a:off x="415170" y="1128144"/>
            <a:ext cx="1065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/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Non-academic obstacles might be key drivers of dropout rates for low-income students. </a:t>
            </a:r>
            <a:endParaRPr lang="en-US" b="1" dirty="0">
              <a:solidFill>
                <a:schemeClr val="tx2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alta - 2021 Light">
  <a:themeElements>
    <a:clrScheme name="Custom 3">
      <a:dk1>
        <a:srgbClr val="999999"/>
      </a:dk1>
      <a:lt1>
        <a:srgbClr val="EDEAE0"/>
      </a:lt1>
      <a:dk2>
        <a:srgbClr val="000000"/>
      </a:dk2>
      <a:lt2>
        <a:srgbClr val="F2DD85"/>
      </a:lt2>
      <a:accent1>
        <a:srgbClr val="007088"/>
      </a:accent1>
      <a:accent2>
        <a:srgbClr val="937D4E"/>
      </a:accent2>
      <a:accent3>
        <a:srgbClr val="7FAE49"/>
      </a:accent3>
      <a:accent4>
        <a:srgbClr val="41B8C8"/>
      </a:accent4>
      <a:accent5>
        <a:srgbClr val="6C41AE"/>
      </a:accent5>
      <a:accent6>
        <a:srgbClr val="AE494D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5826C9-E45D-C24D-ADFA-49BE4C54F9E2}" vid="{2F115936-9F68-B44A-BD1B-A3E9C1367E42}"/>
    </a:ext>
  </a:extLst>
</a:theme>
</file>

<file path=ppt/theme/theme2.xml><?xml version="1.0" encoding="utf-8"?>
<a:theme xmlns:a="http://schemas.openxmlformats.org/drawingml/2006/main" name="1_Peralta 2021">
  <a:themeElements>
    <a:clrScheme name="Peralta 2021">
      <a:dk1>
        <a:srgbClr val="000000"/>
      </a:dk1>
      <a:lt1>
        <a:srgbClr val="FFFFFF"/>
      </a:lt1>
      <a:dk2>
        <a:srgbClr val="103459"/>
      </a:dk2>
      <a:lt2>
        <a:srgbClr val="E7E6E6"/>
      </a:lt2>
      <a:accent1>
        <a:srgbClr val="0E4C90"/>
      </a:accent1>
      <a:accent2>
        <a:srgbClr val="D15E14"/>
      </a:accent2>
      <a:accent3>
        <a:srgbClr val="AA9767"/>
      </a:accent3>
      <a:accent4>
        <a:srgbClr val="1D8649"/>
      </a:accent4>
      <a:accent5>
        <a:srgbClr val="416BA9"/>
      </a:accent5>
      <a:accent6>
        <a:srgbClr val="101820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5826C9-E45D-C24D-ADFA-49BE4C54F9E2}" vid="{66F4F8FE-955B-F540-8685-A1B3D72FC871}"/>
    </a:ext>
  </a:extLst>
</a:theme>
</file>

<file path=ppt/theme/theme3.xml><?xml version="1.0" encoding="utf-8"?>
<a:theme xmlns:a="http://schemas.openxmlformats.org/drawingml/2006/main" name="2_Peralta 2021">
  <a:themeElements>
    <a:clrScheme name="Peralta 2021">
      <a:dk1>
        <a:srgbClr val="000000"/>
      </a:dk1>
      <a:lt1>
        <a:srgbClr val="FFFFFF"/>
      </a:lt1>
      <a:dk2>
        <a:srgbClr val="103459"/>
      </a:dk2>
      <a:lt2>
        <a:srgbClr val="E7E6E6"/>
      </a:lt2>
      <a:accent1>
        <a:srgbClr val="0E4C90"/>
      </a:accent1>
      <a:accent2>
        <a:srgbClr val="D15E14"/>
      </a:accent2>
      <a:accent3>
        <a:srgbClr val="AA9767"/>
      </a:accent3>
      <a:accent4>
        <a:srgbClr val="1D8649"/>
      </a:accent4>
      <a:accent5>
        <a:srgbClr val="416BA9"/>
      </a:accent5>
      <a:accent6>
        <a:srgbClr val="101820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5826C9-E45D-C24D-ADFA-49BE4C54F9E2}" vid="{BFFC9857-B7EF-9949-9DCF-CC776603F9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Peralta - 2021 Light</Template>
  <TotalTime>18770</TotalTime>
  <Words>767</Words>
  <Application>Microsoft Macintosh PowerPoint</Application>
  <PresentationFormat>Widescreen</PresentationFormat>
  <Paragraphs>196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Century Gothic</vt:lpstr>
      <vt:lpstr>Franklin Gothic Demi Cond</vt:lpstr>
      <vt:lpstr>Franklin Gothic Medium</vt:lpstr>
      <vt:lpstr>Franklin Gothic Medium Cond</vt:lpstr>
      <vt:lpstr>Garamond</vt:lpstr>
      <vt:lpstr>Helvetica</vt:lpstr>
      <vt:lpstr>Palatino Linotype</vt:lpstr>
      <vt:lpstr>Zapf Dingbats</vt:lpstr>
      <vt:lpstr>Peralta - 2021 Light</vt:lpstr>
      <vt:lpstr>1_Peralta 2021</vt:lpstr>
      <vt:lpstr>2_Peralta 2021</vt:lpstr>
      <vt:lpstr>PowerPoint Presentation</vt:lpstr>
      <vt:lpstr>Fall 2022 Enrollment (as of October 10, 2022)</vt:lpstr>
      <vt:lpstr>PowerPoint Presentation</vt:lpstr>
      <vt:lpstr>Persistence at BCC</vt:lpstr>
      <vt:lpstr>Fall ‘20 to Spring ‘21 Persistence: First Time Students</vt:lpstr>
      <vt:lpstr>Service Area Feeder School Demographics</vt:lpstr>
      <vt:lpstr>Service Area Enrollment Pipeline</vt:lpstr>
      <vt:lpstr>Gentrification</vt:lpstr>
      <vt:lpstr>Student Success: Key Takeaways from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Phoumy Sayavong</dc:creator>
  <cp:lastModifiedBy>Phoumy Sayavong</cp:lastModifiedBy>
  <cp:revision>87</cp:revision>
  <dcterms:created xsi:type="dcterms:W3CDTF">2022-02-07T19:10:08Z</dcterms:created>
  <dcterms:modified xsi:type="dcterms:W3CDTF">2022-10-11T21:20:38Z</dcterms:modified>
</cp:coreProperties>
</file>