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37"/>
  </p:notesMasterIdLst>
  <p:sldIdLst>
    <p:sldId id="256" r:id="rId4"/>
    <p:sldId id="356" r:id="rId5"/>
    <p:sldId id="355" r:id="rId6"/>
    <p:sldId id="265" r:id="rId7"/>
    <p:sldId id="267" r:id="rId8"/>
    <p:sldId id="323" r:id="rId9"/>
    <p:sldId id="321" r:id="rId10"/>
    <p:sldId id="261" r:id="rId11"/>
    <p:sldId id="263" r:id="rId12"/>
    <p:sldId id="353" r:id="rId13"/>
    <p:sldId id="262" r:id="rId14"/>
    <p:sldId id="315" r:id="rId15"/>
    <p:sldId id="333" r:id="rId16"/>
    <p:sldId id="330" r:id="rId17"/>
    <p:sldId id="322" r:id="rId18"/>
    <p:sldId id="357" r:id="rId19"/>
    <p:sldId id="358" r:id="rId20"/>
    <p:sldId id="268" r:id="rId21"/>
    <p:sldId id="270" r:id="rId22"/>
    <p:sldId id="274" r:id="rId23"/>
    <p:sldId id="279" r:id="rId24"/>
    <p:sldId id="282" r:id="rId25"/>
    <p:sldId id="284" r:id="rId26"/>
    <p:sldId id="287" r:id="rId27"/>
    <p:sldId id="288" r:id="rId28"/>
    <p:sldId id="291" r:id="rId29"/>
    <p:sldId id="292" r:id="rId30"/>
    <p:sldId id="296" r:id="rId31"/>
    <p:sldId id="294" r:id="rId32"/>
    <p:sldId id="295" r:id="rId33"/>
    <p:sldId id="299" r:id="rId34"/>
    <p:sldId id="310" r:id="rId35"/>
    <p:sldId id="30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007088"/>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3"/>
    <p:restoredTop sz="93243"/>
  </p:normalViewPr>
  <p:slideViewPr>
    <p:cSldViewPr snapToGrid="0">
      <p:cViewPr varScale="1">
        <p:scale>
          <a:sx n="141" d="100"/>
          <a:sy n="141" d="100"/>
        </p:scale>
        <p:origin x="9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ayavong/Documents/ENROLLMENT/ENROLLMENT%20UPDATES/FALL%202022/Enrollment%20and%20Outcomes-Fall%20202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psayavong\Documents\EDUCATION%20MASTER%20PLAN\EMP%202023-27\EMP%20Research%20Dat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psayavong\Documents\EDUCATION%20MASTER%20PLAN\EMP%202023-27\EMP%20Research%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psayavong/Documents/ENROLLMENT/ENROLLMENT%20UPDATES/FALL%202022/Enrollment%20and%20Outcomes-Fall%20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psayavong/Documents/ENROLLMENT/Enrollment%20and%20Outcomes-202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psayavong/Documents/ENROLLMENT/ENROLLMENT%20UPDATES/Success%20by%20College%20by%20Annu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psayavong/Documents/ENROLLMENT/Enrollment%20and%20Outcomes-202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psayavong/Documents/ENROLLMENT/ENROLLMENT%20UPDATES/FALL%202022/Enrollment%20and%20Outcomes-Fall%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psayavong/Documents/ENROLLMENT/Enrollment%20and%20Outcomes-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psayavong/Downloads/Success%20by%20College%20by%20Annual.csv"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psayavong/Documents/ENROLLMENT/Enrollment%20and%20Outcomes-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3729262810626E-2"/>
          <c:y val="3.8980480461627109E-2"/>
          <c:w val="0.97334726830486529"/>
          <c:h val="0.7630486251498042"/>
        </c:manualLayout>
      </c:layout>
      <c:barChart>
        <c:barDir val="col"/>
        <c:grouping val="stacked"/>
        <c:varyColors val="0"/>
        <c:ser>
          <c:idx val="0"/>
          <c:order val="0"/>
          <c:tx>
            <c:strRef>
              <c:f>'Annual Headcount'!$A$23</c:f>
              <c:strCache>
                <c:ptCount val="1"/>
                <c:pt idx="0">
                  <c:v>Female</c:v>
                </c:pt>
              </c:strCache>
            </c:strRef>
          </c:tx>
          <c:spPr>
            <a:solidFill>
              <a:srgbClr val="00919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Headcount'!$E$23:$G$23</c:f>
              <c:numCache>
                <c:formatCode>0%</c:formatCode>
                <c:ptCount val="3"/>
                <c:pt idx="0">
                  <c:v>0.5595</c:v>
                </c:pt>
                <c:pt idx="1">
                  <c:v>0.58199999999999996</c:v>
                </c:pt>
                <c:pt idx="2">
                  <c:v>0.56999999999999995</c:v>
                </c:pt>
              </c:numCache>
            </c:numRef>
          </c:val>
          <c:extLst>
            <c:ext xmlns:c16="http://schemas.microsoft.com/office/drawing/2014/chart" uri="{C3380CC4-5D6E-409C-BE32-E72D297353CC}">
              <c16:uniqueId val="{00000000-F807-9041-971E-B6E78BBF87F9}"/>
            </c:ext>
          </c:extLst>
        </c:ser>
        <c:ser>
          <c:idx val="1"/>
          <c:order val="1"/>
          <c:tx>
            <c:strRef>
              <c:f>'Annual Headcount'!$A$24</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Headcount'!$E$24:$G$24</c:f>
              <c:numCache>
                <c:formatCode>0%</c:formatCode>
                <c:ptCount val="3"/>
                <c:pt idx="0">
                  <c:v>0.40749999999999997</c:v>
                </c:pt>
                <c:pt idx="1">
                  <c:v>0.38500000000000001</c:v>
                </c:pt>
                <c:pt idx="2">
                  <c:v>0.39</c:v>
                </c:pt>
              </c:numCache>
            </c:numRef>
          </c:val>
          <c:extLst>
            <c:ext xmlns:c16="http://schemas.microsoft.com/office/drawing/2014/chart" uri="{C3380CC4-5D6E-409C-BE32-E72D297353CC}">
              <c16:uniqueId val="{00000001-F807-9041-971E-B6E78BBF87F9}"/>
            </c:ext>
          </c:extLst>
        </c:ser>
        <c:ser>
          <c:idx val="2"/>
          <c:order val="2"/>
          <c:tx>
            <c:strRef>
              <c:f>'Annual Headcount'!$A$25</c:f>
              <c:strCache>
                <c:ptCount val="1"/>
                <c:pt idx="0">
                  <c:v>Unknown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Headcount'!$E$25:$G$25</c:f>
              <c:numCache>
                <c:formatCode>0%</c:formatCode>
                <c:ptCount val="3"/>
                <c:pt idx="0">
                  <c:v>3.3000000000000002E-2</c:v>
                </c:pt>
                <c:pt idx="1">
                  <c:v>3.3000000000000002E-2</c:v>
                </c:pt>
                <c:pt idx="2">
                  <c:v>0.04</c:v>
                </c:pt>
              </c:numCache>
            </c:numRef>
          </c:val>
          <c:extLst>
            <c:ext xmlns:c16="http://schemas.microsoft.com/office/drawing/2014/chart" uri="{C3380CC4-5D6E-409C-BE32-E72D297353CC}">
              <c16:uniqueId val="{00000002-F807-9041-971E-B6E78BBF87F9}"/>
            </c:ext>
          </c:extLst>
        </c:ser>
        <c:dLbls>
          <c:dLblPos val="ctr"/>
          <c:showLegendKey val="0"/>
          <c:showVal val="1"/>
          <c:showCatName val="0"/>
          <c:showSerName val="0"/>
          <c:showPercent val="0"/>
          <c:showBubbleSize val="0"/>
        </c:dLbls>
        <c:gapWidth val="150"/>
        <c:overlap val="100"/>
        <c:axId val="1509931728"/>
        <c:axId val="1199903216"/>
      </c:barChart>
      <c:catAx>
        <c:axId val="150993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9903216"/>
        <c:crosses val="autoZero"/>
        <c:auto val="1"/>
        <c:lblAlgn val="ctr"/>
        <c:lblOffset val="100"/>
        <c:noMultiLvlLbl val="0"/>
      </c:catAx>
      <c:valAx>
        <c:axId val="1199903216"/>
        <c:scaling>
          <c:orientation val="minMax"/>
        </c:scaling>
        <c:delete val="1"/>
        <c:axPos val="l"/>
        <c:numFmt formatCode="0%" sourceLinked="1"/>
        <c:majorTickMark val="none"/>
        <c:minorTickMark val="none"/>
        <c:tickLblPos val="nextTo"/>
        <c:crossAx val="1509931728"/>
        <c:crosses val="autoZero"/>
        <c:crossBetween val="between"/>
      </c:valAx>
      <c:spPr>
        <a:solidFill>
          <a:srgbClr val="937D4E">
            <a:lumMod val="40000"/>
            <a:lumOff val="60000"/>
          </a:srgbClr>
        </a:solid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Total Alameda County Students Enroll in CA Community College</c:v>
                </c:pt>
              </c:strCache>
            </c:strRef>
          </c:tx>
          <c:spPr>
            <a:solidFill>
              <a:srgbClr val="0070C0"/>
            </a:solidFill>
            <a:ln>
              <a:noFill/>
            </a:ln>
            <a:effectLst/>
          </c:spPr>
          <c:invertIfNegative val="0"/>
          <c:dLbls>
            <c:delete val="1"/>
          </c:dLbls>
          <c:cat>
            <c:strRef>
              <c:f>Sheet1!$A$2:$A$5</c:f>
              <c:strCache>
                <c:ptCount val="4"/>
                <c:pt idx="0">
                  <c:v>2014-2015</c:v>
                </c:pt>
                <c:pt idx="1">
                  <c:v>2015-2016</c:v>
                </c:pt>
                <c:pt idx="2">
                  <c:v>2016-2017</c:v>
                </c:pt>
                <c:pt idx="3">
                  <c:v>2017-2018</c:v>
                </c:pt>
              </c:strCache>
            </c:strRef>
          </c:cat>
          <c:val>
            <c:numRef>
              <c:f>Sheet1!$B$2:$B$5</c:f>
              <c:numCache>
                <c:formatCode>#,##0</c:formatCode>
                <c:ptCount val="4"/>
                <c:pt idx="0">
                  <c:v>4911</c:v>
                </c:pt>
                <c:pt idx="1">
                  <c:v>4809</c:v>
                </c:pt>
                <c:pt idx="2">
                  <c:v>4516</c:v>
                </c:pt>
                <c:pt idx="3">
                  <c:v>4566</c:v>
                </c:pt>
              </c:numCache>
            </c:numRef>
          </c:val>
          <c:extLst>
            <c:ext xmlns:c16="http://schemas.microsoft.com/office/drawing/2014/chart" uri="{C3380CC4-5D6E-409C-BE32-E72D297353CC}">
              <c16:uniqueId val="{00000000-3566-CD42-969A-FE77CA8AA57F}"/>
            </c:ext>
          </c:extLst>
        </c:ser>
        <c:ser>
          <c:idx val="1"/>
          <c:order val="1"/>
          <c:tx>
            <c:strRef>
              <c:f>Sheet1!$C$1</c:f>
              <c:strCache>
                <c:ptCount val="1"/>
                <c:pt idx="0">
                  <c:v>Total Albany, Emeryville, Berkeley, and Oakland Students Enrolled in CA Community College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2014-2015</c:v>
                </c:pt>
                <c:pt idx="1">
                  <c:v>2015-2016</c:v>
                </c:pt>
                <c:pt idx="2">
                  <c:v>2016-2017</c:v>
                </c:pt>
                <c:pt idx="3">
                  <c:v>2017-2018</c:v>
                </c:pt>
              </c:strCache>
            </c:strRef>
          </c:cat>
          <c:val>
            <c:numRef>
              <c:f>Sheet1!$C$2:$C$5</c:f>
              <c:numCache>
                <c:formatCode>General</c:formatCode>
                <c:ptCount val="4"/>
                <c:pt idx="0">
                  <c:v>902</c:v>
                </c:pt>
                <c:pt idx="1">
                  <c:v>879</c:v>
                </c:pt>
                <c:pt idx="2">
                  <c:v>900</c:v>
                </c:pt>
                <c:pt idx="3">
                  <c:v>817</c:v>
                </c:pt>
              </c:numCache>
            </c:numRef>
          </c:val>
          <c:extLst>
            <c:ext xmlns:c16="http://schemas.microsoft.com/office/drawing/2014/chart" uri="{C3380CC4-5D6E-409C-BE32-E72D297353CC}">
              <c16:uniqueId val="{00000001-3566-CD42-969A-FE77CA8AA57F}"/>
            </c:ext>
          </c:extLst>
        </c:ser>
        <c:dLbls>
          <c:dLblPos val="inEnd"/>
          <c:showLegendKey val="0"/>
          <c:showVal val="1"/>
          <c:showCatName val="0"/>
          <c:showSerName val="0"/>
          <c:showPercent val="0"/>
          <c:showBubbleSize val="0"/>
        </c:dLbls>
        <c:gapWidth val="150"/>
        <c:overlap val="100"/>
        <c:axId val="1450380239"/>
        <c:axId val="1344930367"/>
      </c:barChart>
      <c:catAx>
        <c:axId val="145038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4930367"/>
        <c:crosses val="autoZero"/>
        <c:auto val="1"/>
        <c:lblAlgn val="ctr"/>
        <c:lblOffset val="100"/>
        <c:noMultiLvlLbl val="0"/>
      </c:catAx>
      <c:valAx>
        <c:axId val="13449303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50380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Sheet1!$G$2</c:f>
              <c:strCache>
                <c:ptCount val="1"/>
                <c:pt idx="0">
                  <c:v>African American</c:v>
                </c:pt>
              </c:strCache>
            </c:strRef>
          </c:tx>
          <c:spPr>
            <a:ln w="28575" cap="rnd">
              <a:solidFill>
                <a:schemeClr val="accent1"/>
              </a:solidFill>
              <a:round/>
            </a:ln>
            <a:effectLst/>
          </c:spPr>
          <c:marker>
            <c:symbol val="none"/>
          </c:marker>
          <c:dLbls>
            <c:dLbl>
              <c:idx val="0"/>
              <c:layout>
                <c:manualLayout>
                  <c:x val="-4.9895153907029914E-2"/>
                  <c:y val="-3.9914744464026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2D-DC4E-ADCE-B96B15031277}"/>
                </c:ext>
              </c:extLst>
            </c:dLbl>
            <c:dLbl>
              <c:idx val="1"/>
              <c:layout>
                <c:manualLayout>
                  <c:x val="-2.3618974711763763E-2"/>
                  <c:y val="-1.78502754919817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2D-DC4E-ADCE-B96B15031277}"/>
                </c:ext>
              </c:extLst>
            </c:dLbl>
            <c:dLbl>
              <c:idx val="2"/>
              <c:layout>
                <c:manualLayout>
                  <c:x val="-4.9895153907029914E-2"/>
                  <c:y val="2.2479337760238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2D-DC4E-ADCE-B96B15031277}"/>
                </c:ext>
              </c:extLst>
            </c:dLbl>
            <c:dLbl>
              <c:idx val="3"/>
              <c:layout>
                <c:manualLayout>
                  <c:x val="-1.2842223957874391E-3"/>
                  <c:y val="-2.9515730759982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Sheet1!$H$2:$K$2</c:f>
              <c:numCache>
                <c:formatCode>0%</c:formatCode>
                <c:ptCount val="4"/>
                <c:pt idx="0">
                  <c:v>0.75</c:v>
                </c:pt>
                <c:pt idx="1">
                  <c:v>0.66</c:v>
                </c:pt>
                <c:pt idx="2">
                  <c:v>0.69</c:v>
                </c:pt>
                <c:pt idx="3">
                  <c:v>0.75</c:v>
                </c:pt>
              </c:numCache>
            </c:numRef>
          </c:val>
          <c:smooth val="0"/>
          <c:extLst>
            <c:ext xmlns:c16="http://schemas.microsoft.com/office/drawing/2014/chart" uri="{C3380CC4-5D6E-409C-BE32-E72D297353CC}">
              <c16:uniqueId val="{00000004-882D-DC4E-ADCE-B96B15031277}"/>
            </c:ext>
          </c:extLst>
        </c:ser>
        <c:ser>
          <c:idx val="1"/>
          <c:order val="1"/>
          <c:tx>
            <c:strRef>
              <c:f>Sheet1!$G$3</c:f>
              <c:strCache>
                <c:ptCount val="1"/>
                <c:pt idx="0">
                  <c:v>Am Indian or Alaska Native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Sheet1!$H$3:$K$3</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05-882D-DC4E-ADCE-B96B15031277}"/>
            </c:ext>
          </c:extLst>
        </c:ser>
        <c:ser>
          <c:idx val="2"/>
          <c:order val="2"/>
          <c:tx>
            <c:strRef>
              <c:f>Sheet1!$G$4</c:f>
              <c:strCache>
                <c:ptCount val="1"/>
                <c:pt idx="0">
                  <c:v>Asian</c:v>
                </c:pt>
              </c:strCache>
            </c:strRef>
          </c:tx>
          <c:spPr>
            <a:ln w="28575" cap="rnd">
              <a:solidFill>
                <a:schemeClr val="accent3"/>
              </a:solidFill>
              <a:round/>
            </a:ln>
            <a:effectLst/>
          </c:spPr>
          <c:marker>
            <c:symbol val="none"/>
          </c:marker>
          <c:dLbls>
            <c:dLbl>
              <c:idx val="0"/>
              <c:layout>
                <c:manualLayout>
                  <c:x val="-4.0698491188686771E-2"/>
                  <c:y val="1.9012999858890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D-DC4E-ADCE-B96B15031277}"/>
                </c:ext>
              </c:extLst>
            </c:dLbl>
            <c:dLbl>
              <c:idx val="1"/>
              <c:layout>
                <c:manualLayout>
                  <c:x val="-1.9444372604496999E-2"/>
                  <c:y val="9.17706135882083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D-DC4E-ADCE-B96B15031277}"/>
                </c:ext>
              </c:extLst>
            </c:dLbl>
            <c:dLbl>
              <c:idx val="2"/>
              <c:layout>
                <c:manualLayout>
                  <c:x val="-2.2305165752000457E-2"/>
                  <c:y val="1.68131035214990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D-DC4E-ADCE-B96B15031277}"/>
                </c:ext>
              </c:extLst>
            </c:dLbl>
            <c:dLbl>
              <c:idx val="3"/>
              <c:layout>
                <c:manualLayout>
                  <c:x val="1.3167676161608848E-2"/>
                  <c:y val="1.208032405619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Sheet1!$H$4:$K$4</c:f>
              <c:numCache>
                <c:formatCode>0%</c:formatCode>
                <c:ptCount val="4"/>
                <c:pt idx="0">
                  <c:v>0.74</c:v>
                </c:pt>
                <c:pt idx="1">
                  <c:v>0.72</c:v>
                </c:pt>
                <c:pt idx="2">
                  <c:v>0.72</c:v>
                </c:pt>
                <c:pt idx="3">
                  <c:v>0.76</c:v>
                </c:pt>
              </c:numCache>
            </c:numRef>
          </c:val>
          <c:smooth val="0"/>
          <c:extLst>
            <c:ext xmlns:c16="http://schemas.microsoft.com/office/drawing/2014/chart" uri="{C3380CC4-5D6E-409C-BE32-E72D297353CC}">
              <c16:uniqueId val="{0000000A-882D-DC4E-ADCE-B96B15031277}"/>
            </c:ext>
          </c:extLst>
        </c:ser>
        <c:ser>
          <c:idx val="3"/>
          <c:order val="3"/>
          <c:tx>
            <c:strRef>
              <c:f>Sheet1!$G$5</c:f>
              <c:strCache>
                <c:ptCount val="1"/>
                <c:pt idx="0">
                  <c:v>Filipino</c:v>
                </c:pt>
              </c:strCache>
            </c:strRef>
          </c:tx>
          <c:spPr>
            <a:ln w="28575" cap="rnd">
              <a:solidFill>
                <a:schemeClr val="accent4"/>
              </a:solidFill>
              <a:round/>
            </a:ln>
            <a:effectLst/>
          </c:spPr>
          <c:marker>
            <c:symbol val="none"/>
          </c:marker>
          <c:dLbls>
            <c:dLbl>
              <c:idx val="0"/>
              <c:layout>
                <c:manualLayout>
                  <c:x val="-2.2305165752000457E-2"/>
                  <c:y val="5.14764825349793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2D-DC4E-ADCE-B96B15031277}"/>
                </c:ext>
              </c:extLst>
            </c:dLbl>
            <c:dLbl>
              <c:idx val="1"/>
              <c:layout>
                <c:manualLayout>
                  <c:x val="-2.2305165752000457E-2"/>
                  <c:y val="4.6743703069674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2D-DC4E-ADCE-B96B15031277}"/>
                </c:ext>
              </c:extLst>
            </c:dLbl>
            <c:dLbl>
              <c:idx val="2"/>
              <c:layout>
                <c:manualLayout>
                  <c:x val="-1.836373887271063E-2"/>
                  <c:y val="2.2479337760238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2D-DC4E-ADCE-B96B15031277}"/>
                </c:ext>
              </c:extLst>
            </c:dLbl>
            <c:dLbl>
              <c:idx val="3"/>
              <c:layout>
                <c:manualLayout>
                  <c:x val="-1.7049929912947129E-2"/>
                  <c:y val="-8.71770335189416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Sheet1!$H$5:$K$5</c:f>
              <c:numCache>
                <c:formatCode>0%</c:formatCode>
                <c:ptCount val="4"/>
                <c:pt idx="0">
                  <c:v>0.67</c:v>
                </c:pt>
                <c:pt idx="1">
                  <c:v>0.63</c:v>
                </c:pt>
                <c:pt idx="2">
                  <c:v>0</c:v>
                </c:pt>
                <c:pt idx="3">
                  <c:v>0.7</c:v>
                </c:pt>
              </c:numCache>
            </c:numRef>
          </c:val>
          <c:smooth val="0"/>
          <c:extLst>
            <c:ext xmlns:c16="http://schemas.microsoft.com/office/drawing/2014/chart" uri="{C3380CC4-5D6E-409C-BE32-E72D297353CC}">
              <c16:uniqueId val="{0000000F-882D-DC4E-ADCE-B96B15031277}"/>
            </c:ext>
          </c:extLst>
        </c:ser>
        <c:ser>
          <c:idx val="4"/>
          <c:order val="4"/>
          <c:tx>
            <c:strRef>
              <c:f>Sheet1!$G$6</c:f>
              <c:strCache>
                <c:ptCount val="1"/>
                <c:pt idx="0">
                  <c:v>Latinx</c:v>
                </c:pt>
              </c:strCache>
            </c:strRef>
          </c:tx>
          <c:spPr>
            <a:ln w="28575" cap="rnd">
              <a:solidFill>
                <a:schemeClr val="accent5"/>
              </a:solidFill>
              <a:round/>
            </a:ln>
            <a:effectLst/>
          </c:spPr>
          <c:marker>
            <c:symbol val="none"/>
          </c:marker>
          <c:dLbls>
            <c:dLbl>
              <c:idx val="0"/>
              <c:layout>
                <c:manualLayout>
                  <c:x val="-9.1670761543673797E-3"/>
                  <c:y val="-4.6847420266722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2D-DC4E-ADCE-B96B15031277}"/>
                </c:ext>
              </c:extLst>
            </c:dLbl>
            <c:dLbl>
              <c:idx val="3"/>
              <c:layout>
                <c:manualLayout>
                  <c:x val="-2.493278367152707E-2"/>
                  <c:y val="-6.4179109773462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Sheet1!$H$6:$K$6</c:f>
              <c:numCache>
                <c:formatCode>0%</c:formatCode>
                <c:ptCount val="4"/>
                <c:pt idx="0">
                  <c:v>0.76</c:v>
                </c:pt>
                <c:pt idx="1">
                  <c:v>0.81</c:v>
                </c:pt>
                <c:pt idx="2">
                  <c:v>0.72</c:v>
                </c:pt>
                <c:pt idx="3">
                  <c:v>0.82</c:v>
                </c:pt>
              </c:numCache>
            </c:numRef>
          </c:val>
          <c:smooth val="0"/>
          <c:extLst>
            <c:ext xmlns:c16="http://schemas.microsoft.com/office/drawing/2014/chart" uri="{C3380CC4-5D6E-409C-BE32-E72D297353CC}">
              <c16:uniqueId val="{00000012-882D-DC4E-ADCE-B96B15031277}"/>
            </c:ext>
          </c:extLst>
        </c:ser>
        <c:ser>
          <c:idx val="5"/>
          <c:order val="5"/>
          <c:tx>
            <c:strRef>
              <c:f>Sheet1!$G$7</c:f>
              <c:strCache>
                <c:ptCount val="1"/>
                <c:pt idx="0">
                  <c:v>Pacific Islander</c:v>
                </c:pt>
              </c:strCache>
            </c:strRef>
          </c:tx>
          <c:spPr>
            <a:ln w="28575" cap="rnd">
              <a:solidFill>
                <a:schemeClr val="accent6"/>
              </a:solidFill>
              <a:round/>
            </a:ln>
            <a:effectLst/>
          </c:spPr>
          <c:marker>
            <c:symbol val="none"/>
          </c:marker>
          <c:dLbls>
            <c:dLbl>
              <c:idx val="0"/>
              <c:layout>
                <c:manualLayout>
                  <c:x val="-1.8363738872710544E-2"/>
                  <c:y val="2.5945675661586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2D-DC4E-ADCE-B96B15031277}"/>
                </c:ext>
              </c:extLst>
            </c:dLbl>
            <c:dLbl>
              <c:idx val="1"/>
              <c:layout>
                <c:manualLayout>
                  <c:x val="-2.3618974711763763E-2"/>
                  <c:y val="-8.7177033518941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82D-DC4E-ADCE-B96B15031277}"/>
                </c:ext>
              </c:extLst>
            </c:dLbl>
            <c:dLbl>
              <c:idx val="2"/>
              <c:layout>
                <c:manualLayout>
                  <c:x val="5.284822403028906E-3"/>
                  <c:y val="-2.2583054957286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82D-DC4E-ADCE-B96B15031277}"/>
                </c:ext>
              </c:extLst>
            </c:dLbl>
            <c:dLbl>
              <c:idx val="3"/>
              <c:layout>
                <c:manualLayout>
                  <c:x val="-1.7049929912947129E-2"/>
                  <c:y val="8.61398615484595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Sheet1!$H$7:$K$7</c:f>
              <c:numCache>
                <c:formatCode>0%</c:formatCode>
                <c:ptCount val="4"/>
                <c:pt idx="0">
                  <c:v>0.63</c:v>
                </c:pt>
                <c:pt idx="1">
                  <c:v>0.75</c:v>
                </c:pt>
                <c:pt idx="2">
                  <c:v>0.67</c:v>
                </c:pt>
                <c:pt idx="3">
                  <c:v>0.83</c:v>
                </c:pt>
              </c:numCache>
            </c:numRef>
          </c:val>
          <c:smooth val="0"/>
          <c:extLst>
            <c:ext xmlns:c16="http://schemas.microsoft.com/office/drawing/2014/chart" uri="{C3380CC4-5D6E-409C-BE32-E72D297353CC}">
              <c16:uniqueId val="{00000017-882D-DC4E-ADCE-B96B15031277}"/>
            </c:ext>
          </c:extLst>
        </c:ser>
        <c:ser>
          <c:idx val="6"/>
          <c:order val="6"/>
          <c:tx>
            <c:strRef>
              <c:f>Sheet1!$G$8</c:f>
              <c:strCache>
                <c:ptCount val="1"/>
                <c:pt idx="0">
                  <c:v>White</c:v>
                </c:pt>
              </c:strCache>
            </c:strRef>
          </c:tx>
          <c:spPr>
            <a:ln w="28575" cap="rnd">
              <a:solidFill>
                <a:schemeClr val="accent1">
                  <a:lumMod val="60000"/>
                </a:schemeClr>
              </a:solidFill>
              <a:round/>
            </a:ln>
            <a:effectLst/>
          </c:spPr>
          <c:marker>
            <c:symbol val="none"/>
          </c:marker>
          <c:dLbls>
            <c:dLbl>
              <c:idx val="3"/>
              <c:layout>
                <c:manualLayout>
                  <c:x val="-1.6816754684970337E-2"/>
                  <c:y val="2.650875086556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Sheet1!$H$8:$K$8</c:f>
              <c:numCache>
                <c:formatCode>0%</c:formatCode>
                <c:ptCount val="4"/>
                <c:pt idx="0">
                  <c:v>0.26</c:v>
                </c:pt>
                <c:pt idx="1">
                  <c:v>0.31</c:v>
                </c:pt>
                <c:pt idx="2">
                  <c:v>0.24</c:v>
                </c:pt>
                <c:pt idx="3">
                  <c:v>0.33</c:v>
                </c:pt>
              </c:numCache>
            </c:numRef>
          </c:val>
          <c:smooth val="0"/>
          <c:extLst>
            <c:ext xmlns:c16="http://schemas.microsoft.com/office/drawing/2014/chart" uri="{C3380CC4-5D6E-409C-BE32-E72D297353CC}">
              <c16:uniqueId val="{00000019-882D-DC4E-ADCE-B96B15031277}"/>
            </c:ext>
          </c:extLst>
        </c:ser>
        <c:ser>
          <c:idx val="7"/>
          <c:order val="7"/>
          <c:tx>
            <c:strRef>
              <c:f>Sheet1!$G$9</c:f>
              <c:strCache>
                <c:ptCount val="1"/>
                <c:pt idx="0">
                  <c:v>Two or More</c:v>
                </c:pt>
              </c:strCache>
            </c:strRef>
          </c:tx>
          <c:spPr>
            <a:ln w="28575" cap="rnd">
              <a:solidFill>
                <a:schemeClr val="accent2">
                  <a:lumMod val="60000"/>
                </a:schemeClr>
              </a:solidFill>
              <a:round/>
            </a:ln>
            <a:effectLst/>
          </c:spPr>
          <c:marker>
            <c:symbol val="none"/>
          </c:marker>
          <c:dLbls>
            <c:dLbl>
              <c:idx val="0"/>
              <c:layout>
                <c:manualLayout>
                  <c:x val="-3.3896271161893345E-2"/>
                  <c:y val="1.9576075062864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82D-DC4E-ADCE-B96B15031277}"/>
                </c:ext>
              </c:extLst>
            </c:dLbl>
            <c:dLbl>
              <c:idx val="1"/>
              <c:layout>
                <c:manualLayout>
                  <c:x val="-2.3618974711763763E-2"/>
                  <c:y val="-3.6448406562678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82D-DC4E-ADCE-B96B15031277}"/>
                </c:ext>
              </c:extLst>
            </c:dLbl>
            <c:dLbl>
              <c:idx val="2"/>
              <c:layout>
                <c:manualLayout>
                  <c:x val="-1.5502945725207029E-2"/>
                  <c:y val="3.3441426668256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82D-DC4E-ADCE-B96B15031277}"/>
                </c:ext>
              </c:extLst>
            </c:dLbl>
            <c:dLbl>
              <c:idx val="3"/>
              <c:layout>
                <c:manualLayout>
                  <c:x val="-1.1794694073893899E-2"/>
                  <c:y val="5.14764825349780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82D-DC4E-ADCE-B96B15031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Sheet1!$H$9:$K$9</c:f>
              <c:numCache>
                <c:formatCode>0%</c:formatCode>
                <c:ptCount val="4"/>
                <c:pt idx="0">
                  <c:v>0.22</c:v>
                </c:pt>
                <c:pt idx="1">
                  <c:v>0.1</c:v>
                </c:pt>
                <c:pt idx="2">
                  <c:v>0.23</c:v>
                </c:pt>
                <c:pt idx="3">
                  <c:v>0.48</c:v>
                </c:pt>
              </c:numCache>
            </c:numRef>
          </c:val>
          <c:smooth val="0"/>
          <c:extLst>
            <c:ext xmlns:c16="http://schemas.microsoft.com/office/drawing/2014/chart" uri="{C3380CC4-5D6E-409C-BE32-E72D297353CC}">
              <c16:uniqueId val="{0000001E-882D-DC4E-ADCE-B96B15031277}"/>
            </c:ext>
          </c:extLst>
        </c:ser>
        <c:ser>
          <c:idx val="8"/>
          <c:order val="8"/>
          <c:tx>
            <c:strRef>
              <c:f>Sheet1!$G$10</c:f>
              <c:strCache>
                <c:ptCount val="1"/>
                <c:pt idx="0">
                  <c:v>Not Reported</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Sheet1!$H$1:$K$1</c:f>
              <c:strCache>
                <c:ptCount val="4"/>
                <c:pt idx="0">
                  <c:v>2014-15</c:v>
                </c:pt>
                <c:pt idx="1">
                  <c:v>2015-16</c:v>
                </c:pt>
                <c:pt idx="2">
                  <c:v>2016-17</c:v>
                </c:pt>
                <c:pt idx="3">
                  <c:v>2017-18</c:v>
                </c:pt>
              </c:strCache>
            </c:strRef>
          </c:cat>
          <c:val>
            <c:numRef>
              <c:f>Sheet1!$H$10:$K$10</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1F-882D-DC4E-ADCE-B96B15031277}"/>
            </c:ext>
          </c:extLst>
        </c:ser>
        <c:dLbls>
          <c:dLblPos val="t"/>
          <c:showLegendKey val="0"/>
          <c:showVal val="1"/>
          <c:showCatName val="0"/>
          <c:showSerName val="0"/>
          <c:showPercent val="0"/>
          <c:showBubbleSize val="0"/>
        </c:dLbls>
        <c:smooth val="0"/>
        <c:axId val="1026127871"/>
        <c:axId val="1026106063"/>
      </c:lineChart>
      <c:catAx>
        <c:axId val="10261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26106063"/>
        <c:crosses val="autoZero"/>
        <c:auto val="1"/>
        <c:lblAlgn val="ctr"/>
        <c:lblOffset val="100"/>
        <c:noMultiLvlLbl val="0"/>
      </c:catAx>
      <c:valAx>
        <c:axId val="102610606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261278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Age Group</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'Annual Headcount'!$A$52</c:f>
              <c:strCache>
                <c:ptCount val="1"/>
                <c:pt idx="0">
                  <c:v>19 or Less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manualLayout>
                  <c:x val="-1.5547955693048397E-2"/>
                  <c:y val="2.781477187050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66-9747-A16A-0652BCE84C7F}"/>
                </c:ext>
              </c:extLst>
            </c:dLbl>
            <c:dLbl>
              <c:idx val="1"/>
              <c:layout>
                <c:manualLayout>
                  <c:x val="-1.4437387429259287E-2"/>
                  <c:y val="3.2450567182255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Headcount'!$E$52:$G$52</c:f>
              <c:numCache>
                <c:formatCode>0%</c:formatCode>
                <c:ptCount val="3"/>
                <c:pt idx="0">
                  <c:v>0.3049</c:v>
                </c:pt>
                <c:pt idx="1">
                  <c:v>0.3</c:v>
                </c:pt>
                <c:pt idx="2">
                  <c:v>0.32</c:v>
                </c:pt>
              </c:numCache>
            </c:numRef>
          </c:val>
          <c:smooth val="0"/>
          <c:extLst>
            <c:ext xmlns:c16="http://schemas.microsoft.com/office/drawing/2014/chart" uri="{C3380CC4-5D6E-409C-BE32-E72D297353CC}">
              <c16:uniqueId val="{00000000-C927-C040-821A-351B6B0E04DF}"/>
            </c:ext>
          </c:extLst>
        </c:ser>
        <c:ser>
          <c:idx val="1"/>
          <c:order val="1"/>
          <c:tx>
            <c:strRef>
              <c:f>'Annual Headcount'!$A$53</c:f>
              <c:strCache>
                <c:ptCount val="1"/>
                <c:pt idx="0">
                  <c:v>20 to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8845461103133575E-3"/>
                  <c:y val="-1.6225283591127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66-9747-A16A-0652BCE84C7F}"/>
                </c:ext>
              </c:extLst>
            </c:dLbl>
            <c:dLbl>
              <c:idx val="1"/>
              <c:layout>
                <c:manualLayout>
                  <c:x val="-1.4437387429259287E-2"/>
                  <c:y val="-2.5496874214629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Headcount'!$E$53:$G$53</c:f>
              <c:numCache>
                <c:formatCode>0%</c:formatCode>
                <c:ptCount val="3"/>
                <c:pt idx="0">
                  <c:v>0.316</c:v>
                </c:pt>
                <c:pt idx="1">
                  <c:v>0.31</c:v>
                </c:pt>
                <c:pt idx="2">
                  <c:v>0.3</c:v>
                </c:pt>
              </c:numCache>
            </c:numRef>
          </c:val>
          <c:smooth val="0"/>
          <c:extLst>
            <c:ext xmlns:c16="http://schemas.microsoft.com/office/drawing/2014/chart" uri="{C3380CC4-5D6E-409C-BE32-E72D297353CC}">
              <c16:uniqueId val="{00000001-C927-C040-821A-351B6B0E04DF}"/>
            </c:ext>
          </c:extLst>
        </c:ser>
        <c:ser>
          <c:idx val="2"/>
          <c:order val="2"/>
          <c:tx>
            <c:strRef>
              <c:f>'Annual Headcount'!$A$54</c:f>
              <c:strCache>
                <c:ptCount val="1"/>
                <c:pt idx="0">
                  <c:v>25 to 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1100797011994226E-2"/>
                  <c:y val="-1.8543181247003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66-9747-A16A-0652BCE84C7F}"/>
                </c:ext>
              </c:extLst>
            </c:dLbl>
            <c:dLbl>
              <c:idx val="1"/>
              <c:layout>
                <c:manualLayout>
                  <c:x val="-1.6658523956837628E-2"/>
                  <c:y val="-1.8543181247003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Headcount'!$E$54:$G$54</c:f>
              <c:numCache>
                <c:formatCode>0%</c:formatCode>
                <c:ptCount val="3"/>
                <c:pt idx="0">
                  <c:v>0.1515</c:v>
                </c:pt>
                <c:pt idx="1">
                  <c:v>0.15</c:v>
                </c:pt>
                <c:pt idx="2">
                  <c:v>0.15</c:v>
                </c:pt>
              </c:numCache>
            </c:numRef>
          </c:val>
          <c:smooth val="0"/>
          <c:extLst>
            <c:ext xmlns:c16="http://schemas.microsoft.com/office/drawing/2014/chart" uri="{C3380CC4-5D6E-409C-BE32-E72D297353CC}">
              <c16:uniqueId val="{00000002-C927-C040-821A-351B6B0E04DF}"/>
            </c:ext>
          </c:extLst>
        </c:ser>
        <c:ser>
          <c:idx val="3"/>
          <c:order val="3"/>
          <c:tx>
            <c:strRef>
              <c:f>'Annual Headcount'!$A$55</c:f>
              <c:strCache>
                <c:ptCount val="1"/>
                <c:pt idx="0">
                  <c:v>30 to 34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7769092220626715E-2"/>
                  <c:y val="-2.3178976558754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Headcount'!$E$55:$G$55</c:f>
              <c:numCache>
                <c:formatCode>0%</c:formatCode>
                <c:ptCount val="3"/>
                <c:pt idx="0">
                  <c:v>8.0699999999999994E-2</c:v>
                </c:pt>
                <c:pt idx="1">
                  <c:v>0.08</c:v>
                </c:pt>
                <c:pt idx="2">
                  <c:v>0.09</c:v>
                </c:pt>
              </c:numCache>
            </c:numRef>
          </c:val>
          <c:smooth val="0"/>
          <c:extLst>
            <c:ext xmlns:c16="http://schemas.microsoft.com/office/drawing/2014/chart" uri="{C3380CC4-5D6E-409C-BE32-E72D297353CC}">
              <c16:uniqueId val="{00000003-C927-C040-821A-351B6B0E04DF}"/>
            </c:ext>
          </c:extLst>
        </c:ser>
        <c:ser>
          <c:idx val="4"/>
          <c:order val="4"/>
          <c:tx>
            <c:strRef>
              <c:f>'Annual Headcount'!$A$56</c:f>
              <c:strCache>
                <c:ptCount val="1"/>
                <c:pt idx="0">
                  <c:v>35 to 39</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87966048441588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66-9747-A16A-0652BCE84C7F}"/>
                </c:ext>
              </c:extLst>
            </c:dLbl>
            <c:dLbl>
              <c:idx val="1"/>
              <c:layout>
                <c:manualLayout>
                  <c:x val="-1.776909222062671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Headcount'!$E$56:$G$56</c:f>
              <c:numCache>
                <c:formatCode>0%</c:formatCode>
                <c:ptCount val="3"/>
                <c:pt idx="0">
                  <c:v>4.36E-2</c:v>
                </c:pt>
                <c:pt idx="1">
                  <c:v>0.04</c:v>
                </c:pt>
                <c:pt idx="2">
                  <c:v>0.05</c:v>
                </c:pt>
              </c:numCache>
            </c:numRef>
          </c:val>
          <c:smooth val="0"/>
          <c:extLst>
            <c:ext xmlns:c16="http://schemas.microsoft.com/office/drawing/2014/chart" uri="{C3380CC4-5D6E-409C-BE32-E72D297353CC}">
              <c16:uniqueId val="{00000004-C927-C040-821A-351B6B0E04DF}"/>
            </c:ext>
          </c:extLst>
        </c:ser>
        <c:ser>
          <c:idx val="5"/>
          <c:order val="5"/>
          <c:tx>
            <c:strRef>
              <c:f>'Annual Headcount'!$A$57</c:f>
              <c:strCache>
                <c:ptCount val="1"/>
                <c:pt idx="0">
                  <c:v>40 to 49</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442761617746426E-2"/>
                  <c:y val="-2.31789765587550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66-9747-A16A-0652BCE84C7F}"/>
                </c:ext>
              </c:extLst>
            </c:dLbl>
            <c:dLbl>
              <c:idx val="2"/>
              <c:layout>
                <c:manualLayout>
                  <c:x val="2.1100797011994226E-2"/>
                  <c:y val="-4.63579531175093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7-C040-821A-351B6B0E04D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Headcount'!$E$57:$G$57</c:f>
              <c:numCache>
                <c:formatCode>0%</c:formatCode>
                <c:ptCount val="3"/>
                <c:pt idx="0">
                  <c:v>4.7699999999999999E-2</c:v>
                </c:pt>
                <c:pt idx="1">
                  <c:v>0.05</c:v>
                </c:pt>
                <c:pt idx="2">
                  <c:v>0.05</c:v>
                </c:pt>
              </c:numCache>
            </c:numRef>
          </c:val>
          <c:smooth val="0"/>
          <c:extLst>
            <c:ext xmlns:c16="http://schemas.microsoft.com/office/drawing/2014/chart" uri="{C3380CC4-5D6E-409C-BE32-E72D297353CC}">
              <c16:uniqueId val="{00000006-C927-C040-821A-351B6B0E04DF}"/>
            </c:ext>
          </c:extLst>
        </c:ser>
        <c:ser>
          <c:idx val="6"/>
          <c:order val="6"/>
          <c:tx>
            <c:strRef>
              <c:f>'Annual Headcount'!$A$58</c:f>
              <c:strCache>
                <c:ptCount val="1"/>
                <c:pt idx="0">
                  <c:v>50 +</c:v>
                </c:pt>
              </c:strCache>
            </c:strRef>
          </c:tx>
          <c:spPr>
            <a:ln w="38100" cap="rnd">
              <a:solidFill>
                <a:schemeClr val="accent1">
                  <a:lumMod val="60000"/>
                </a:schemeClr>
              </a:solidFill>
              <a:round/>
            </a:ln>
            <a:effectLst/>
          </c:spPr>
          <c:marker>
            <c:symbol val="circle"/>
            <c:size val="5"/>
            <c:spPr>
              <a:solidFill>
                <a:schemeClr val="accent1">
                  <a:lumMod val="60000"/>
                </a:schemeClr>
              </a:solidFill>
              <a:ln w="38100">
                <a:solidFill>
                  <a:schemeClr val="accent1">
                    <a:lumMod val="60000"/>
                  </a:schemeClr>
                </a:solidFill>
              </a:ln>
              <a:effectLst/>
            </c:spPr>
          </c:marker>
          <c:dLbls>
            <c:dLbl>
              <c:idx val="0"/>
              <c:layout>
                <c:manualLayout>
                  <c:x val="-1.8879660484415885E-2"/>
                  <c:y val="-1.6225283591127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Headcount'!$E$58:$G$58</c:f>
              <c:numCache>
                <c:formatCode>0%</c:formatCode>
                <c:ptCount val="3"/>
                <c:pt idx="0">
                  <c:v>5.57E-2</c:v>
                </c:pt>
                <c:pt idx="1">
                  <c:v>0.06</c:v>
                </c:pt>
                <c:pt idx="2">
                  <c:v>0.04</c:v>
                </c:pt>
              </c:numCache>
            </c:numRef>
          </c:val>
          <c:smooth val="0"/>
          <c:extLst>
            <c:ext xmlns:c16="http://schemas.microsoft.com/office/drawing/2014/chart" uri="{C3380CC4-5D6E-409C-BE32-E72D297353CC}">
              <c16:uniqueId val="{00000007-C927-C040-821A-351B6B0E04DF}"/>
            </c:ext>
          </c:extLst>
        </c:ser>
        <c:dLbls>
          <c:dLblPos val="r"/>
          <c:showLegendKey val="0"/>
          <c:showVal val="1"/>
          <c:showCatName val="0"/>
          <c:showSerName val="0"/>
          <c:showPercent val="0"/>
          <c:showBubbleSize val="0"/>
        </c:dLbls>
        <c:marker val="1"/>
        <c:smooth val="0"/>
        <c:axId val="1198388192"/>
        <c:axId val="1197982560"/>
      </c:lineChart>
      <c:catAx>
        <c:axId val="119838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7982560"/>
        <c:crosses val="autoZero"/>
        <c:auto val="1"/>
        <c:lblAlgn val="ctr"/>
        <c:lblOffset val="100"/>
        <c:noMultiLvlLbl val="0"/>
      </c:catAx>
      <c:valAx>
        <c:axId val="1197982560"/>
        <c:scaling>
          <c:orientation val="minMax"/>
        </c:scaling>
        <c:delete val="1"/>
        <c:axPos val="l"/>
        <c:numFmt formatCode="0%" sourceLinked="1"/>
        <c:majorTickMark val="none"/>
        <c:minorTickMark val="none"/>
        <c:tickLblPos val="nextTo"/>
        <c:crossAx val="11983881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937D4E">
        <a:lumMod val="20000"/>
        <a:lumOff val="80000"/>
      </a:srgbClr>
    </a:solidFill>
    <a:ln>
      <a:noFill/>
    </a:ln>
    <a:effectLst/>
  </c:spPr>
  <c:txPr>
    <a:bodyPr/>
    <a:lstStyle/>
    <a:p>
      <a:pPr>
        <a:defRPr sz="11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'Annual Headcount'!$A$73</c:f>
              <c:strCache>
                <c:ptCount val="1"/>
                <c:pt idx="0">
                  <c:v>American Indian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6322074390146769E-2"/>
                  <c:y val="-6.05940061434940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B-8C4C-A996-938BB4D45AEB}"/>
                </c:ext>
              </c:extLst>
            </c:dLbl>
            <c:dLbl>
              <c:idx val="1"/>
              <c:layout>
                <c:manualLayout>
                  <c:x val="-1.3635064287293818E-2"/>
                  <c:y val="-1.3633651382285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B-8C4C-A996-938BB4D45AEB}"/>
                </c:ext>
              </c:extLst>
            </c:dLbl>
            <c:dLbl>
              <c:idx val="2"/>
              <c:layout>
                <c:manualLayout>
                  <c:x val="1.6146570668184909E-2"/>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B-8C4C-A996-938BB4D45AEB}"/>
                </c:ext>
              </c:extLst>
            </c:dLbl>
            <c:dLbl>
              <c:idx val="4"/>
              <c:layout>
                <c:manualLayout>
                  <c:x val="-8.6714584613808293E-3"/>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Headcount'!$B$73:$G$73</c:f>
              <c:numCache>
                <c:formatCode>0.0%</c:formatCode>
                <c:ptCount val="6"/>
                <c:pt idx="0">
                  <c:v>2.2024565861922915E-3</c:v>
                </c:pt>
                <c:pt idx="1">
                  <c:v>2.0759449874578322E-3</c:v>
                </c:pt>
                <c:pt idx="2">
                  <c:v>2.0698344132469401E-3</c:v>
                </c:pt>
                <c:pt idx="3">
                  <c:v>2.6421282798833818E-3</c:v>
                </c:pt>
                <c:pt idx="4">
                  <c:v>2.4503369213266825E-3</c:v>
                </c:pt>
                <c:pt idx="5">
                  <c:v>1E-3</c:v>
                </c:pt>
              </c:numCache>
            </c:numRef>
          </c:val>
          <c:smooth val="0"/>
          <c:extLst>
            <c:ext xmlns:c16="http://schemas.microsoft.com/office/drawing/2014/chart" uri="{C3380CC4-5D6E-409C-BE32-E72D297353CC}">
              <c16:uniqueId val="{00000004-AF2B-8C4C-A996-938BB4D45AEB}"/>
            </c:ext>
          </c:extLst>
        </c:ser>
        <c:ser>
          <c:idx val="1"/>
          <c:order val="1"/>
          <c:tx>
            <c:strRef>
              <c:f>'Annual Headcount'!$A$74</c:f>
              <c:strCache>
                <c:ptCount val="1"/>
                <c:pt idx="0">
                  <c:v>Asian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7615943383314109E-2"/>
                  <c:y val="-2.4995027534190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B-8C4C-A996-938BB4D45AEB}"/>
                </c:ext>
              </c:extLst>
            </c:dLbl>
            <c:dLbl>
              <c:idx val="2"/>
              <c:layout>
                <c:manualLayout>
                  <c:x val="-3.9892539106374296E-2"/>
                  <c:y val="3.5598978609301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2B-8C4C-A996-938BB4D45AEB}"/>
                </c:ext>
              </c:extLst>
            </c:dLbl>
            <c:dLbl>
              <c:idx val="3"/>
              <c:layout>
                <c:manualLayout>
                  <c:x val="-3.0958048619730654E-2"/>
                  <c:y val="-1.9314339458238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2B-8C4C-A996-938BB4D45AEB}"/>
                </c:ext>
              </c:extLst>
            </c:dLbl>
            <c:dLbl>
              <c:idx val="5"/>
              <c:layout>
                <c:manualLayout>
                  <c:x val="-1.6392327781833489E-2"/>
                  <c:y val="2.2344039765412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Headcount'!$B$74:$G$74</c:f>
              <c:numCache>
                <c:formatCode>0.0%</c:formatCode>
                <c:ptCount val="6"/>
                <c:pt idx="0">
                  <c:v>0.24184667513765354</c:v>
                </c:pt>
                <c:pt idx="1">
                  <c:v>0.24271256811694489</c:v>
                </c:pt>
                <c:pt idx="2">
                  <c:v>0.23686105111591071</c:v>
                </c:pt>
                <c:pt idx="3">
                  <c:v>0.23815597667638483</c:v>
                </c:pt>
                <c:pt idx="4">
                  <c:v>0.23391966395379366</c:v>
                </c:pt>
                <c:pt idx="5" formatCode="0%">
                  <c:v>0.21299999999999999</c:v>
                </c:pt>
              </c:numCache>
            </c:numRef>
          </c:val>
          <c:smooth val="0"/>
          <c:extLst>
            <c:ext xmlns:c16="http://schemas.microsoft.com/office/drawing/2014/chart" uri="{C3380CC4-5D6E-409C-BE32-E72D297353CC}">
              <c16:uniqueId val="{00000009-AF2B-8C4C-A996-938BB4D45AEB}"/>
            </c:ext>
          </c:extLst>
        </c:ser>
        <c:ser>
          <c:idx val="2"/>
          <c:order val="2"/>
          <c:tx>
            <c:strRef>
              <c:f>'Annual Headcount'!$A$75</c:f>
              <c:strCache>
                <c:ptCount val="1"/>
                <c:pt idx="0">
                  <c:v>Black/African American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Headcount'!$B$75:$G$75</c:f>
              <c:numCache>
                <c:formatCode>0.0%</c:formatCode>
                <c:ptCount val="6"/>
                <c:pt idx="0">
                  <c:v>0.15637441761965268</c:v>
                </c:pt>
                <c:pt idx="1">
                  <c:v>0.16097223423579274</c:v>
                </c:pt>
                <c:pt idx="2">
                  <c:v>0.1613570914326854</c:v>
                </c:pt>
                <c:pt idx="3">
                  <c:v>0.15552113702623907</c:v>
                </c:pt>
                <c:pt idx="4">
                  <c:v>0.15463376214229457</c:v>
                </c:pt>
                <c:pt idx="5" formatCode="0%">
                  <c:v>0.16400000000000001</c:v>
                </c:pt>
              </c:numCache>
            </c:numRef>
          </c:val>
          <c:smooth val="0"/>
          <c:extLst>
            <c:ext xmlns:c16="http://schemas.microsoft.com/office/drawing/2014/chart" uri="{C3380CC4-5D6E-409C-BE32-E72D297353CC}">
              <c16:uniqueId val="{0000000A-AF2B-8C4C-A996-938BB4D45AEB}"/>
            </c:ext>
          </c:extLst>
        </c:ser>
        <c:ser>
          <c:idx val="3"/>
          <c:order val="3"/>
          <c:tx>
            <c:strRef>
              <c:f>'Annual Headcount'!$A$76</c:f>
              <c:strCache>
                <c:ptCount val="1"/>
                <c:pt idx="0">
                  <c:v>Latinx</c:v>
                </c:pt>
              </c:strCache>
            </c:strRef>
          </c:tx>
          <c:spPr>
            <a:ln w="28575" cap="rnd">
              <a:solidFill>
                <a:srgbClr val="00B050"/>
              </a:solidFill>
              <a:round/>
            </a:ln>
            <a:effectLst/>
          </c:spPr>
          <c:marker>
            <c:symbol val="circle"/>
            <c:size val="5"/>
            <c:spPr>
              <a:solidFill>
                <a:schemeClr val="accent4"/>
              </a:solidFill>
              <a:ln w="9525">
                <a:solidFill>
                  <a:srgbClr val="00B050"/>
                </a:solidFill>
              </a:ln>
              <a:effectLst/>
            </c:spPr>
          </c:marker>
          <c:dLbls>
            <c:dLbl>
              <c:idx val="0"/>
              <c:layout>
                <c:manualLayout>
                  <c:x val="-7.3645058722583603E-2"/>
                  <c:y val="2.9918290533349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2B-8C4C-A996-938BB4D45AEB}"/>
                </c:ext>
              </c:extLst>
            </c:dLbl>
            <c:dLbl>
              <c:idx val="1"/>
              <c:layout>
                <c:manualLayout>
                  <c:x val="-3.4928933280461198E-2"/>
                  <c:y val="-6.8546969449826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Headcount'!$B$76:$G$76</c:f>
              <c:numCache>
                <c:formatCode>0.0%</c:formatCode>
                <c:ptCount val="6"/>
                <c:pt idx="0">
                  <c:v>0.23998305802626005</c:v>
                </c:pt>
                <c:pt idx="1">
                  <c:v>0.24625897413718537</c:v>
                </c:pt>
                <c:pt idx="2">
                  <c:v>0.25152987760979123</c:v>
                </c:pt>
                <c:pt idx="3">
                  <c:v>0.26020408163265307</c:v>
                </c:pt>
                <c:pt idx="4">
                  <c:v>0.26437385140456815</c:v>
                </c:pt>
                <c:pt idx="5" formatCode="0%">
                  <c:v>0.29399999999999998</c:v>
                </c:pt>
              </c:numCache>
            </c:numRef>
          </c:val>
          <c:smooth val="0"/>
          <c:extLst>
            <c:ext xmlns:c16="http://schemas.microsoft.com/office/drawing/2014/chart" uri="{C3380CC4-5D6E-409C-BE32-E72D297353CC}">
              <c16:uniqueId val="{0000000D-AF2B-8C4C-A996-938BB4D45AEB}"/>
            </c:ext>
          </c:extLst>
        </c:ser>
        <c:ser>
          <c:idx val="4"/>
          <c:order val="4"/>
          <c:tx>
            <c:strRef>
              <c:f>'Annual Headcount'!$A$77</c:f>
              <c:strCache>
                <c:ptCount val="1"/>
                <c:pt idx="0">
                  <c:v>Pacific Islander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598670113206952E-2"/>
                  <c:y val="-4.014352907006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2B-8C4C-A996-938BB4D45AEB}"/>
                </c:ext>
              </c:extLst>
            </c:dLbl>
            <c:dLbl>
              <c:idx val="1"/>
              <c:layout>
                <c:manualLayout>
                  <c:x val="-5.3343910894598882E-2"/>
                  <c:y val="-3.2569278302127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2B-8C4C-A996-938BB4D45AEB}"/>
                </c:ext>
              </c:extLst>
            </c:dLbl>
            <c:dLbl>
              <c:idx val="2"/>
              <c:layout>
                <c:manualLayout>
                  <c:x val="-4.3416699242772694E-2"/>
                  <c:y val="-2.3101464842206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2B-8C4C-A996-938BB4D45AEB}"/>
                </c:ext>
              </c:extLst>
            </c:dLbl>
            <c:dLbl>
              <c:idx val="4"/>
              <c:layout>
                <c:manualLayout>
                  <c:x val="-4.9373026233868376E-2"/>
                  <c:y val="-2.6888590226174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2B-8C4C-A996-938BB4D45AEB}"/>
                </c:ext>
              </c:extLst>
            </c:dLbl>
            <c:dLbl>
              <c:idx val="5"/>
              <c:layout>
                <c:manualLayout>
                  <c:x val="1.2843310532795013E-2"/>
                  <c:y val="-1.3633651382285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Headcount'!$B$77:$G$77</c:f>
              <c:numCache>
                <c:formatCode>0.0%</c:formatCode>
                <c:ptCount val="6"/>
                <c:pt idx="0">
                  <c:v>4.0660736975857686E-3</c:v>
                </c:pt>
                <c:pt idx="1">
                  <c:v>3.3734106046189776E-3</c:v>
                </c:pt>
                <c:pt idx="2">
                  <c:v>3.2397408207343412E-3</c:v>
                </c:pt>
                <c:pt idx="3">
                  <c:v>3.097667638483965E-3</c:v>
                </c:pt>
                <c:pt idx="4">
                  <c:v>4.9881858755578892E-3</c:v>
                </c:pt>
                <c:pt idx="5" formatCode="0%">
                  <c:v>5.0000000000000001E-3</c:v>
                </c:pt>
              </c:numCache>
            </c:numRef>
          </c:val>
          <c:smooth val="0"/>
          <c:extLst>
            <c:ext xmlns:c16="http://schemas.microsoft.com/office/drawing/2014/chart" uri="{C3380CC4-5D6E-409C-BE32-E72D297353CC}">
              <c16:uniqueId val="{00000013-AF2B-8C4C-A996-938BB4D45AEB}"/>
            </c:ext>
          </c:extLst>
        </c:ser>
        <c:ser>
          <c:idx val="5"/>
          <c:order val="5"/>
          <c:tx>
            <c:strRef>
              <c:f>'Annual Headcount'!$A$78</c:f>
              <c:strCache>
                <c:ptCount val="1"/>
                <c:pt idx="0">
                  <c:v>Two or More</c:v>
                </c:pt>
              </c:strCache>
            </c:strRef>
          </c:tx>
          <c:spPr>
            <a:ln w="28575" cap="rnd">
              <a:solidFill>
                <a:srgbClr val="7030A0"/>
              </a:solidFill>
              <a:round/>
            </a:ln>
            <a:effectLst/>
          </c:spPr>
          <c:marker>
            <c:symbol val="circle"/>
            <c:size val="5"/>
            <c:spPr>
              <a:solidFill>
                <a:schemeClr val="accent6"/>
              </a:solidFill>
              <a:ln w="9525">
                <a:solidFill>
                  <a:srgbClr val="7030A0"/>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Headcount'!$B$78:$G$78</c:f>
              <c:numCache>
                <c:formatCode>0.0%</c:formatCode>
                <c:ptCount val="6"/>
                <c:pt idx="0">
                  <c:v>6.6836086404066075E-2</c:v>
                </c:pt>
                <c:pt idx="1">
                  <c:v>6.8938673125162178E-2</c:v>
                </c:pt>
                <c:pt idx="2">
                  <c:v>7.3614110871130303E-2</c:v>
                </c:pt>
                <c:pt idx="3">
                  <c:v>6.9059766763848396E-2</c:v>
                </c:pt>
                <c:pt idx="4">
                  <c:v>7.3247571541086895E-2</c:v>
                </c:pt>
                <c:pt idx="5" formatCode="0%">
                  <c:v>7.2999999999999995E-2</c:v>
                </c:pt>
              </c:numCache>
            </c:numRef>
          </c:val>
          <c:smooth val="0"/>
          <c:extLst>
            <c:ext xmlns:c16="http://schemas.microsoft.com/office/drawing/2014/chart" uri="{C3380CC4-5D6E-409C-BE32-E72D297353CC}">
              <c16:uniqueId val="{00000014-AF2B-8C4C-A996-938BB4D45AEB}"/>
            </c:ext>
          </c:extLst>
        </c:ser>
        <c:ser>
          <c:idx val="6"/>
          <c:order val="6"/>
          <c:tx>
            <c:strRef>
              <c:f>'Annual Headcount'!$A$79</c:f>
              <c:strCache>
                <c:ptCount val="1"/>
                <c:pt idx="0">
                  <c:v>Unknown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Headcount'!$B$79:$G$79</c:f>
              <c:numCache>
                <c:formatCode>0.0%</c:formatCode>
                <c:ptCount val="6"/>
                <c:pt idx="0">
                  <c:v>4.1677255400254132E-2</c:v>
                </c:pt>
                <c:pt idx="1">
                  <c:v>3.5204567078972404E-2</c:v>
                </c:pt>
                <c:pt idx="2">
                  <c:v>3.3117350611951042E-2</c:v>
                </c:pt>
                <c:pt idx="3">
                  <c:v>4.6556122448979595E-2</c:v>
                </c:pt>
                <c:pt idx="4">
                  <c:v>4.5331233044543624E-2</c:v>
                </c:pt>
                <c:pt idx="5">
                  <c:v>2.7E-2</c:v>
                </c:pt>
              </c:numCache>
            </c:numRef>
          </c:val>
          <c:smooth val="0"/>
          <c:extLst>
            <c:ext xmlns:c16="http://schemas.microsoft.com/office/drawing/2014/chart" uri="{C3380CC4-5D6E-409C-BE32-E72D297353CC}">
              <c16:uniqueId val="{00000015-AF2B-8C4C-A996-938BB4D45AEB}"/>
            </c:ext>
          </c:extLst>
        </c:ser>
        <c:ser>
          <c:idx val="7"/>
          <c:order val="7"/>
          <c:tx>
            <c:strRef>
              <c:f>'Annual Headcount'!$A$80</c:f>
              <c:strCache>
                <c:ptCount val="1"/>
                <c:pt idx="0">
                  <c:v>White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3.2943490950095917E-2"/>
                  <c:y val="-6.2866281373873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2B-8C4C-A996-938BB4D45AEB}"/>
                </c:ext>
              </c:extLst>
            </c:dLbl>
            <c:dLbl>
              <c:idx val="1"/>
              <c:layout>
                <c:manualLayout>
                  <c:x val="-3.2943490950095904E-2"/>
                  <c:y val="3.93861039932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2B-8C4C-A996-938BB4D45AEB}"/>
                </c:ext>
              </c:extLst>
            </c:dLbl>
            <c:dLbl>
              <c:idx val="2"/>
              <c:layout>
                <c:manualLayout>
                  <c:x val="1.1728961483122293E-2"/>
                  <c:y val="-1.1740088690301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F2B-8C4C-A996-938BB4D45AEB}"/>
                </c:ext>
              </c:extLst>
            </c:dLbl>
            <c:dLbl>
              <c:idx val="3"/>
              <c:layout>
                <c:manualLayout>
                  <c:x val="-3.0958048619730654E-2"/>
                  <c:y val="2.4237602457397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F2B-8C4C-A996-938BB4D45AEB}"/>
                </c:ext>
              </c:extLst>
            </c:dLbl>
            <c:dLbl>
              <c:idx val="4"/>
              <c:layout>
                <c:manualLayout>
                  <c:x val="-2.9965327454548028E-2"/>
                  <c:y val="2.0450477073428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Headcount'!$B$80:$G$80</c:f>
              <c:numCache>
                <c:formatCode>0.0%</c:formatCode>
                <c:ptCount val="6"/>
                <c:pt idx="0">
                  <c:v>0.24701397712833545</c:v>
                </c:pt>
                <c:pt idx="1">
                  <c:v>0.24046362771386559</c:v>
                </c:pt>
                <c:pt idx="2">
                  <c:v>0.23821094312455005</c:v>
                </c:pt>
                <c:pt idx="3">
                  <c:v>0.22476311953352771</c:v>
                </c:pt>
                <c:pt idx="4">
                  <c:v>0.22105539511682856</c:v>
                </c:pt>
                <c:pt idx="5" formatCode="0%">
                  <c:v>0.224</c:v>
                </c:pt>
              </c:numCache>
            </c:numRef>
          </c:val>
          <c:smooth val="0"/>
          <c:extLst>
            <c:ext xmlns:c16="http://schemas.microsoft.com/office/drawing/2014/chart" uri="{C3380CC4-5D6E-409C-BE32-E72D297353CC}">
              <c16:uniqueId val="{0000001B-AF2B-8C4C-A996-938BB4D45AEB}"/>
            </c:ext>
          </c:extLst>
        </c:ser>
        <c:dLbls>
          <c:dLblPos val="t"/>
          <c:showLegendKey val="0"/>
          <c:showVal val="1"/>
          <c:showCatName val="0"/>
          <c:showSerName val="0"/>
          <c:showPercent val="0"/>
          <c:showBubbleSize val="0"/>
        </c:dLbls>
        <c:marker val="1"/>
        <c:smooth val="0"/>
        <c:axId val="1064010320"/>
        <c:axId val="1063888448"/>
      </c:lineChart>
      <c:catAx>
        <c:axId val="106401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crossAx val="1063888448"/>
        <c:crosses val="autoZero"/>
        <c:auto val="0"/>
        <c:lblAlgn val="ctr"/>
        <c:lblOffset val="100"/>
        <c:noMultiLvlLbl val="0"/>
      </c:catAx>
      <c:valAx>
        <c:axId val="10638884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06401032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'Dual Enrollment Headcount-3'!$C$19</c:f>
              <c:strCache>
                <c:ptCount val="1"/>
                <c:pt idx="0">
                  <c:v>2020 Fall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'Dual Enrollment Headcount-3'!$D$18:$E$18</c:f>
              <c:strCache>
                <c:ptCount val="2"/>
                <c:pt idx="0">
                  <c:v>Headcount</c:v>
                </c:pt>
                <c:pt idx="1">
                  <c:v>FTES</c:v>
                </c:pt>
              </c:strCache>
            </c:strRef>
          </c:cat>
          <c:val>
            <c:numRef>
              <c:f>'Dual Enrollment Headcount-3'!$D$19:$E$19</c:f>
              <c:numCache>
                <c:formatCode>General</c:formatCode>
                <c:ptCount val="2"/>
                <c:pt idx="0">
                  <c:v>506</c:v>
                </c:pt>
                <c:pt idx="1">
                  <c:v>92</c:v>
                </c:pt>
              </c:numCache>
            </c:numRef>
          </c:val>
          <c:extLst>
            <c:ext xmlns:c16="http://schemas.microsoft.com/office/drawing/2014/chart" uri="{C3380CC4-5D6E-409C-BE32-E72D297353CC}">
              <c16:uniqueId val="{00000000-F7DA-E048-A1EA-5C17C5077E38}"/>
            </c:ext>
          </c:extLst>
        </c:ser>
        <c:ser>
          <c:idx val="1"/>
          <c:order val="1"/>
          <c:tx>
            <c:strRef>
              <c:f>'Dual Enrollment Headcount-3'!$C$20</c:f>
              <c:strCache>
                <c:ptCount val="1"/>
                <c:pt idx="0">
                  <c:v>2021 Fall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'Dual Enrollment Headcount-3'!$D$18:$E$18</c:f>
              <c:strCache>
                <c:ptCount val="2"/>
                <c:pt idx="0">
                  <c:v>Headcount</c:v>
                </c:pt>
                <c:pt idx="1">
                  <c:v>FTES</c:v>
                </c:pt>
              </c:strCache>
            </c:strRef>
          </c:cat>
          <c:val>
            <c:numRef>
              <c:f>'Dual Enrollment Headcount-3'!$D$20:$E$20</c:f>
              <c:numCache>
                <c:formatCode>General</c:formatCode>
                <c:ptCount val="2"/>
                <c:pt idx="0">
                  <c:v>662</c:v>
                </c:pt>
                <c:pt idx="1">
                  <c:v>102</c:v>
                </c:pt>
              </c:numCache>
            </c:numRef>
          </c:val>
          <c:extLst>
            <c:ext xmlns:c16="http://schemas.microsoft.com/office/drawing/2014/chart" uri="{C3380CC4-5D6E-409C-BE32-E72D297353CC}">
              <c16:uniqueId val="{00000001-F7DA-E048-A1EA-5C17C5077E38}"/>
            </c:ext>
          </c:extLst>
        </c:ser>
        <c:ser>
          <c:idx val="2"/>
          <c:order val="2"/>
          <c:tx>
            <c:strRef>
              <c:f>'Dual Enrollment Headcount-3'!$C$21</c:f>
              <c:strCache>
                <c:ptCount val="1"/>
                <c:pt idx="0">
                  <c:v>2021 Spring</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'Dual Enrollment Headcount-3'!$D$18:$E$18</c:f>
              <c:strCache>
                <c:ptCount val="2"/>
                <c:pt idx="0">
                  <c:v>Headcount</c:v>
                </c:pt>
                <c:pt idx="1">
                  <c:v>FTES</c:v>
                </c:pt>
              </c:strCache>
            </c:strRef>
          </c:cat>
          <c:val>
            <c:numRef>
              <c:f>'Dual Enrollment Headcount-3'!$D$21:$E$21</c:f>
              <c:numCache>
                <c:formatCode>General</c:formatCode>
                <c:ptCount val="2"/>
                <c:pt idx="0">
                  <c:v>375</c:v>
                </c:pt>
                <c:pt idx="1">
                  <c:v>53</c:v>
                </c:pt>
              </c:numCache>
            </c:numRef>
          </c:val>
          <c:extLst>
            <c:ext xmlns:c16="http://schemas.microsoft.com/office/drawing/2014/chart" uri="{C3380CC4-5D6E-409C-BE32-E72D297353CC}">
              <c16:uniqueId val="{00000002-F7DA-E048-A1EA-5C17C5077E38}"/>
            </c:ext>
          </c:extLst>
        </c:ser>
        <c:ser>
          <c:idx val="3"/>
          <c:order val="3"/>
          <c:tx>
            <c:strRef>
              <c:f>'Dual Enrollment Headcount-3'!$C$22</c:f>
              <c:strCache>
                <c:ptCount val="1"/>
                <c:pt idx="0">
                  <c:v>2022 Spring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'Dual Enrollment Headcount-3'!$D$18:$E$18</c:f>
              <c:strCache>
                <c:ptCount val="2"/>
                <c:pt idx="0">
                  <c:v>Headcount</c:v>
                </c:pt>
                <c:pt idx="1">
                  <c:v>FTES</c:v>
                </c:pt>
              </c:strCache>
            </c:strRef>
          </c:cat>
          <c:val>
            <c:numRef>
              <c:f>'Dual Enrollment Headcount-3'!$D$22:$E$22</c:f>
              <c:numCache>
                <c:formatCode>General</c:formatCode>
                <c:ptCount val="2"/>
                <c:pt idx="0">
                  <c:v>386</c:v>
                </c:pt>
                <c:pt idx="1">
                  <c:v>49</c:v>
                </c:pt>
              </c:numCache>
            </c:numRef>
          </c:val>
          <c:extLst>
            <c:ext xmlns:c16="http://schemas.microsoft.com/office/drawing/2014/chart" uri="{C3380CC4-5D6E-409C-BE32-E72D297353CC}">
              <c16:uniqueId val="{00000003-F7DA-E048-A1EA-5C17C5077E38}"/>
            </c:ext>
          </c:extLst>
        </c:ser>
        <c:dLbls>
          <c:dLblPos val="ctr"/>
          <c:showLegendKey val="0"/>
          <c:showVal val="1"/>
          <c:showCatName val="0"/>
          <c:showSerName val="0"/>
          <c:showPercent val="0"/>
          <c:showBubbleSize val="0"/>
        </c:dLbls>
        <c:gapWidth val="219"/>
        <c:overlap val="-27"/>
        <c:axId val="1373991759"/>
        <c:axId val="1257195327"/>
      </c:barChart>
      <c:catAx>
        <c:axId val="137399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57195327"/>
        <c:crosses val="autoZero"/>
        <c:auto val="1"/>
        <c:lblAlgn val="ctr"/>
        <c:lblOffset val="100"/>
        <c:noMultiLvlLbl val="0"/>
      </c:catAx>
      <c:valAx>
        <c:axId val="125719532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7399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b="0" i="0">
          <a:latin typeface="Franklin Gothic Medium Cond" panose="020B06060304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'FTES FTEF Productivity Summary '!$B$35</c:f>
              <c:strCache>
                <c:ptCount val="1"/>
              </c:strCache>
            </c:strRef>
          </c:tx>
          <c:spPr>
            <a:ln w="22225" cap="rnd">
              <a:solidFill>
                <a:schemeClr val="accent2"/>
              </a:solidFill>
              <a:round/>
            </a:ln>
            <a:effectLst/>
          </c:spPr>
          <c:marker>
            <c:symbol val="circle"/>
            <c:size val="6"/>
            <c:spPr>
              <a:solidFill>
                <a:schemeClr val="lt1"/>
              </a:solidFill>
              <a:ln w="1587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'FTES FTEF Productivity Summary '!$A$36:$A$43</c:f>
              <c:strCache>
                <c:ptCount val="8"/>
                <c:pt idx="0">
                  <c:v>Spring 2015</c:v>
                </c:pt>
                <c:pt idx="1">
                  <c:v>Spring 2016</c:v>
                </c:pt>
                <c:pt idx="2">
                  <c:v>Spring 2017</c:v>
                </c:pt>
                <c:pt idx="3">
                  <c:v>Spring 2018</c:v>
                </c:pt>
                <c:pt idx="4">
                  <c:v>Spring 2019</c:v>
                </c:pt>
                <c:pt idx="5">
                  <c:v>Spring 2020</c:v>
                </c:pt>
                <c:pt idx="6">
                  <c:v>Spring 2021</c:v>
                </c:pt>
                <c:pt idx="7">
                  <c:v>Spring 2022</c:v>
                </c:pt>
              </c:strCache>
            </c:strRef>
          </c:cat>
          <c:val>
            <c:numRef>
              <c:f>'FTES FTEF Productivity Summary '!$B$36:$B$43</c:f>
            </c:numRef>
          </c:val>
          <c:smooth val="0"/>
          <c:extLst>
            <c:ext xmlns:c16="http://schemas.microsoft.com/office/drawing/2014/chart" uri="{C3380CC4-5D6E-409C-BE32-E72D297353CC}">
              <c16:uniqueId val="{00000000-E66B-F948-A271-6130CC415DB6}"/>
            </c:ext>
          </c:extLst>
        </c:ser>
        <c:ser>
          <c:idx val="1"/>
          <c:order val="1"/>
          <c:tx>
            <c:strRef>
              <c:f>'FTES FTEF Productivity Summary '!$C$35</c:f>
              <c:strCache>
                <c:ptCount val="1"/>
                <c:pt idx="0">
                  <c:v>CENSUS</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'FTES FTEF Productivity Summary '!$A$36:$A$43</c:f>
              <c:strCache>
                <c:ptCount val="8"/>
                <c:pt idx="0">
                  <c:v>Spring 2015</c:v>
                </c:pt>
                <c:pt idx="1">
                  <c:v>Spring 2016</c:v>
                </c:pt>
                <c:pt idx="2">
                  <c:v>Spring 2017</c:v>
                </c:pt>
                <c:pt idx="3">
                  <c:v>Spring 2018</c:v>
                </c:pt>
                <c:pt idx="4">
                  <c:v>Spring 2019</c:v>
                </c:pt>
                <c:pt idx="5">
                  <c:v>Spring 2020</c:v>
                </c:pt>
                <c:pt idx="6">
                  <c:v>Spring 2021</c:v>
                </c:pt>
                <c:pt idx="7">
                  <c:v>Spring 2022</c:v>
                </c:pt>
              </c:strCache>
            </c:strRef>
          </c:cat>
          <c:val>
            <c:numRef>
              <c:f>'FTES FTEF Productivity Summary '!$C$36:$C$43</c:f>
              <c:numCache>
                <c:formatCode>General</c:formatCode>
                <c:ptCount val="8"/>
                <c:pt idx="0">
                  <c:v>15930</c:v>
                </c:pt>
                <c:pt idx="1">
                  <c:v>15894</c:v>
                </c:pt>
                <c:pt idx="2">
                  <c:v>14883</c:v>
                </c:pt>
                <c:pt idx="3">
                  <c:v>14564</c:v>
                </c:pt>
                <c:pt idx="4">
                  <c:v>13611</c:v>
                </c:pt>
                <c:pt idx="5">
                  <c:v>13945</c:v>
                </c:pt>
                <c:pt idx="6">
                  <c:v>11707</c:v>
                </c:pt>
                <c:pt idx="7">
                  <c:v>8583</c:v>
                </c:pt>
              </c:numCache>
            </c:numRef>
          </c:val>
          <c:smooth val="0"/>
          <c:extLst>
            <c:ext xmlns:c16="http://schemas.microsoft.com/office/drawing/2014/chart" uri="{C3380CC4-5D6E-409C-BE32-E72D297353CC}">
              <c16:uniqueId val="{00000001-E66B-F948-A271-6130CC415DB6}"/>
            </c:ext>
          </c:extLst>
        </c:ser>
        <c:ser>
          <c:idx val="2"/>
          <c:order val="2"/>
          <c:tx>
            <c:strRef>
              <c:f>'FTES FTEF Productivity Summary '!$D$35</c:f>
              <c:strCache>
                <c:ptCount val="1"/>
                <c:pt idx="0">
                  <c:v>FTES_RESD</c:v>
                </c:pt>
              </c:strCache>
            </c:strRef>
          </c:tx>
          <c:spPr>
            <a:ln w="22225" cap="rnd">
              <a:solidFill>
                <a:schemeClr val="accent2">
                  <a:lumMod val="60000"/>
                  <a:lumOff val="40000"/>
                </a:schemeClr>
              </a:solidFill>
              <a:round/>
            </a:ln>
            <a:effectLst/>
          </c:spPr>
          <c:marker>
            <c:symbol val="none"/>
          </c:marker>
          <c:dLbls>
            <c:dLbl>
              <c:idx val="2"/>
              <c:layout>
                <c:manualLayout>
                  <c:x val="-3.1545954382963065E-2"/>
                  <c:y val="-4.697148571918892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6B-F948-A271-6130CC415DB6}"/>
                </c:ext>
              </c:extLst>
            </c:dLbl>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'FTES FTEF Productivity Summary '!$A$36:$A$43</c:f>
              <c:strCache>
                <c:ptCount val="8"/>
                <c:pt idx="0">
                  <c:v>Spring 2015</c:v>
                </c:pt>
                <c:pt idx="1">
                  <c:v>Spring 2016</c:v>
                </c:pt>
                <c:pt idx="2">
                  <c:v>Spring 2017</c:v>
                </c:pt>
                <c:pt idx="3">
                  <c:v>Spring 2018</c:v>
                </c:pt>
                <c:pt idx="4">
                  <c:v>Spring 2019</c:v>
                </c:pt>
                <c:pt idx="5">
                  <c:v>Spring 2020</c:v>
                </c:pt>
                <c:pt idx="6">
                  <c:v>Spring 2021</c:v>
                </c:pt>
                <c:pt idx="7">
                  <c:v>Spring 2022</c:v>
                </c:pt>
              </c:strCache>
            </c:strRef>
          </c:cat>
          <c:val>
            <c:numRef>
              <c:f>'FTES FTEF Productivity Summary '!$D$36:$D$43</c:f>
              <c:numCache>
                <c:formatCode>0</c:formatCode>
                <c:ptCount val="8"/>
                <c:pt idx="0">
                  <c:v>1728.2215000000001</c:v>
                </c:pt>
                <c:pt idx="1">
                  <c:v>1713.9034999999999</c:v>
                </c:pt>
                <c:pt idx="2">
                  <c:v>1596.8676</c:v>
                </c:pt>
                <c:pt idx="3">
                  <c:v>1564.6641</c:v>
                </c:pt>
                <c:pt idx="4">
                  <c:v>1502.0518</c:v>
                </c:pt>
                <c:pt idx="5">
                  <c:v>1471.0988</c:v>
                </c:pt>
                <c:pt idx="6">
                  <c:v>1266.7282</c:v>
                </c:pt>
                <c:pt idx="7">
                  <c:v>944.54859999999996</c:v>
                </c:pt>
              </c:numCache>
            </c:numRef>
          </c:val>
          <c:smooth val="0"/>
          <c:extLst>
            <c:ext xmlns:c16="http://schemas.microsoft.com/office/drawing/2014/chart" uri="{C3380CC4-5D6E-409C-BE32-E72D297353CC}">
              <c16:uniqueId val="{00000003-E66B-F948-A271-6130CC415DB6}"/>
            </c:ext>
          </c:extLst>
        </c:ser>
        <c:ser>
          <c:idx val="3"/>
          <c:order val="3"/>
          <c:tx>
            <c:strRef>
              <c:f>'FTES FTEF Productivity Summary '!$E$35</c:f>
              <c:strCache>
                <c:ptCount val="1"/>
                <c:pt idx="0">
                  <c:v>PROD</c:v>
                </c:pt>
              </c:strCache>
            </c:strRef>
          </c:tx>
          <c:spPr>
            <a:ln w="22225" cap="rnd">
              <a:solidFill>
                <a:srgbClr val="00B0F0"/>
              </a:solidFill>
              <a:round/>
            </a:ln>
            <a:effectLst/>
          </c:spPr>
          <c:marker>
            <c:symbol val="none"/>
          </c:marker>
          <c:dLbls>
            <c:dLbl>
              <c:idx val="2"/>
              <c:layout>
                <c:manualLayout>
                  <c:x val="-2.7582753666961116E-2"/>
                  <c:y val="-8.6113395695884268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6B-F948-A271-6130CC415DB6}"/>
                </c:ext>
              </c:extLst>
            </c:dLbl>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'FTES FTEF Productivity Summary '!$A$36:$A$43</c:f>
              <c:strCache>
                <c:ptCount val="8"/>
                <c:pt idx="0">
                  <c:v>Spring 2015</c:v>
                </c:pt>
                <c:pt idx="1">
                  <c:v>Spring 2016</c:v>
                </c:pt>
                <c:pt idx="2">
                  <c:v>Spring 2017</c:v>
                </c:pt>
                <c:pt idx="3">
                  <c:v>Spring 2018</c:v>
                </c:pt>
                <c:pt idx="4">
                  <c:v>Spring 2019</c:v>
                </c:pt>
                <c:pt idx="5">
                  <c:v>Spring 2020</c:v>
                </c:pt>
                <c:pt idx="6">
                  <c:v>Spring 2021</c:v>
                </c:pt>
                <c:pt idx="7">
                  <c:v>Spring 2022</c:v>
                </c:pt>
              </c:strCache>
            </c:strRef>
          </c:cat>
          <c:val>
            <c:numRef>
              <c:f>'FTES FTEF Productivity Summary '!$E$36:$E$43</c:f>
              <c:numCache>
                <c:formatCode>0.0</c:formatCode>
                <c:ptCount val="8"/>
                <c:pt idx="0">
                  <c:v>17.250399999999999</c:v>
                </c:pt>
                <c:pt idx="1">
                  <c:v>16.945499999999999</c:v>
                </c:pt>
                <c:pt idx="2">
                  <c:v>16.504899999999999</c:v>
                </c:pt>
                <c:pt idx="3">
                  <c:v>15.4594</c:v>
                </c:pt>
                <c:pt idx="4">
                  <c:v>14.994</c:v>
                </c:pt>
                <c:pt idx="5">
                  <c:v>14.7667</c:v>
                </c:pt>
                <c:pt idx="6">
                  <c:v>13.193300000000001</c:v>
                </c:pt>
                <c:pt idx="7">
                  <c:v>10.4674</c:v>
                </c:pt>
              </c:numCache>
            </c:numRef>
          </c:val>
          <c:smooth val="0"/>
          <c:extLst>
            <c:ext xmlns:c16="http://schemas.microsoft.com/office/drawing/2014/chart" uri="{C3380CC4-5D6E-409C-BE32-E72D297353CC}">
              <c16:uniqueId val="{00000005-E66B-F948-A271-6130CC415DB6}"/>
            </c:ext>
          </c:extLst>
        </c:ser>
        <c:dLbls>
          <c:dLblPos val="ctr"/>
          <c:showLegendKey val="0"/>
          <c:showVal val="1"/>
          <c:showCatName val="0"/>
          <c:showSerName val="0"/>
          <c:showPercent val="0"/>
          <c:showBubbleSize val="0"/>
        </c:dLbls>
        <c:smooth val="0"/>
        <c:axId val="1884951151"/>
        <c:axId val="1902650159"/>
      </c:lineChart>
      <c:catAx>
        <c:axId val="1884951151"/>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Franklin Gothic Medium Cond" panose="020B0606030402020204" pitchFamily="34" charset="0"/>
                <a:ea typeface="+mn-ea"/>
                <a:cs typeface="+mn-cs"/>
              </a:defRPr>
            </a:pPr>
            <a:endParaRPr lang="en-US"/>
          </a:p>
        </c:txPr>
        <c:crossAx val="1902650159"/>
        <c:crosses val="autoZero"/>
        <c:auto val="1"/>
        <c:lblAlgn val="ctr"/>
        <c:lblOffset val="100"/>
        <c:noMultiLvlLbl val="0"/>
      </c:catAx>
      <c:valAx>
        <c:axId val="1902650159"/>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crossAx val="188495115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600" b="0" i="0">
          <a:latin typeface="Franklin Gothic Medium Cond" panose="020B06060304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'Fall Enrollment Trend'!$A$4</c:f>
              <c:strCache>
                <c:ptCount val="1"/>
                <c:pt idx="0">
                  <c:v>Fall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Trend'!$B$4:$D$4</c:f>
              <c:numCache>
                <c:formatCode>_(* #,##0_);_(* \(#,##0\);_(* "-"??_);_(@_)</c:formatCode>
                <c:ptCount val="3"/>
                <c:pt idx="0">
                  <c:v>6153</c:v>
                </c:pt>
                <c:pt idx="1">
                  <c:v>13500</c:v>
                </c:pt>
                <c:pt idx="2">
                  <c:v>1427</c:v>
                </c:pt>
              </c:numCache>
            </c:numRef>
          </c:val>
          <c:extLst>
            <c:ext xmlns:c16="http://schemas.microsoft.com/office/drawing/2014/chart" uri="{C3380CC4-5D6E-409C-BE32-E72D297353CC}">
              <c16:uniqueId val="{00000000-F2E2-734D-8AC8-AAFC07F9015F}"/>
            </c:ext>
          </c:extLst>
        </c:ser>
        <c:ser>
          <c:idx val="1"/>
          <c:order val="1"/>
          <c:tx>
            <c:strRef>
              <c:f>'Fall Enrollment Trend'!$A$5</c:f>
              <c:strCache>
                <c:ptCount val="1"/>
                <c:pt idx="0">
                  <c:v>Fall 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Trend'!$B$5:$D$5</c:f>
              <c:numCache>
                <c:formatCode>_(* #,##0_);_(* \(#,##0\);_(* "-"??_);_(@_)</c:formatCode>
                <c:ptCount val="3"/>
                <c:pt idx="0">
                  <c:v>6545</c:v>
                </c:pt>
                <c:pt idx="1">
                  <c:v>12310</c:v>
                </c:pt>
                <c:pt idx="2">
                  <c:v>1373</c:v>
                </c:pt>
              </c:numCache>
            </c:numRef>
          </c:val>
          <c:extLst>
            <c:ext xmlns:c16="http://schemas.microsoft.com/office/drawing/2014/chart" uri="{C3380CC4-5D6E-409C-BE32-E72D297353CC}">
              <c16:uniqueId val="{00000001-F2E2-734D-8AC8-AAFC07F9015F}"/>
            </c:ext>
          </c:extLst>
        </c:ser>
        <c:ser>
          <c:idx val="2"/>
          <c:order val="2"/>
          <c:tx>
            <c:strRef>
              <c:f>'Fall Enrollment Trend'!$A$6</c:f>
              <c:strCache>
                <c:ptCount val="1"/>
                <c:pt idx="0">
                  <c:v>Fall 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Trend'!$B$6:$D$6</c:f>
              <c:numCache>
                <c:formatCode>_(* #,##0_);_(* \(#,##0\);_(* "-"??_);_(@_)</c:formatCode>
                <c:ptCount val="3"/>
                <c:pt idx="0">
                  <c:v>5958</c:v>
                </c:pt>
                <c:pt idx="1">
                  <c:v>10618</c:v>
                </c:pt>
                <c:pt idx="2">
                  <c:v>1119</c:v>
                </c:pt>
              </c:numCache>
            </c:numRef>
          </c:val>
          <c:extLst>
            <c:ext xmlns:c16="http://schemas.microsoft.com/office/drawing/2014/chart" uri="{C3380CC4-5D6E-409C-BE32-E72D297353CC}">
              <c16:uniqueId val="{00000002-F2E2-734D-8AC8-AAFC07F9015F}"/>
            </c:ext>
          </c:extLst>
        </c:ser>
        <c:ser>
          <c:idx val="3"/>
          <c:order val="3"/>
          <c:tx>
            <c:strRef>
              <c:f>'Fall Enrollment Trend'!$A$7</c:f>
              <c:strCache>
                <c:ptCount val="1"/>
                <c:pt idx="0">
                  <c:v>Fall 2022</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Trend'!$B$7:$D$7</c:f>
              <c:numCache>
                <c:formatCode>_(* #,##0_);_(* \(#,##0\);_(* "-"??_);_(@_)</c:formatCode>
                <c:ptCount val="3"/>
                <c:pt idx="0">
                  <c:v>5864</c:v>
                </c:pt>
                <c:pt idx="1">
                  <c:v>10606</c:v>
                </c:pt>
                <c:pt idx="2">
                  <c:v>1127</c:v>
                </c:pt>
              </c:numCache>
            </c:numRef>
          </c:val>
          <c:extLst>
            <c:ext xmlns:c16="http://schemas.microsoft.com/office/drawing/2014/chart" uri="{C3380CC4-5D6E-409C-BE32-E72D297353CC}">
              <c16:uniqueId val="{00000003-F2E2-734D-8AC8-AAFC07F9015F}"/>
            </c:ext>
          </c:extLst>
        </c:ser>
        <c:dLbls>
          <c:dLblPos val="outEnd"/>
          <c:showLegendKey val="0"/>
          <c:showVal val="1"/>
          <c:showCatName val="0"/>
          <c:showSerName val="0"/>
          <c:showPercent val="0"/>
          <c:showBubbleSize val="0"/>
        </c:dLbls>
        <c:gapWidth val="219"/>
        <c:overlap val="-27"/>
        <c:axId val="1854078079"/>
        <c:axId val="1907905839"/>
      </c:barChart>
      <c:catAx>
        <c:axId val="185407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907905839"/>
        <c:crosses val="autoZero"/>
        <c:auto val="1"/>
        <c:lblAlgn val="ctr"/>
        <c:lblOffset val="100"/>
        <c:noMultiLvlLbl val="0"/>
      </c:catAx>
      <c:valAx>
        <c:axId val="1907905839"/>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85407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latin typeface="Franklin Gothic Medium Cond" panose="020B06060304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Persistence!$B$12</c:f>
              <c:strCache>
                <c:ptCount val="1"/>
                <c:pt idx="0">
                  <c:v>Fall to Fall</c:v>
                </c:pt>
              </c:strCache>
            </c:strRef>
          </c:tx>
          <c:spPr>
            <a:solidFill>
              <a:srgbClr val="0091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Persistence!$A$13:$A$18</c:f>
              <c:strCache>
                <c:ptCount val="6"/>
                <c:pt idx="0">
                  <c:v>F21 Cohort</c:v>
                </c:pt>
                <c:pt idx="1">
                  <c:v>F20 Cohort</c:v>
                </c:pt>
                <c:pt idx="2">
                  <c:v>F19 Cohort</c:v>
                </c:pt>
                <c:pt idx="3">
                  <c:v>F18 Cohort</c:v>
                </c:pt>
                <c:pt idx="4">
                  <c:v>F17 Cohort</c:v>
                </c:pt>
                <c:pt idx="5">
                  <c:v>F16 Cohort</c:v>
                </c:pt>
              </c:strCache>
            </c:strRef>
          </c:cat>
          <c:val>
            <c:numRef>
              <c:f>Persistence!$B$13:$B$18</c:f>
              <c:numCache>
                <c:formatCode>0%</c:formatCode>
                <c:ptCount val="6"/>
                <c:pt idx="1">
                  <c:v>0.31</c:v>
                </c:pt>
                <c:pt idx="2">
                  <c:v>0.32</c:v>
                </c:pt>
                <c:pt idx="3">
                  <c:v>0.34090909090909088</c:v>
                </c:pt>
                <c:pt idx="4">
                  <c:v>0.36</c:v>
                </c:pt>
                <c:pt idx="5">
                  <c:v>0.37</c:v>
                </c:pt>
              </c:numCache>
            </c:numRef>
          </c:val>
          <c:extLst>
            <c:ext xmlns:c16="http://schemas.microsoft.com/office/drawing/2014/chart" uri="{C3380CC4-5D6E-409C-BE32-E72D297353CC}">
              <c16:uniqueId val="{00000000-7784-3945-86E7-C8F3A548619C}"/>
            </c:ext>
          </c:extLst>
        </c:ser>
        <c:ser>
          <c:idx val="1"/>
          <c:order val="1"/>
          <c:tx>
            <c:strRef>
              <c:f>Persistence!$C$12</c:f>
              <c:strCache>
                <c:ptCount val="1"/>
                <c:pt idx="0">
                  <c:v>Fall to Spring</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Persistence!$A$13:$A$18</c:f>
              <c:strCache>
                <c:ptCount val="6"/>
                <c:pt idx="0">
                  <c:v>F21 Cohort</c:v>
                </c:pt>
                <c:pt idx="1">
                  <c:v>F20 Cohort</c:v>
                </c:pt>
                <c:pt idx="2">
                  <c:v>F19 Cohort</c:v>
                </c:pt>
                <c:pt idx="3">
                  <c:v>F18 Cohort</c:v>
                </c:pt>
                <c:pt idx="4">
                  <c:v>F17 Cohort</c:v>
                </c:pt>
                <c:pt idx="5">
                  <c:v>F16 Cohort</c:v>
                </c:pt>
              </c:strCache>
            </c:strRef>
          </c:cat>
          <c:val>
            <c:numRef>
              <c:f>Persistence!$C$13:$C$18</c:f>
              <c:numCache>
                <c:formatCode>0%</c:formatCode>
                <c:ptCount val="6"/>
                <c:pt idx="0">
                  <c:v>0.42</c:v>
                </c:pt>
                <c:pt idx="1">
                  <c:v>0.48</c:v>
                </c:pt>
                <c:pt idx="2">
                  <c:v>0.56000000000000005</c:v>
                </c:pt>
                <c:pt idx="3">
                  <c:v>0.55000000000000004</c:v>
                </c:pt>
                <c:pt idx="4">
                  <c:v>0.54</c:v>
                </c:pt>
                <c:pt idx="5">
                  <c:v>0.54</c:v>
                </c:pt>
              </c:numCache>
            </c:numRef>
          </c:val>
          <c:extLst>
            <c:ext xmlns:c16="http://schemas.microsoft.com/office/drawing/2014/chart" uri="{C3380CC4-5D6E-409C-BE32-E72D297353CC}">
              <c16:uniqueId val="{00000001-7784-3945-86E7-C8F3A548619C}"/>
            </c:ext>
          </c:extLst>
        </c:ser>
        <c:dLbls>
          <c:dLblPos val="inEnd"/>
          <c:showLegendKey val="0"/>
          <c:showVal val="1"/>
          <c:showCatName val="0"/>
          <c:showSerName val="0"/>
          <c:showPercent val="0"/>
          <c:showBubbleSize val="0"/>
        </c:dLbls>
        <c:gapWidth val="219"/>
        <c:overlap val="-27"/>
        <c:axId val="1933331744"/>
        <c:axId val="2022350848"/>
      </c:barChart>
      <c:catAx>
        <c:axId val="19333317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2350848"/>
        <c:crosses val="autoZero"/>
        <c:auto val="1"/>
        <c:lblAlgn val="ctr"/>
        <c:lblOffset val="100"/>
        <c:noMultiLvlLbl val="0"/>
      </c:catAx>
      <c:valAx>
        <c:axId val="2022350848"/>
        <c:scaling>
          <c:orientation val="minMax"/>
        </c:scaling>
        <c:delete val="1"/>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33331744"/>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'Success Withdrawal Rate'!$B$23</c:f>
              <c:strCache>
                <c:ptCount val="1"/>
                <c:pt idx="0">
                  <c:v>RETENTION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Rate'!$C$23:$G$23</c:f>
              <c:numCache>
                <c:formatCode>0%</c:formatCode>
                <c:ptCount val="5"/>
                <c:pt idx="0">
                  <c:v>0.8269011011842925</c:v>
                </c:pt>
                <c:pt idx="1">
                  <c:v>0.83626890185195668</c:v>
                </c:pt>
                <c:pt idx="2">
                  <c:v>0.86773751361990792</c:v>
                </c:pt>
                <c:pt idx="3">
                  <c:v>0.86059019685180538</c:v>
                </c:pt>
                <c:pt idx="4">
                  <c:v>0.85222781545117943</c:v>
                </c:pt>
              </c:numCache>
            </c:numRef>
          </c:val>
          <c:smooth val="0"/>
          <c:extLst>
            <c:ext xmlns:c16="http://schemas.microsoft.com/office/drawing/2014/chart" uri="{C3380CC4-5D6E-409C-BE32-E72D297353CC}">
              <c16:uniqueId val="{00000000-01B2-6B4C-A41B-A06E2BDD10D0}"/>
            </c:ext>
          </c:extLst>
        </c:ser>
        <c:ser>
          <c:idx val="1"/>
          <c:order val="1"/>
          <c:tx>
            <c:strRef>
              <c:f>'Success Withdrawal Rate'!$B$24</c:f>
              <c:strCache>
                <c:ptCount val="1"/>
                <c:pt idx="0">
                  <c:v>PASSING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Rate'!$C$24:$G$24</c:f>
              <c:numCache>
                <c:formatCode>0%</c:formatCode>
                <c:ptCount val="5"/>
                <c:pt idx="0">
                  <c:v>0.65912874148</c:v>
                </c:pt>
                <c:pt idx="1">
                  <c:v>0.68187051334100002</c:v>
                </c:pt>
                <c:pt idx="2">
                  <c:v>0.74153434867099999</c:v>
                </c:pt>
                <c:pt idx="3">
                  <c:v>0.72826132244399999</c:v>
                </c:pt>
                <c:pt idx="4">
                  <c:v>0.67532340737100005</c:v>
                </c:pt>
              </c:numCache>
            </c:numRef>
          </c:val>
          <c:smooth val="0"/>
          <c:extLst>
            <c:ext xmlns:c16="http://schemas.microsoft.com/office/drawing/2014/chart" uri="{C3380CC4-5D6E-409C-BE32-E72D297353CC}">
              <c16:uniqueId val="{00000001-01B2-6B4C-A41B-A06E2BDD10D0}"/>
            </c:ext>
          </c:extLst>
        </c:ser>
        <c:ser>
          <c:idx val="2"/>
          <c:order val="2"/>
          <c:tx>
            <c:strRef>
              <c:f>'Success Withdrawal Rate'!$B$25</c:f>
              <c:strCache>
                <c:ptCount val="1"/>
                <c:pt idx="0">
                  <c:v>DID NOT PASS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Rate'!$C$25:$G$25</c:f>
              <c:numCache>
                <c:formatCode>0%</c:formatCode>
                <c:ptCount val="5"/>
                <c:pt idx="0">
                  <c:v>0.34087125851942585</c:v>
                </c:pt>
                <c:pt idx="1">
                  <c:v>0.31812948665853991</c:v>
                </c:pt>
                <c:pt idx="2">
                  <c:v>0.25846565132858068</c:v>
                </c:pt>
                <c:pt idx="3">
                  <c:v>0.27173867755510189</c:v>
                </c:pt>
                <c:pt idx="4">
                  <c:v>0.32467659262875276</c:v>
                </c:pt>
              </c:numCache>
            </c:numRef>
          </c:val>
          <c:smooth val="0"/>
          <c:extLst>
            <c:ext xmlns:c16="http://schemas.microsoft.com/office/drawing/2014/chart" uri="{C3380CC4-5D6E-409C-BE32-E72D297353CC}">
              <c16:uniqueId val="{00000002-01B2-6B4C-A41B-A06E2BDD10D0}"/>
            </c:ext>
          </c:extLst>
        </c:ser>
        <c:ser>
          <c:idx val="3"/>
          <c:order val="3"/>
          <c:tx>
            <c:strRef>
              <c:f>'Success Withdrawal Rate'!$B$26</c:f>
              <c:strCache>
                <c:ptCount val="1"/>
                <c:pt idx="0">
                  <c:v>WITHDRAWAL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Rate'!$C$26:$G$26</c:f>
              <c:numCache>
                <c:formatCode>0%</c:formatCode>
                <c:ptCount val="5"/>
                <c:pt idx="0">
                  <c:v>0.20933446402211001</c:v>
                </c:pt>
                <c:pt idx="1">
                  <c:v>0.19578762020858001</c:v>
                </c:pt>
                <c:pt idx="2">
                  <c:v>0.1524222294232</c:v>
                </c:pt>
                <c:pt idx="3">
                  <c:v>0.16199325028122999</c:v>
                </c:pt>
                <c:pt idx="4">
                  <c:v>0.17339516719549999</c:v>
                </c:pt>
              </c:numCache>
            </c:numRef>
          </c:val>
          <c:smooth val="0"/>
          <c:extLst>
            <c:ext xmlns:c16="http://schemas.microsoft.com/office/drawing/2014/chart" uri="{C3380CC4-5D6E-409C-BE32-E72D297353CC}">
              <c16:uniqueId val="{00000003-01B2-6B4C-A41B-A06E2BDD10D0}"/>
            </c:ext>
          </c:extLst>
        </c:ser>
        <c:dLbls>
          <c:dLblPos val="t"/>
          <c:showLegendKey val="0"/>
          <c:showVal val="1"/>
          <c:showCatName val="0"/>
          <c:showSerName val="0"/>
          <c:showPercent val="0"/>
          <c:showBubbleSize val="0"/>
        </c:dLbls>
        <c:marker val="1"/>
        <c:smooth val="0"/>
        <c:axId val="1291967119"/>
        <c:axId val="1292179695"/>
      </c:lineChart>
      <c:catAx>
        <c:axId val="12919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92179695"/>
        <c:crosses val="autoZero"/>
        <c:auto val="1"/>
        <c:lblAlgn val="ctr"/>
        <c:lblOffset val="100"/>
        <c:noMultiLvlLbl val="0"/>
      </c:catAx>
      <c:valAx>
        <c:axId val="12921796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196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600" b="0" i="0">
          <a:latin typeface="Franklin Gothic Medium Cond" panose="020B06060304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TRANSFER!$B$2</c:f>
              <c:strCache>
                <c:ptCount val="1"/>
                <c:pt idx="0">
                  <c:v>CSU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4826575598511248E-3"/>
                  <c:y val="-1.8224363770031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TRANSFER!$B$3:$B$7</c:f>
              <c:numCache>
                <c:formatCode>General</c:formatCode>
                <c:ptCount val="5"/>
                <c:pt idx="0">
                  <c:v>199</c:v>
                </c:pt>
                <c:pt idx="1">
                  <c:v>218</c:v>
                </c:pt>
                <c:pt idx="2">
                  <c:v>176</c:v>
                </c:pt>
                <c:pt idx="3">
                  <c:v>145</c:v>
                </c:pt>
                <c:pt idx="4">
                  <c:v>229</c:v>
                </c:pt>
              </c:numCache>
            </c:numRef>
          </c:val>
          <c:smooth val="0"/>
          <c:extLst>
            <c:ext xmlns:c16="http://schemas.microsoft.com/office/drawing/2014/chart" uri="{C3380CC4-5D6E-409C-BE32-E72D297353CC}">
              <c16:uniqueId val="{00000000-5B26-A44A-9A97-15AE91A29A6F}"/>
            </c:ext>
          </c:extLst>
        </c:ser>
        <c:ser>
          <c:idx val="1"/>
          <c:order val="1"/>
          <c:tx>
            <c:strRef>
              <c:f>TRANSFER!$C$2</c:f>
              <c:strCache>
                <c:ptCount val="1"/>
                <c:pt idx="0">
                  <c:v>In-State-Private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4377780163491738E-2"/>
                  <c:y val="-5.5729830262301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13-FD4B-874B-A48E16F7038B}"/>
                </c:ext>
              </c:extLst>
            </c:dLbl>
            <c:dLbl>
              <c:idx val="1"/>
              <c:layout>
                <c:manualLayout>
                  <c:x val="-4.2599839049587149E-3"/>
                  <c:y val="-3.04270687746979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13-FD4B-874B-A48E16F7038B}"/>
                </c:ext>
              </c:extLst>
            </c:dLbl>
            <c:dLbl>
              <c:idx val="2"/>
              <c:layout>
                <c:manualLayout>
                  <c:x val="-1.0225837515886817E-2"/>
                  <c:y val="-5.124307287096618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13-FD4B-874B-A48E16F7038B}"/>
                </c:ext>
              </c:extLst>
            </c:dLbl>
            <c:dLbl>
              <c:idx val="3"/>
              <c:layout>
                <c:manualLayout>
                  <c:x val="-8.056711852994454E-3"/>
                  <c:y val="4.54812156881096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13-FD4B-874B-A48E16F7038B}"/>
                </c:ext>
              </c:extLst>
            </c:dLbl>
            <c:dLbl>
              <c:idx val="4"/>
              <c:layout>
                <c:manualLayout>
                  <c:x val="-5.8672139195498681E-4"/>
                  <c:y val="-8.10325917499051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TRANSFER!$C$3:$C$7</c:f>
              <c:numCache>
                <c:formatCode>General</c:formatCode>
                <c:ptCount val="5"/>
                <c:pt idx="0">
                  <c:v>13</c:v>
                </c:pt>
                <c:pt idx="1">
                  <c:v>18</c:v>
                </c:pt>
                <c:pt idx="2">
                  <c:v>19</c:v>
                </c:pt>
                <c:pt idx="3">
                  <c:v>20</c:v>
                </c:pt>
                <c:pt idx="4">
                  <c:v>15</c:v>
                </c:pt>
              </c:numCache>
            </c:numRef>
          </c:val>
          <c:smooth val="0"/>
          <c:extLst>
            <c:ext xmlns:c16="http://schemas.microsoft.com/office/drawing/2014/chart" uri="{C3380CC4-5D6E-409C-BE32-E72D297353CC}">
              <c16:uniqueId val="{00000001-5B26-A44A-9A97-15AE91A29A6F}"/>
            </c:ext>
          </c:extLst>
        </c:ser>
        <c:ser>
          <c:idx val="2"/>
          <c:order val="2"/>
          <c:tx>
            <c:strRef>
              <c:f>TRANSFER!$D$2</c:f>
              <c:strCache>
                <c:ptCount val="1"/>
                <c:pt idx="0">
                  <c:v>Out-of-State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9004617493564495E-2"/>
                  <c:y val="-3.846657296011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13-FD4B-874B-A48E16F7038B}"/>
                </c:ext>
              </c:extLst>
            </c:dLbl>
            <c:dLbl>
              <c:idx val="1"/>
              <c:layout>
                <c:manualLayout>
                  <c:x val="-2.4904105827407406E-2"/>
                  <c:y val="-3.340602066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TRANSFER!$D$3:$D$7</c:f>
              <c:numCache>
                <c:formatCode>General</c:formatCode>
                <c:ptCount val="5"/>
                <c:pt idx="0">
                  <c:v>41</c:v>
                </c:pt>
                <c:pt idx="1">
                  <c:v>32</c:v>
                </c:pt>
                <c:pt idx="2">
                  <c:v>39</c:v>
                </c:pt>
                <c:pt idx="3">
                  <c:v>44</c:v>
                </c:pt>
                <c:pt idx="4">
                  <c:v>48</c:v>
                </c:pt>
              </c:numCache>
            </c:numRef>
          </c:val>
          <c:smooth val="0"/>
          <c:extLst>
            <c:ext xmlns:c16="http://schemas.microsoft.com/office/drawing/2014/chart" uri="{C3380CC4-5D6E-409C-BE32-E72D297353CC}">
              <c16:uniqueId val="{00000002-5B26-A44A-9A97-15AE91A29A6F}"/>
            </c:ext>
          </c:extLst>
        </c:ser>
        <c:ser>
          <c:idx val="3"/>
          <c:order val="3"/>
          <c:tx>
            <c:strRef>
              <c:f>TRANSFER!$E$2</c:f>
              <c:strCache>
                <c:ptCount val="1"/>
                <c:pt idx="0">
                  <c:v>UC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TRANSFER!$E$3:$E$7</c:f>
              <c:numCache>
                <c:formatCode>General</c:formatCode>
                <c:ptCount val="5"/>
                <c:pt idx="0">
                  <c:v>297</c:v>
                </c:pt>
                <c:pt idx="1">
                  <c:v>261</c:v>
                </c:pt>
                <c:pt idx="2">
                  <c:v>308</c:v>
                </c:pt>
                <c:pt idx="3">
                  <c:v>289</c:v>
                </c:pt>
                <c:pt idx="4">
                  <c:v>307</c:v>
                </c:pt>
              </c:numCache>
            </c:numRef>
          </c:val>
          <c:smooth val="0"/>
          <c:extLst>
            <c:ext xmlns:c16="http://schemas.microsoft.com/office/drawing/2014/chart" uri="{C3380CC4-5D6E-409C-BE32-E72D297353CC}">
              <c16:uniqueId val="{00000003-5B26-A44A-9A97-15AE91A29A6F}"/>
            </c:ext>
          </c:extLst>
        </c:ser>
        <c:ser>
          <c:idx val="4"/>
          <c:order val="4"/>
          <c:tx>
            <c:strRef>
              <c:f>TRANSFER!$F$2</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TRANSFER!$F$3:$F$7</c:f>
              <c:numCache>
                <c:formatCode>General</c:formatCode>
                <c:ptCount val="5"/>
                <c:pt idx="0">
                  <c:v>550</c:v>
                </c:pt>
                <c:pt idx="1">
                  <c:v>529</c:v>
                </c:pt>
                <c:pt idx="2">
                  <c:v>542</c:v>
                </c:pt>
                <c:pt idx="3">
                  <c:v>498</c:v>
                </c:pt>
                <c:pt idx="4">
                  <c:v>599</c:v>
                </c:pt>
              </c:numCache>
            </c:numRef>
          </c:val>
          <c:smooth val="0"/>
          <c:extLst>
            <c:ext xmlns:c16="http://schemas.microsoft.com/office/drawing/2014/chart" uri="{C3380CC4-5D6E-409C-BE32-E72D297353CC}">
              <c16:uniqueId val="{00000004-5B26-A44A-9A97-15AE91A29A6F}"/>
            </c:ext>
          </c:extLst>
        </c:ser>
        <c:dLbls>
          <c:dLblPos val="t"/>
          <c:showLegendKey val="0"/>
          <c:showVal val="1"/>
          <c:showCatName val="0"/>
          <c:showSerName val="0"/>
          <c:showPercent val="0"/>
          <c:showBubbleSize val="0"/>
        </c:dLbls>
        <c:marker val="1"/>
        <c:smooth val="0"/>
        <c:axId val="1277775855"/>
        <c:axId val="1277983535"/>
      </c:lineChart>
      <c:catAx>
        <c:axId val="12777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77983535"/>
        <c:crosses val="autoZero"/>
        <c:auto val="1"/>
        <c:lblAlgn val="ctr"/>
        <c:lblOffset val="100"/>
        <c:noMultiLvlLbl val="0"/>
      </c:catAx>
      <c:valAx>
        <c:axId val="12779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77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solidFill>
        <a:srgbClr val="000000"/>
      </a:solidFill>
    </a:ln>
    <a:effectLst/>
  </c:spPr>
  <c:txPr>
    <a:bodyPr/>
    <a:lstStyle/>
    <a:p>
      <a:pPr>
        <a:defRPr sz="1800" b="0" i="0">
          <a:latin typeface="Franklin Gothic Medium Cond" panose="020B06060304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0FD0-AB03-3241-A30F-7F0DE66433D9}" type="datetimeFigureOut">
              <a:rPr lang="en-US" smtClean="0"/>
              <a:t>8/26/22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D22D-9CF9-BE43-8F76-96F0915B5B9A}" type="slidenum">
              <a:rPr lang="en-US" smtClean="0"/>
              <a:t>‹#›</a:t>
            </a:fld>
            <a:endParaRPr lang="en-US"/>
          </a:p>
        </p:txBody>
      </p:sp>
    </p:spTree>
    <p:extLst>
      <p:ext uri="{BB962C8B-B14F-4D97-AF65-F5344CB8AC3E}">
        <p14:creationId xmlns:p14="http://schemas.microsoft.com/office/powerpoint/2010/main" val="372987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they go after in F21?  How many of those who persist have BCC as there home school?  </a:t>
            </a:r>
          </a:p>
        </p:txBody>
      </p:sp>
      <p:sp>
        <p:nvSpPr>
          <p:cNvPr id="4" name="Slide Number Placeholder 3"/>
          <p:cNvSpPr>
            <a:spLocks noGrp="1"/>
          </p:cNvSpPr>
          <p:nvPr>
            <p:ph type="sldNum" sz="quarter" idx="5"/>
          </p:nvPr>
        </p:nvSpPr>
        <p:spPr/>
        <p:txBody>
          <a:bodyPr/>
          <a:lstStyle/>
          <a:p>
            <a:fld id="{2199D22D-9CF9-BE43-8F76-96F0915B5B9A}" type="slidenum">
              <a:rPr lang="en-US" smtClean="0"/>
              <a:t>10</a:t>
            </a:fld>
            <a:endParaRPr lang="en-US"/>
          </a:p>
        </p:txBody>
      </p:sp>
    </p:spTree>
    <p:extLst>
      <p:ext uri="{BB962C8B-B14F-4D97-AF65-F5344CB8AC3E}">
        <p14:creationId xmlns:p14="http://schemas.microsoft.com/office/powerpoint/2010/main" val="38333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Garcia to spend 2 minutes on this slide</a:t>
            </a:r>
          </a:p>
        </p:txBody>
      </p:sp>
      <p:sp>
        <p:nvSpPr>
          <p:cNvPr id="4" name="Slide Number Placeholder 3"/>
          <p:cNvSpPr>
            <a:spLocks noGrp="1"/>
          </p:cNvSpPr>
          <p:nvPr>
            <p:ph type="sldNum" sz="quarter" idx="5"/>
          </p:nvPr>
        </p:nvSpPr>
        <p:spPr/>
        <p:txBody>
          <a:bodyPr/>
          <a:lstStyle/>
          <a:p>
            <a:fld id="{0F07A0C8-6A4F-3448-8DF3-26AFCF81D794}" type="slidenum">
              <a:rPr lang="en-US" smtClean="0"/>
              <a:t>12</a:t>
            </a:fld>
            <a:endParaRPr lang="en-US" dirty="0"/>
          </a:p>
        </p:txBody>
      </p:sp>
    </p:spTree>
    <p:extLst>
      <p:ext uri="{BB962C8B-B14F-4D97-AF65-F5344CB8AC3E}">
        <p14:creationId xmlns:p14="http://schemas.microsoft.com/office/powerpoint/2010/main" val="12808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Garcia to spend 2 minutes on this slide</a:t>
            </a:r>
          </a:p>
        </p:txBody>
      </p:sp>
      <p:sp>
        <p:nvSpPr>
          <p:cNvPr id="4" name="Slide Number Placeholder 3"/>
          <p:cNvSpPr>
            <a:spLocks noGrp="1"/>
          </p:cNvSpPr>
          <p:nvPr>
            <p:ph type="sldNum" sz="quarter" idx="5"/>
          </p:nvPr>
        </p:nvSpPr>
        <p:spPr/>
        <p:txBody>
          <a:bodyPr/>
          <a:lstStyle/>
          <a:p>
            <a:fld id="{0F07A0C8-6A4F-3448-8DF3-26AFCF81D794}" type="slidenum">
              <a:rPr lang="en-US" smtClean="0"/>
              <a:t>13</a:t>
            </a:fld>
            <a:endParaRPr lang="en-US" dirty="0"/>
          </a:p>
        </p:txBody>
      </p:sp>
    </p:spTree>
    <p:extLst>
      <p:ext uri="{BB962C8B-B14F-4D97-AF65-F5344CB8AC3E}">
        <p14:creationId xmlns:p14="http://schemas.microsoft.com/office/powerpoint/2010/main" val="258192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684787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14397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1925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7"/>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Line"/>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5181167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8.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8.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3" r:id="rId12"/>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rbandisplacement.org/maps/sf-bay-area-gentrification-and-displacem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ssets.aecf.org/m/resourcedoc/mathmatica-buildingequitybysupporting-2020.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2E00-CFA6-8743-F006-B91FAD5CB4B2}"/>
              </a:ext>
            </a:extLst>
          </p:cNvPr>
          <p:cNvSpPr txBox="1">
            <a:spLocks/>
          </p:cNvSpPr>
          <p:nvPr/>
        </p:nvSpPr>
        <p:spPr>
          <a:xfrm>
            <a:off x="416298" y="3148167"/>
            <a:ext cx="11222424" cy="1745396"/>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pPr lvl="1" algn="ctr"/>
            <a:r>
              <a:rPr lang="en-US" sz="5400" dirty="0">
                <a:solidFill>
                  <a:srgbClr val="009193"/>
                </a:solidFill>
                <a:latin typeface="Franklin Gothic Medium Cond" panose="020B0606030402020204" pitchFamily="34" charset="0"/>
              </a:rPr>
              <a:t>ENROLLMENT OVERVIEW</a:t>
            </a:r>
          </a:p>
          <a:p>
            <a:pPr algn="ctr"/>
            <a:r>
              <a:rPr lang="en-US" sz="3600" dirty="0">
                <a:solidFill>
                  <a:srgbClr val="009193"/>
                </a:solidFill>
                <a:latin typeface="Franklin Gothic Medium Cond" panose="020B0606030402020204" pitchFamily="34" charset="0"/>
              </a:rPr>
              <a:t>CHAIRS COUNCIL: August 26, 2022</a:t>
            </a:r>
          </a:p>
        </p:txBody>
      </p:sp>
      <p:sp>
        <p:nvSpPr>
          <p:cNvPr id="3" name="Subtitle 2">
            <a:extLst>
              <a:ext uri="{FF2B5EF4-FFF2-40B4-BE49-F238E27FC236}">
                <a16:creationId xmlns:a16="http://schemas.microsoft.com/office/drawing/2014/main" id="{DD792C49-BB25-F0AD-DA01-A3A886411C6C}"/>
              </a:ext>
            </a:extLst>
          </p:cNvPr>
          <p:cNvSpPr txBox="1">
            <a:spLocks/>
          </p:cNvSpPr>
          <p:nvPr/>
        </p:nvSpPr>
        <p:spPr>
          <a:xfrm>
            <a:off x="8091693" y="5664040"/>
            <a:ext cx="3683761" cy="805398"/>
          </a:xfrm>
          <a:prstGeom prst="rect">
            <a:avLst/>
          </a:prstGeom>
        </p:spPr>
        <p:txBody>
          <a:bodyPr>
            <a:norm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2000" dirty="0">
                <a:latin typeface="Franklin Gothic Medium Cond"/>
              </a:rPr>
              <a:t>Dr. Phoumy Sayavong</a:t>
            </a:r>
          </a:p>
          <a:p>
            <a:pPr marL="0" indent="0" algn="r">
              <a:lnSpc>
                <a:spcPct val="100000"/>
              </a:lnSpc>
              <a:buNone/>
            </a:pPr>
            <a:r>
              <a:rPr lang="en-US" sz="2000" dirty="0">
                <a:latin typeface="Franklin Gothic Medium Cond" panose="020B0606030402020204" pitchFamily="34" charset="0"/>
              </a:rPr>
              <a:t>Senior Research &amp; Planning Analyst</a:t>
            </a:r>
          </a:p>
        </p:txBody>
      </p:sp>
    </p:spTree>
    <p:extLst>
      <p:ext uri="{BB962C8B-B14F-4D97-AF65-F5344CB8AC3E}">
        <p14:creationId xmlns:p14="http://schemas.microsoft.com/office/powerpoint/2010/main" val="42178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C63A-0D8D-824D-B18A-0A860659A98A}"/>
              </a:ext>
            </a:extLst>
          </p:cNvPr>
          <p:cNvSpPr>
            <a:spLocks noGrp="1"/>
          </p:cNvSpPr>
          <p:nvPr>
            <p:ph type="title"/>
          </p:nvPr>
        </p:nvSpPr>
        <p:spPr>
          <a:xfrm>
            <a:off x="681135" y="365127"/>
            <a:ext cx="10814178" cy="928414"/>
          </a:xfrm>
        </p:spPr>
        <p:txBody>
          <a:bodyPr>
            <a:normAutofit/>
          </a:bodyPr>
          <a:lstStyle/>
          <a:p>
            <a:r>
              <a:rPr lang="en-US" sz="4000" b="1" dirty="0">
                <a:latin typeface="Franklin Gothic Demi Cond" panose="020B0603020102020204" pitchFamily="34" charset="0"/>
              </a:rPr>
              <a:t>Fall ‘20 to Spring ‘21 Persistence: First Time Students</a:t>
            </a:r>
          </a:p>
        </p:txBody>
      </p:sp>
      <p:graphicFrame>
        <p:nvGraphicFramePr>
          <p:cNvPr id="4" name="Content Placeholder 3">
            <a:extLst>
              <a:ext uri="{FF2B5EF4-FFF2-40B4-BE49-F238E27FC236}">
                <a16:creationId xmlns:a16="http://schemas.microsoft.com/office/drawing/2014/main" id="{723AF781-BED6-2345-A936-314BB156675E}"/>
              </a:ext>
            </a:extLst>
          </p:cNvPr>
          <p:cNvGraphicFramePr>
            <a:graphicFrameLocks noGrp="1"/>
          </p:cNvGraphicFramePr>
          <p:nvPr>
            <p:ph idx="1"/>
            <p:extLst>
              <p:ext uri="{D42A27DB-BD31-4B8C-83A1-F6EECF244321}">
                <p14:modId xmlns:p14="http://schemas.microsoft.com/office/powerpoint/2010/main" val="1090505160"/>
              </p:ext>
            </p:extLst>
          </p:nvPr>
        </p:nvGraphicFramePr>
        <p:xfrm>
          <a:off x="1892944" y="1293541"/>
          <a:ext cx="7538751" cy="4830227"/>
        </p:xfrm>
        <a:graphic>
          <a:graphicData uri="http://schemas.openxmlformats.org/drawingml/2006/table">
            <a:tbl>
              <a:tblPr>
                <a:tableStyleId>{5C22544A-7EE6-4342-B048-85BDC9FD1C3A}</a:tableStyleId>
              </a:tblPr>
              <a:tblGrid>
                <a:gridCol w="3889214">
                  <a:extLst>
                    <a:ext uri="{9D8B030D-6E8A-4147-A177-3AD203B41FA5}">
                      <a16:colId xmlns:a16="http://schemas.microsoft.com/office/drawing/2014/main" val="2470070628"/>
                    </a:ext>
                  </a:extLst>
                </a:gridCol>
                <a:gridCol w="3649537">
                  <a:extLst>
                    <a:ext uri="{9D8B030D-6E8A-4147-A177-3AD203B41FA5}">
                      <a16:colId xmlns:a16="http://schemas.microsoft.com/office/drawing/2014/main" val="1042766224"/>
                    </a:ext>
                  </a:extLst>
                </a:gridCol>
              </a:tblGrid>
              <a:tr h="624311">
                <a:tc>
                  <a:txBody>
                    <a:bodyPr/>
                    <a:lstStyle/>
                    <a:p>
                      <a:pPr algn="l" fontAlgn="b"/>
                      <a:r>
                        <a:rPr lang="en-US" sz="2500" b="0" i="0" u="none" strike="noStrike" dirty="0">
                          <a:solidFill>
                            <a:schemeClr val="bg1"/>
                          </a:solidFill>
                          <a:effectLst/>
                          <a:latin typeface="Franklin Gothic Medium" panose="020B0603020102020204" pitchFamily="34" charset="0"/>
                        </a:rPr>
                        <a:t>Ethnicity</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Persistence Rate</a:t>
                      </a:r>
                    </a:p>
                  </a:txBody>
                  <a:tcPr marL="11716" marR="11716" marT="11716" marB="0" anchor="b">
                    <a:solidFill>
                      <a:srgbClr val="009193"/>
                    </a:solidFill>
                  </a:tcPr>
                </a:tc>
                <a:extLst>
                  <a:ext uri="{0D108BD9-81ED-4DB2-BD59-A6C34878D82A}">
                    <a16:rowId xmlns:a16="http://schemas.microsoft.com/office/drawing/2014/main" val="1848129057"/>
                  </a:ext>
                </a:extLst>
              </a:tr>
              <a:tr h="467324">
                <a:tc>
                  <a:txBody>
                    <a:bodyPr/>
                    <a:lstStyle/>
                    <a:p>
                      <a:pPr algn="l" fontAlgn="b"/>
                      <a:r>
                        <a:rPr lang="en-US" sz="2500" b="0" i="0" u="none" strike="noStrike">
                          <a:effectLst/>
                          <a:latin typeface="Franklin Gothic Medium" panose="020B0603020102020204" pitchFamily="34" charset="0"/>
                        </a:rPr>
                        <a:t>American Indian</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33%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771699133"/>
                  </a:ext>
                </a:extLst>
              </a:tr>
              <a:tr h="467324">
                <a:tc>
                  <a:txBody>
                    <a:bodyPr/>
                    <a:lstStyle/>
                    <a:p>
                      <a:pPr algn="l" fontAlgn="b"/>
                      <a:r>
                        <a:rPr lang="en-US" sz="2500" b="0" i="0" u="none" strike="noStrike">
                          <a:effectLst/>
                          <a:latin typeface="Franklin Gothic Medium" panose="020B0603020102020204" pitchFamily="34" charset="0"/>
                        </a:rPr>
                        <a:t>Asian</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dirty="0">
                          <a:effectLst/>
                          <a:latin typeface="Franklin Gothic Medium" panose="020B0603020102020204" pitchFamily="34" charset="0"/>
                        </a:rPr>
                        <a:t>50%</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2607693702"/>
                  </a:ext>
                </a:extLst>
              </a:tr>
              <a:tr h="467324">
                <a:tc>
                  <a:txBody>
                    <a:bodyPr/>
                    <a:lstStyle/>
                    <a:p>
                      <a:pPr algn="l" fontAlgn="b"/>
                      <a:r>
                        <a:rPr lang="en-US" sz="2500" b="0" i="0" u="none" strike="noStrike" dirty="0">
                          <a:effectLst/>
                          <a:latin typeface="Franklin Gothic Medium" panose="020B0603020102020204" pitchFamily="34" charset="0"/>
                        </a:rPr>
                        <a:t>Black/African American</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976447624"/>
                  </a:ext>
                </a:extLst>
              </a:tr>
              <a:tr h="467324">
                <a:tc>
                  <a:txBody>
                    <a:bodyPr/>
                    <a:lstStyle/>
                    <a:p>
                      <a:pPr algn="l" fontAlgn="b"/>
                      <a:r>
                        <a:rPr lang="en-US" sz="2500" b="0" i="0" u="none" strike="noStrike" dirty="0">
                          <a:effectLst/>
                          <a:latin typeface="Franklin Gothic Medium" panose="020B0603020102020204" pitchFamily="34" charset="0"/>
                        </a:rPr>
                        <a:t>Latinx</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50%</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550516265"/>
                  </a:ext>
                </a:extLst>
              </a:tr>
              <a:tr h="467324">
                <a:tc>
                  <a:txBody>
                    <a:bodyPr/>
                    <a:lstStyle/>
                    <a:p>
                      <a:pPr algn="l" fontAlgn="b"/>
                      <a:r>
                        <a:rPr lang="en-US" sz="2500" b="0" i="0" u="none" strike="noStrike">
                          <a:effectLst/>
                          <a:latin typeface="Franklin Gothic Medium" panose="020B0603020102020204" pitchFamily="34" charset="0"/>
                        </a:rPr>
                        <a:t>Pacific Islander</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0%</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852997566"/>
                  </a:ext>
                </a:extLst>
              </a:tr>
              <a:tr h="467324">
                <a:tc>
                  <a:txBody>
                    <a:bodyPr/>
                    <a:lstStyle/>
                    <a:p>
                      <a:pPr algn="l" fontAlgn="b"/>
                      <a:r>
                        <a:rPr lang="en-US" sz="2500" b="0" i="0" u="none" strike="noStrike">
                          <a:effectLst/>
                          <a:latin typeface="Franklin Gothic Medium" panose="020B0603020102020204" pitchFamily="34" charset="0"/>
                        </a:rPr>
                        <a:t>Two or More</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54%</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3894495568"/>
                  </a:ext>
                </a:extLst>
              </a:tr>
              <a:tr h="467324">
                <a:tc>
                  <a:txBody>
                    <a:bodyPr/>
                    <a:lstStyle/>
                    <a:p>
                      <a:pPr algn="l" fontAlgn="b"/>
                      <a:r>
                        <a:rPr lang="en-US" sz="2500" b="0" i="0" u="none" strike="noStrike" dirty="0">
                          <a:effectLst/>
                          <a:latin typeface="Franklin Gothic Medium" panose="020B0603020102020204" pitchFamily="34" charset="0"/>
                        </a:rPr>
                        <a:t>Unknown/NR</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48%</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362393972"/>
                  </a:ext>
                </a:extLst>
              </a:tr>
              <a:tr h="467324">
                <a:tc>
                  <a:txBody>
                    <a:bodyPr/>
                    <a:lstStyle/>
                    <a:p>
                      <a:pPr algn="l" fontAlgn="b"/>
                      <a:r>
                        <a:rPr lang="en-US" sz="2500" b="0" i="0" u="none" strike="noStrike">
                          <a:effectLst/>
                          <a:latin typeface="Franklin Gothic Medium" panose="020B0603020102020204" pitchFamily="34" charset="0"/>
                        </a:rPr>
                        <a:t>White</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57%</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399518050"/>
                  </a:ext>
                </a:extLst>
              </a:tr>
              <a:tr h="467324">
                <a:tc>
                  <a:txBody>
                    <a:bodyPr/>
                    <a:lstStyle/>
                    <a:p>
                      <a:pPr algn="l" fontAlgn="b"/>
                      <a:r>
                        <a:rPr lang="en-US" sz="2500" b="0" i="0" u="none" strike="noStrike" dirty="0">
                          <a:solidFill>
                            <a:schemeClr val="bg1"/>
                          </a:solidFill>
                          <a:effectLst/>
                          <a:latin typeface="Franklin Gothic Medium" panose="020B0603020102020204" pitchFamily="34" charset="0"/>
                        </a:rPr>
                        <a:t>Overall</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51%</a:t>
                      </a:r>
                    </a:p>
                  </a:txBody>
                  <a:tcPr marL="11716" marR="11716" marT="11716" marB="0" anchor="b">
                    <a:solidFill>
                      <a:srgbClr val="009193"/>
                    </a:solidFill>
                  </a:tcPr>
                </a:tc>
                <a:extLst>
                  <a:ext uri="{0D108BD9-81ED-4DB2-BD59-A6C34878D82A}">
                    <a16:rowId xmlns:a16="http://schemas.microsoft.com/office/drawing/2014/main" val="1772528159"/>
                  </a:ext>
                </a:extLst>
              </a:tr>
            </a:tbl>
          </a:graphicData>
        </a:graphic>
      </p:graphicFrame>
    </p:spTree>
    <p:extLst>
      <p:ext uri="{BB962C8B-B14F-4D97-AF65-F5344CB8AC3E}">
        <p14:creationId xmlns:p14="http://schemas.microsoft.com/office/powerpoint/2010/main" val="212511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0D72-3F8C-F7B4-0BDD-13C4D35339DC}"/>
              </a:ext>
            </a:extLst>
          </p:cNvPr>
          <p:cNvSpPr>
            <a:spLocks noGrp="1"/>
          </p:cNvSpPr>
          <p:nvPr>
            <p:ph type="title" idx="4294967295"/>
          </p:nvPr>
        </p:nvSpPr>
        <p:spPr>
          <a:xfrm>
            <a:off x="415170" y="317909"/>
            <a:ext cx="11079163" cy="928688"/>
          </a:xfrm>
        </p:spPr>
        <p:txBody>
          <a:bodyPr/>
          <a:lstStyle/>
          <a:p>
            <a:r>
              <a:rPr lang="en-US" b="1" dirty="0">
                <a:solidFill>
                  <a:schemeClr val="bg1">
                    <a:lumMod val="95000"/>
                  </a:schemeClr>
                </a:solidFill>
              </a:rPr>
              <a:t>COURSE SUCCESS, RETENTION, WITHDRAWAL RATES</a:t>
            </a:r>
          </a:p>
        </p:txBody>
      </p:sp>
      <p:graphicFrame>
        <p:nvGraphicFramePr>
          <p:cNvPr id="3" name="Chart 2">
            <a:extLst>
              <a:ext uri="{FF2B5EF4-FFF2-40B4-BE49-F238E27FC236}">
                <a16:creationId xmlns:a16="http://schemas.microsoft.com/office/drawing/2014/main" id="{B68EA1CB-CB0E-B749-1742-7201BC8243C8}"/>
              </a:ext>
            </a:extLst>
          </p:cNvPr>
          <p:cNvGraphicFramePr>
            <a:graphicFrameLocks/>
          </p:cNvGraphicFramePr>
          <p:nvPr>
            <p:extLst>
              <p:ext uri="{D42A27DB-BD31-4B8C-83A1-F6EECF244321}">
                <p14:modId xmlns:p14="http://schemas.microsoft.com/office/powerpoint/2010/main" val="1005646464"/>
              </p:ext>
            </p:extLst>
          </p:nvPr>
        </p:nvGraphicFramePr>
        <p:xfrm>
          <a:off x="415170" y="1293541"/>
          <a:ext cx="11156720" cy="47822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CB57D19-F9DF-307D-31B9-AEDD4B47D0A6}"/>
              </a:ext>
            </a:extLst>
          </p:cNvPr>
          <p:cNvSpPr txBox="1"/>
          <p:nvPr/>
        </p:nvSpPr>
        <p:spPr>
          <a:xfrm>
            <a:off x="415170" y="6148251"/>
            <a:ext cx="7776754" cy="461665"/>
          </a:xfrm>
          <a:prstGeom prst="rect">
            <a:avLst/>
          </a:prstGeom>
          <a:noFill/>
        </p:spPr>
        <p:txBody>
          <a:bodyPr wrap="square" rtlCol="0">
            <a:spAutoFit/>
          </a:bodyPr>
          <a:lstStyle/>
          <a:p>
            <a:r>
              <a:rPr lang="en-US" sz="1200" dirty="0">
                <a:solidFill>
                  <a:schemeClr val="bg1"/>
                </a:solidFill>
              </a:rPr>
              <a:t>Retention: remained enrolled to receive a grade</a:t>
            </a:r>
          </a:p>
          <a:p>
            <a:r>
              <a:rPr lang="en-US" sz="1200" dirty="0">
                <a:solidFill>
                  <a:schemeClr val="bg1"/>
                </a:solidFill>
              </a:rPr>
              <a:t>Passing/Did Not Pass: Among retained students who received a passing or non-passing grade</a:t>
            </a:r>
          </a:p>
        </p:txBody>
      </p:sp>
      <p:sp>
        <p:nvSpPr>
          <p:cNvPr id="5" name="Rectangle 12">
            <a:extLst>
              <a:ext uri="{FF2B5EF4-FFF2-40B4-BE49-F238E27FC236}">
                <a16:creationId xmlns:a16="http://schemas.microsoft.com/office/drawing/2014/main" id="{21B0E726-1932-B066-104C-1454573F2FBB}"/>
              </a:ext>
            </a:extLst>
          </p:cNvPr>
          <p:cNvSpPr/>
          <p:nvPr/>
        </p:nvSpPr>
        <p:spPr>
          <a:xfrm>
            <a:off x="9969731" y="3583973"/>
            <a:ext cx="684816" cy="1214449"/>
          </a:xfrm>
          <a:custGeom>
            <a:avLst/>
            <a:gdLst>
              <a:gd name="connsiteX0" fmla="*/ 0 w 684816"/>
              <a:gd name="connsiteY0" fmla="*/ 0 h 733534"/>
              <a:gd name="connsiteX1" fmla="*/ 684816 w 684816"/>
              <a:gd name="connsiteY1" fmla="*/ 0 h 733534"/>
              <a:gd name="connsiteX2" fmla="*/ 684816 w 684816"/>
              <a:gd name="connsiteY2" fmla="*/ 381438 h 733534"/>
              <a:gd name="connsiteX3" fmla="*/ 684816 w 684816"/>
              <a:gd name="connsiteY3" fmla="*/ 733534 h 733534"/>
              <a:gd name="connsiteX4" fmla="*/ 0 w 684816"/>
              <a:gd name="connsiteY4" fmla="*/ 733534 h 733534"/>
              <a:gd name="connsiteX5" fmla="*/ 0 w 684816"/>
              <a:gd name="connsiteY5" fmla="*/ 359432 h 733534"/>
              <a:gd name="connsiteX6" fmla="*/ 0 w 684816"/>
              <a:gd name="connsiteY6" fmla="*/ 0 h 73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816" h="733534" extrusionOk="0">
                <a:moveTo>
                  <a:pt x="0" y="0"/>
                </a:moveTo>
                <a:cubicBezTo>
                  <a:pt x="306967" y="-23092"/>
                  <a:pt x="408900" y="6482"/>
                  <a:pt x="684816" y="0"/>
                </a:cubicBezTo>
                <a:cubicBezTo>
                  <a:pt x="668905" y="98503"/>
                  <a:pt x="670600" y="278563"/>
                  <a:pt x="684816" y="381438"/>
                </a:cubicBezTo>
                <a:cubicBezTo>
                  <a:pt x="699032" y="484313"/>
                  <a:pt x="670596" y="598961"/>
                  <a:pt x="684816" y="733534"/>
                </a:cubicBezTo>
                <a:cubicBezTo>
                  <a:pt x="507446" y="733922"/>
                  <a:pt x="279859" y="749182"/>
                  <a:pt x="0" y="733534"/>
                </a:cubicBezTo>
                <a:cubicBezTo>
                  <a:pt x="-15836" y="601766"/>
                  <a:pt x="15323" y="435211"/>
                  <a:pt x="0" y="359432"/>
                </a:cubicBezTo>
                <a:cubicBezTo>
                  <a:pt x="-15323" y="283653"/>
                  <a:pt x="-5690" y="163584"/>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0A13F7A-0A98-3394-1D88-5DC49916A9F8}"/>
              </a:ext>
            </a:extLst>
          </p:cNvPr>
          <p:cNvCxnSpPr>
            <a:cxnSpLocks/>
          </p:cNvCxnSpPr>
          <p:nvPr/>
        </p:nvCxnSpPr>
        <p:spPr>
          <a:xfrm>
            <a:off x="415170" y="3342289"/>
            <a:ext cx="11156720" cy="0"/>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33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1925" y="365125"/>
            <a:ext cx="10760075" cy="928688"/>
          </a:xfrm>
        </p:spPr>
        <p:txBody>
          <a:bodyPr/>
          <a:lstStyle/>
          <a:p>
            <a:r>
              <a:rPr lang="en-US" b="1" dirty="0">
                <a:latin typeface="Franklin Gothic Demi Cond" panose="020B0603020102020204" pitchFamily="34" charset="0"/>
              </a:rPr>
              <a:t>Course Success &amp; Retention: 2020-21</a:t>
            </a:r>
          </a:p>
        </p:txBody>
      </p:sp>
      <p:pic>
        <p:nvPicPr>
          <p:cNvPr id="5" name="Picture 4">
            <a:extLst>
              <a:ext uri="{FF2B5EF4-FFF2-40B4-BE49-F238E27FC236}">
                <a16:creationId xmlns:a16="http://schemas.microsoft.com/office/drawing/2014/main" id="{ED2D76DE-C98D-D041-BADC-12F17DAEF97F}"/>
              </a:ext>
            </a:extLst>
          </p:cNvPr>
          <p:cNvPicPr>
            <a:picLocks noChangeAspect="1"/>
          </p:cNvPicPr>
          <p:nvPr/>
        </p:nvPicPr>
        <p:blipFill>
          <a:blip r:embed="rId3"/>
          <a:stretch>
            <a:fillRect/>
          </a:stretch>
        </p:blipFill>
        <p:spPr>
          <a:xfrm>
            <a:off x="735196" y="1373593"/>
            <a:ext cx="10468907" cy="1632366"/>
          </a:xfrm>
          <a:prstGeom prst="rect">
            <a:avLst/>
          </a:prstGeom>
        </p:spPr>
      </p:pic>
      <p:pic>
        <p:nvPicPr>
          <p:cNvPr id="7" name="Picture 6">
            <a:extLst>
              <a:ext uri="{FF2B5EF4-FFF2-40B4-BE49-F238E27FC236}">
                <a16:creationId xmlns:a16="http://schemas.microsoft.com/office/drawing/2014/main" id="{E7641D5D-08BE-CD48-AD55-1E8C5D26A356}"/>
              </a:ext>
            </a:extLst>
          </p:cNvPr>
          <p:cNvPicPr>
            <a:picLocks noChangeAspect="1"/>
          </p:cNvPicPr>
          <p:nvPr/>
        </p:nvPicPr>
        <p:blipFill>
          <a:blip r:embed="rId4"/>
          <a:stretch>
            <a:fillRect/>
          </a:stretch>
        </p:blipFill>
        <p:spPr>
          <a:xfrm>
            <a:off x="735197" y="3272246"/>
            <a:ext cx="10434986" cy="2779812"/>
          </a:xfrm>
          <a:prstGeom prst="rect">
            <a:avLst/>
          </a:prstGeom>
        </p:spPr>
      </p:pic>
      <p:cxnSp>
        <p:nvCxnSpPr>
          <p:cNvPr id="9" name="Straight Connector 8">
            <a:extLst>
              <a:ext uri="{FF2B5EF4-FFF2-40B4-BE49-F238E27FC236}">
                <a16:creationId xmlns:a16="http://schemas.microsoft.com/office/drawing/2014/main" id="{FAAFD028-6A61-C74D-983B-2B1484AF02DD}"/>
              </a:ext>
            </a:extLst>
          </p:cNvPr>
          <p:cNvCxnSpPr>
            <a:cxnSpLocks/>
          </p:cNvCxnSpPr>
          <p:nvPr/>
        </p:nvCxnSpPr>
        <p:spPr>
          <a:xfrm>
            <a:off x="5182964" y="1457677"/>
            <a:ext cx="0" cy="45943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B0C13E-CB1F-0743-9157-F2E71D61A89F}"/>
              </a:ext>
            </a:extLst>
          </p:cNvPr>
          <p:cNvCxnSpPr>
            <a:cxnSpLocks/>
          </p:cNvCxnSpPr>
          <p:nvPr/>
        </p:nvCxnSpPr>
        <p:spPr>
          <a:xfrm>
            <a:off x="6859682" y="1457677"/>
            <a:ext cx="0" cy="45943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AD20C5-E89D-FA4B-9ED8-EDDCE9861761}"/>
              </a:ext>
            </a:extLst>
          </p:cNvPr>
          <p:cNvCxnSpPr>
            <a:cxnSpLocks/>
          </p:cNvCxnSpPr>
          <p:nvPr/>
        </p:nvCxnSpPr>
        <p:spPr>
          <a:xfrm>
            <a:off x="7981991" y="1457677"/>
            <a:ext cx="0" cy="45943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CCA25B-0488-1549-BB6F-4216E0CE6C21}"/>
              </a:ext>
            </a:extLst>
          </p:cNvPr>
          <p:cNvSpPr txBox="1"/>
          <p:nvPr/>
        </p:nvSpPr>
        <p:spPr>
          <a:xfrm>
            <a:off x="8005947" y="6135699"/>
            <a:ext cx="2355270" cy="276999"/>
          </a:xfrm>
          <a:prstGeom prst="rect">
            <a:avLst/>
          </a:prstGeom>
          <a:noFill/>
        </p:spPr>
        <p:txBody>
          <a:bodyPr wrap="square" rtlCol="0">
            <a:spAutoFit/>
          </a:bodyPr>
          <a:lstStyle/>
          <a:p>
            <a:r>
              <a:rPr lang="en-US" sz="1200" dirty="0">
                <a:solidFill>
                  <a:srgbClr val="FFFF00"/>
                </a:solidFill>
                <a:latin typeface="Arial" panose="020B0604020202020204" pitchFamily="34" charset="0"/>
                <a:cs typeface="Arial" panose="020B0604020202020204" pitchFamily="34" charset="0"/>
              </a:rPr>
              <a:t>*Excludes MW &amp; EW Grades</a:t>
            </a:r>
          </a:p>
        </p:txBody>
      </p:sp>
      <p:sp>
        <p:nvSpPr>
          <p:cNvPr id="3" name="Rectangle 2">
            <a:extLst>
              <a:ext uri="{FF2B5EF4-FFF2-40B4-BE49-F238E27FC236}">
                <a16:creationId xmlns:a16="http://schemas.microsoft.com/office/drawing/2014/main" id="{DEEA5245-CB6D-9644-8A13-E0B8572669E0}"/>
              </a:ext>
            </a:extLst>
          </p:cNvPr>
          <p:cNvSpPr/>
          <p:nvPr/>
        </p:nvSpPr>
        <p:spPr>
          <a:xfrm>
            <a:off x="9072748" y="2198519"/>
            <a:ext cx="684816" cy="277091"/>
          </a:xfr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DE1ABB-0E4B-654A-BB3F-A5E3A3816DC4}"/>
              </a:ext>
            </a:extLst>
          </p:cNvPr>
          <p:cNvSpPr/>
          <p:nvPr/>
        </p:nvSpPr>
        <p:spPr>
          <a:xfrm>
            <a:off x="10361217" y="3928618"/>
            <a:ext cx="684816" cy="965598"/>
          </a:xfrm>
          <a:custGeom>
            <a:avLst/>
            <a:gdLst>
              <a:gd name="connsiteX0" fmla="*/ 0 w 684816"/>
              <a:gd name="connsiteY0" fmla="*/ 0 h 733534"/>
              <a:gd name="connsiteX1" fmla="*/ 684816 w 684816"/>
              <a:gd name="connsiteY1" fmla="*/ 0 h 733534"/>
              <a:gd name="connsiteX2" fmla="*/ 684816 w 684816"/>
              <a:gd name="connsiteY2" fmla="*/ 381438 h 733534"/>
              <a:gd name="connsiteX3" fmla="*/ 684816 w 684816"/>
              <a:gd name="connsiteY3" fmla="*/ 733534 h 733534"/>
              <a:gd name="connsiteX4" fmla="*/ 0 w 684816"/>
              <a:gd name="connsiteY4" fmla="*/ 733534 h 733534"/>
              <a:gd name="connsiteX5" fmla="*/ 0 w 684816"/>
              <a:gd name="connsiteY5" fmla="*/ 359432 h 733534"/>
              <a:gd name="connsiteX6" fmla="*/ 0 w 684816"/>
              <a:gd name="connsiteY6" fmla="*/ 0 h 73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816" h="733534" extrusionOk="0">
                <a:moveTo>
                  <a:pt x="0" y="0"/>
                </a:moveTo>
                <a:cubicBezTo>
                  <a:pt x="306967" y="-23092"/>
                  <a:pt x="408900" y="6482"/>
                  <a:pt x="684816" y="0"/>
                </a:cubicBezTo>
                <a:cubicBezTo>
                  <a:pt x="668905" y="98503"/>
                  <a:pt x="670600" y="278563"/>
                  <a:pt x="684816" y="381438"/>
                </a:cubicBezTo>
                <a:cubicBezTo>
                  <a:pt x="699032" y="484313"/>
                  <a:pt x="670596" y="598961"/>
                  <a:pt x="684816" y="733534"/>
                </a:cubicBezTo>
                <a:cubicBezTo>
                  <a:pt x="507446" y="733922"/>
                  <a:pt x="279859" y="749182"/>
                  <a:pt x="0" y="733534"/>
                </a:cubicBezTo>
                <a:cubicBezTo>
                  <a:pt x="-15836" y="601766"/>
                  <a:pt x="15323" y="435211"/>
                  <a:pt x="0" y="359432"/>
                </a:cubicBezTo>
                <a:cubicBezTo>
                  <a:pt x="-15323" y="283653"/>
                  <a:pt x="-5690" y="163584"/>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2">
            <a:extLst>
              <a:ext uri="{FF2B5EF4-FFF2-40B4-BE49-F238E27FC236}">
                <a16:creationId xmlns:a16="http://schemas.microsoft.com/office/drawing/2014/main" id="{614F73CE-116C-0645-1A32-CAA77D5F20E1}"/>
              </a:ext>
            </a:extLst>
          </p:cNvPr>
          <p:cNvSpPr/>
          <p:nvPr/>
        </p:nvSpPr>
        <p:spPr>
          <a:xfrm>
            <a:off x="7187501" y="3928618"/>
            <a:ext cx="684816" cy="1221451"/>
          </a:xfrm>
          <a:custGeom>
            <a:avLst/>
            <a:gdLst>
              <a:gd name="connsiteX0" fmla="*/ 0 w 684816"/>
              <a:gd name="connsiteY0" fmla="*/ 0 h 733534"/>
              <a:gd name="connsiteX1" fmla="*/ 684816 w 684816"/>
              <a:gd name="connsiteY1" fmla="*/ 0 h 733534"/>
              <a:gd name="connsiteX2" fmla="*/ 684816 w 684816"/>
              <a:gd name="connsiteY2" fmla="*/ 381438 h 733534"/>
              <a:gd name="connsiteX3" fmla="*/ 684816 w 684816"/>
              <a:gd name="connsiteY3" fmla="*/ 733534 h 733534"/>
              <a:gd name="connsiteX4" fmla="*/ 0 w 684816"/>
              <a:gd name="connsiteY4" fmla="*/ 733534 h 733534"/>
              <a:gd name="connsiteX5" fmla="*/ 0 w 684816"/>
              <a:gd name="connsiteY5" fmla="*/ 359432 h 733534"/>
              <a:gd name="connsiteX6" fmla="*/ 0 w 684816"/>
              <a:gd name="connsiteY6" fmla="*/ 0 h 73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816" h="733534" extrusionOk="0">
                <a:moveTo>
                  <a:pt x="0" y="0"/>
                </a:moveTo>
                <a:cubicBezTo>
                  <a:pt x="306967" y="-23092"/>
                  <a:pt x="408900" y="6482"/>
                  <a:pt x="684816" y="0"/>
                </a:cubicBezTo>
                <a:cubicBezTo>
                  <a:pt x="668905" y="98503"/>
                  <a:pt x="670600" y="278563"/>
                  <a:pt x="684816" y="381438"/>
                </a:cubicBezTo>
                <a:cubicBezTo>
                  <a:pt x="699032" y="484313"/>
                  <a:pt x="670596" y="598961"/>
                  <a:pt x="684816" y="733534"/>
                </a:cubicBezTo>
                <a:cubicBezTo>
                  <a:pt x="507446" y="733922"/>
                  <a:pt x="279859" y="749182"/>
                  <a:pt x="0" y="733534"/>
                </a:cubicBezTo>
                <a:cubicBezTo>
                  <a:pt x="-15836" y="601766"/>
                  <a:pt x="15323" y="435211"/>
                  <a:pt x="0" y="359432"/>
                </a:cubicBezTo>
                <a:cubicBezTo>
                  <a:pt x="-15323" y="283653"/>
                  <a:pt x="-5690" y="163584"/>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AF12268-2564-A296-E0A4-B1ABE3C79620}"/>
              </a:ext>
            </a:extLst>
          </p:cNvPr>
          <p:cNvCxnSpPr>
            <a:cxnSpLocks/>
          </p:cNvCxnSpPr>
          <p:nvPr/>
        </p:nvCxnSpPr>
        <p:spPr>
          <a:xfrm>
            <a:off x="9153894" y="1457677"/>
            <a:ext cx="0" cy="45943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8B1C02-46D4-81F6-E9DA-AF43AB8A208A}"/>
              </a:ext>
            </a:extLst>
          </p:cNvPr>
          <p:cNvCxnSpPr>
            <a:cxnSpLocks/>
          </p:cNvCxnSpPr>
          <p:nvPr/>
        </p:nvCxnSpPr>
        <p:spPr>
          <a:xfrm>
            <a:off x="10141867" y="1457677"/>
            <a:ext cx="0" cy="45943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16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CEE4C-11B6-EE4D-BB0C-4DA46A388570}"/>
              </a:ext>
            </a:extLst>
          </p:cNvPr>
          <p:cNvPicPr>
            <a:picLocks noChangeAspect="1"/>
          </p:cNvPicPr>
          <p:nvPr/>
        </p:nvPicPr>
        <p:blipFill>
          <a:blip r:embed="rId3"/>
          <a:stretch>
            <a:fillRect/>
          </a:stretch>
        </p:blipFill>
        <p:spPr>
          <a:xfrm>
            <a:off x="566419" y="1570540"/>
            <a:ext cx="10538252" cy="2714077"/>
          </a:xfrm>
          <a:prstGeom prst="rect">
            <a:avLst/>
          </a:prstGeom>
        </p:spPr>
      </p:pic>
      <p:sp>
        <p:nvSpPr>
          <p:cNvPr id="2" name="Title 1"/>
          <p:cNvSpPr>
            <a:spLocks noGrp="1"/>
          </p:cNvSpPr>
          <p:nvPr>
            <p:ph type="title" idx="4294967295"/>
          </p:nvPr>
        </p:nvSpPr>
        <p:spPr>
          <a:xfrm>
            <a:off x="566419" y="365125"/>
            <a:ext cx="10512744" cy="928688"/>
          </a:xfrm>
        </p:spPr>
        <p:txBody>
          <a:bodyPr/>
          <a:lstStyle/>
          <a:p>
            <a:r>
              <a:rPr lang="en-US" b="1" dirty="0">
                <a:latin typeface="Franklin Gothic Demi Cond" panose="020B0603020102020204" pitchFamily="34" charset="0"/>
              </a:rPr>
              <a:t>Course Success &amp; Retention: 2020-21</a:t>
            </a:r>
          </a:p>
        </p:txBody>
      </p:sp>
      <p:cxnSp>
        <p:nvCxnSpPr>
          <p:cNvPr id="9" name="Straight Connector 8">
            <a:extLst>
              <a:ext uri="{FF2B5EF4-FFF2-40B4-BE49-F238E27FC236}">
                <a16:creationId xmlns:a16="http://schemas.microsoft.com/office/drawing/2014/main" id="{FAAFD028-6A61-C74D-983B-2B1484AF02DD}"/>
              </a:ext>
            </a:extLst>
          </p:cNvPr>
          <p:cNvCxnSpPr>
            <a:cxnSpLocks/>
          </p:cNvCxnSpPr>
          <p:nvPr/>
        </p:nvCxnSpPr>
        <p:spPr>
          <a:xfrm>
            <a:off x="5209562" y="1640742"/>
            <a:ext cx="0" cy="26438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B0C13E-CB1F-0743-9157-F2E71D61A89F}"/>
              </a:ext>
            </a:extLst>
          </p:cNvPr>
          <p:cNvCxnSpPr>
            <a:cxnSpLocks/>
          </p:cNvCxnSpPr>
          <p:nvPr/>
        </p:nvCxnSpPr>
        <p:spPr>
          <a:xfrm>
            <a:off x="6836877" y="1640742"/>
            <a:ext cx="0" cy="26438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AD20C5-E89D-FA4B-9ED8-EDDCE9861761}"/>
              </a:ext>
            </a:extLst>
          </p:cNvPr>
          <p:cNvCxnSpPr>
            <a:cxnSpLocks/>
          </p:cNvCxnSpPr>
          <p:nvPr/>
        </p:nvCxnSpPr>
        <p:spPr>
          <a:xfrm>
            <a:off x="9107972" y="1640742"/>
            <a:ext cx="0" cy="26438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EE8D4E7-11EF-CF41-AF43-22A026007606}"/>
              </a:ext>
            </a:extLst>
          </p:cNvPr>
          <p:cNvSpPr txBox="1"/>
          <p:nvPr/>
        </p:nvSpPr>
        <p:spPr>
          <a:xfrm>
            <a:off x="6920530" y="1293541"/>
            <a:ext cx="2355270" cy="276999"/>
          </a:xfrm>
          <a:prstGeom prst="rect">
            <a:avLst/>
          </a:prstGeom>
          <a:noFill/>
        </p:spPr>
        <p:txBody>
          <a:bodyPr wrap="square" rtlCol="0">
            <a:spAutoFit/>
          </a:bodyPr>
          <a:lstStyle/>
          <a:p>
            <a:r>
              <a:rPr lang="en-US" sz="1200" dirty="0">
                <a:solidFill>
                  <a:srgbClr val="FFFF00"/>
                </a:solidFill>
                <a:latin typeface="Arial" panose="020B0604020202020204" pitchFamily="34" charset="0"/>
                <a:cs typeface="Arial" panose="020B0604020202020204" pitchFamily="34" charset="0"/>
              </a:rPr>
              <a:t>*Excludes MW &amp; EW Grades</a:t>
            </a:r>
          </a:p>
        </p:txBody>
      </p:sp>
      <p:sp>
        <p:nvSpPr>
          <p:cNvPr id="8" name="Rectangle 7">
            <a:extLst>
              <a:ext uri="{FF2B5EF4-FFF2-40B4-BE49-F238E27FC236}">
                <a16:creationId xmlns:a16="http://schemas.microsoft.com/office/drawing/2014/main" id="{141582FE-F4CC-414C-8F82-AA4F5945B870}"/>
              </a:ext>
            </a:extLst>
          </p:cNvPr>
          <p:cNvSpPr/>
          <p:nvPr/>
        </p:nvSpPr>
        <p:spPr>
          <a:xfrm>
            <a:off x="9388124" y="3091192"/>
            <a:ext cx="1598875" cy="321441"/>
          </a:xfrm>
          <a:custGeom>
            <a:avLst/>
            <a:gdLst>
              <a:gd name="connsiteX0" fmla="*/ 0 w 1423059"/>
              <a:gd name="connsiteY0" fmla="*/ 0 h 277091"/>
              <a:gd name="connsiteX1" fmla="*/ 502814 w 1423059"/>
              <a:gd name="connsiteY1" fmla="*/ 0 h 277091"/>
              <a:gd name="connsiteX2" fmla="*/ 934475 w 1423059"/>
              <a:gd name="connsiteY2" fmla="*/ 0 h 277091"/>
              <a:gd name="connsiteX3" fmla="*/ 1423059 w 1423059"/>
              <a:gd name="connsiteY3" fmla="*/ 0 h 277091"/>
              <a:gd name="connsiteX4" fmla="*/ 1423059 w 1423059"/>
              <a:gd name="connsiteY4" fmla="*/ 277091 h 277091"/>
              <a:gd name="connsiteX5" fmla="*/ 977167 w 1423059"/>
              <a:gd name="connsiteY5" fmla="*/ 277091 h 277091"/>
              <a:gd name="connsiteX6" fmla="*/ 531275 w 1423059"/>
              <a:gd name="connsiteY6" fmla="*/ 277091 h 277091"/>
              <a:gd name="connsiteX7" fmla="*/ 0 w 1423059"/>
              <a:gd name="connsiteY7" fmla="*/ 277091 h 277091"/>
              <a:gd name="connsiteX8" fmla="*/ 0 w 1423059"/>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059" h="277091" extrusionOk="0">
                <a:moveTo>
                  <a:pt x="0" y="0"/>
                </a:moveTo>
                <a:cubicBezTo>
                  <a:pt x="169082" y="21116"/>
                  <a:pt x="387502" y="-16481"/>
                  <a:pt x="502814" y="0"/>
                </a:cubicBezTo>
                <a:cubicBezTo>
                  <a:pt x="618126" y="16481"/>
                  <a:pt x="833719" y="-14303"/>
                  <a:pt x="934475" y="0"/>
                </a:cubicBezTo>
                <a:cubicBezTo>
                  <a:pt x="1035231" y="14303"/>
                  <a:pt x="1258501" y="-14947"/>
                  <a:pt x="1423059" y="0"/>
                </a:cubicBezTo>
                <a:cubicBezTo>
                  <a:pt x="1429198" y="101617"/>
                  <a:pt x="1433281" y="191995"/>
                  <a:pt x="1423059" y="277091"/>
                </a:cubicBezTo>
                <a:cubicBezTo>
                  <a:pt x="1201040" y="268329"/>
                  <a:pt x="1069973" y="277065"/>
                  <a:pt x="977167" y="277091"/>
                </a:cubicBezTo>
                <a:cubicBezTo>
                  <a:pt x="884361" y="277117"/>
                  <a:pt x="750543" y="296330"/>
                  <a:pt x="531275" y="277091"/>
                </a:cubicBezTo>
                <a:cubicBezTo>
                  <a:pt x="312007" y="257852"/>
                  <a:pt x="251472" y="252665"/>
                  <a:pt x="0" y="277091"/>
                </a:cubicBezTo>
                <a:cubicBezTo>
                  <a:pt x="-1147" y="195610"/>
                  <a:pt x="-10748" y="138345"/>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2EE56-0B23-F147-86C8-455F0E533898}"/>
              </a:ext>
            </a:extLst>
          </p:cNvPr>
          <p:cNvSpPr/>
          <p:nvPr/>
        </p:nvSpPr>
        <p:spPr>
          <a:xfrm>
            <a:off x="9344429" y="1977111"/>
            <a:ext cx="1598876" cy="321441"/>
          </a:xfrm>
          <a:custGeom>
            <a:avLst/>
            <a:gdLst>
              <a:gd name="connsiteX0" fmla="*/ 0 w 1505338"/>
              <a:gd name="connsiteY0" fmla="*/ 0 h 277091"/>
              <a:gd name="connsiteX1" fmla="*/ 531886 w 1505338"/>
              <a:gd name="connsiteY1" fmla="*/ 0 h 277091"/>
              <a:gd name="connsiteX2" fmla="*/ 988505 w 1505338"/>
              <a:gd name="connsiteY2" fmla="*/ 0 h 277091"/>
              <a:gd name="connsiteX3" fmla="*/ 1505338 w 1505338"/>
              <a:gd name="connsiteY3" fmla="*/ 0 h 277091"/>
              <a:gd name="connsiteX4" fmla="*/ 1505338 w 1505338"/>
              <a:gd name="connsiteY4" fmla="*/ 277091 h 277091"/>
              <a:gd name="connsiteX5" fmla="*/ 1033665 w 1505338"/>
              <a:gd name="connsiteY5" fmla="*/ 277091 h 277091"/>
              <a:gd name="connsiteX6" fmla="*/ 561993 w 1505338"/>
              <a:gd name="connsiteY6" fmla="*/ 277091 h 277091"/>
              <a:gd name="connsiteX7" fmla="*/ 0 w 1505338"/>
              <a:gd name="connsiteY7" fmla="*/ 277091 h 277091"/>
              <a:gd name="connsiteX8" fmla="*/ 0 w 1505338"/>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338" h="277091" extrusionOk="0">
                <a:moveTo>
                  <a:pt x="0" y="0"/>
                </a:moveTo>
                <a:cubicBezTo>
                  <a:pt x="164160" y="-2984"/>
                  <a:pt x="273764" y="-8461"/>
                  <a:pt x="531886" y="0"/>
                </a:cubicBezTo>
                <a:cubicBezTo>
                  <a:pt x="790008" y="8461"/>
                  <a:pt x="870650" y="19572"/>
                  <a:pt x="988505" y="0"/>
                </a:cubicBezTo>
                <a:cubicBezTo>
                  <a:pt x="1106360" y="-19572"/>
                  <a:pt x="1359618" y="9811"/>
                  <a:pt x="1505338" y="0"/>
                </a:cubicBezTo>
                <a:cubicBezTo>
                  <a:pt x="1511477" y="101617"/>
                  <a:pt x="1515560" y="191995"/>
                  <a:pt x="1505338" y="277091"/>
                </a:cubicBezTo>
                <a:cubicBezTo>
                  <a:pt x="1408220" y="298460"/>
                  <a:pt x="1253422" y="296617"/>
                  <a:pt x="1033665" y="277091"/>
                </a:cubicBezTo>
                <a:cubicBezTo>
                  <a:pt x="813908" y="257565"/>
                  <a:pt x="745974" y="282640"/>
                  <a:pt x="561993" y="277091"/>
                </a:cubicBezTo>
                <a:cubicBezTo>
                  <a:pt x="378012" y="271542"/>
                  <a:pt x="123327" y="277612"/>
                  <a:pt x="0" y="277091"/>
                </a:cubicBezTo>
                <a:cubicBezTo>
                  <a:pt x="-1147" y="195610"/>
                  <a:pt x="-10748" y="138345"/>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8A80A5-4F80-5740-A224-02B8DD232BD0}"/>
              </a:ext>
            </a:extLst>
          </p:cNvPr>
          <p:cNvSpPr/>
          <p:nvPr/>
        </p:nvSpPr>
        <p:spPr>
          <a:xfrm>
            <a:off x="7139558" y="1977111"/>
            <a:ext cx="1917215" cy="321441"/>
          </a:xfrm>
          <a:custGeom>
            <a:avLst/>
            <a:gdLst>
              <a:gd name="connsiteX0" fmla="*/ 0 w 1805054"/>
              <a:gd name="connsiteY0" fmla="*/ 0 h 277091"/>
              <a:gd name="connsiteX1" fmla="*/ 637786 w 1805054"/>
              <a:gd name="connsiteY1" fmla="*/ 0 h 277091"/>
              <a:gd name="connsiteX2" fmla="*/ 1185319 w 1805054"/>
              <a:gd name="connsiteY2" fmla="*/ 0 h 277091"/>
              <a:gd name="connsiteX3" fmla="*/ 1805054 w 1805054"/>
              <a:gd name="connsiteY3" fmla="*/ 0 h 277091"/>
              <a:gd name="connsiteX4" fmla="*/ 1805054 w 1805054"/>
              <a:gd name="connsiteY4" fmla="*/ 277091 h 277091"/>
              <a:gd name="connsiteX5" fmla="*/ 1239470 w 1805054"/>
              <a:gd name="connsiteY5" fmla="*/ 277091 h 277091"/>
              <a:gd name="connsiteX6" fmla="*/ 673887 w 1805054"/>
              <a:gd name="connsiteY6" fmla="*/ 277091 h 277091"/>
              <a:gd name="connsiteX7" fmla="*/ 0 w 1805054"/>
              <a:gd name="connsiteY7" fmla="*/ 277091 h 277091"/>
              <a:gd name="connsiteX8" fmla="*/ 0 w 1805054"/>
              <a:gd name="connsiteY8"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054" h="277091" extrusionOk="0">
                <a:moveTo>
                  <a:pt x="0" y="0"/>
                </a:moveTo>
                <a:cubicBezTo>
                  <a:pt x="131132" y="-22107"/>
                  <a:pt x="447393" y="-5424"/>
                  <a:pt x="637786" y="0"/>
                </a:cubicBezTo>
                <a:cubicBezTo>
                  <a:pt x="828179" y="5424"/>
                  <a:pt x="912203" y="-3062"/>
                  <a:pt x="1185319" y="0"/>
                </a:cubicBezTo>
                <a:cubicBezTo>
                  <a:pt x="1458435" y="3062"/>
                  <a:pt x="1650634" y="12010"/>
                  <a:pt x="1805054" y="0"/>
                </a:cubicBezTo>
                <a:cubicBezTo>
                  <a:pt x="1811193" y="101617"/>
                  <a:pt x="1815276" y="191995"/>
                  <a:pt x="1805054" y="277091"/>
                </a:cubicBezTo>
                <a:cubicBezTo>
                  <a:pt x="1578479" y="276469"/>
                  <a:pt x="1403722" y="275694"/>
                  <a:pt x="1239470" y="277091"/>
                </a:cubicBezTo>
                <a:cubicBezTo>
                  <a:pt x="1075218" y="278488"/>
                  <a:pt x="847529" y="267718"/>
                  <a:pt x="673887" y="277091"/>
                </a:cubicBezTo>
                <a:cubicBezTo>
                  <a:pt x="500245" y="286464"/>
                  <a:pt x="145695" y="264760"/>
                  <a:pt x="0" y="277091"/>
                </a:cubicBezTo>
                <a:cubicBezTo>
                  <a:pt x="-1147" y="195610"/>
                  <a:pt x="-10748" y="138345"/>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063775-1A20-6F4C-B3E3-F2A8F03AC8B0}"/>
              </a:ext>
            </a:extLst>
          </p:cNvPr>
          <p:cNvSpPr/>
          <p:nvPr/>
        </p:nvSpPr>
        <p:spPr>
          <a:xfrm>
            <a:off x="7148134" y="2514148"/>
            <a:ext cx="1917215" cy="898485"/>
          </a:xfrm>
          <a:custGeom>
            <a:avLst/>
            <a:gdLst>
              <a:gd name="connsiteX0" fmla="*/ 0 w 1805054"/>
              <a:gd name="connsiteY0" fmla="*/ 0 h 774519"/>
              <a:gd name="connsiteX1" fmla="*/ 637786 w 1805054"/>
              <a:gd name="connsiteY1" fmla="*/ 0 h 774519"/>
              <a:gd name="connsiteX2" fmla="*/ 1185319 w 1805054"/>
              <a:gd name="connsiteY2" fmla="*/ 0 h 774519"/>
              <a:gd name="connsiteX3" fmla="*/ 1805054 w 1805054"/>
              <a:gd name="connsiteY3" fmla="*/ 0 h 774519"/>
              <a:gd name="connsiteX4" fmla="*/ 1805054 w 1805054"/>
              <a:gd name="connsiteY4" fmla="*/ 371769 h 774519"/>
              <a:gd name="connsiteX5" fmla="*/ 1805054 w 1805054"/>
              <a:gd name="connsiteY5" fmla="*/ 774519 h 774519"/>
              <a:gd name="connsiteX6" fmla="*/ 1167268 w 1805054"/>
              <a:gd name="connsiteY6" fmla="*/ 774519 h 774519"/>
              <a:gd name="connsiteX7" fmla="*/ 583634 w 1805054"/>
              <a:gd name="connsiteY7" fmla="*/ 774519 h 774519"/>
              <a:gd name="connsiteX8" fmla="*/ 0 w 1805054"/>
              <a:gd name="connsiteY8" fmla="*/ 774519 h 774519"/>
              <a:gd name="connsiteX9" fmla="*/ 0 w 1805054"/>
              <a:gd name="connsiteY9" fmla="*/ 379514 h 774519"/>
              <a:gd name="connsiteX10" fmla="*/ 0 w 1805054"/>
              <a:gd name="connsiteY10" fmla="*/ 0 h 7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5054" h="774519" extrusionOk="0">
                <a:moveTo>
                  <a:pt x="0" y="0"/>
                </a:moveTo>
                <a:cubicBezTo>
                  <a:pt x="131132" y="-22107"/>
                  <a:pt x="447393" y="-5424"/>
                  <a:pt x="637786" y="0"/>
                </a:cubicBezTo>
                <a:cubicBezTo>
                  <a:pt x="828179" y="5424"/>
                  <a:pt x="912203" y="-3062"/>
                  <a:pt x="1185319" y="0"/>
                </a:cubicBezTo>
                <a:cubicBezTo>
                  <a:pt x="1458435" y="3062"/>
                  <a:pt x="1650634" y="12010"/>
                  <a:pt x="1805054" y="0"/>
                </a:cubicBezTo>
                <a:cubicBezTo>
                  <a:pt x="1797217" y="151088"/>
                  <a:pt x="1814069" y="196008"/>
                  <a:pt x="1805054" y="371769"/>
                </a:cubicBezTo>
                <a:cubicBezTo>
                  <a:pt x="1796039" y="547530"/>
                  <a:pt x="1803472" y="674600"/>
                  <a:pt x="1805054" y="774519"/>
                </a:cubicBezTo>
                <a:cubicBezTo>
                  <a:pt x="1524105" y="798387"/>
                  <a:pt x="1415256" y="750209"/>
                  <a:pt x="1167268" y="774519"/>
                </a:cubicBezTo>
                <a:cubicBezTo>
                  <a:pt x="919280" y="798829"/>
                  <a:pt x="778380" y="776074"/>
                  <a:pt x="583634" y="774519"/>
                </a:cubicBezTo>
                <a:cubicBezTo>
                  <a:pt x="388888" y="772964"/>
                  <a:pt x="267589" y="762671"/>
                  <a:pt x="0" y="774519"/>
                </a:cubicBezTo>
                <a:cubicBezTo>
                  <a:pt x="-632" y="655289"/>
                  <a:pt x="-12740" y="466169"/>
                  <a:pt x="0" y="379514"/>
                </a:cubicBezTo>
                <a:cubicBezTo>
                  <a:pt x="12740" y="292859"/>
                  <a:pt x="-2274" y="180125"/>
                  <a:pt x="0"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BAA7CE4-427A-5D06-6486-7F70BA41CEC8}"/>
              </a:ext>
            </a:extLst>
          </p:cNvPr>
          <p:cNvCxnSpPr>
            <a:cxnSpLocks/>
          </p:cNvCxnSpPr>
          <p:nvPr/>
        </p:nvCxnSpPr>
        <p:spPr>
          <a:xfrm>
            <a:off x="4125344" y="1640742"/>
            <a:ext cx="0" cy="26438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5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4B11FB-69ED-1346-90C2-7033F0CFD494}"/>
              </a:ext>
            </a:extLst>
          </p:cNvPr>
          <p:cNvSpPr>
            <a:spLocks noGrp="1"/>
          </p:cNvSpPr>
          <p:nvPr>
            <p:ph type="title" idx="4294967295"/>
          </p:nvPr>
        </p:nvSpPr>
        <p:spPr>
          <a:xfrm>
            <a:off x="0" y="276225"/>
            <a:ext cx="9036050" cy="1068388"/>
          </a:xfrm>
        </p:spPr>
        <p:txBody>
          <a:bodyPr>
            <a:normAutofit/>
          </a:bodyPr>
          <a:lstStyle/>
          <a:p>
            <a:r>
              <a:rPr lang="en-US" sz="3600" b="1" dirty="0">
                <a:latin typeface="Arial" panose="020B0604020202020204" pitchFamily="34" charset="0"/>
                <a:cs typeface="Arial" panose="020B0604020202020204" pitchFamily="34" charset="0"/>
              </a:rPr>
              <a:t>Spring 2021 Drops: Units Taken/Earned</a:t>
            </a:r>
          </a:p>
        </p:txBody>
      </p:sp>
      <p:graphicFrame>
        <p:nvGraphicFramePr>
          <p:cNvPr id="3" name="Table 2">
            <a:extLst>
              <a:ext uri="{FF2B5EF4-FFF2-40B4-BE49-F238E27FC236}">
                <a16:creationId xmlns:a16="http://schemas.microsoft.com/office/drawing/2014/main" id="{FB340EB3-4B1C-A049-B21C-9B280A61DBDF}"/>
              </a:ext>
            </a:extLst>
          </p:cNvPr>
          <p:cNvGraphicFramePr>
            <a:graphicFrameLocks noGrp="1"/>
          </p:cNvGraphicFramePr>
          <p:nvPr>
            <p:extLst>
              <p:ext uri="{D42A27DB-BD31-4B8C-83A1-F6EECF244321}">
                <p14:modId xmlns:p14="http://schemas.microsoft.com/office/powerpoint/2010/main" val="3133774145"/>
              </p:ext>
            </p:extLst>
          </p:nvPr>
        </p:nvGraphicFramePr>
        <p:xfrm>
          <a:off x="824754" y="1612718"/>
          <a:ext cx="8806707" cy="4434995"/>
        </p:xfrm>
        <a:graphic>
          <a:graphicData uri="http://schemas.openxmlformats.org/drawingml/2006/table">
            <a:tbl>
              <a:tblPr/>
              <a:tblGrid>
                <a:gridCol w="2405193">
                  <a:extLst>
                    <a:ext uri="{9D8B030D-6E8A-4147-A177-3AD203B41FA5}">
                      <a16:colId xmlns:a16="http://schemas.microsoft.com/office/drawing/2014/main" val="1731888076"/>
                    </a:ext>
                  </a:extLst>
                </a:gridCol>
                <a:gridCol w="1418447">
                  <a:extLst>
                    <a:ext uri="{9D8B030D-6E8A-4147-A177-3AD203B41FA5}">
                      <a16:colId xmlns:a16="http://schemas.microsoft.com/office/drawing/2014/main" val="2115897485"/>
                    </a:ext>
                  </a:extLst>
                </a:gridCol>
                <a:gridCol w="1533810">
                  <a:extLst>
                    <a:ext uri="{9D8B030D-6E8A-4147-A177-3AD203B41FA5}">
                      <a16:colId xmlns:a16="http://schemas.microsoft.com/office/drawing/2014/main" val="140955291"/>
                    </a:ext>
                  </a:extLst>
                </a:gridCol>
                <a:gridCol w="1134319">
                  <a:extLst>
                    <a:ext uri="{9D8B030D-6E8A-4147-A177-3AD203B41FA5}">
                      <a16:colId xmlns:a16="http://schemas.microsoft.com/office/drawing/2014/main" val="2313621280"/>
                    </a:ext>
                  </a:extLst>
                </a:gridCol>
                <a:gridCol w="2314938">
                  <a:extLst>
                    <a:ext uri="{9D8B030D-6E8A-4147-A177-3AD203B41FA5}">
                      <a16:colId xmlns:a16="http://schemas.microsoft.com/office/drawing/2014/main" val="1940101437"/>
                    </a:ext>
                  </a:extLst>
                </a:gridCol>
              </a:tblGrid>
              <a:tr h="755138">
                <a:tc>
                  <a:txBody>
                    <a:bodyPr/>
                    <a:lstStyle/>
                    <a:p>
                      <a:pPr algn="l" fontAlgn="b"/>
                      <a:r>
                        <a:rPr lang="en-US" sz="1600" b="1" i="0" u="none" strike="noStrike" dirty="0">
                          <a:solidFill>
                            <a:schemeClr val="bg1"/>
                          </a:solidFill>
                          <a:effectLst/>
                          <a:latin typeface="ArialMT"/>
                        </a:rPr>
                        <a:t>Ethnicity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rialMT"/>
                        </a:rPr>
                        <a:t>Units Taken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rialMT"/>
                        </a:rPr>
                        <a:t>Unit Earned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rialMT"/>
                        </a:rPr>
                        <a:t>Units Earned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rialMT"/>
                        </a:rPr>
                        <a:t>Diff from </a:t>
                      </a:r>
                    </a:p>
                    <a:p>
                      <a:pPr algn="ctr" fontAlgn="b"/>
                      <a:r>
                        <a:rPr lang="en-US" sz="1600" b="1" i="0" u="none" strike="noStrike" dirty="0">
                          <a:solidFill>
                            <a:schemeClr val="bg1"/>
                          </a:solidFill>
                          <a:effectLst/>
                          <a:latin typeface="ArialMT"/>
                        </a:rPr>
                        <a:t>Term 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275340712"/>
                  </a:ext>
                </a:extLst>
              </a:tr>
              <a:tr h="408873">
                <a:tc>
                  <a:txBody>
                    <a:bodyPr/>
                    <a:lstStyle/>
                    <a:p>
                      <a:pPr algn="l" fontAlgn="b"/>
                      <a:r>
                        <a:rPr lang="en-US" sz="1600" b="0" i="0" u="none" strike="noStrike" dirty="0">
                          <a:solidFill>
                            <a:srgbClr val="000000"/>
                          </a:solidFill>
                          <a:effectLst/>
                          <a:latin typeface="ArialMT"/>
                        </a:rPr>
                        <a:t>American Indian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0382563"/>
                  </a:ext>
                </a:extLst>
              </a:tr>
              <a:tr h="408873">
                <a:tc>
                  <a:txBody>
                    <a:bodyPr/>
                    <a:lstStyle/>
                    <a:p>
                      <a:pPr algn="l" fontAlgn="b"/>
                      <a:r>
                        <a:rPr lang="en-US" sz="1600" b="0" i="0" u="none" strike="noStrike" dirty="0">
                          <a:solidFill>
                            <a:srgbClr val="000000"/>
                          </a:solidFill>
                          <a:effectLst/>
                          <a:latin typeface="ArialMT"/>
                        </a:rPr>
                        <a:t>Asian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8586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6898.5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505409949"/>
                  </a:ext>
                </a:extLst>
              </a:tr>
              <a:tr h="408873">
                <a:tc>
                  <a:txBody>
                    <a:bodyPr/>
                    <a:lstStyle/>
                    <a:p>
                      <a:pPr algn="l" fontAlgn="b"/>
                      <a:r>
                        <a:rPr lang="en-US" sz="1600" b="0" i="0" u="none" strike="noStrike" dirty="0">
                          <a:solidFill>
                            <a:srgbClr val="000000"/>
                          </a:solidFill>
                          <a:effectLst/>
                          <a:latin typeface="ArialMT"/>
                        </a:rPr>
                        <a:t>Black/African American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4957.5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3301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191841"/>
                  </a:ext>
                </a:extLst>
              </a:tr>
              <a:tr h="408873">
                <a:tc>
                  <a:txBody>
                    <a:bodyPr/>
                    <a:lstStyle/>
                    <a:p>
                      <a:pPr algn="l" fontAlgn="b"/>
                      <a:r>
                        <a:rPr lang="en-US" sz="1600" b="0" i="0" u="none" strike="noStrike" dirty="0">
                          <a:solidFill>
                            <a:srgbClr val="000000"/>
                          </a:solidFill>
                          <a:effectLst/>
                          <a:latin typeface="ArialMT"/>
                        </a:rPr>
                        <a:t>Latinx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9581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6327.5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2506937436"/>
                  </a:ext>
                </a:extLst>
              </a:tr>
              <a:tr h="408873">
                <a:tc>
                  <a:txBody>
                    <a:bodyPr/>
                    <a:lstStyle/>
                    <a:p>
                      <a:pPr algn="l" fontAlgn="b"/>
                      <a:r>
                        <a:rPr lang="en-US" sz="1600" b="0" i="0" u="none" strike="noStrike" dirty="0">
                          <a:solidFill>
                            <a:srgbClr val="000000"/>
                          </a:solidFill>
                          <a:effectLst/>
                          <a:latin typeface="ArialMT"/>
                        </a:rPr>
                        <a:t>Pacific Islander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8531660"/>
                  </a:ext>
                </a:extLst>
              </a:tr>
              <a:tr h="408873">
                <a:tc>
                  <a:txBody>
                    <a:bodyPr/>
                    <a:lstStyle/>
                    <a:p>
                      <a:pPr algn="l" fontAlgn="b"/>
                      <a:r>
                        <a:rPr lang="en-US" sz="1600" b="0" i="0" u="none" strike="noStrike" dirty="0">
                          <a:solidFill>
                            <a:srgbClr val="000000"/>
                          </a:solidFill>
                          <a:effectLst/>
                          <a:latin typeface="ArialMT"/>
                        </a:rPr>
                        <a:t>Two or More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2634.5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4193418174"/>
                  </a:ext>
                </a:extLst>
              </a:tr>
              <a:tr h="408873">
                <a:tc>
                  <a:txBody>
                    <a:bodyPr/>
                    <a:lstStyle/>
                    <a:p>
                      <a:pPr algn="l" fontAlgn="b"/>
                      <a:r>
                        <a:rPr lang="en-US" sz="1600" b="0" i="0" u="none" strike="noStrike" dirty="0">
                          <a:solidFill>
                            <a:srgbClr val="000000"/>
                          </a:solidFill>
                          <a:effectLst/>
                          <a:latin typeface="ArialMT"/>
                        </a:rPr>
                        <a:t>Unknown / 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1421.5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MT"/>
                        </a:rPr>
                        <a:t>1061.5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FF0000"/>
                          </a:solidFill>
                          <a:effectLst/>
                          <a:latin typeface="ArialM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8073262"/>
                  </a:ext>
                </a:extLst>
              </a:tr>
              <a:tr h="408873">
                <a:tc>
                  <a:txBody>
                    <a:bodyPr/>
                    <a:lstStyle/>
                    <a:p>
                      <a:pPr algn="l" fontAlgn="b"/>
                      <a:r>
                        <a:rPr lang="en-US" sz="1600" b="0" i="0" u="none" strike="noStrike" dirty="0">
                          <a:solidFill>
                            <a:srgbClr val="000000"/>
                          </a:solidFill>
                          <a:effectLst/>
                          <a:latin typeface="ArialMT"/>
                        </a:rPr>
                        <a:t>White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8156.5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0" i="0" u="none" strike="noStrike" dirty="0">
                          <a:solidFill>
                            <a:srgbClr val="000000"/>
                          </a:solidFill>
                          <a:effectLst/>
                          <a:latin typeface="ArialMT"/>
                        </a:rPr>
                        <a:t>6397.5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tc>
                  <a:txBody>
                    <a:bodyPr/>
                    <a:lstStyle/>
                    <a:p>
                      <a:pPr algn="ctr" fontAlgn="b"/>
                      <a:r>
                        <a:rPr lang="en-US" sz="1600" b="1" i="0" u="none" strike="noStrike" dirty="0">
                          <a:solidFill>
                            <a:srgbClr val="FF0000"/>
                          </a:solidFill>
                          <a:effectLst/>
                          <a:latin typeface="ArialM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338233214"/>
                  </a:ext>
                </a:extLst>
              </a:tr>
              <a:tr h="408873">
                <a:tc>
                  <a:txBody>
                    <a:bodyPr/>
                    <a:lstStyle/>
                    <a:p>
                      <a:pPr algn="l" fontAlgn="b"/>
                      <a:r>
                        <a:rPr lang="en-US" sz="1600" b="1" i="0" u="none" strike="noStrike" dirty="0">
                          <a:solidFill>
                            <a:srgbClr val="FFFFFF"/>
                          </a:solidFill>
                          <a:effectLst/>
                          <a:latin typeface="ArialMT"/>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rgbClr val="FFFFFF"/>
                          </a:solidFill>
                          <a:effectLst/>
                          <a:latin typeface="ArialMT"/>
                        </a:rPr>
                        <a:t>35538.5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rgbClr val="FFFFFF"/>
                          </a:solidFill>
                          <a:effectLst/>
                          <a:latin typeface="ArialMT"/>
                        </a:rPr>
                        <a:t>25926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rgbClr val="FFFFFF"/>
                          </a:solidFill>
                          <a:effectLst/>
                          <a:latin typeface="ArialMT"/>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0" i="0" u="none" strike="noStrike" dirty="0">
                          <a:solidFill>
                            <a:srgbClr val="000000"/>
                          </a:solidFill>
                          <a:effectLst/>
                          <a:latin typeface="ArialM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2">
                        <a:lumMod val="75000"/>
                      </a:schemeClr>
                    </a:solidFill>
                  </a:tcPr>
                </a:tc>
                <a:extLst>
                  <a:ext uri="{0D108BD9-81ED-4DB2-BD59-A6C34878D82A}">
                    <a16:rowId xmlns:a16="http://schemas.microsoft.com/office/drawing/2014/main" val="126265264"/>
                  </a:ext>
                </a:extLst>
              </a:tr>
            </a:tbl>
          </a:graphicData>
        </a:graphic>
      </p:graphicFrame>
      <p:sp>
        <p:nvSpPr>
          <p:cNvPr id="5" name="Oval 4">
            <a:extLst>
              <a:ext uri="{FF2B5EF4-FFF2-40B4-BE49-F238E27FC236}">
                <a16:creationId xmlns:a16="http://schemas.microsoft.com/office/drawing/2014/main" id="{CEE3D8CC-8201-5809-BA70-BFD56A8C1F29}"/>
              </a:ext>
            </a:extLst>
          </p:cNvPr>
          <p:cNvSpPr/>
          <p:nvPr/>
        </p:nvSpPr>
        <p:spPr>
          <a:xfrm>
            <a:off x="7985760" y="4062549"/>
            <a:ext cx="957943" cy="47026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4DD6DFE-03C9-74CC-4FB1-1A5541332BDE}"/>
              </a:ext>
            </a:extLst>
          </p:cNvPr>
          <p:cNvSpPr/>
          <p:nvPr/>
        </p:nvSpPr>
        <p:spPr>
          <a:xfrm>
            <a:off x="7985760" y="2446492"/>
            <a:ext cx="957943" cy="47026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9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AC6B52-6437-2C83-84D3-7847322C9517}"/>
              </a:ext>
            </a:extLst>
          </p:cNvPr>
          <p:cNvSpPr txBox="1">
            <a:spLocks/>
          </p:cNvSpPr>
          <p:nvPr/>
        </p:nvSpPr>
        <p:spPr>
          <a:xfrm>
            <a:off x="851485" y="347367"/>
            <a:ext cx="9604004" cy="745709"/>
          </a:xfrm>
          <a:prstGeom prst="rect">
            <a:avLst/>
          </a:prstGeom>
        </p:spPr>
        <p:txBody>
          <a:bodyPr vert="horz" lIns="91440" tIns="45720" rIns="91440" bIns="45720" rtlCol="0" anchor="ctr">
            <a:normAutofit fontScale="92500" lnSpcReduction="10000"/>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5400" b="1" dirty="0">
                <a:effectLst>
                  <a:outerShdw blurRad="50800" dist="38100" dir="2700000" algn="tl" rotWithShape="0">
                    <a:prstClr val="black">
                      <a:alpha val="40000"/>
                    </a:prstClr>
                  </a:outerShdw>
                </a:effectLst>
                <a:latin typeface="Franklin Gothic Demi Cond" panose="020B0603020102020204" pitchFamily="34" charset="0"/>
                <a:cs typeface="Arial" panose="020B0604020202020204" pitchFamily="34" charset="0"/>
              </a:rPr>
              <a:t>Transfer</a:t>
            </a:r>
          </a:p>
        </p:txBody>
      </p:sp>
      <p:graphicFrame>
        <p:nvGraphicFramePr>
          <p:cNvPr id="4" name="Chart 3">
            <a:extLst>
              <a:ext uri="{FF2B5EF4-FFF2-40B4-BE49-F238E27FC236}">
                <a16:creationId xmlns:a16="http://schemas.microsoft.com/office/drawing/2014/main" id="{7A1C5797-382F-967C-B9A1-AF00AB01B2DE}"/>
              </a:ext>
            </a:extLst>
          </p:cNvPr>
          <p:cNvGraphicFramePr>
            <a:graphicFrameLocks/>
          </p:cNvGraphicFramePr>
          <p:nvPr>
            <p:extLst>
              <p:ext uri="{D42A27DB-BD31-4B8C-83A1-F6EECF244321}">
                <p14:modId xmlns:p14="http://schemas.microsoft.com/office/powerpoint/2010/main" val="3702196598"/>
              </p:ext>
            </p:extLst>
          </p:nvPr>
        </p:nvGraphicFramePr>
        <p:xfrm>
          <a:off x="845863" y="1093076"/>
          <a:ext cx="10553561" cy="50192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5FE83BA-6858-7A3A-7CA2-77379FA2067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1681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8F7B-53B7-A873-ECD3-710AA5D41460}"/>
              </a:ext>
            </a:extLst>
          </p:cNvPr>
          <p:cNvSpPr>
            <a:spLocks noGrp="1"/>
          </p:cNvSpPr>
          <p:nvPr>
            <p:ph type="title"/>
          </p:nvPr>
        </p:nvSpPr>
        <p:spPr>
          <a:xfrm>
            <a:off x="911771" y="1531065"/>
            <a:ext cx="10515601" cy="2852736"/>
          </a:xfrm>
        </p:spPr>
        <p:txBody>
          <a:bodyPr/>
          <a:lstStyle/>
          <a:p>
            <a:pPr algn="ctr"/>
            <a:r>
              <a:rPr lang="en-US" b="1" dirty="0">
                <a:latin typeface="Century Gothic" panose="020B0502020202020204" pitchFamily="34" charset="0"/>
              </a:rPr>
              <a:t>Enrollment </a:t>
            </a:r>
            <a:br>
              <a:rPr lang="en-US" b="1" dirty="0">
                <a:latin typeface="Century Gothic" panose="020B0502020202020204" pitchFamily="34" charset="0"/>
              </a:rPr>
            </a:br>
            <a:r>
              <a:rPr lang="en-US" b="1" dirty="0">
                <a:latin typeface="Century Gothic" panose="020B0502020202020204" pitchFamily="34" charset="0"/>
              </a:rPr>
              <a:t>&amp; </a:t>
            </a:r>
            <a:br>
              <a:rPr lang="en-US" b="1" dirty="0">
                <a:latin typeface="Century Gothic" panose="020B0502020202020204" pitchFamily="34" charset="0"/>
              </a:rPr>
            </a:br>
            <a:r>
              <a:rPr lang="en-US" b="1" dirty="0">
                <a:latin typeface="Century Gothic" panose="020B0502020202020204" pitchFamily="34" charset="0"/>
              </a:rPr>
              <a:t>Educational Master Plan 2023-2027</a:t>
            </a:r>
          </a:p>
        </p:txBody>
      </p:sp>
    </p:spTree>
    <p:extLst>
      <p:ext uri="{BB962C8B-B14F-4D97-AF65-F5344CB8AC3E}">
        <p14:creationId xmlns:p14="http://schemas.microsoft.com/office/powerpoint/2010/main" val="28200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liminary Strategic Priorities"/>
          <p:cNvSpPr txBox="1">
            <a:spLocks noGrp="1"/>
          </p:cNvSpPr>
          <p:nvPr>
            <p:ph type="title" idx="4294967295"/>
          </p:nvPr>
        </p:nvSpPr>
        <p:spPr>
          <a:xfrm>
            <a:off x="665586" y="520573"/>
            <a:ext cx="10445327" cy="901700"/>
          </a:xfrm>
          <a:prstGeom prst="rect">
            <a:avLst/>
          </a:prstGeom>
        </p:spPr>
        <p:txBody>
          <a:bodyPr/>
          <a:lstStyle/>
          <a:p>
            <a:r>
              <a:rPr b="1" dirty="0">
                <a:solidFill>
                  <a:srgbClr val="007088"/>
                </a:solidFill>
                <a:latin typeface="Century Gothic" panose="020B0502020202020204" pitchFamily="34" charset="0"/>
              </a:rPr>
              <a:t>Preliminary Strategic Priorities</a:t>
            </a:r>
            <a:r>
              <a:rPr lang="en-US" b="1" dirty="0">
                <a:solidFill>
                  <a:srgbClr val="007088"/>
                </a:solidFill>
                <a:latin typeface="Century Gothic" panose="020B0502020202020204" pitchFamily="34" charset="0"/>
              </a:rPr>
              <a:t> for EMP</a:t>
            </a:r>
            <a:endParaRPr b="1" dirty="0">
              <a:solidFill>
                <a:srgbClr val="007088"/>
              </a:solidFill>
              <a:latin typeface="Century Gothic" panose="020B0502020202020204" pitchFamily="34" charset="0"/>
            </a:endParaRPr>
          </a:p>
        </p:txBody>
      </p:sp>
      <p:sp>
        <p:nvSpPr>
          <p:cNvPr id="158" name="Student Completion…"/>
          <p:cNvSpPr txBox="1">
            <a:spLocks noGrp="1"/>
          </p:cNvSpPr>
          <p:nvPr>
            <p:ph type="body" idx="4294967295"/>
          </p:nvPr>
        </p:nvSpPr>
        <p:spPr>
          <a:xfrm>
            <a:off x="722376" y="1809229"/>
            <a:ext cx="10388537" cy="4351337"/>
          </a:xfrm>
          <a:prstGeom prst="rect">
            <a:avLst/>
          </a:prstGeom>
        </p:spPr>
        <p:txBody>
          <a:bodyPr/>
          <a:lstStyle/>
          <a:p>
            <a:pPr marL="344488" indent="-336550" defTabSz="291633">
              <a:spcBef>
                <a:spcPts val="2039"/>
              </a:spcBef>
              <a:buSzPct val="100000"/>
              <a:buAutoNum type="arabicPeriod"/>
              <a:defRPr sz="2698"/>
            </a:pPr>
            <a:r>
              <a:rPr sz="1863" b="1" dirty="0">
                <a:solidFill>
                  <a:schemeClr val="tx2"/>
                </a:solidFill>
                <a:latin typeface="+mj-lt"/>
              </a:rPr>
              <a:t>Student Completion</a:t>
            </a:r>
            <a:endParaRPr lang="en-US"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Teaching and Learning</a:t>
            </a:r>
          </a:p>
          <a:p>
            <a:pPr marL="344488" indent="-336550" defTabSz="291633">
              <a:spcBef>
                <a:spcPts val="2039"/>
              </a:spcBef>
              <a:buSzPct val="100000"/>
              <a:buAutoNum type="arabicPeriod"/>
              <a:defRPr sz="2698"/>
            </a:pPr>
            <a:r>
              <a:rPr sz="1863" b="1" dirty="0">
                <a:solidFill>
                  <a:schemeClr val="tx2"/>
                </a:solidFill>
                <a:latin typeface="+mj-lt"/>
              </a:rPr>
              <a:t>Data-Informed Processes &amp; Innovation</a:t>
            </a:r>
            <a:r>
              <a:rPr lang="en-US" sz="1863" b="1" dirty="0">
                <a:solidFill>
                  <a:schemeClr val="tx2"/>
                </a:solidFill>
                <a:latin typeface="+mj-lt"/>
              </a:rPr>
              <a:t>s</a:t>
            </a:r>
            <a:endParaRPr sz="1863" b="1" dirty="0">
              <a:solidFill>
                <a:schemeClr val="tx2"/>
              </a:solidFill>
              <a:latin typeface="+mj-lt"/>
            </a:endParaRPr>
          </a:p>
          <a:p>
            <a:pPr marL="344488" indent="-336550" defTabSz="291633">
              <a:spcBef>
                <a:spcPts val="2039"/>
              </a:spcBef>
              <a:buSzPct val="100000"/>
              <a:buAutoNum type="arabicPeriod"/>
              <a:defRPr sz="2698"/>
            </a:pPr>
            <a:r>
              <a:rPr sz="1863" b="1" dirty="0">
                <a:solidFill>
                  <a:schemeClr val="tx2"/>
                </a:solidFill>
                <a:latin typeface="+mj-lt"/>
              </a:rPr>
              <a:t>Community Partnerships</a:t>
            </a:r>
          </a:p>
          <a:p>
            <a:pPr marL="344488" indent="-336550" defTabSz="291633">
              <a:spcBef>
                <a:spcPts val="2039"/>
              </a:spcBef>
              <a:buSzPct val="100000"/>
              <a:buAutoNum type="arabicPeriod"/>
              <a:defRPr sz="2698"/>
            </a:pPr>
            <a:r>
              <a:rPr sz="1863" b="1" dirty="0">
                <a:solidFill>
                  <a:schemeClr val="tx2"/>
                </a:solidFill>
                <a:latin typeface="+mj-lt"/>
              </a:rPr>
              <a:t>Human Capital Development</a:t>
            </a:r>
          </a:p>
          <a:p>
            <a:pPr marL="344488" indent="-336550" defTabSz="291633">
              <a:spcBef>
                <a:spcPts val="2039"/>
              </a:spcBef>
              <a:buSzPct val="100000"/>
              <a:buAutoNum type="arabicPeriod"/>
              <a:defRPr sz="2698"/>
            </a:pPr>
            <a:r>
              <a:rPr sz="1863" b="1" dirty="0">
                <a:solidFill>
                  <a:schemeClr val="tx2"/>
                </a:solidFill>
                <a:latin typeface="+mj-lt"/>
              </a:rPr>
              <a:t>Fiscal Sustainability</a:t>
            </a:r>
          </a:p>
          <a:p>
            <a:pPr marL="344488" indent="-336550" defTabSz="291633">
              <a:spcBef>
                <a:spcPts val="2039"/>
              </a:spcBef>
              <a:buSzPct val="100000"/>
              <a:buAutoNum type="arabicPeriod"/>
              <a:defRPr sz="2698"/>
            </a:pPr>
            <a:r>
              <a:rPr sz="1863" b="1" dirty="0">
                <a:solidFill>
                  <a:schemeClr val="tx2"/>
                </a:solidFill>
                <a:latin typeface="+mj-lt"/>
              </a:rPr>
              <a:t>Diversity, Equity, Inclusion &amp; the Global Community</a:t>
            </a:r>
          </a:p>
          <a:p>
            <a:pPr marL="344488" indent="-336550" defTabSz="291633">
              <a:spcBef>
                <a:spcPts val="2039"/>
              </a:spcBef>
              <a:buSzPct val="100000"/>
              <a:buAutoNum type="arabicPeriod"/>
              <a:defRPr sz="2698"/>
            </a:pPr>
            <a:r>
              <a:rPr sz="1863" b="1" dirty="0">
                <a:solidFill>
                  <a:schemeClr val="tx2"/>
                </a:solidFill>
                <a:latin typeface="+mj-lt"/>
              </a:rPr>
              <a:t>Advanced Technology &amp; Facilities</a:t>
            </a:r>
          </a:p>
        </p:txBody>
      </p:sp>
      <p:sp>
        <p:nvSpPr>
          <p:cNvPr id="159" name="BCC President’s Report"/>
          <p:cNvSpPr txBox="1"/>
          <p:nvPr/>
        </p:nvSpPr>
        <p:spPr>
          <a:xfrm>
            <a:off x="9364827" y="6160566"/>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Overview of Slides"/>
          <p:cNvSpPr txBox="1">
            <a:spLocks noGrp="1"/>
          </p:cNvSpPr>
          <p:nvPr>
            <p:ph type="title"/>
          </p:nvPr>
        </p:nvSpPr>
        <p:spPr>
          <a:prstGeom prst="rect">
            <a:avLst/>
          </a:prstGeom>
        </p:spPr>
        <p:txBody>
          <a:bodyPr/>
          <a:lstStyle/>
          <a:p>
            <a:r>
              <a:rPr b="1" dirty="0">
                <a:solidFill>
                  <a:srgbClr val="007088"/>
                </a:solidFill>
              </a:rPr>
              <a:t>Overview of </a:t>
            </a:r>
            <a:r>
              <a:rPr lang="en-US" b="1" dirty="0">
                <a:solidFill>
                  <a:srgbClr val="007088"/>
                </a:solidFill>
              </a:rPr>
              <a:t>Research</a:t>
            </a:r>
            <a:endParaRPr b="1" dirty="0">
              <a:solidFill>
                <a:srgbClr val="007088"/>
              </a:solidFill>
            </a:endParaRPr>
          </a:p>
        </p:txBody>
      </p:sp>
      <p:sp>
        <p:nvSpPr>
          <p:cNvPr id="162" name="Demographics (Albany, Berkeley, Emeryville, Oakland)…"/>
          <p:cNvSpPr txBox="1">
            <a:spLocks noGrp="1"/>
          </p:cNvSpPr>
          <p:nvPr>
            <p:ph idx="1"/>
          </p:nvPr>
        </p:nvSpPr>
        <p:spPr>
          <a:prstGeom prst="rect">
            <a:avLst/>
          </a:prstGeom>
        </p:spPr>
        <p:txBody>
          <a:bodyPr>
            <a:noAutofit/>
          </a:bodyPr>
          <a:lstStyle/>
          <a:p>
            <a:pPr marL="0" indent="0" defTabSz="266987">
              <a:spcBef>
                <a:spcPts val="1898"/>
              </a:spcBef>
              <a:buNone/>
              <a:defRPr sz="2470"/>
            </a:pPr>
            <a:r>
              <a:rPr lang="en-US" sz="2400" b="1" dirty="0">
                <a:solidFill>
                  <a:schemeClr val="tx2"/>
                </a:solidFill>
                <a:latin typeface="+mj-lt"/>
              </a:rPr>
              <a:t>Service Area </a:t>
            </a:r>
            <a:r>
              <a:rPr sz="2400" b="1" dirty="0">
                <a:solidFill>
                  <a:schemeClr val="tx2"/>
                </a:solidFill>
                <a:latin typeface="+mj-lt"/>
              </a:rPr>
              <a:t>Demographics (Albany, Berkeley, Emeryville, Oakland)</a:t>
            </a:r>
            <a:endParaRPr lang="en-US" sz="2400" b="1" dirty="0">
              <a:solidFill>
                <a:schemeClr val="tx2"/>
              </a:solidFill>
              <a:latin typeface="+mj-lt"/>
            </a:endParaRPr>
          </a:p>
          <a:p>
            <a:pPr marL="464327" lvl="1" indent="-232164" defTabSz="266987">
              <a:spcBef>
                <a:spcPts val="1898"/>
              </a:spcBef>
              <a:defRPr sz="2470"/>
            </a:pPr>
            <a:r>
              <a:rPr dirty="0">
                <a:solidFill>
                  <a:schemeClr val="tx2"/>
                </a:solidFill>
                <a:latin typeface="+mj-lt"/>
              </a:rPr>
              <a:t>Future Pipeline of Students</a:t>
            </a:r>
            <a:r>
              <a:rPr lang="en-US" dirty="0">
                <a:solidFill>
                  <a:schemeClr val="tx2"/>
                </a:solidFill>
                <a:latin typeface="+mj-lt"/>
              </a:rPr>
              <a:t> from feeder schools</a:t>
            </a:r>
            <a:endParaRPr dirty="0">
              <a:solidFill>
                <a:schemeClr val="tx2"/>
              </a:solidFill>
              <a:latin typeface="+mj-lt"/>
            </a:endParaRPr>
          </a:p>
          <a:p>
            <a:pPr marL="464327" lvl="1" indent="-232164" defTabSz="266987">
              <a:spcBef>
                <a:spcPts val="1898"/>
              </a:spcBef>
              <a:defRPr sz="2470"/>
            </a:pPr>
            <a:r>
              <a:rPr dirty="0">
                <a:solidFill>
                  <a:schemeClr val="tx2"/>
                </a:solidFill>
                <a:latin typeface="+mj-lt"/>
              </a:rPr>
              <a:t>Poverty</a:t>
            </a:r>
            <a:r>
              <a:rPr lang="en-US" dirty="0">
                <a:solidFill>
                  <a:schemeClr val="tx2"/>
                </a:solidFill>
                <a:latin typeface="+mj-lt"/>
              </a:rPr>
              <a:t> &amp;</a:t>
            </a:r>
            <a:r>
              <a:rPr dirty="0">
                <a:solidFill>
                  <a:schemeClr val="tx2"/>
                </a:solidFill>
                <a:latin typeface="+mj-lt"/>
              </a:rPr>
              <a:t> Living Wage</a:t>
            </a:r>
            <a:r>
              <a:rPr lang="en-US" dirty="0">
                <a:solidFill>
                  <a:schemeClr val="tx2"/>
                </a:solidFill>
                <a:latin typeface="+mj-lt"/>
              </a:rPr>
              <a:t> scan</a:t>
            </a:r>
            <a:endParaRPr dirty="0">
              <a:solidFill>
                <a:schemeClr val="tx2"/>
              </a:solidFill>
              <a:latin typeface="+mj-lt"/>
            </a:endParaRPr>
          </a:p>
          <a:p>
            <a:pPr marL="464327" lvl="1" indent="-232164" defTabSz="266987">
              <a:spcBef>
                <a:spcPts val="1898"/>
              </a:spcBef>
              <a:defRPr sz="2470"/>
            </a:pPr>
            <a:r>
              <a:rPr lang="en-US" dirty="0">
                <a:solidFill>
                  <a:schemeClr val="tx2"/>
                </a:solidFill>
                <a:latin typeface="+mj-lt"/>
              </a:rPr>
              <a:t>Career &amp; e</a:t>
            </a:r>
            <a:r>
              <a:rPr dirty="0">
                <a:solidFill>
                  <a:schemeClr val="tx2"/>
                </a:solidFill>
                <a:latin typeface="+mj-lt"/>
              </a:rPr>
              <a:t>mployment</a:t>
            </a:r>
            <a:r>
              <a:rPr lang="en-US" dirty="0">
                <a:solidFill>
                  <a:schemeClr val="tx2"/>
                </a:solidFill>
                <a:latin typeface="+mj-lt"/>
              </a:rPr>
              <a:t> projections</a:t>
            </a:r>
            <a:endParaRPr dirty="0">
              <a:solidFill>
                <a:schemeClr val="tx2"/>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F3D7A1B9-C90B-E222-A157-E6B9ABA88400}"/>
              </a:ext>
            </a:extLst>
          </p:cNvPr>
          <p:cNvCxnSpPr/>
          <p:nvPr/>
        </p:nvCxnSpPr>
        <p:spPr>
          <a:xfrm>
            <a:off x="899944" y="2758723"/>
            <a:ext cx="9692391" cy="0"/>
          </a:xfrm>
          <a:prstGeom prst="straightConnector1">
            <a:avLst/>
          </a:prstGeom>
          <a:ln w="571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C4CCDF-33BE-1412-26D5-BB6196C50701}"/>
              </a:ext>
            </a:extLst>
          </p:cNvPr>
          <p:cNvGraphicFramePr>
            <a:graphicFrameLocks/>
          </p:cNvGraphicFramePr>
          <p:nvPr/>
        </p:nvGraphicFramePr>
        <p:xfrm>
          <a:off x="415170" y="1539053"/>
          <a:ext cx="10567903" cy="477955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2580CE41-D9CB-5AB1-10ED-B4A7777F8142}"/>
              </a:ext>
            </a:extLst>
          </p:cNvPr>
          <p:cNvCxnSpPr/>
          <p:nvPr/>
        </p:nvCxnSpPr>
        <p:spPr>
          <a:xfrm>
            <a:off x="852925" y="2167832"/>
            <a:ext cx="9692391"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507F25-4677-FC81-4955-FD238EF0CCA6}"/>
              </a:ext>
            </a:extLst>
          </p:cNvPr>
          <p:cNvSpPr/>
          <p:nvPr/>
        </p:nvSpPr>
        <p:spPr>
          <a:xfrm>
            <a:off x="1464086" y="2009049"/>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430841-838A-4E29-1303-6A08E8071A4A}"/>
              </a:ext>
            </a:extLst>
          </p:cNvPr>
          <p:cNvSpPr/>
          <p:nvPr/>
        </p:nvSpPr>
        <p:spPr>
          <a:xfrm>
            <a:off x="4087093" y="1991388"/>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90448-3A6D-3A8F-E2A9-E4AF6698B380}"/>
              </a:ext>
            </a:extLst>
          </p:cNvPr>
          <p:cNvSpPr/>
          <p:nvPr/>
        </p:nvSpPr>
        <p:spPr>
          <a:xfrm>
            <a:off x="6628424" y="2015852"/>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tudent Completion: Demographics"/>
          <p:cNvSpPr txBox="1">
            <a:spLocks noGrp="1"/>
          </p:cNvSpPr>
          <p:nvPr>
            <p:ph type="title"/>
          </p:nvPr>
        </p:nvSpPr>
        <p:spPr>
          <a:prstGeom prst="rect">
            <a:avLst/>
          </a:prstGeom>
        </p:spPr>
        <p:txBody>
          <a:bodyPr>
            <a:normAutofit/>
          </a:bodyPr>
          <a:lstStyle>
            <a:lvl1pPr defTabSz="560831">
              <a:defRPr sz="6144" spc="-122"/>
            </a:lvl1pPr>
          </a:lstStyle>
          <a:p>
            <a:r>
              <a:rPr lang="en-US" sz="4000" b="1" dirty="0">
                <a:solidFill>
                  <a:srgbClr val="007088"/>
                </a:solidFill>
              </a:rPr>
              <a:t>Service Area Feeder School </a:t>
            </a:r>
            <a:r>
              <a:rPr sz="4000" b="1" dirty="0">
                <a:solidFill>
                  <a:srgbClr val="007088"/>
                </a:solidFill>
              </a:rPr>
              <a:t>Demographics</a:t>
            </a:r>
          </a:p>
        </p:txBody>
      </p:sp>
      <p:sp>
        <p:nvSpPr>
          <p:cNvPr id="170" name="* Most recent data provided by California Department of Education, Data Quest"/>
          <p:cNvSpPr txBox="1"/>
          <p:nvPr/>
        </p:nvSpPr>
        <p:spPr>
          <a:xfrm>
            <a:off x="899944" y="6354757"/>
            <a:ext cx="6954752" cy="24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marL="508000" indent="-508000" algn="l">
              <a:spcBef>
                <a:spcPts val="4200"/>
              </a:spcBef>
              <a:buClr>
                <a:srgbClr val="5C86B9"/>
              </a:buClr>
              <a:buSzPct val="70000"/>
              <a:buFont typeface="Zapf Dingbats"/>
              <a:buChar char="✤"/>
              <a:defRPr sz="2000">
                <a:solidFill>
                  <a:srgbClr val="000000"/>
                </a:solidFill>
              </a:defRPr>
            </a:lvl1pPr>
          </a:lstStyle>
          <a:p>
            <a:r>
              <a:rPr sz="1100" dirty="0"/>
              <a:t>* Most recent data provided by California Department of Education, Data Quest</a:t>
            </a:r>
            <a:r>
              <a:rPr lang="en-US" sz="1100" dirty="0"/>
              <a:t>.</a:t>
            </a:r>
          </a:p>
        </p:txBody>
      </p:sp>
      <p:sp>
        <p:nvSpPr>
          <p:cNvPr id="171" name="CA Dept. of Ed."/>
          <p:cNvSpPr txBox="1"/>
          <p:nvPr/>
        </p:nvSpPr>
        <p:spPr>
          <a:xfrm>
            <a:off x="10190267" y="6275961"/>
            <a:ext cx="7220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endParaRPr sz="1266" dirty="0"/>
          </a:p>
        </p:txBody>
      </p:sp>
      <p:sp>
        <p:nvSpPr>
          <p:cNvPr id="4" name="TextBox 3">
            <a:extLst>
              <a:ext uri="{FF2B5EF4-FFF2-40B4-BE49-F238E27FC236}">
                <a16:creationId xmlns:a16="http://schemas.microsoft.com/office/drawing/2014/main" id="{D6773D24-6868-E8F4-FD46-D53480CCE11E}"/>
              </a:ext>
            </a:extLst>
          </p:cNvPr>
          <p:cNvSpPr txBox="1"/>
          <p:nvPr/>
        </p:nvSpPr>
        <p:spPr>
          <a:xfrm>
            <a:off x="3420031" y="1665588"/>
            <a:ext cx="4744233" cy="276999"/>
          </a:xfrm>
          <a:prstGeom prst="rect">
            <a:avLst/>
          </a:prstGeom>
          <a:noFill/>
        </p:spPr>
        <p:txBody>
          <a:bodyPr wrap="square">
            <a:spAutoFit/>
          </a:bodyPr>
          <a:lstStyle/>
          <a:p>
            <a:r>
              <a:rPr lang="en-US" sz="1200" b="1" dirty="0">
                <a:solidFill>
                  <a:srgbClr val="0070C0"/>
                </a:solidFill>
              </a:rPr>
              <a:t>Total Alameda County Students Enroll in Community College</a:t>
            </a:r>
          </a:p>
        </p:txBody>
      </p:sp>
      <p:sp>
        <p:nvSpPr>
          <p:cNvPr id="5" name="TextBox 4">
            <a:extLst>
              <a:ext uri="{FF2B5EF4-FFF2-40B4-BE49-F238E27FC236}">
                <a16:creationId xmlns:a16="http://schemas.microsoft.com/office/drawing/2014/main" id="{A53335C1-E9DE-0B2B-E2BF-013149EE65A6}"/>
              </a:ext>
            </a:extLst>
          </p:cNvPr>
          <p:cNvSpPr txBox="1"/>
          <p:nvPr/>
        </p:nvSpPr>
        <p:spPr>
          <a:xfrm>
            <a:off x="1464086" y="1983167"/>
            <a:ext cx="1014609" cy="369332"/>
          </a:xfrm>
          <a:prstGeom prst="rect">
            <a:avLst/>
          </a:prstGeom>
          <a:noFill/>
        </p:spPr>
        <p:txBody>
          <a:bodyPr wrap="square" rtlCol="0">
            <a:spAutoFit/>
          </a:bodyPr>
          <a:lstStyle/>
          <a:p>
            <a:r>
              <a:rPr lang="en-US" b="1" dirty="0">
                <a:solidFill>
                  <a:srgbClr val="0070C0"/>
                </a:solidFill>
              </a:rPr>
              <a:t>4,911</a:t>
            </a:r>
          </a:p>
        </p:txBody>
      </p:sp>
      <p:sp>
        <p:nvSpPr>
          <p:cNvPr id="6" name="TextBox 5">
            <a:extLst>
              <a:ext uri="{FF2B5EF4-FFF2-40B4-BE49-F238E27FC236}">
                <a16:creationId xmlns:a16="http://schemas.microsoft.com/office/drawing/2014/main" id="{323DC4BE-55AD-79ED-25CC-AA60C9281734}"/>
              </a:ext>
            </a:extLst>
          </p:cNvPr>
          <p:cNvSpPr txBox="1"/>
          <p:nvPr/>
        </p:nvSpPr>
        <p:spPr>
          <a:xfrm>
            <a:off x="4041664" y="1983167"/>
            <a:ext cx="1014609" cy="369332"/>
          </a:xfrm>
          <a:prstGeom prst="rect">
            <a:avLst/>
          </a:prstGeom>
          <a:noFill/>
        </p:spPr>
        <p:txBody>
          <a:bodyPr wrap="square" rtlCol="0">
            <a:spAutoFit/>
          </a:bodyPr>
          <a:lstStyle/>
          <a:p>
            <a:r>
              <a:rPr lang="en-US" b="1" dirty="0">
                <a:solidFill>
                  <a:srgbClr val="0070C0"/>
                </a:solidFill>
              </a:rPr>
              <a:t>4,809</a:t>
            </a:r>
          </a:p>
        </p:txBody>
      </p:sp>
      <p:sp>
        <p:nvSpPr>
          <p:cNvPr id="7" name="TextBox 6">
            <a:extLst>
              <a:ext uri="{FF2B5EF4-FFF2-40B4-BE49-F238E27FC236}">
                <a16:creationId xmlns:a16="http://schemas.microsoft.com/office/drawing/2014/main" id="{B83B7CD2-C756-609E-557A-AA532D62CB55}"/>
              </a:ext>
            </a:extLst>
          </p:cNvPr>
          <p:cNvSpPr txBox="1"/>
          <p:nvPr/>
        </p:nvSpPr>
        <p:spPr>
          <a:xfrm>
            <a:off x="6628424" y="2009049"/>
            <a:ext cx="1014609" cy="369332"/>
          </a:xfrm>
          <a:prstGeom prst="rect">
            <a:avLst/>
          </a:prstGeom>
          <a:noFill/>
        </p:spPr>
        <p:txBody>
          <a:bodyPr wrap="square" rtlCol="0">
            <a:spAutoFit/>
          </a:bodyPr>
          <a:lstStyle/>
          <a:p>
            <a:r>
              <a:rPr lang="en-US" b="1" dirty="0">
                <a:solidFill>
                  <a:srgbClr val="0070C0"/>
                </a:solidFill>
              </a:rPr>
              <a:t>4,516</a:t>
            </a:r>
          </a:p>
        </p:txBody>
      </p:sp>
      <p:sp>
        <p:nvSpPr>
          <p:cNvPr id="13" name="Rectangle 12">
            <a:extLst>
              <a:ext uri="{FF2B5EF4-FFF2-40B4-BE49-F238E27FC236}">
                <a16:creationId xmlns:a16="http://schemas.microsoft.com/office/drawing/2014/main" id="{123AAAC1-AF5B-101A-79C1-52205FC9E87C}"/>
              </a:ext>
            </a:extLst>
          </p:cNvPr>
          <p:cNvSpPr/>
          <p:nvPr/>
        </p:nvSpPr>
        <p:spPr>
          <a:xfrm>
            <a:off x="9173957" y="1998277"/>
            <a:ext cx="740495" cy="3039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722A0-01E6-3344-AA53-E2660076B050}"/>
              </a:ext>
            </a:extLst>
          </p:cNvPr>
          <p:cNvSpPr txBox="1"/>
          <p:nvPr/>
        </p:nvSpPr>
        <p:spPr>
          <a:xfrm>
            <a:off x="9176844" y="1975293"/>
            <a:ext cx="1014609" cy="369332"/>
          </a:xfrm>
          <a:prstGeom prst="rect">
            <a:avLst/>
          </a:prstGeom>
          <a:noFill/>
        </p:spPr>
        <p:txBody>
          <a:bodyPr wrap="square" rtlCol="0">
            <a:spAutoFit/>
          </a:bodyPr>
          <a:lstStyle/>
          <a:p>
            <a:r>
              <a:rPr lang="en-US" b="1" dirty="0">
                <a:solidFill>
                  <a:srgbClr val="0070C0"/>
                </a:solidFill>
              </a:rPr>
              <a:t>4,566</a:t>
            </a:r>
          </a:p>
        </p:txBody>
      </p:sp>
      <p:sp>
        <p:nvSpPr>
          <p:cNvPr id="16" name="TextBox 15">
            <a:extLst>
              <a:ext uri="{FF2B5EF4-FFF2-40B4-BE49-F238E27FC236}">
                <a16:creationId xmlns:a16="http://schemas.microsoft.com/office/drawing/2014/main" id="{0D97058D-8F6F-B978-901A-DC3C2D178FF1}"/>
              </a:ext>
            </a:extLst>
          </p:cNvPr>
          <p:cNvSpPr txBox="1"/>
          <p:nvPr/>
        </p:nvSpPr>
        <p:spPr>
          <a:xfrm>
            <a:off x="1539971" y="2691141"/>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7" name="TextBox 16">
            <a:extLst>
              <a:ext uri="{FF2B5EF4-FFF2-40B4-BE49-F238E27FC236}">
                <a16:creationId xmlns:a16="http://schemas.microsoft.com/office/drawing/2014/main" id="{3BDEFCEC-C331-5B6F-8D43-9D387EEA1B0F}"/>
              </a:ext>
            </a:extLst>
          </p:cNvPr>
          <p:cNvSpPr txBox="1"/>
          <p:nvPr/>
        </p:nvSpPr>
        <p:spPr>
          <a:xfrm>
            <a:off x="4087093" y="2758723"/>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18" name="TextBox 17">
            <a:extLst>
              <a:ext uri="{FF2B5EF4-FFF2-40B4-BE49-F238E27FC236}">
                <a16:creationId xmlns:a16="http://schemas.microsoft.com/office/drawing/2014/main" id="{CC38E490-913B-04D5-BB49-13CCCFCBC752}"/>
              </a:ext>
            </a:extLst>
          </p:cNvPr>
          <p:cNvSpPr txBox="1"/>
          <p:nvPr/>
        </p:nvSpPr>
        <p:spPr>
          <a:xfrm>
            <a:off x="6704309" y="2954372"/>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20%</a:t>
            </a:r>
          </a:p>
        </p:txBody>
      </p:sp>
      <p:sp>
        <p:nvSpPr>
          <p:cNvPr id="19" name="TextBox 18">
            <a:extLst>
              <a:ext uri="{FF2B5EF4-FFF2-40B4-BE49-F238E27FC236}">
                <a16:creationId xmlns:a16="http://schemas.microsoft.com/office/drawing/2014/main" id="{A44B0247-D201-C6E1-B9D1-25D3A9FC038F}"/>
              </a:ext>
            </a:extLst>
          </p:cNvPr>
          <p:cNvSpPr txBox="1"/>
          <p:nvPr/>
        </p:nvSpPr>
        <p:spPr>
          <a:xfrm>
            <a:off x="9302005" y="2905904"/>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22" name="TextBox 21">
            <a:extLst>
              <a:ext uri="{FF2B5EF4-FFF2-40B4-BE49-F238E27FC236}">
                <a16:creationId xmlns:a16="http://schemas.microsoft.com/office/drawing/2014/main" id="{699CE167-258A-7FD6-EBAD-B12F4FDEDF60}"/>
              </a:ext>
            </a:extLst>
          </p:cNvPr>
          <p:cNvSpPr txBox="1"/>
          <p:nvPr/>
        </p:nvSpPr>
        <p:spPr>
          <a:xfrm>
            <a:off x="4621480" y="2396826"/>
            <a:ext cx="4422176" cy="276999"/>
          </a:xfrm>
          <a:prstGeom prst="rect">
            <a:avLst/>
          </a:prstGeom>
          <a:noFill/>
        </p:spPr>
        <p:txBody>
          <a:bodyPr wrap="square">
            <a:spAutoFit/>
          </a:bodyPr>
          <a:lstStyle/>
          <a:p>
            <a:pPr algn="ctr"/>
            <a:r>
              <a:rPr lang="en-US" sz="1200" b="1" dirty="0">
                <a:solidFill>
                  <a:schemeClr val="accent6"/>
                </a:solidFill>
              </a:rPr>
              <a:t>Albany, Emeryville, Berkeley, and Oakland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4674-4712-B945-0F28-2B8F81BD5549}"/>
              </a:ext>
            </a:extLst>
          </p:cNvPr>
          <p:cNvSpPr>
            <a:spLocks noGrp="1"/>
          </p:cNvSpPr>
          <p:nvPr>
            <p:ph type="title"/>
          </p:nvPr>
        </p:nvSpPr>
        <p:spPr/>
        <p:txBody>
          <a:bodyPr/>
          <a:lstStyle/>
          <a:p>
            <a:r>
              <a:rPr lang="en-US" b="1" dirty="0">
                <a:solidFill>
                  <a:srgbClr val="007088"/>
                </a:solidFill>
              </a:rPr>
              <a:t>Fall 2022 enrollment update as of August 26, 2022.   </a:t>
            </a:r>
            <a:br>
              <a:rPr lang="en-US" b="1" dirty="0">
                <a:solidFill>
                  <a:srgbClr val="007088"/>
                </a:solidFill>
              </a:rPr>
            </a:br>
            <a:endParaRPr lang="en-US" b="1" dirty="0">
              <a:solidFill>
                <a:srgbClr val="007088"/>
              </a:solidFill>
            </a:endParaRPr>
          </a:p>
        </p:txBody>
      </p:sp>
      <p:sp>
        <p:nvSpPr>
          <p:cNvPr id="3" name="Content Placeholder 2">
            <a:extLst>
              <a:ext uri="{FF2B5EF4-FFF2-40B4-BE49-F238E27FC236}">
                <a16:creationId xmlns:a16="http://schemas.microsoft.com/office/drawing/2014/main" id="{01F7A2F5-EFD1-E0D9-EBF9-18411CB9604E}"/>
              </a:ext>
            </a:extLst>
          </p:cNvPr>
          <p:cNvSpPr>
            <a:spLocks noGrp="1"/>
          </p:cNvSpPr>
          <p:nvPr>
            <p:ph idx="1"/>
          </p:nvPr>
        </p:nvSpPr>
        <p:spPr>
          <a:xfrm>
            <a:off x="580594" y="5041186"/>
            <a:ext cx="11111245" cy="1325563"/>
          </a:xfrm>
        </p:spPr>
        <p:txBody>
          <a:bodyPr>
            <a:normAutofit fontScale="92500" lnSpcReduction="10000"/>
          </a:bodyPr>
          <a:lstStyle/>
          <a:p>
            <a:r>
              <a:rPr lang="en-US" b="1" dirty="0">
                <a:solidFill>
                  <a:schemeClr val="tx2"/>
                </a:solidFill>
              </a:rPr>
              <a:t>Headcount = 5,864 </a:t>
            </a:r>
            <a:r>
              <a:rPr lang="en-US" b="1" dirty="0">
                <a:solidFill>
                  <a:srgbClr val="00B050"/>
                </a:solidFill>
              </a:rPr>
              <a:t>(Fall 2021 = 6,156)</a:t>
            </a:r>
            <a:endParaRPr lang="en-US" dirty="0">
              <a:solidFill>
                <a:srgbClr val="00B050"/>
              </a:solidFill>
            </a:endParaRPr>
          </a:p>
          <a:p>
            <a:r>
              <a:rPr lang="en-US" b="1" dirty="0">
                <a:solidFill>
                  <a:schemeClr val="tx2"/>
                </a:solidFill>
              </a:rPr>
              <a:t>Class Enrollment = 10,606 </a:t>
            </a:r>
            <a:r>
              <a:rPr lang="en-US" b="1" dirty="0">
                <a:solidFill>
                  <a:srgbClr val="00B050"/>
                </a:solidFill>
              </a:rPr>
              <a:t>(Fall 2021 = 11,127)</a:t>
            </a:r>
          </a:p>
          <a:p>
            <a:r>
              <a:rPr lang="en-US" b="1" dirty="0">
                <a:solidFill>
                  <a:schemeClr val="tx2"/>
                </a:solidFill>
              </a:rPr>
              <a:t>Resident FTES = 1,127 </a:t>
            </a:r>
            <a:r>
              <a:rPr lang="en-US" b="1" dirty="0">
                <a:solidFill>
                  <a:srgbClr val="00B050"/>
                </a:solidFill>
              </a:rPr>
              <a:t>(Fall 2021 = 1,170)</a:t>
            </a:r>
          </a:p>
          <a:p>
            <a:r>
              <a:rPr lang="en-US" b="1" dirty="0">
                <a:solidFill>
                  <a:schemeClr val="tx2"/>
                </a:solidFill>
              </a:rPr>
              <a:t>Total FTES</a:t>
            </a:r>
            <a:r>
              <a:rPr lang="en-US" dirty="0">
                <a:solidFill>
                  <a:schemeClr val="tx2"/>
                </a:solidFill>
              </a:rPr>
              <a:t> (resident + non-resident) =</a:t>
            </a:r>
            <a:r>
              <a:rPr lang="en-US" b="1" dirty="0">
                <a:solidFill>
                  <a:schemeClr val="tx2"/>
                </a:solidFill>
              </a:rPr>
              <a:t> 1,268 </a:t>
            </a:r>
            <a:r>
              <a:rPr lang="en-US" b="1" dirty="0">
                <a:solidFill>
                  <a:srgbClr val="00B050"/>
                </a:solidFill>
              </a:rPr>
              <a:t>(Fall 2021 = 1,298)</a:t>
            </a:r>
            <a:endParaRPr lang="en-US" dirty="0">
              <a:solidFill>
                <a:srgbClr val="00B050"/>
              </a:solidFill>
            </a:endParaRPr>
          </a:p>
        </p:txBody>
      </p:sp>
      <p:pic>
        <p:nvPicPr>
          <p:cNvPr id="4" name="Picture 3">
            <a:extLst>
              <a:ext uri="{FF2B5EF4-FFF2-40B4-BE49-F238E27FC236}">
                <a16:creationId xmlns:a16="http://schemas.microsoft.com/office/drawing/2014/main" id="{793561FF-6D39-2691-1979-9EC77E9C8022}"/>
              </a:ext>
            </a:extLst>
          </p:cNvPr>
          <p:cNvPicPr>
            <a:picLocks noChangeAspect="1"/>
          </p:cNvPicPr>
          <p:nvPr/>
        </p:nvPicPr>
        <p:blipFill>
          <a:blip r:embed="rId2"/>
          <a:stretch>
            <a:fillRect/>
          </a:stretch>
        </p:blipFill>
        <p:spPr>
          <a:xfrm>
            <a:off x="500158" y="1154032"/>
            <a:ext cx="11191681" cy="3681795"/>
          </a:xfrm>
          <a:prstGeom prst="rect">
            <a:avLst/>
          </a:prstGeom>
        </p:spPr>
      </p:pic>
    </p:spTree>
    <p:extLst>
      <p:ext uri="{BB962C8B-B14F-4D97-AF65-F5344CB8AC3E}">
        <p14:creationId xmlns:p14="http://schemas.microsoft.com/office/powerpoint/2010/main" val="2537289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 Dept. of Ed."/>
          <p:cNvSpPr txBox="1"/>
          <p:nvPr/>
        </p:nvSpPr>
        <p:spPr>
          <a:xfrm>
            <a:off x="9797557" y="6327033"/>
            <a:ext cx="129362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CA Dept. of Ed.</a:t>
            </a:r>
          </a:p>
        </p:txBody>
      </p:sp>
      <p:sp>
        <p:nvSpPr>
          <p:cNvPr id="2" name="TextBox 1">
            <a:extLst>
              <a:ext uri="{FF2B5EF4-FFF2-40B4-BE49-F238E27FC236}">
                <a16:creationId xmlns:a16="http://schemas.microsoft.com/office/drawing/2014/main" id="{574AB2AF-8FF3-3720-16CB-44E3998FD0FF}"/>
              </a:ext>
            </a:extLst>
          </p:cNvPr>
          <p:cNvSpPr txBox="1"/>
          <p:nvPr/>
        </p:nvSpPr>
        <p:spPr>
          <a:xfrm>
            <a:off x="450889" y="5803813"/>
            <a:ext cx="106402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b="1" dirty="0">
                <a:solidFill>
                  <a:schemeClr val="tx2"/>
                </a:solidFill>
                <a:latin typeface="+mj-lt"/>
              </a:rPr>
              <a:t>73% of Albany, Berkeley, Emeryville, and Oakland public school students who attend a California community college are socioeconomically disadvantaged (AY 2017-2018)</a:t>
            </a:r>
          </a:p>
        </p:txBody>
      </p:sp>
      <p:sp>
        <p:nvSpPr>
          <p:cNvPr id="5" name="TextBox 4">
            <a:extLst>
              <a:ext uri="{FF2B5EF4-FFF2-40B4-BE49-F238E27FC236}">
                <a16:creationId xmlns:a16="http://schemas.microsoft.com/office/drawing/2014/main" id="{D9CB5C62-9D3B-8B75-8519-E5BE16FB0C68}"/>
              </a:ext>
            </a:extLst>
          </p:cNvPr>
          <p:cNvSpPr txBox="1"/>
          <p:nvPr/>
        </p:nvSpPr>
        <p:spPr>
          <a:xfrm>
            <a:off x="450889" y="494986"/>
            <a:ext cx="10830670" cy="1200329"/>
          </a:xfrm>
          <a:prstGeom prst="rect">
            <a:avLst/>
          </a:prstGeom>
          <a:noFill/>
        </p:spPr>
        <p:txBody>
          <a:bodyPr wrap="square">
            <a:spAutoFit/>
          </a:bodyPr>
          <a:lstStyle/>
          <a:p>
            <a:pPr fontAlgn="b"/>
            <a:r>
              <a:rPr lang="en-US" sz="2400" b="1" dirty="0">
                <a:solidFill>
                  <a:schemeClr val="tx2"/>
                </a:solidFill>
                <a:latin typeface="+mj-lt"/>
              </a:rPr>
              <a:t>Percent of Socioeconomically Disadvantaged HS Students Attending CA Community College (Albany, Berkeley, Emeryville, and Oakland School Districts)</a:t>
            </a:r>
          </a:p>
        </p:txBody>
      </p:sp>
      <p:graphicFrame>
        <p:nvGraphicFramePr>
          <p:cNvPr id="8" name="Chart 7">
            <a:extLst>
              <a:ext uri="{FF2B5EF4-FFF2-40B4-BE49-F238E27FC236}">
                <a16:creationId xmlns:a16="http://schemas.microsoft.com/office/drawing/2014/main" id="{989F392E-72AD-B95C-401C-542019A1B7DF}"/>
              </a:ext>
            </a:extLst>
          </p:cNvPr>
          <p:cNvGraphicFramePr>
            <a:graphicFrameLocks/>
          </p:cNvGraphicFramePr>
          <p:nvPr/>
        </p:nvGraphicFramePr>
        <p:xfrm>
          <a:off x="538329" y="1869574"/>
          <a:ext cx="10640291" cy="366380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DE192E9-FD75-EB45-ECFE-1CF9A912631C}"/>
              </a:ext>
            </a:extLst>
          </p:cNvPr>
          <p:cNvSpPr/>
          <p:nvPr/>
        </p:nvSpPr>
        <p:spPr>
          <a:xfrm>
            <a:off x="7270594" y="3289610"/>
            <a:ext cx="791738" cy="434897"/>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udent Completion: Future Pipeline"/>
          <p:cNvSpPr txBox="1">
            <a:spLocks noGrp="1"/>
          </p:cNvSpPr>
          <p:nvPr>
            <p:ph type="title"/>
          </p:nvPr>
        </p:nvSpPr>
        <p:spPr>
          <a:xfrm>
            <a:off x="415170" y="207371"/>
            <a:ext cx="11111245" cy="1325563"/>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3" name="Analysis of CA Department of Education Albany, Berkeley, Emeryville, and Oakland K-12 public school data suggests a potential increase in student populations shown in green and a decrease in student populations shown in black. The percent changes are relative to Grade 12 (2022).">
            <a:extLst>
              <a:ext uri="{FF2B5EF4-FFF2-40B4-BE49-F238E27FC236}">
                <a16:creationId xmlns:a16="http://schemas.microsoft.com/office/drawing/2014/main" id="{65D8BD31-673A-0CC8-0760-196742967E90}"/>
              </a:ext>
            </a:extLst>
          </p:cNvPr>
          <p:cNvSpPr txBox="1">
            <a:spLocks noGrp="1"/>
          </p:cNvSpPr>
          <p:nvPr>
            <p:ph idx="1"/>
          </p:nvPr>
        </p:nvSpPr>
        <p:spPr>
          <a:xfrm>
            <a:off x="9708380" y="2681936"/>
            <a:ext cx="2350130" cy="4351338"/>
          </a:xfrm>
          <a:prstGeom prst="rect">
            <a:avLst/>
          </a:prstGeom>
        </p:spPr>
        <p:txBody>
          <a:bodyPr vert="horz" lIns="91440" tIns="45720" rIns="91440" bIns="45720" rtlCol="0" anchor="t">
            <a:normAutofit/>
          </a:bodyPr>
          <a:lstStyle/>
          <a:p>
            <a:pPr marL="0" indent="0">
              <a:buNone/>
            </a:pPr>
            <a:r>
              <a:rPr sz="1400" dirty="0">
                <a:solidFill>
                  <a:schemeClr val="tx2"/>
                </a:solidFill>
                <a:latin typeface="+mj-lt"/>
              </a:rPr>
              <a:t>Albany, Berkeley, Emeryville, and Oakland K-12 public school data suggests a potential increase in student populations shown in green and a decrease in student populations shown in black. The percent changes are relative to Grade 12 (2022).</a:t>
            </a:r>
            <a:endParaRPr lang="en-US" sz="1400" dirty="0">
              <a:solidFill>
                <a:schemeClr val="tx2"/>
              </a:solidFill>
              <a:latin typeface="+mj-lt"/>
            </a:endParaRPr>
          </a:p>
        </p:txBody>
      </p:sp>
      <p:pic>
        <p:nvPicPr>
          <p:cNvPr id="209" name="Image" descr="Image"/>
          <p:cNvPicPr>
            <a:picLocks noChangeAspect="1"/>
          </p:cNvPicPr>
          <p:nvPr/>
        </p:nvPicPr>
        <p:blipFill rotWithShape="1">
          <a:blip r:embed="rId2"/>
          <a:srcRect r="36666"/>
          <a:stretch/>
        </p:blipFill>
        <p:spPr>
          <a:xfrm>
            <a:off x="530263" y="1562880"/>
            <a:ext cx="9157888" cy="4919595"/>
          </a:xfrm>
          <a:prstGeom prst="rect">
            <a:avLst/>
          </a:prstGeom>
          <a:ln w="12700">
            <a:miter lim="400000"/>
          </a:ln>
        </p:spPr>
      </p:pic>
      <p:sp>
        <p:nvSpPr>
          <p:cNvPr id="210" name="% Student Population Change Relative to Grade 12 (2021-22)"/>
          <p:cNvSpPr txBox="1"/>
          <p:nvPr/>
        </p:nvSpPr>
        <p:spPr>
          <a:xfrm>
            <a:off x="530262" y="1100122"/>
            <a:ext cx="6118663" cy="31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600" b="1" dirty="0">
                <a:solidFill>
                  <a:srgbClr val="1D1A10"/>
                </a:solidFill>
              </a:rPr>
              <a:t>% Student Population Change Relative to Grade 12 (2021-22)</a:t>
            </a:r>
            <a:endParaRPr lang="en-US" sz="1600" b="1" dirty="0">
              <a:solidFill>
                <a:srgbClr val="1D1A10"/>
              </a:solidFill>
            </a:endParaRPr>
          </a:p>
        </p:txBody>
      </p:sp>
      <p:sp>
        <p:nvSpPr>
          <p:cNvPr id="211" name="CA Dept. of Ed."/>
          <p:cNvSpPr txBox="1"/>
          <p:nvPr/>
        </p:nvSpPr>
        <p:spPr>
          <a:xfrm>
            <a:off x="9868701" y="6215542"/>
            <a:ext cx="1201163"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latin typeface="Palatino Linotype"/>
              </a:rPr>
              <a:t>CA Dept. of Ed.</a:t>
            </a:r>
            <a:endParaRPr lang="en-US" sz="1266" dirty="0">
              <a:latin typeface="Palatino Linotype"/>
            </a:endParaRPr>
          </a:p>
        </p:txBody>
      </p:sp>
      <p:sp>
        <p:nvSpPr>
          <p:cNvPr id="2" name="Rectangle 1">
            <a:extLst>
              <a:ext uri="{FF2B5EF4-FFF2-40B4-BE49-F238E27FC236}">
                <a16:creationId xmlns:a16="http://schemas.microsoft.com/office/drawing/2014/main" id="{EF6A28CE-7CA8-1829-1C7E-0EDB80D1B06F}"/>
              </a:ext>
            </a:extLst>
          </p:cNvPr>
          <p:cNvSpPr/>
          <p:nvPr/>
        </p:nvSpPr>
        <p:spPr>
          <a:xfrm>
            <a:off x="550492" y="1797269"/>
            <a:ext cx="7090529" cy="460353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76F9A5-01E6-F37B-D58E-3F0CB535D083}"/>
              </a:ext>
            </a:extLst>
          </p:cNvPr>
          <p:cNvSpPr/>
          <p:nvPr/>
        </p:nvSpPr>
        <p:spPr>
          <a:xfrm>
            <a:off x="530262" y="5171090"/>
            <a:ext cx="9157889" cy="63749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prstGeom prst="rect">
            <a:avLst/>
          </a:prstGeom>
        </p:spPr>
        <p:txBody>
          <a:bodyPr>
            <a:normAutofit/>
          </a:bodyPr>
          <a:lstStyle/>
          <a:p>
            <a:r>
              <a:rPr lang="en-US" sz="4800" b="1" dirty="0">
                <a:solidFill>
                  <a:srgbClr val="007088"/>
                </a:solidFill>
              </a:rPr>
              <a:t>Living Wage</a:t>
            </a:r>
            <a:endParaRPr sz="4800" b="1" dirty="0">
              <a:solidFill>
                <a:srgbClr val="007088"/>
              </a:solidFill>
            </a:endParaRPr>
          </a:p>
        </p:txBody>
      </p:sp>
      <p:sp>
        <p:nvSpPr>
          <p:cNvPr id="223" name="Percent of population living below poverty for Albany, Berkeley, Emeryville, and Oakland"/>
          <p:cNvSpPr txBox="1">
            <a:spLocks noGrp="1"/>
          </p:cNvSpPr>
          <p:nvPr>
            <p:ph idx="1"/>
          </p:nvPr>
        </p:nvSpPr>
        <p:spPr>
          <a:xfrm>
            <a:off x="463389" y="1415723"/>
            <a:ext cx="11111245" cy="558280"/>
          </a:xfrm>
          <a:prstGeom prst="rect">
            <a:avLst/>
          </a:prstGeom>
        </p:spPr>
        <p:txBody>
          <a:bodyPr>
            <a:noAutofit/>
          </a:bodyPr>
          <a:lstStyle/>
          <a:p>
            <a:pPr marL="0" indent="0">
              <a:buNone/>
            </a:pPr>
            <a:r>
              <a:rPr lang="en-US" sz="1800" b="1" dirty="0">
                <a:solidFill>
                  <a:schemeClr val="tx2"/>
                </a:solidFill>
                <a:latin typeface="+mj-lt"/>
              </a:rPr>
              <a:t>P</a:t>
            </a:r>
            <a:r>
              <a:rPr sz="1800" b="1" dirty="0">
                <a:solidFill>
                  <a:schemeClr val="tx2"/>
                </a:solidFill>
                <a:latin typeface="+mj-lt"/>
              </a:rPr>
              <a:t>opulation</a:t>
            </a:r>
            <a:r>
              <a:rPr lang="en-US" sz="1800" b="1" dirty="0">
                <a:solidFill>
                  <a:schemeClr val="tx2"/>
                </a:solidFill>
                <a:latin typeface="+mj-lt"/>
              </a:rPr>
              <a:t> by ethnicity</a:t>
            </a:r>
            <a:r>
              <a:rPr sz="1800" b="1" dirty="0">
                <a:solidFill>
                  <a:schemeClr val="tx2"/>
                </a:solidFill>
                <a:latin typeface="+mj-lt"/>
              </a:rPr>
              <a:t> living below poverty for Albany, Berkeley, Emeryville, and Oakland</a:t>
            </a:r>
          </a:p>
        </p:txBody>
      </p:sp>
      <p:graphicFrame>
        <p:nvGraphicFramePr>
          <p:cNvPr id="225" name="Table"/>
          <p:cNvGraphicFramePr/>
          <p:nvPr/>
        </p:nvGraphicFramePr>
        <p:xfrm>
          <a:off x="823116" y="2028461"/>
          <a:ext cx="6551078" cy="3516594"/>
        </p:xfrm>
        <a:graphic>
          <a:graphicData uri="http://schemas.openxmlformats.org/drawingml/2006/table">
            <a:tbl>
              <a:tblPr/>
              <a:tblGrid>
                <a:gridCol w="1868669">
                  <a:extLst>
                    <a:ext uri="{9D8B030D-6E8A-4147-A177-3AD203B41FA5}">
                      <a16:colId xmlns:a16="http://schemas.microsoft.com/office/drawing/2014/main" val="20000"/>
                    </a:ext>
                  </a:extLst>
                </a:gridCol>
                <a:gridCol w="1289273">
                  <a:extLst>
                    <a:ext uri="{9D8B030D-6E8A-4147-A177-3AD203B41FA5}">
                      <a16:colId xmlns:a16="http://schemas.microsoft.com/office/drawing/2014/main" val="20001"/>
                    </a:ext>
                  </a:extLst>
                </a:gridCol>
                <a:gridCol w="1335304">
                  <a:extLst>
                    <a:ext uri="{9D8B030D-6E8A-4147-A177-3AD203B41FA5}">
                      <a16:colId xmlns:a16="http://schemas.microsoft.com/office/drawing/2014/main" val="20002"/>
                    </a:ext>
                  </a:extLst>
                </a:gridCol>
                <a:gridCol w="2057832">
                  <a:extLst>
                    <a:ext uri="{9D8B030D-6E8A-4147-A177-3AD203B41FA5}">
                      <a16:colId xmlns:a16="http://schemas.microsoft.com/office/drawing/2014/main" val="20003"/>
                    </a:ext>
                  </a:extLst>
                </a:gridCol>
              </a:tblGrid>
              <a:tr h="290233">
                <a:tc>
                  <a:txBody>
                    <a:bodyPr/>
                    <a:lstStyle/>
                    <a:p>
                      <a:pPr defTabSz="457200">
                        <a:defRPr sz="1800">
                          <a:solidFill>
                            <a:srgbClr val="000000"/>
                          </a:solidFill>
                        </a:defRPr>
                      </a:pPr>
                      <a:r>
                        <a:rPr lang="en-US" sz="1600" b="1" dirty="0">
                          <a:solidFill>
                            <a:schemeClr val="tx1">
                              <a:lumMod val="20000"/>
                              <a:lumOff val="80000"/>
                            </a:schemeClr>
                          </a:solidFill>
                        </a:rPr>
                        <a:t>Ethnicity</a:t>
                      </a:r>
                      <a:endParaRPr sz="1600" b="1" dirty="0">
                        <a:solidFill>
                          <a:schemeClr val="tx1">
                            <a:lumMod val="20000"/>
                            <a:lumOff val="80000"/>
                          </a:schemeClr>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2010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600" b="1" dirty="0">
                          <a:solidFill>
                            <a:schemeClr val="tx1">
                              <a:lumMod val="20000"/>
                              <a:lumOff val="80000"/>
                            </a:schemeClr>
                          </a:solidFill>
                        </a:rPr>
                        <a:t>2020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r>
                        <a:rPr lang="en-US" sz="1600" b="1" dirty="0">
                          <a:solidFill>
                            <a:schemeClr val="tx1">
                              <a:lumMod val="20000"/>
                              <a:lumOff val="80000"/>
                            </a:schemeClr>
                          </a:solidFill>
                        </a:rPr>
                        <a:t>Change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01"/>
                  </a:ext>
                </a:extLst>
              </a:tr>
              <a:tr h="290233">
                <a:tc>
                  <a:txBody>
                    <a:bodyPr/>
                    <a:lstStyle/>
                    <a:p>
                      <a:pPr algn="l" defTabSz="457200">
                        <a:defRPr sz="1800">
                          <a:solidFill>
                            <a:srgbClr val="000000"/>
                          </a:solidFill>
                        </a:defRPr>
                      </a:pPr>
                      <a:r>
                        <a:rPr sz="1400" dirty="0">
                          <a:solidFill>
                            <a:schemeClr val="tx2"/>
                          </a:solidFill>
                        </a:rPr>
                        <a:t>White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23,361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18,264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-21.8%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5105">
                <a:tc>
                  <a:txBody>
                    <a:bodyPr/>
                    <a:lstStyle/>
                    <a:p>
                      <a:pPr algn="l" defTabSz="457200">
                        <a:defRPr sz="1800">
                          <a:solidFill>
                            <a:srgbClr val="000000"/>
                          </a:solidFill>
                        </a:defRPr>
                      </a:pPr>
                      <a:r>
                        <a:rPr sz="1400" dirty="0">
                          <a:solidFill>
                            <a:schemeClr val="tx2"/>
                          </a:solidFill>
                        </a:rPr>
                        <a:t>Black or African American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31,968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21,868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-31.6%</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46323">
                <a:tc>
                  <a:txBody>
                    <a:bodyPr/>
                    <a:lstStyle/>
                    <a:p>
                      <a:pPr algn="l" defTabSz="457200">
                        <a:defRPr sz="1800">
                          <a:solidFill>
                            <a:srgbClr val="000000"/>
                          </a:solidFill>
                        </a:defRPr>
                      </a:pPr>
                      <a:r>
                        <a:rPr sz="1400" dirty="0">
                          <a:solidFill>
                            <a:schemeClr val="tx2"/>
                          </a:solidFill>
                        </a:rPr>
                        <a:t>American Indian or Alaska Native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278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4"/>
                  </a:ext>
                </a:extLst>
              </a:tr>
              <a:tr h="290233">
                <a:tc>
                  <a:txBody>
                    <a:bodyPr/>
                    <a:lstStyle/>
                    <a:p>
                      <a:pPr algn="l" defTabSz="457200">
                        <a:defRPr sz="1800">
                          <a:solidFill>
                            <a:srgbClr val="000000"/>
                          </a:solidFill>
                        </a:defRPr>
                      </a:pPr>
                      <a:r>
                        <a:rPr sz="1400" dirty="0">
                          <a:solidFill>
                            <a:schemeClr val="tx2"/>
                          </a:solidFill>
                        </a:rPr>
                        <a:t>Asian</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22,624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20,482</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546323">
                <a:tc>
                  <a:txBody>
                    <a:bodyPr/>
                    <a:lstStyle/>
                    <a:p>
                      <a:pPr algn="l" defTabSz="457200">
                        <a:defRPr sz="1800">
                          <a:solidFill>
                            <a:srgbClr val="000000"/>
                          </a:solidFill>
                        </a:defRPr>
                      </a:pPr>
                      <a:r>
                        <a:rPr sz="1400" dirty="0">
                          <a:solidFill>
                            <a:schemeClr val="tx2"/>
                          </a:solidFill>
                        </a:rPr>
                        <a:t>Native Hawaiian or Pacific Islander</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495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INC</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6"/>
                  </a:ext>
                </a:extLst>
              </a:tr>
              <a:tr h="290233">
                <a:tc>
                  <a:txBody>
                    <a:bodyPr/>
                    <a:lstStyle/>
                    <a:p>
                      <a:pPr algn="l" defTabSz="457200">
                        <a:defRPr sz="1800">
                          <a:solidFill>
                            <a:srgbClr val="000000"/>
                          </a:solidFill>
                        </a:defRPr>
                      </a:pPr>
                      <a:r>
                        <a:rPr sz="1400" dirty="0">
                          <a:solidFill>
                            <a:schemeClr val="tx2"/>
                          </a:solidFill>
                        </a:rPr>
                        <a:t>Some other race</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514</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880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71.1%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290233">
                <a:tc>
                  <a:txBody>
                    <a:bodyPr/>
                    <a:lstStyle/>
                    <a:p>
                      <a:pPr algn="l" defTabSz="457200">
                        <a:defRPr sz="1800">
                          <a:solidFill>
                            <a:srgbClr val="000000"/>
                          </a:solidFill>
                        </a:defRPr>
                      </a:pPr>
                      <a:r>
                        <a:rPr sz="1400" dirty="0">
                          <a:solidFill>
                            <a:schemeClr val="tx2"/>
                          </a:solidFill>
                        </a:rPr>
                        <a:t>Two or more races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3,237</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4,573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41.3%</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r h="207109">
                <a:tc>
                  <a:txBody>
                    <a:bodyPr/>
                    <a:lstStyle/>
                    <a:p>
                      <a:pPr algn="l" defTabSz="457200">
                        <a:defRPr sz="1800">
                          <a:solidFill>
                            <a:srgbClr val="000000"/>
                          </a:solidFill>
                        </a:defRPr>
                      </a:pPr>
                      <a:r>
                        <a:rPr lang="en-US" sz="1400" dirty="0">
                          <a:solidFill>
                            <a:schemeClr val="tx2"/>
                          </a:solidFill>
                        </a:rPr>
                        <a:t>Latinx</a:t>
                      </a:r>
                      <a:endParaRPr sz="1400" dirty="0">
                        <a:solidFill>
                          <a:schemeClr val="tx2"/>
                        </a:solidFill>
                      </a:endParaRP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30,615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400" dirty="0">
                          <a:solidFill>
                            <a:schemeClr val="tx2"/>
                          </a:solidFill>
                        </a:rPr>
                        <a:t>25,269</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457200">
                        <a:defRPr sz="1800">
                          <a:solidFill>
                            <a:srgbClr val="000000"/>
                          </a:solidFill>
                        </a:defRPr>
                      </a:pPr>
                      <a:r>
                        <a:rPr sz="1600" b="1" dirty="0">
                          <a:solidFill>
                            <a:schemeClr val="tx2"/>
                          </a:solidFill>
                        </a:rPr>
                        <a:t>-17.5%</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0">
                <a:tc>
                  <a:txBody>
                    <a:bodyPr/>
                    <a:lstStyle/>
                    <a:p>
                      <a:pPr defTabSz="457200">
                        <a:defRPr sz="1800">
                          <a:solidFill>
                            <a:srgbClr val="000000"/>
                          </a:solidFill>
                        </a:defRPr>
                      </a:pPr>
                      <a:r>
                        <a:rPr sz="1300" b="1" dirty="0">
                          <a:solidFill>
                            <a:schemeClr val="tx1">
                              <a:lumMod val="20000"/>
                              <a:lumOff val="80000"/>
                            </a:schemeClr>
                          </a:solidFill>
                        </a:rPr>
                        <a:t>Total</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112,320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92,108</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a:txBody>
                    <a:bodyPr/>
                    <a:lstStyle/>
                    <a:p>
                      <a:pPr algn="ctr" defTabSz="457200">
                        <a:defRPr sz="1800">
                          <a:solidFill>
                            <a:srgbClr val="000000"/>
                          </a:solidFill>
                        </a:defRPr>
                      </a:pPr>
                      <a:r>
                        <a:rPr sz="1300" b="1" dirty="0">
                          <a:solidFill>
                            <a:schemeClr val="tx1">
                              <a:lumMod val="20000"/>
                              <a:lumOff val="80000"/>
                            </a:schemeClr>
                          </a:solidFill>
                        </a:rPr>
                        <a:t>-18.0%</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extLst>
                  <a:ext uri="{0D108BD9-81ED-4DB2-BD59-A6C34878D82A}">
                    <a16:rowId xmlns:a16="http://schemas.microsoft.com/office/drawing/2014/main" val="10010"/>
                  </a:ext>
                </a:extLst>
              </a:tr>
            </a:tbl>
          </a:graphicData>
        </a:graphic>
      </p:graphicFrame>
      <p:sp>
        <p:nvSpPr>
          <p:cNvPr id="226" name="US Census Data"/>
          <p:cNvSpPr txBox="1"/>
          <p:nvPr/>
        </p:nvSpPr>
        <p:spPr>
          <a:xfrm>
            <a:off x="823116" y="6279926"/>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US Census Data</a:t>
            </a:r>
          </a:p>
        </p:txBody>
      </p:sp>
      <p:sp>
        <p:nvSpPr>
          <p:cNvPr id="5" name="US Census poverty threshold - defined for all states - is $17,420/yr for a two person family household…">
            <a:extLst>
              <a:ext uri="{FF2B5EF4-FFF2-40B4-BE49-F238E27FC236}">
                <a16:creationId xmlns:a16="http://schemas.microsoft.com/office/drawing/2014/main" id="{DB180FFE-070C-EEC4-DF96-895C1F85F249}"/>
              </a:ext>
            </a:extLst>
          </p:cNvPr>
          <p:cNvSpPr txBox="1">
            <a:spLocks/>
          </p:cNvSpPr>
          <p:nvPr/>
        </p:nvSpPr>
        <p:spPr>
          <a:xfrm>
            <a:off x="7678204" y="1974003"/>
            <a:ext cx="3896430" cy="4043743"/>
          </a:xfrm>
          <a:prstGeom prst="rect">
            <a:avLst/>
          </a:prstGeom>
        </p:spPr>
        <p:txBody>
          <a:bodyPr vert="horz" lIns="91440" tIns="45720" rIns="91440" bIns="45720" rtlCol="0">
            <a:normAutofit/>
          </a:bodyPr>
          <a:lstStyle>
            <a:lvl1pPr marL="171465" indent="-171465" algn="l" defTabSz="685859" rtl="0" eaLnBrk="1" latinLnBrk="0" hangingPunct="1">
              <a:lnSpc>
                <a:spcPct val="90000"/>
              </a:lnSpc>
              <a:spcBef>
                <a:spcPts val="2953"/>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2953"/>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2953"/>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1457" indent="-321457" defTabSz="369675">
              <a:spcBef>
                <a:spcPts val="2601"/>
              </a:spcBef>
              <a:defRPr sz="3420"/>
            </a:pPr>
            <a:r>
              <a:rPr lang="en-US" sz="1600" b="1" dirty="0">
                <a:solidFill>
                  <a:schemeClr val="bg1">
                    <a:lumMod val="10000"/>
                  </a:schemeClr>
                </a:solidFill>
              </a:rPr>
              <a:t>US Census poverty threshold =  $17,420/</a:t>
            </a:r>
            <a:r>
              <a:rPr lang="en-US" sz="1600" b="1" dirty="0" err="1">
                <a:solidFill>
                  <a:schemeClr val="bg1">
                    <a:lumMod val="10000"/>
                  </a:schemeClr>
                </a:solidFill>
              </a:rPr>
              <a:t>yr</a:t>
            </a:r>
            <a:r>
              <a:rPr lang="en-US" sz="1600" b="1" dirty="0">
                <a:solidFill>
                  <a:schemeClr val="bg1">
                    <a:lumMod val="10000"/>
                  </a:schemeClr>
                </a:solidFill>
              </a:rPr>
              <a:t> for a two person household.</a:t>
            </a:r>
          </a:p>
          <a:p>
            <a:pPr marL="321457" indent="-321457" defTabSz="369675">
              <a:spcBef>
                <a:spcPts val="2601"/>
              </a:spcBef>
              <a:defRPr sz="3420"/>
            </a:pPr>
            <a:r>
              <a:rPr lang="en-US" sz="1600" b="1" dirty="0">
                <a:solidFill>
                  <a:schemeClr val="bg1">
                    <a:lumMod val="10000"/>
                  </a:schemeClr>
                </a:solidFill>
              </a:rPr>
              <a:t>A living wage in Alameda County - per the MIT living wage calculator = $103,093/</a:t>
            </a:r>
            <a:r>
              <a:rPr lang="en-US" sz="1600" b="1" dirty="0" err="1">
                <a:solidFill>
                  <a:schemeClr val="bg1">
                    <a:lumMod val="10000"/>
                  </a:schemeClr>
                </a:solidFill>
              </a:rPr>
              <a:t>yr</a:t>
            </a:r>
            <a:r>
              <a:rPr lang="en-US" sz="1600" b="1" dirty="0">
                <a:solidFill>
                  <a:schemeClr val="bg1">
                    <a:lumMod val="10000"/>
                  </a:schemeClr>
                </a:solidFill>
              </a:rPr>
              <a:t> for one adult and one child before taxes.</a:t>
            </a:r>
          </a:p>
          <a:p>
            <a:pPr marL="321457" indent="-321457" defTabSz="369675">
              <a:spcBef>
                <a:spcPts val="2601"/>
              </a:spcBef>
              <a:defRPr sz="3420"/>
            </a:pPr>
            <a:r>
              <a:rPr lang="en-US" sz="1600" b="1" dirty="0">
                <a:solidFill>
                  <a:schemeClr val="bg1">
                    <a:lumMod val="10000"/>
                  </a:schemeClr>
                </a:solidFill>
              </a:rPr>
              <a:t>Alameda County living wage: An adult plus one infant living require an annual wage of $96,986 after taxes. </a:t>
            </a:r>
            <a:r>
              <a:rPr lang="en-US" sz="1100" b="1" dirty="0">
                <a:solidFill>
                  <a:schemeClr val="bg1">
                    <a:lumMod val="10000"/>
                  </a:schemeClr>
                </a:solidFill>
              </a:rPr>
              <a:t>(The Insight Center for Community Economic Development Family Needs Calculator)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tudent Completion: Median Wage"/>
          <p:cNvSpPr txBox="1">
            <a:spLocks noGrp="1"/>
          </p:cNvSpPr>
          <p:nvPr>
            <p:ph type="title"/>
          </p:nvPr>
        </p:nvSpPr>
        <p:spPr>
          <a:prstGeom prst="rect">
            <a:avLst/>
          </a:prstGeom>
        </p:spPr>
        <p:txBody>
          <a:bodyPr>
            <a:normAutofit/>
          </a:bodyPr>
          <a:lstStyle>
            <a:lvl1pPr defTabSz="578358">
              <a:defRPr sz="6336" spc="-126"/>
            </a:lvl1pPr>
          </a:lstStyle>
          <a:p>
            <a:r>
              <a:rPr sz="4800" b="1" dirty="0">
                <a:solidFill>
                  <a:srgbClr val="007088"/>
                </a:solidFill>
              </a:rPr>
              <a:t>Median Wage</a:t>
            </a:r>
          </a:p>
        </p:txBody>
      </p:sp>
      <p:sp>
        <p:nvSpPr>
          <p:cNvPr id="234" name="Median Earnings Data in US Dollars (US Census)"/>
          <p:cNvSpPr txBox="1">
            <a:spLocks noGrp="1"/>
          </p:cNvSpPr>
          <p:nvPr>
            <p:ph idx="1"/>
          </p:nvPr>
        </p:nvSpPr>
        <p:spPr>
          <a:xfrm>
            <a:off x="696448" y="5547416"/>
            <a:ext cx="11111245" cy="381069"/>
          </a:xfrm>
          <a:prstGeom prst="rect">
            <a:avLst/>
          </a:prstGeom>
        </p:spPr>
        <p:txBody>
          <a:bodyPr/>
          <a:lstStyle/>
          <a:p>
            <a:pPr marL="0" indent="0">
              <a:buNone/>
            </a:pPr>
            <a:r>
              <a:rPr sz="1200" dirty="0">
                <a:solidFill>
                  <a:schemeClr val="tx2"/>
                </a:solidFill>
              </a:rPr>
              <a:t>Median Earnings Data </a:t>
            </a:r>
            <a:r>
              <a:rPr sz="984" dirty="0">
                <a:solidFill>
                  <a:schemeClr val="tx2"/>
                </a:solidFill>
              </a:rPr>
              <a:t>(US Census)</a:t>
            </a:r>
            <a:endParaRPr lang="en-US" sz="984" dirty="0">
              <a:solidFill>
                <a:schemeClr val="tx2"/>
              </a:solidFill>
            </a:endParaRPr>
          </a:p>
        </p:txBody>
      </p:sp>
      <p:graphicFrame>
        <p:nvGraphicFramePr>
          <p:cNvPr id="235" name="Table"/>
          <p:cNvGraphicFramePr/>
          <p:nvPr>
            <p:extLst>
              <p:ext uri="{D42A27DB-BD31-4B8C-83A1-F6EECF244321}">
                <p14:modId xmlns:p14="http://schemas.microsoft.com/office/powerpoint/2010/main" val="4166936310"/>
              </p:ext>
            </p:extLst>
          </p:nvPr>
        </p:nvGraphicFramePr>
        <p:xfrm>
          <a:off x="696448" y="1744793"/>
          <a:ext cx="10265059" cy="3593028"/>
        </p:xfrm>
        <a:graphic>
          <a:graphicData uri="http://schemas.openxmlformats.org/drawingml/2006/table">
            <a:tbl>
              <a:tblPr/>
              <a:tblGrid>
                <a:gridCol w="2378489">
                  <a:extLst>
                    <a:ext uri="{9D8B030D-6E8A-4147-A177-3AD203B41FA5}">
                      <a16:colId xmlns:a16="http://schemas.microsoft.com/office/drawing/2014/main" val="20000"/>
                    </a:ext>
                  </a:extLst>
                </a:gridCol>
                <a:gridCol w="1564796">
                  <a:extLst>
                    <a:ext uri="{9D8B030D-6E8A-4147-A177-3AD203B41FA5}">
                      <a16:colId xmlns:a16="http://schemas.microsoft.com/office/drawing/2014/main" val="20001"/>
                    </a:ext>
                  </a:extLst>
                </a:gridCol>
                <a:gridCol w="2712312">
                  <a:extLst>
                    <a:ext uri="{9D8B030D-6E8A-4147-A177-3AD203B41FA5}">
                      <a16:colId xmlns:a16="http://schemas.microsoft.com/office/drawing/2014/main" val="20002"/>
                    </a:ext>
                  </a:extLst>
                </a:gridCol>
                <a:gridCol w="1710843">
                  <a:extLst>
                    <a:ext uri="{9D8B030D-6E8A-4147-A177-3AD203B41FA5}">
                      <a16:colId xmlns:a16="http://schemas.microsoft.com/office/drawing/2014/main" val="20003"/>
                    </a:ext>
                  </a:extLst>
                </a:gridCol>
                <a:gridCol w="1898619">
                  <a:extLst>
                    <a:ext uri="{9D8B030D-6E8A-4147-A177-3AD203B41FA5}">
                      <a16:colId xmlns:a16="http://schemas.microsoft.com/office/drawing/2014/main" val="20004"/>
                    </a:ext>
                  </a:extLst>
                </a:gridCol>
              </a:tblGrid>
              <a:tr h="533989">
                <a:tc gridSpan="5">
                  <a:txBody>
                    <a:bodyPr/>
                    <a:lstStyle/>
                    <a:p>
                      <a:pPr algn="l" defTabSz="457200">
                        <a:defRPr sz="1800">
                          <a:solidFill>
                            <a:srgbClr val="000000"/>
                          </a:solidFill>
                        </a:defRPr>
                      </a:pPr>
                      <a:r>
                        <a:rPr sz="2000" b="1" dirty="0">
                          <a:solidFill>
                            <a:schemeClr val="tx1">
                              <a:lumMod val="20000"/>
                              <a:lumOff val="80000"/>
                            </a:schemeClr>
                          </a:solidFill>
                          <a:latin typeface="+mj-lt"/>
                          <a:ea typeface="Calibri"/>
                          <a:cs typeface="Calibri"/>
                          <a:sym typeface="Calibri"/>
                        </a:rPr>
                        <a:t>Earnings in the Past 12 Months</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solidFill>
                        <a:srgbClr val="AAAAAA"/>
                      </a:solidFill>
                      <a:miter lim="400000"/>
                    </a:lnR>
                    <a:lnT w="12700">
                      <a:solidFill>
                        <a:srgbClr val="AAAAAA"/>
                      </a:solidFill>
                      <a:miter lim="400000"/>
                    </a:lnT>
                    <a:lnB w="12700">
                      <a:solidFill>
                        <a:srgbClr val="AAAAAA"/>
                      </a:solidFill>
                      <a:miter lim="400000"/>
                    </a:lnB>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0"/>
                  </a:ext>
                </a:extLst>
              </a:tr>
              <a:tr h="276738">
                <a:tc>
                  <a:txBody>
                    <a:bodyPr/>
                    <a:lstStyle/>
                    <a:p>
                      <a:pPr lvl="0" algn="l" defTabSz="457200">
                        <a:buNone/>
                        <a:defRPr sz="2200">
                          <a:solidFill>
                            <a:srgbClr val="000000"/>
                          </a:solidFill>
                          <a:latin typeface="Calibri"/>
                          <a:ea typeface="Calibri"/>
                          <a:cs typeface="Calibri"/>
                          <a:sym typeface="Calibri"/>
                        </a:defRPr>
                      </a:pPr>
                      <a:r>
                        <a:rPr lang="en-US" sz="1600" b="1" dirty="0">
                          <a:latin typeface="+mj-lt"/>
                        </a:rPr>
                        <a:t>Academic Attainment</a:t>
                      </a:r>
                      <a:endParaRPr sz="1600" b="1" dirty="0">
                        <a:latin typeface="+mj-lt"/>
                      </a:endParaRP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Albany</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a:r>
                        <a:rPr sz="1500" b="1" dirty="0">
                          <a:solidFill>
                            <a:schemeClr val="bg1">
                              <a:lumMod val="10000"/>
                            </a:schemeClr>
                          </a:solidFill>
                          <a:latin typeface="+mj-lt"/>
                          <a:ea typeface="Calibri"/>
                          <a:cs typeface="Calibri"/>
                          <a:sym typeface="Calibri"/>
                        </a:rPr>
                        <a:t>Berkeley</a:t>
                      </a:r>
                      <a:r>
                        <a:rPr lang="en-US" sz="1500" b="1" dirty="0">
                          <a:solidFill>
                            <a:schemeClr val="bg1">
                              <a:lumMod val="10000"/>
                            </a:schemeClr>
                          </a:solidFill>
                          <a:latin typeface="+mj-lt"/>
                          <a:ea typeface="Calibri"/>
                          <a:cs typeface="Calibri"/>
                        </a:rPr>
                        <a:t> </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Emeryville</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Oakland</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chemeClr val="tx1"/>
                      </a:solidFill>
                      <a:prstDash val="solid"/>
                      <a:round/>
                      <a:headEnd type="none" w="med" len="med"/>
                      <a:tailEnd type="none" w="med" len="med"/>
                    </a:lnT>
                    <a:lnB w="12700">
                      <a:solidFill>
                        <a:srgbClr val="000000"/>
                      </a:solidFill>
                      <a:miter lim="400000"/>
                    </a:lnB>
                  </a:tcPr>
                </a:tc>
                <a:extLst>
                  <a:ext uri="{0D108BD9-81ED-4DB2-BD59-A6C34878D82A}">
                    <a16:rowId xmlns:a16="http://schemas.microsoft.com/office/drawing/2014/main" val="10002"/>
                  </a:ext>
                </a:extLst>
              </a:tr>
              <a:tr h="533989">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Less than 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32,009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22,857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55,347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25,559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39,931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32,972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34,700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31,493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672290">
                <a:tc>
                  <a:txBody>
                    <a:bodyPr/>
                    <a:lstStyle/>
                    <a:p>
                      <a:pPr algn="l" defTabSz="457200">
                        <a:defRPr sz="1800">
                          <a:solidFill>
                            <a:srgbClr val="000000"/>
                          </a:solidFill>
                        </a:defRPr>
                      </a:pPr>
                      <a:r>
                        <a:rPr sz="1500" b="1" dirty="0">
                          <a:solidFill>
                            <a:schemeClr val="bg1">
                              <a:lumMod val="10000"/>
                            </a:schemeClr>
                          </a:solidFill>
                          <a:latin typeface="+mj-lt"/>
                          <a:ea typeface="Calibri"/>
                          <a:cs typeface="Calibri"/>
                          <a:sym typeface="Calibri"/>
                        </a:rPr>
                        <a:t>Some college or associate's </a:t>
                      </a:r>
                      <a:r>
                        <a:rPr lang="en-US" sz="1500" b="1" dirty="0">
                          <a:solidFill>
                            <a:schemeClr val="bg1">
                              <a:lumMod val="10000"/>
                            </a:schemeClr>
                          </a:solidFill>
                          <a:latin typeface="+mj-lt"/>
                          <a:ea typeface="Calibri"/>
                          <a:cs typeface="Calibri"/>
                        </a:rPr>
                        <a:t>degrees</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41,458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36,165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55,568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38,498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extLst>
                  <a:ext uri="{0D108BD9-81ED-4DB2-BD59-A6C34878D82A}">
                    <a16:rowId xmlns:a16="http://schemas.microsoft.com/office/drawing/2014/main" val="10005"/>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Bachelor's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65,823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56,541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86,485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68,369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672290">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Graduate or professional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86,115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81,742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92,865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87,464</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36" name="US Census Data"/>
          <p:cNvSpPr txBox="1"/>
          <p:nvPr/>
        </p:nvSpPr>
        <p:spPr>
          <a:xfrm>
            <a:off x="8564060" y="6519151"/>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US Census 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Table"/>
          <p:cNvGraphicFramePr/>
          <p:nvPr/>
        </p:nvGraphicFramePr>
        <p:xfrm>
          <a:off x="665584" y="2199954"/>
          <a:ext cx="10860830" cy="4085430"/>
        </p:xfrm>
        <a:graphic>
          <a:graphicData uri="http://schemas.openxmlformats.org/drawingml/2006/table">
            <a:tbl>
              <a:tblPr/>
              <a:tblGrid>
                <a:gridCol w="7175614">
                  <a:extLst>
                    <a:ext uri="{9D8B030D-6E8A-4147-A177-3AD203B41FA5}">
                      <a16:colId xmlns:a16="http://schemas.microsoft.com/office/drawing/2014/main" val="20000"/>
                    </a:ext>
                  </a:extLst>
                </a:gridCol>
                <a:gridCol w="1740309">
                  <a:extLst>
                    <a:ext uri="{9D8B030D-6E8A-4147-A177-3AD203B41FA5}">
                      <a16:colId xmlns:a16="http://schemas.microsoft.com/office/drawing/2014/main" val="20001"/>
                    </a:ext>
                  </a:extLst>
                </a:gridCol>
                <a:gridCol w="1944907">
                  <a:extLst>
                    <a:ext uri="{9D8B030D-6E8A-4147-A177-3AD203B41FA5}">
                      <a16:colId xmlns:a16="http://schemas.microsoft.com/office/drawing/2014/main" val="20002"/>
                    </a:ext>
                  </a:extLst>
                </a:gridCol>
              </a:tblGrid>
              <a:tr h="451710">
                <a:tc>
                  <a:txBody>
                    <a:bodyPr/>
                    <a:lstStyle/>
                    <a:p>
                      <a:pPr defTabSz="457200">
                        <a:defRPr sz="1800">
                          <a:solidFill>
                            <a:srgbClr val="000000"/>
                          </a:solidFill>
                        </a:defRPr>
                      </a:pPr>
                      <a:r>
                        <a:rPr sz="1600" b="1" dirty="0">
                          <a:solidFill>
                            <a:schemeClr val="bg1"/>
                          </a:solidFill>
                          <a:latin typeface="+mj-lt"/>
                        </a:rPr>
                        <a:t>Career</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33834">
                <a:tc>
                  <a:txBody>
                    <a:bodyPr/>
                    <a:lstStyle/>
                    <a:p>
                      <a:pPr algn="l" defTabSz="457200">
                        <a:defRPr sz="1800">
                          <a:solidFill>
                            <a:srgbClr val="000000"/>
                          </a:solidFill>
                        </a:defRPr>
                      </a:pPr>
                      <a:r>
                        <a:rPr sz="1600" dirty="0">
                          <a:solidFill>
                            <a:schemeClr val="bg1">
                              <a:lumMod val="10000"/>
                            </a:schemeClr>
                          </a:solidFill>
                          <a:latin typeface="+mj-lt"/>
                        </a:rPr>
                        <a:t>Geological and hydrologic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50,630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33834">
                <a:tc>
                  <a:txBody>
                    <a:bodyPr/>
                    <a:lstStyle/>
                    <a:p>
                      <a:pPr algn="l" defTabSz="457200">
                        <a:defRPr sz="1800">
                          <a:solidFill>
                            <a:srgbClr val="000000"/>
                          </a:solidFill>
                        </a:defRPr>
                      </a:pPr>
                      <a:r>
                        <a:rPr sz="1600" dirty="0">
                          <a:solidFill>
                            <a:schemeClr val="bg1">
                              <a:lumMod val="10000"/>
                            </a:schemeClr>
                          </a:solidFill>
                          <a:latin typeface="+mj-lt"/>
                        </a:rPr>
                        <a:t>Medical Equipment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7%</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2"/>
                  </a:ext>
                </a:extLst>
              </a:tr>
              <a:tr h="233834">
                <a:tc>
                  <a:txBody>
                    <a:bodyPr/>
                    <a:lstStyle/>
                    <a:p>
                      <a:pPr algn="l" defTabSz="457200">
                        <a:defRPr sz="1800">
                          <a:solidFill>
                            <a:srgbClr val="000000"/>
                          </a:solidFill>
                        </a:defRPr>
                      </a:pPr>
                      <a:r>
                        <a:rPr sz="1600" dirty="0">
                          <a:solidFill>
                            <a:schemeClr val="bg1">
                              <a:lumMod val="10000"/>
                            </a:schemeClr>
                          </a:solidFill>
                          <a:latin typeface="+mj-lt"/>
                        </a:rPr>
                        <a:t>Environmental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233834">
                <a:tc>
                  <a:txBody>
                    <a:bodyPr/>
                    <a:lstStyle/>
                    <a:p>
                      <a:pPr algn="l" defTabSz="457200">
                        <a:defRPr sz="1800">
                          <a:solidFill>
                            <a:srgbClr val="000000"/>
                          </a:solidFill>
                        </a:defRPr>
                      </a:pPr>
                      <a:r>
                        <a:rPr sz="1600" dirty="0">
                          <a:solidFill>
                            <a:schemeClr val="bg1">
                              <a:lumMod val="10000"/>
                            </a:schemeClr>
                          </a:solidFill>
                          <a:latin typeface="+mj-lt"/>
                        </a:rPr>
                        <a:t>Life, physical, and social science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52,460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4"/>
                  </a:ext>
                </a:extLst>
              </a:tr>
              <a:tr h="233834">
                <a:tc>
                  <a:txBody>
                    <a:bodyPr/>
                    <a:lstStyle/>
                    <a:p>
                      <a:pPr algn="l" defTabSz="457200">
                        <a:defRPr sz="1800">
                          <a:solidFill>
                            <a:srgbClr val="000000"/>
                          </a:solidFill>
                        </a:defRPr>
                      </a:pPr>
                      <a:r>
                        <a:rPr sz="1600" dirty="0">
                          <a:solidFill>
                            <a:schemeClr val="bg1">
                              <a:lumMod val="10000"/>
                            </a:schemeClr>
                          </a:solidFill>
                          <a:latin typeface="+mj-lt"/>
                        </a:rPr>
                        <a:t>Paralegals or legal assistants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52,920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12%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233834">
                <a:tc>
                  <a:txBody>
                    <a:bodyPr/>
                    <a:lstStyle/>
                    <a:p>
                      <a:pPr algn="l" defTabSz="457200">
                        <a:defRPr sz="1800">
                          <a:solidFill>
                            <a:srgbClr val="000000"/>
                          </a:solidFill>
                        </a:defRPr>
                      </a:pPr>
                      <a:r>
                        <a:rPr sz="1600" dirty="0">
                          <a:solidFill>
                            <a:schemeClr val="bg1">
                              <a:lumMod val="10000"/>
                            </a:schemeClr>
                          </a:solidFill>
                          <a:latin typeface="+mj-lt"/>
                        </a:rPr>
                        <a:t>Civil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54,080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6"/>
                  </a:ext>
                </a:extLst>
              </a:tr>
              <a:tr h="233834">
                <a:tc>
                  <a:txBody>
                    <a:bodyPr/>
                    <a:lstStyle/>
                    <a:p>
                      <a:pPr algn="l" defTabSz="457200">
                        <a:defRPr sz="1800">
                          <a:solidFill>
                            <a:srgbClr val="000000"/>
                          </a:solidFill>
                        </a:defRPr>
                      </a:pPr>
                      <a:r>
                        <a:rPr sz="1600" dirty="0">
                          <a:solidFill>
                            <a:schemeClr val="bg1">
                              <a:lumMod val="10000"/>
                            </a:schemeClr>
                          </a:solidFill>
                          <a:latin typeface="+mj-lt"/>
                        </a:rPr>
                        <a:t>Computer network support specialists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55,510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306150">
                <a:tc>
                  <a:txBody>
                    <a:bodyPr/>
                    <a:lstStyle/>
                    <a:p>
                      <a:pPr algn="l" defTabSz="457200">
                        <a:defRPr sz="1800">
                          <a:solidFill>
                            <a:srgbClr val="000000"/>
                          </a:solidFill>
                        </a:defRPr>
                      </a:pPr>
                      <a:r>
                        <a:rPr sz="1600" dirty="0">
                          <a:solidFill>
                            <a:schemeClr val="bg1">
                              <a:lumMod val="10000"/>
                            </a:schemeClr>
                          </a:solidFill>
                          <a:latin typeface="+mj-lt"/>
                        </a:rPr>
                        <a:t>Radio, cellular and tower equipment installers and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57,720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4%</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33834">
                <a:tc>
                  <a:txBody>
                    <a:bodyPr/>
                    <a:lstStyle/>
                    <a:p>
                      <a:pPr algn="l" defTabSz="457200">
                        <a:defRPr sz="1800">
                          <a:solidFill>
                            <a:srgbClr val="000000"/>
                          </a:solidFill>
                        </a:defRPr>
                      </a:pPr>
                      <a:r>
                        <a:rPr sz="1600" dirty="0">
                          <a:solidFill>
                            <a:schemeClr val="tx2"/>
                          </a:solidFill>
                          <a:latin typeface="+mj-lt"/>
                        </a:rPr>
                        <a:t>Drafters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57,960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92915765"/>
                  </a:ext>
                </a:extLst>
              </a:tr>
              <a:tr h="233834">
                <a:tc>
                  <a:txBody>
                    <a:bodyPr/>
                    <a:lstStyle/>
                    <a:p>
                      <a:pPr algn="l" defTabSz="457200">
                        <a:defRPr sz="1800">
                          <a:solidFill>
                            <a:srgbClr val="000000"/>
                          </a:solidFill>
                        </a:defRPr>
                      </a:pPr>
                      <a:r>
                        <a:rPr sz="1600" dirty="0">
                          <a:solidFill>
                            <a:schemeClr val="tx2"/>
                          </a:solidFill>
                          <a:latin typeface="+mj-lt"/>
                        </a:rPr>
                        <a:t>Funeral Service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58,170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5826243"/>
                  </a:ext>
                </a:extLst>
              </a:tr>
              <a:tr h="306150">
                <a:tc>
                  <a:txBody>
                    <a:bodyPr/>
                    <a:lstStyle/>
                    <a:p>
                      <a:pPr algn="l" defTabSz="457200">
                        <a:defRPr sz="1800">
                          <a:solidFill>
                            <a:srgbClr val="000000"/>
                          </a:solidFill>
                        </a:defRPr>
                      </a:pPr>
                      <a:r>
                        <a:rPr sz="1600" dirty="0">
                          <a:solidFill>
                            <a:schemeClr val="tx2"/>
                          </a:solidFill>
                          <a:latin typeface="+mj-lt"/>
                        </a:rPr>
                        <a:t>Mechanical engineering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58,230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6%</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446221797"/>
                  </a:ext>
                </a:extLst>
              </a:tr>
              <a:tr h="306150">
                <a:tc>
                  <a:txBody>
                    <a:bodyPr/>
                    <a:lstStyle/>
                    <a:p>
                      <a:pPr algn="l" defTabSz="457200">
                        <a:defRPr sz="1800">
                          <a:solidFill>
                            <a:srgbClr val="000000"/>
                          </a:solidFill>
                        </a:defRPr>
                      </a:pPr>
                      <a:r>
                        <a:rPr sz="1600" dirty="0">
                          <a:solidFill>
                            <a:schemeClr val="tx2"/>
                          </a:solidFill>
                          <a:latin typeface="+mj-lt"/>
                        </a:rPr>
                        <a:t>Legal support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59,540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Flat</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8251090"/>
                  </a:ext>
                </a:extLst>
              </a:tr>
              <a:tr h="306150">
                <a:tc>
                  <a:txBody>
                    <a:bodyPr/>
                    <a:lstStyle/>
                    <a:p>
                      <a:pPr algn="l" defTabSz="457200">
                        <a:defRPr sz="1800">
                          <a:solidFill>
                            <a:srgbClr val="000000"/>
                          </a:solidFill>
                        </a:defRPr>
                      </a:pPr>
                      <a:r>
                        <a:rPr sz="1600" dirty="0">
                          <a:solidFill>
                            <a:schemeClr val="tx2"/>
                          </a:solidFill>
                          <a:latin typeface="+mj-lt"/>
                        </a:rPr>
                        <a:t>Electro-mechanical technicians (robotics)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59,800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362077828"/>
                  </a:ext>
                </a:extLst>
              </a:tr>
            </a:tbl>
          </a:graphicData>
        </a:graphic>
      </p:graphicFrame>
      <p:sp>
        <p:nvSpPr>
          <p:cNvPr id="247" name="Reference: US News"/>
          <p:cNvSpPr txBox="1"/>
          <p:nvPr/>
        </p:nvSpPr>
        <p:spPr>
          <a:xfrm>
            <a:off x="9748088" y="1905669"/>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3" name="According to a US News analysis of Bureau of Labor Statistics (BLS) data the highest paying jobs for graduates with an associate’s degree and their projected growth through 2030 are shown on the following slides.">
            <a:extLst>
              <a:ext uri="{FF2B5EF4-FFF2-40B4-BE49-F238E27FC236}">
                <a16:creationId xmlns:a16="http://schemas.microsoft.com/office/drawing/2014/main" id="{A975EBBC-B349-75BF-CFCD-050B678666CC}"/>
              </a:ext>
            </a:extLst>
          </p:cNvPr>
          <p:cNvSpPr txBox="1">
            <a:spLocks noGrp="1"/>
          </p:cNvSpPr>
          <p:nvPr>
            <p:ph idx="1"/>
          </p:nvPr>
        </p:nvSpPr>
        <p:spPr>
          <a:xfrm>
            <a:off x="608806" y="1231668"/>
            <a:ext cx="11111245" cy="646650"/>
          </a:xfrm>
          <a:prstGeom prst="rect">
            <a:avLst/>
          </a:prstGeom>
        </p:spPr>
        <p:txBody>
          <a:bodyPr vert="horz" lIns="91440" tIns="45720" rIns="91440" bIns="45720" rtlCol="0" anchor="t">
            <a:normAutofit/>
          </a:bodyPr>
          <a:lstStyle/>
          <a:p>
            <a:pPr marL="0" indent="0">
              <a:buNone/>
            </a:pPr>
            <a:r>
              <a:rPr lang="en-US" sz="1600" b="1" dirty="0">
                <a:solidFill>
                  <a:schemeClr val="bg1">
                    <a:lumMod val="10000"/>
                  </a:schemeClr>
                </a:solidFill>
                <a:latin typeface="+mj-lt"/>
              </a:rPr>
              <a:t>H</a:t>
            </a:r>
            <a:r>
              <a:rPr sz="1600" b="1" dirty="0">
                <a:solidFill>
                  <a:schemeClr val="bg1">
                    <a:lumMod val="10000"/>
                  </a:schemeClr>
                </a:solidFill>
                <a:latin typeface="+mj-lt"/>
              </a:rPr>
              <a:t>ighest paying jobs for graduates with an associate’s degree and their projected growth through 2030.</a:t>
            </a:r>
            <a:r>
              <a:rPr lang="en-US" sz="1600" b="1" dirty="0">
                <a:solidFill>
                  <a:schemeClr val="bg1">
                    <a:lumMod val="10000"/>
                  </a:schemeClr>
                </a:solidFill>
                <a:latin typeface="+mj-lt"/>
              </a:rPr>
              <a:t> </a:t>
            </a:r>
          </a:p>
          <a:p>
            <a:pPr marL="0" indent="0">
              <a:buNone/>
            </a:pPr>
            <a:r>
              <a:rPr lang="en-US" sz="1200" i="1" dirty="0">
                <a:solidFill>
                  <a:schemeClr val="bg1">
                    <a:lumMod val="10000"/>
                  </a:schemeClr>
                </a:solidFill>
              </a:rPr>
              <a:t>-US News analysis of Bureau of Labor Statistics (BLS)</a:t>
            </a:r>
            <a:endParaRPr lang="en-US" sz="1200" i="1" dirty="0">
              <a:solidFill>
                <a:schemeClr val="bg1">
                  <a:lumMod val="10000"/>
                </a:schemeClr>
              </a:solidFill>
              <a:latin typeface="+mj-lt"/>
            </a:endParaRPr>
          </a:p>
        </p:txBody>
      </p:sp>
      <p:sp>
        <p:nvSpPr>
          <p:cNvPr id="5" name="Student Completion: Employment">
            <a:extLst>
              <a:ext uri="{FF2B5EF4-FFF2-40B4-BE49-F238E27FC236}">
                <a16:creationId xmlns:a16="http://schemas.microsoft.com/office/drawing/2014/main" id="{B5153619-98A0-EEE4-76DF-0928447DE892}"/>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2" name="Oval 1">
            <a:extLst>
              <a:ext uri="{FF2B5EF4-FFF2-40B4-BE49-F238E27FC236}">
                <a16:creationId xmlns:a16="http://schemas.microsoft.com/office/drawing/2014/main" id="{968F8124-454A-1E21-5258-399B5E94E096}"/>
              </a:ext>
            </a:extLst>
          </p:cNvPr>
          <p:cNvSpPr/>
          <p:nvPr/>
        </p:nvSpPr>
        <p:spPr>
          <a:xfrm>
            <a:off x="10047250" y="2642839"/>
            <a:ext cx="955048" cy="1416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Table"/>
          <p:cNvGraphicFramePr/>
          <p:nvPr/>
        </p:nvGraphicFramePr>
        <p:xfrm>
          <a:off x="633162" y="1693406"/>
          <a:ext cx="10670471" cy="4284513"/>
        </p:xfrm>
        <a:graphic>
          <a:graphicData uri="http://schemas.openxmlformats.org/drawingml/2006/table">
            <a:tbl>
              <a:tblPr/>
              <a:tblGrid>
                <a:gridCol w="5359450">
                  <a:extLst>
                    <a:ext uri="{9D8B030D-6E8A-4147-A177-3AD203B41FA5}">
                      <a16:colId xmlns:a16="http://schemas.microsoft.com/office/drawing/2014/main" val="20000"/>
                    </a:ext>
                  </a:extLst>
                </a:gridCol>
                <a:gridCol w="3155448">
                  <a:extLst>
                    <a:ext uri="{9D8B030D-6E8A-4147-A177-3AD203B41FA5}">
                      <a16:colId xmlns:a16="http://schemas.microsoft.com/office/drawing/2014/main" val="20001"/>
                    </a:ext>
                  </a:extLst>
                </a:gridCol>
                <a:gridCol w="2155573">
                  <a:extLst>
                    <a:ext uri="{9D8B030D-6E8A-4147-A177-3AD203B41FA5}">
                      <a16:colId xmlns:a16="http://schemas.microsoft.com/office/drawing/2014/main" val="20002"/>
                    </a:ext>
                  </a:extLst>
                </a:gridCol>
              </a:tblGrid>
              <a:tr h="453145">
                <a:tc>
                  <a:txBody>
                    <a:bodyPr/>
                    <a:lstStyle/>
                    <a:p>
                      <a:pPr defTabSz="457200">
                        <a:defRPr sz="1800">
                          <a:solidFill>
                            <a:srgbClr val="000000"/>
                          </a:solidFill>
                        </a:defRPr>
                      </a:pPr>
                      <a:r>
                        <a:rPr sz="2000" b="1" dirty="0">
                          <a:solidFill>
                            <a:schemeClr val="bg1"/>
                          </a:solidFill>
                          <a:latin typeface="+mj-lt"/>
                        </a:rPr>
                        <a:t>Career</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15420">
                <a:tc>
                  <a:txBody>
                    <a:bodyPr/>
                    <a:lstStyle/>
                    <a:p>
                      <a:pPr algn="l" defTabSz="457200">
                        <a:defRPr sz="1800">
                          <a:solidFill>
                            <a:srgbClr val="000000"/>
                          </a:solidFill>
                        </a:defRPr>
                      </a:pPr>
                      <a:r>
                        <a:rPr sz="1600" dirty="0">
                          <a:solidFill>
                            <a:schemeClr val="tx2"/>
                          </a:solidFill>
                          <a:latin typeface="+mj-lt"/>
                        </a:rPr>
                        <a:t>Occupational therapy assistants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60,950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34%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rgbClr val="000000"/>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6"/>
                  </a:ext>
                </a:extLst>
              </a:tr>
              <a:tr h="215420">
                <a:tc>
                  <a:txBody>
                    <a:bodyPr/>
                    <a:lstStyle/>
                    <a:p>
                      <a:pPr algn="l" defTabSz="457200">
                        <a:defRPr sz="1800">
                          <a:solidFill>
                            <a:srgbClr val="000000"/>
                          </a:solidFill>
                        </a:defRPr>
                      </a:pPr>
                      <a:r>
                        <a:rPr sz="1600" dirty="0">
                          <a:solidFill>
                            <a:schemeClr val="tx2"/>
                          </a:solidFill>
                          <a:latin typeface="+mj-lt"/>
                        </a:rPr>
                        <a:t>Respiratory therapists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62,810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7"/>
                  </a:ext>
                </a:extLst>
              </a:tr>
              <a:tr h="215420">
                <a:tc>
                  <a:txBody>
                    <a:bodyPr/>
                    <a:lstStyle/>
                    <a:p>
                      <a:pPr algn="l" defTabSz="457200">
                        <a:defRPr sz="1800">
                          <a:solidFill>
                            <a:srgbClr val="000000"/>
                          </a:solidFill>
                        </a:defRPr>
                      </a:pPr>
                      <a:r>
                        <a:rPr sz="1600" dirty="0">
                          <a:solidFill>
                            <a:schemeClr val="tx2"/>
                          </a:solidFill>
                          <a:latin typeface="+mj-lt"/>
                        </a:rPr>
                        <a:t>Radiologic and MRI technologists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63,710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8"/>
                  </a:ext>
                </a:extLst>
              </a:tr>
              <a:tr h="283257">
                <a:tc>
                  <a:txBody>
                    <a:bodyPr/>
                    <a:lstStyle/>
                    <a:p>
                      <a:pPr algn="l" defTabSz="457200">
                        <a:defRPr sz="1800">
                          <a:solidFill>
                            <a:srgbClr val="000000"/>
                          </a:solidFill>
                        </a:defRPr>
                      </a:pPr>
                      <a:r>
                        <a:rPr sz="1600" dirty="0">
                          <a:solidFill>
                            <a:schemeClr val="tx2"/>
                          </a:solidFill>
                          <a:latin typeface="+mj-lt"/>
                        </a:rPr>
                        <a:t>Aircraft and avionics mechanics and technicians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66,680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416139">
                <a:tc>
                  <a:txBody>
                    <a:bodyPr/>
                    <a:lstStyle/>
                    <a:p>
                      <a:pPr algn="l" defTabSz="457200">
                        <a:defRPr sz="1800">
                          <a:solidFill>
                            <a:srgbClr val="000000"/>
                          </a:solidFill>
                        </a:defRPr>
                      </a:pPr>
                      <a:r>
                        <a:rPr sz="1600" dirty="0">
                          <a:solidFill>
                            <a:schemeClr val="tx2"/>
                          </a:solidFill>
                          <a:latin typeface="+mj-lt"/>
                        </a:rPr>
                        <a:t>Aerospace engineering and operations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68,570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48227286"/>
                  </a:ext>
                </a:extLst>
              </a:tr>
              <a:tr h="416139">
                <a:tc>
                  <a:txBody>
                    <a:bodyPr/>
                    <a:lstStyle/>
                    <a:p>
                      <a:pPr algn="l" defTabSz="457200">
                        <a:defRPr sz="1800">
                          <a:solidFill>
                            <a:srgbClr val="000000"/>
                          </a:solidFill>
                        </a:defRPr>
                      </a:pPr>
                      <a:r>
                        <a:rPr sz="1600" dirty="0">
                          <a:solidFill>
                            <a:schemeClr val="tx2"/>
                          </a:solidFill>
                          <a:latin typeface="+mj-lt"/>
                        </a:rPr>
                        <a:t>Diagnostic medical sonographers and cardiovascular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70,380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14%</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7844777"/>
                  </a:ext>
                </a:extLst>
              </a:tr>
              <a:tr h="283257">
                <a:tc>
                  <a:txBody>
                    <a:bodyPr/>
                    <a:lstStyle/>
                    <a:p>
                      <a:pPr algn="l" defTabSz="457200">
                        <a:defRPr sz="1800">
                          <a:solidFill>
                            <a:srgbClr val="000000"/>
                          </a:solidFill>
                        </a:defRPr>
                      </a:pPr>
                      <a:r>
                        <a:rPr sz="1600" dirty="0">
                          <a:solidFill>
                            <a:schemeClr val="tx2"/>
                          </a:solidFill>
                          <a:latin typeface="+mj-lt"/>
                        </a:rPr>
                        <a:t>Dental hygienists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77,090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116749269"/>
                  </a:ext>
                </a:extLst>
              </a:tr>
              <a:tr h="283257">
                <a:tc>
                  <a:txBody>
                    <a:bodyPr/>
                    <a:lstStyle/>
                    <a:p>
                      <a:pPr algn="l" defTabSz="457200">
                        <a:defRPr sz="1800">
                          <a:solidFill>
                            <a:srgbClr val="000000"/>
                          </a:solidFill>
                        </a:defRPr>
                      </a:pPr>
                      <a:r>
                        <a:rPr sz="1600" dirty="0">
                          <a:solidFill>
                            <a:schemeClr val="tx2"/>
                          </a:solidFill>
                          <a:latin typeface="+mj-lt"/>
                        </a:rPr>
                        <a:t>Web developers and digital interface designers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77,200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13%</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7662268"/>
                  </a:ext>
                </a:extLst>
              </a:tr>
              <a:tr h="283257">
                <a:tc>
                  <a:txBody>
                    <a:bodyPr/>
                    <a:lstStyle/>
                    <a:p>
                      <a:pPr algn="l" defTabSz="457200">
                        <a:defRPr sz="1800">
                          <a:solidFill>
                            <a:srgbClr val="000000"/>
                          </a:solidFill>
                        </a:defRPr>
                      </a:pPr>
                      <a:r>
                        <a:rPr sz="1600" dirty="0">
                          <a:solidFill>
                            <a:schemeClr val="tx2"/>
                          </a:solidFill>
                          <a:latin typeface="+mj-lt"/>
                        </a:rPr>
                        <a:t>Nuclear medicine technologists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79,590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8%</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78219179"/>
                  </a:ext>
                </a:extLst>
              </a:tr>
              <a:tr h="283257">
                <a:tc>
                  <a:txBody>
                    <a:bodyPr/>
                    <a:lstStyle/>
                    <a:p>
                      <a:pPr algn="l" defTabSz="457200">
                        <a:defRPr sz="1800">
                          <a:solidFill>
                            <a:srgbClr val="000000"/>
                          </a:solidFill>
                        </a:defRPr>
                      </a:pPr>
                      <a:r>
                        <a:rPr sz="1600" dirty="0">
                          <a:solidFill>
                            <a:schemeClr val="tx2"/>
                          </a:solidFill>
                          <a:latin typeface="+mj-lt"/>
                        </a:rPr>
                        <a:t>Nuclear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84,190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5154769"/>
                  </a:ext>
                </a:extLst>
              </a:tr>
              <a:tr h="283257">
                <a:tc>
                  <a:txBody>
                    <a:bodyPr/>
                    <a:lstStyle/>
                    <a:p>
                      <a:pPr algn="l" defTabSz="457200">
                        <a:defRPr sz="1800">
                          <a:solidFill>
                            <a:srgbClr val="000000"/>
                          </a:solidFill>
                        </a:defRPr>
                      </a:pPr>
                      <a:r>
                        <a:rPr sz="1600" dirty="0">
                          <a:solidFill>
                            <a:schemeClr val="tx2"/>
                          </a:solidFill>
                          <a:latin typeface="+mj-lt"/>
                        </a:rPr>
                        <a:t>Radiation therapists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86,850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60908521"/>
                  </a:ext>
                </a:extLst>
              </a:tr>
              <a:tr h="283257">
                <a:tc>
                  <a:txBody>
                    <a:bodyPr/>
                    <a:lstStyle/>
                    <a:p>
                      <a:pPr algn="l" defTabSz="457200">
                        <a:defRPr sz="1800">
                          <a:solidFill>
                            <a:srgbClr val="000000"/>
                          </a:solidFill>
                        </a:defRPr>
                      </a:pPr>
                      <a:r>
                        <a:rPr sz="1600" dirty="0">
                          <a:solidFill>
                            <a:schemeClr val="tx2"/>
                          </a:solidFill>
                          <a:latin typeface="+mj-lt"/>
                        </a:rPr>
                        <a:t>Air traffic controllers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130,420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3845835320"/>
                  </a:ext>
                </a:extLst>
              </a:tr>
            </a:tbl>
          </a:graphicData>
        </a:graphic>
      </p:graphicFrame>
      <p:sp>
        <p:nvSpPr>
          <p:cNvPr id="251" name="Reference: US News"/>
          <p:cNvSpPr txBox="1"/>
          <p:nvPr/>
        </p:nvSpPr>
        <p:spPr>
          <a:xfrm>
            <a:off x="9662157" y="6143257"/>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2" name="Student Completion: Employment">
            <a:extLst>
              <a:ext uri="{FF2B5EF4-FFF2-40B4-BE49-F238E27FC236}">
                <a16:creationId xmlns:a16="http://schemas.microsoft.com/office/drawing/2014/main" id="{E24C7963-7D5F-37C4-5FC6-36AE18D0D96D}"/>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3" name="Oval 2">
            <a:extLst>
              <a:ext uri="{FF2B5EF4-FFF2-40B4-BE49-F238E27FC236}">
                <a16:creationId xmlns:a16="http://schemas.microsoft.com/office/drawing/2014/main" id="{C5007873-41D0-31EF-C5A2-AD555232EAB3}"/>
              </a:ext>
            </a:extLst>
          </p:cNvPr>
          <p:cNvSpPr/>
          <p:nvPr/>
        </p:nvSpPr>
        <p:spPr>
          <a:xfrm>
            <a:off x="9757318" y="2146610"/>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DAC763-9431-3687-4381-D977FA29FA43}"/>
              </a:ext>
            </a:extLst>
          </p:cNvPr>
          <p:cNvSpPr/>
          <p:nvPr/>
        </p:nvSpPr>
        <p:spPr>
          <a:xfrm>
            <a:off x="9757318" y="4287645"/>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p:cNvGraphicFramePr/>
          <p:nvPr>
            <p:extLst>
              <p:ext uri="{D42A27DB-BD31-4B8C-83A1-F6EECF244321}">
                <p14:modId xmlns:p14="http://schemas.microsoft.com/office/powerpoint/2010/main" val="3977062946"/>
              </p:ext>
            </p:extLst>
          </p:nvPr>
        </p:nvGraphicFramePr>
        <p:xfrm>
          <a:off x="623937" y="1908854"/>
          <a:ext cx="10609545" cy="4295296"/>
        </p:xfrm>
        <a:graphic>
          <a:graphicData uri="http://schemas.openxmlformats.org/drawingml/2006/table">
            <a:tbl>
              <a:tblPr firstRow="1" firstCol="1"/>
              <a:tblGrid>
                <a:gridCol w="3536515">
                  <a:extLst>
                    <a:ext uri="{9D8B030D-6E8A-4147-A177-3AD203B41FA5}">
                      <a16:colId xmlns:a16="http://schemas.microsoft.com/office/drawing/2014/main" val="20000"/>
                    </a:ext>
                  </a:extLst>
                </a:gridCol>
                <a:gridCol w="3536515">
                  <a:extLst>
                    <a:ext uri="{9D8B030D-6E8A-4147-A177-3AD203B41FA5}">
                      <a16:colId xmlns:a16="http://schemas.microsoft.com/office/drawing/2014/main" val="20001"/>
                    </a:ext>
                  </a:extLst>
                </a:gridCol>
                <a:gridCol w="3536515">
                  <a:extLst>
                    <a:ext uri="{9D8B030D-6E8A-4147-A177-3AD203B41FA5}">
                      <a16:colId xmlns:a16="http://schemas.microsoft.com/office/drawing/2014/main" val="20002"/>
                    </a:ext>
                  </a:extLst>
                </a:gridCol>
              </a:tblGrid>
              <a:tr h="767246">
                <a:tc>
                  <a:txBody>
                    <a:bodyPr/>
                    <a:lstStyle/>
                    <a:p>
                      <a:pPr defTabSz="914400">
                        <a:tabLst>
                          <a:tab pos="914400" algn="l"/>
                        </a:tabLst>
                        <a:defRPr sz="1800">
                          <a:solidFill>
                            <a:srgbClr val="000000"/>
                          </a:solidFill>
                        </a:defRPr>
                      </a:pPr>
                      <a:r>
                        <a:rPr lang="en-US" sz="2000" b="1" dirty="0">
                          <a:solidFill>
                            <a:srgbClr val="F6F4EF"/>
                          </a:solidFill>
                          <a:effectLst>
                            <a:outerShdw blurRad="25400" dist="12700" dir="5400000" rotWithShape="0">
                              <a:srgbClr val="000000">
                                <a:alpha val="50000"/>
                              </a:srgbClr>
                            </a:outerShdw>
                          </a:effectLst>
                        </a:rPr>
                        <a:t>Jobs</a:t>
                      </a:r>
                      <a:endParaRPr sz="20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$144,225</a:t>
                      </a:r>
                    </a:p>
                  </a:txBody>
                  <a:tcPr marL="35719" marR="35719" marT="35719" marB="35719" anchor="ctr" horzOverflow="overflow"/>
                </a:tc>
                <a:extLst>
                  <a:ext uri="{0D108BD9-81ED-4DB2-BD59-A6C34878D82A}">
                    <a16:rowId xmlns:a16="http://schemas.microsoft.com/office/drawing/2014/main" val="10002"/>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$141,727</a:t>
                      </a:r>
                    </a:p>
                  </a:txBody>
                  <a:tcPr marL="35719" marR="35719" marT="35719" marB="35719" anchor="ctr" horzOverflow="overflow"/>
                </a:tc>
                <a:extLst>
                  <a:ext uri="{0D108BD9-81ED-4DB2-BD59-A6C34878D82A}">
                    <a16:rowId xmlns:a16="http://schemas.microsoft.com/office/drawing/2014/main" val="10003"/>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4"/>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Electrical-095220</a:t>
                      </a:r>
                    </a:p>
                  </a:txBody>
                  <a:tcPr marL="35719" marR="35719" marT="35719" marB="35719" anchor="ctr" horzOverflow="overflow">
                    <a:lnB w="12700">
                      <a:solidFill>
                        <a:srgbClr val="7695B6"/>
                      </a:solidFill>
                      <a:miter lim="400000"/>
                    </a:lnB>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3" name="Data Mart Wage Tracker"/>
          <p:cNvSpPr txBox="1"/>
          <p:nvPr/>
        </p:nvSpPr>
        <p:spPr>
          <a:xfrm>
            <a:off x="9218507" y="1454731"/>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2" name="Student Completion: Employment">
            <a:extLst>
              <a:ext uri="{FF2B5EF4-FFF2-40B4-BE49-F238E27FC236}">
                <a16:creationId xmlns:a16="http://schemas.microsoft.com/office/drawing/2014/main" id="{00F16157-1859-0983-2EE8-8A1090CCD3EF}"/>
              </a:ext>
            </a:extLst>
          </p:cNvPr>
          <p:cNvSpPr txBox="1">
            <a:spLocks/>
          </p:cNvSpPr>
          <p:nvPr/>
        </p:nvSpPr>
        <p:spPr>
          <a:xfrm>
            <a:off x="694458" y="382466"/>
            <a:ext cx="11111245" cy="716345"/>
          </a:xfrm>
          <a:prstGeom prst="rect">
            <a:avLst/>
          </a:prstGeom>
        </p:spPr>
        <p:txBody>
          <a:bodyPr vert="horz" lIns="91440" tIns="45720" rIns="91440" bIns="45720" rtlCol="0" anchor="ctr">
            <a:normAutofit lnSpcReduction="1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Awards &amp; Wages</a:t>
            </a:r>
          </a:p>
        </p:txBody>
      </p:sp>
      <p:sp>
        <p:nvSpPr>
          <p:cNvPr id="4" name="Based on our analysis of the most recently available California Community Colleges Chancellor's Office Management Information Systems Data Mart Wage Tracker, the top ten (10) paying jobs for an associate’s degree or certificate holders are given on the following slide.…">
            <a:extLst>
              <a:ext uri="{FF2B5EF4-FFF2-40B4-BE49-F238E27FC236}">
                <a16:creationId xmlns:a16="http://schemas.microsoft.com/office/drawing/2014/main" id="{ABC7AF58-0DD4-747B-A3BB-627D9F5C6214}"/>
              </a:ext>
            </a:extLst>
          </p:cNvPr>
          <p:cNvSpPr txBox="1">
            <a:spLocks noGrp="1"/>
          </p:cNvSpPr>
          <p:nvPr>
            <p:ph idx="1"/>
          </p:nvPr>
        </p:nvSpPr>
        <p:spPr>
          <a:xfrm>
            <a:off x="623937" y="1051931"/>
            <a:ext cx="11111245" cy="716345"/>
          </a:xfrm>
          <a:prstGeom prst="rect">
            <a:avLst/>
          </a:prstGeom>
        </p:spPr>
        <p:txBody>
          <a:bodyPr vert="horz" lIns="91440" tIns="45720" rIns="91440" bIns="45720" rtlCol="0" anchor="t">
            <a:noAutofit/>
          </a:bodyPr>
          <a:lstStyle/>
          <a:p>
            <a:pPr marL="0" indent="0">
              <a:lnSpc>
                <a:spcPct val="100000"/>
              </a:lnSpc>
              <a:spcBef>
                <a:spcPts val="0"/>
              </a:spcBef>
              <a:buNone/>
            </a:pPr>
            <a:r>
              <a:rPr lang="en-US" sz="1400" b="1" dirty="0">
                <a:solidFill>
                  <a:schemeClr val="tx2"/>
                </a:solidFill>
              </a:rPr>
              <a:t>Top ten (10) paying jobs for an associate’s degree or certificate holders. </a:t>
            </a:r>
          </a:p>
          <a:p>
            <a:pPr marL="0" indent="0">
              <a:lnSpc>
                <a:spcPct val="100000"/>
              </a:lnSpc>
              <a:spcBef>
                <a:spcPts val="0"/>
              </a:spcBef>
              <a:buNone/>
            </a:pPr>
            <a:r>
              <a:rPr lang="en-US" sz="1400" b="1" dirty="0">
                <a:solidFill>
                  <a:schemeClr val="tx2"/>
                </a:solidFill>
              </a:rPr>
              <a:t>(Basis: Median wage 5 years after award. Award years 2010-2011 to 2014-2015.)</a:t>
            </a:r>
            <a:endParaRPr lang="en-US" sz="1400" b="1" dirty="0">
              <a:solidFill>
                <a:schemeClr val="tx2"/>
              </a:solidFill>
              <a:latin typeface="Century Gothic"/>
            </a:endParaRPr>
          </a:p>
        </p:txBody>
      </p:sp>
      <p:sp>
        <p:nvSpPr>
          <p:cNvPr id="6" name="TextBox 5">
            <a:extLst>
              <a:ext uri="{FF2B5EF4-FFF2-40B4-BE49-F238E27FC236}">
                <a16:creationId xmlns:a16="http://schemas.microsoft.com/office/drawing/2014/main" id="{0CBCFFEF-C92F-5B58-B4C0-1044D7317EB1}"/>
              </a:ext>
            </a:extLst>
          </p:cNvPr>
          <p:cNvSpPr txBox="1"/>
          <p:nvPr/>
        </p:nvSpPr>
        <p:spPr>
          <a:xfrm>
            <a:off x="470467" y="6344729"/>
            <a:ext cx="7449856" cy="261610"/>
          </a:xfrm>
          <a:prstGeom prst="rect">
            <a:avLst/>
          </a:prstGeom>
          <a:noFill/>
        </p:spPr>
        <p:txBody>
          <a:bodyPr wrap="square">
            <a:spAutoFit/>
          </a:bodyPr>
          <a:lstStyle/>
          <a:p>
            <a:r>
              <a:rPr lang="en-US" sz="1100" dirty="0">
                <a:solidFill>
                  <a:schemeClr val="tx2"/>
                </a:solidFill>
                <a:latin typeface="+mj-lt"/>
              </a:rPr>
              <a:t>*CCCCO Management Information Systems Data Mart Wage Tracker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 name="Table"/>
          <p:cNvGraphicFramePr/>
          <p:nvPr/>
        </p:nvGraphicFramePr>
        <p:xfrm>
          <a:off x="703545" y="1578172"/>
          <a:ext cx="10784910" cy="4623396"/>
        </p:xfrm>
        <a:graphic>
          <a:graphicData uri="http://schemas.openxmlformats.org/drawingml/2006/table">
            <a:tbl>
              <a:tblPr firstRow="1" firstCol="1"/>
              <a:tblGrid>
                <a:gridCol w="2542575">
                  <a:extLst>
                    <a:ext uri="{9D8B030D-6E8A-4147-A177-3AD203B41FA5}">
                      <a16:colId xmlns:a16="http://schemas.microsoft.com/office/drawing/2014/main" val="20000"/>
                    </a:ext>
                  </a:extLst>
                </a:gridCol>
                <a:gridCol w="3675888">
                  <a:extLst>
                    <a:ext uri="{9D8B030D-6E8A-4147-A177-3AD203B41FA5}">
                      <a16:colId xmlns:a16="http://schemas.microsoft.com/office/drawing/2014/main" val="20001"/>
                    </a:ext>
                  </a:extLst>
                </a:gridCol>
                <a:gridCol w="4566447">
                  <a:extLst>
                    <a:ext uri="{9D8B030D-6E8A-4147-A177-3AD203B41FA5}">
                      <a16:colId xmlns:a16="http://schemas.microsoft.com/office/drawing/2014/main" val="20002"/>
                    </a:ext>
                  </a:extLst>
                </a:gridCol>
              </a:tblGrid>
              <a:tr h="770566">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Paramedic</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a:solidFill>
                            <a:schemeClr val="tx2"/>
                          </a:solidFill>
                          <a:effectLst>
                            <a:outerShdw blurRad="25400" dist="12700" dir="5280000" rotWithShape="0">
                              <a:srgbClr val="FFFFFF"/>
                            </a:outerShdw>
                          </a:effectLst>
                        </a:rPr>
                        <a:t>$112,609</a:t>
                      </a:r>
                    </a:p>
                  </a:txBody>
                  <a:tcPr marL="35719" marR="35719" marT="35719" marB="35719" anchor="ctr" horzOverflow="overflow"/>
                </a:tc>
                <a:extLst>
                  <a:ext uri="{0D108BD9-81ED-4DB2-BD59-A6C34878D82A}">
                    <a16:rowId xmlns:a16="http://schemas.microsoft.com/office/drawing/2014/main" val="10001"/>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Diagnostic Medical Sonography</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$111,504</a:t>
                      </a:r>
                    </a:p>
                  </a:txBody>
                  <a:tcPr marL="35719" marR="35719" marT="35719" marB="35719" anchor="ctr" horzOverflow="overflow"/>
                </a:tc>
                <a:extLst>
                  <a:ext uri="{0D108BD9-81ED-4DB2-BD59-A6C34878D82A}">
                    <a16:rowId xmlns:a16="http://schemas.microsoft.com/office/drawing/2014/main" val="10002"/>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Fire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$106,303</a:t>
                      </a:r>
                    </a:p>
                  </a:txBody>
                  <a:tcPr marL="35719" marR="35719" marT="35719" marB="35719" anchor="ctr" horzOverflow="overflow"/>
                </a:tc>
                <a:extLst>
                  <a:ext uri="{0D108BD9-81ED-4DB2-BD59-A6C34878D82A}">
                    <a16:rowId xmlns:a16="http://schemas.microsoft.com/office/drawing/2014/main" val="10003"/>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Public Works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$102,898</a:t>
                      </a:r>
                    </a:p>
                  </a:txBody>
                  <a:tcPr marL="35719" marR="35719" marT="35719" marB="35719" anchor="ctr" horzOverflow="overflow"/>
                </a:tc>
                <a:extLst>
                  <a:ext uri="{0D108BD9-81ED-4DB2-BD59-A6C34878D82A}">
                    <a16:rowId xmlns:a16="http://schemas.microsoft.com/office/drawing/2014/main" val="10004"/>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Surveying</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$100,629</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7" name="Data Mart Wage Tracker"/>
          <p:cNvSpPr txBox="1"/>
          <p:nvPr/>
        </p:nvSpPr>
        <p:spPr>
          <a:xfrm>
            <a:off x="9356669" y="1227752"/>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5" name="Student Completion: Employment &amp; STEM">
            <a:extLst>
              <a:ext uri="{FF2B5EF4-FFF2-40B4-BE49-F238E27FC236}">
                <a16:creationId xmlns:a16="http://schemas.microsoft.com/office/drawing/2014/main" id="{874A82CD-42D6-1AE0-7F53-70FD1AAF9A1C}"/>
              </a:ext>
            </a:extLst>
          </p:cNvPr>
          <p:cNvSpPr txBox="1">
            <a:spLocks noGrp="1"/>
          </p:cNvSpPr>
          <p:nvPr>
            <p:ph type="title"/>
          </p:nvPr>
        </p:nvSpPr>
        <p:spPr>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Career Education</a:t>
            </a:r>
            <a:endParaRPr sz="3600" b="1" dirty="0">
              <a:solidFill>
                <a:srgbClr val="00708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tudent Completion: Career Education"/>
          <p:cNvSpPr txBox="1">
            <a:spLocks noGrp="1"/>
          </p:cNvSpPr>
          <p:nvPr>
            <p:ph type="title"/>
          </p:nvPr>
        </p:nvSpPr>
        <p:spPr>
          <a:xfrm>
            <a:off x="653153" y="155088"/>
            <a:ext cx="11111245" cy="1325563"/>
          </a:xfrm>
          <a:prstGeom prst="rect">
            <a:avLst/>
          </a:prstGeom>
        </p:spPr>
        <p:txBody>
          <a:bodyPr>
            <a:normAutofit/>
          </a:bodyPr>
          <a:lstStyle>
            <a:lvl1pPr defTabSz="560831">
              <a:defRPr sz="6144" spc="-122"/>
            </a:lvl1pPr>
          </a:lstStyle>
          <a:p>
            <a:r>
              <a:rPr lang="en-US" sz="4400" b="1" dirty="0">
                <a:solidFill>
                  <a:srgbClr val="007088"/>
                </a:solidFill>
              </a:rPr>
              <a:t>Employment Wages: Career</a:t>
            </a:r>
            <a:r>
              <a:rPr sz="4400" b="1" dirty="0">
                <a:solidFill>
                  <a:srgbClr val="007088"/>
                </a:solidFill>
              </a:rPr>
              <a:t> Education</a:t>
            </a:r>
          </a:p>
        </p:txBody>
      </p:sp>
      <p:graphicFrame>
        <p:nvGraphicFramePr>
          <p:cNvPr id="282" name="Table"/>
          <p:cNvGraphicFramePr/>
          <p:nvPr>
            <p:extLst>
              <p:ext uri="{D42A27DB-BD31-4B8C-83A1-F6EECF244321}">
                <p14:modId xmlns:p14="http://schemas.microsoft.com/office/powerpoint/2010/main" val="958527304"/>
              </p:ext>
            </p:extLst>
          </p:nvPr>
        </p:nvGraphicFramePr>
        <p:xfrm>
          <a:off x="810265" y="1863821"/>
          <a:ext cx="10300740" cy="2259454"/>
        </p:xfrm>
        <a:graphic>
          <a:graphicData uri="http://schemas.openxmlformats.org/drawingml/2006/table">
            <a:tbl>
              <a:tblPr firstRow="1" firstCol="1"/>
              <a:tblGrid>
                <a:gridCol w="3038518">
                  <a:extLst>
                    <a:ext uri="{9D8B030D-6E8A-4147-A177-3AD203B41FA5}">
                      <a16:colId xmlns:a16="http://schemas.microsoft.com/office/drawing/2014/main" val="20000"/>
                    </a:ext>
                  </a:extLst>
                </a:gridCol>
                <a:gridCol w="3828642">
                  <a:extLst>
                    <a:ext uri="{9D8B030D-6E8A-4147-A177-3AD203B41FA5}">
                      <a16:colId xmlns:a16="http://schemas.microsoft.com/office/drawing/2014/main" val="20001"/>
                    </a:ext>
                  </a:extLst>
                </a:gridCol>
                <a:gridCol w="3433580">
                  <a:extLst>
                    <a:ext uri="{9D8B030D-6E8A-4147-A177-3AD203B41FA5}">
                      <a16:colId xmlns:a16="http://schemas.microsoft.com/office/drawing/2014/main" val="20002"/>
                    </a:ext>
                  </a:extLst>
                </a:gridCol>
              </a:tblGrid>
              <a:tr h="503147">
                <a:tc>
                  <a:txBody>
                    <a:bodyPr/>
                    <a:lstStyle/>
                    <a:p>
                      <a:pPr defTabSz="914400">
                        <a:tabLst>
                          <a:tab pos="914400" algn="l"/>
                        </a:tabLst>
                        <a:defRPr sz="1800">
                          <a:solidFill>
                            <a:srgbClr val="000000"/>
                          </a:solidFill>
                        </a:defRPr>
                      </a:pPr>
                      <a:r>
                        <a:rPr lang="en-US" sz="1600" b="1" dirty="0">
                          <a:solidFill>
                            <a:schemeClr val="bg1"/>
                          </a:solidFill>
                          <a:effectLst>
                            <a:outerShdw blurRad="25400" dist="12700" dir="5400000" rotWithShape="0">
                              <a:srgbClr val="000000">
                                <a:alpha val="50000"/>
                              </a:srgbClr>
                            </a:outerShdw>
                          </a:effectLst>
                        </a:rPr>
                        <a:t>Job</a:t>
                      </a: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b"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Award Category</a:t>
                      </a:r>
                    </a:p>
                  </a:txBody>
                  <a:tcPr marL="35719" marR="35719" marT="35719" marB="35719" anchor="b" horzOverflow="overflow">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b"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Chancellor's Office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2"/>
                  </a:ext>
                </a:extLst>
              </a:tr>
              <a:tr h="448689">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83" name="Data Mart Wage Tracker"/>
          <p:cNvSpPr txBox="1"/>
          <p:nvPr/>
        </p:nvSpPr>
        <p:spPr>
          <a:xfrm>
            <a:off x="9210675" y="4179390"/>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3" name="TextBox 2">
            <a:extLst>
              <a:ext uri="{FF2B5EF4-FFF2-40B4-BE49-F238E27FC236}">
                <a16:creationId xmlns:a16="http://schemas.microsoft.com/office/drawing/2014/main" id="{5C5DAE77-C28F-8FB6-051F-4169AAF90728}"/>
              </a:ext>
            </a:extLst>
          </p:cNvPr>
          <p:cNvSpPr txBox="1"/>
          <p:nvPr/>
        </p:nvSpPr>
        <p:spPr>
          <a:xfrm>
            <a:off x="665585" y="1027908"/>
            <a:ext cx="10300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Century Gothic"/>
              </a:rPr>
              <a:t>Top three (3) paying jobs for an associate’s degree or certificate holders. </a:t>
            </a:r>
          </a:p>
          <a:p>
            <a:r>
              <a:rPr lang="en-US" b="1" dirty="0">
                <a:solidFill>
                  <a:schemeClr val="tx2"/>
                </a:solidFill>
                <a:latin typeface="Century Gothic"/>
              </a:rPr>
              <a:t>(Basis: Median wage 5 years after award. Award years 2010-2011 to 2014-2015.)</a:t>
            </a:r>
          </a:p>
        </p:txBody>
      </p:sp>
      <p:sp>
        <p:nvSpPr>
          <p:cNvPr id="4" name="TextBox 3">
            <a:extLst>
              <a:ext uri="{FF2B5EF4-FFF2-40B4-BE49-F238E27FC236}">
                <a16:creationId xmlns:a16="http://schemas.microsoft.com/office/drawing/2014/main" id="{2275447F-7250-D14A-F4DA-1AF53DD222C9}"/>
              </a:ext>
            </a:extLst>
          </p:cNvPr>
          <p:cNvSpPr txBox="1"/>
          <p:nvPr/>
        </p:nvSpPr>
        <p:spPr>
          <a:xfrm>
            <a:off x="957410" y="4374511"/>
            <a:ext cx="5251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Digital media </a:t>
            </a:r>
          </a:p>
          <a:p>
            <a:pPr marL="742950" lvl="1" indent="-285750">
              <a:buFont typeface="Arial" panose="020B0604020202020204" pitchFamily="34" charset="0"/>
              <a:buChar char="•"/>
            </a:pPr>
            <a:r>
              <a:rPr lang="en-US" sz="1600" b="1" dirty="0">
                <a:solidFill>
                  <a:srgbClr val="000000"/>
                </a:solidFill>
                <a:latin typeface="Century Gothic"/>
              </a:rPr>
              <a:t>$46k AA</a:t>
            </a:r>
          </a:p>
          <a:p>
            <a:pPr marL="742950" lvl="1" indent="-285750">
              <a:buFont typeface="Arial" panose="020B0604020202020204" pitchFamily="34" charset="0"/>
              <a:buChar char="•"/>
            </a:pPr>
            <a:r>
              <a:rPr lang="en-US" sz="1600" b="1" dirty="0">
                <a:solidFill>
                  <a:srgbClr val="000000"/>
                </a:solidFill>
                <a:latin typeface="Century Gothic"/>
              </a:rPr>
              <a:t> $50k Chancellor's Approved Certificate</a:t>
            </a:r>
          </a:p>
          <a:p>
            <a:pPr marL="742950" lvl="1" indent="-285750">
              <a:buFont typeface="Arial" panose="020B0604020202020204" pitchFamily="34" charset="0"/>
              <a:buChar char="•"/>
            </a:pPr>
            <a:r>
              <a:rPr lang="en-US" sz="1600" b="1" dirty="0">
                <a:solidFill>
                  <a:srgbClr val="000000"/>
                </a:solidFill>
                <a:latin typeface="Century Gothic"/>
              </a:rPr>
              <a:t> $21k Locally Approved Certificate</a:t>
            </a:r>
          </a:p>
        </p:txBody>
      </p:sp>
      <p:sp>
        <p:nvSpPr>
          <p:cNvPr id="2" name="TextBox 1">
            <a:extLst>
              <a:ext uri="{FF2B5EF4-FFF2-40B4-BE49-F238E27FC236}">
                <a16:creationId xmlns:a16="http://schemas.microsoft.com/office/drawing/2014/main" id="{BDB8DDAF-A5BF-E01E-4627-C79CDB048BE9}"/>
              </a:ext>
            </a:extLst>
          </p:cNvPr>
          <p:cNvSpPr txBox="1"/>
          <p:nvPr/>
        </p:nvSpPr>
        <p:spPr>
          <a:xfrm>
            <a:off x="6377824" y="4378190"/>
            <a:ext cx="53173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0000"/>
                </a:solidFill>
                <a:latin typeface="Century Gothic"/>
              </a:rPr>
              <a:t> Multimedia </a:t>
            </a:r>
          </a:p>
          <a:p>
            <a:pPr marL="742950" lvl="1" indent="-285750">
              <a:buFont typeface="Arial" panose="020B0604020202020204" pitchFamily="34" charset="0"/>
              <a:buChar char="•"/>
            </a:pPr>
            <a:r>
              <a:rPr lang="en-US" sz="1600" b="1" dirty="0">
                <a:solidFill>
                  <a:srgbClr val="000000"/>
                </a:solidFill>
                <a:latin typeface="Century Gothic"/>
              </a:rPr>
              <a:t>$36k AA</a:t>
            </a:r>
          </a:p>
          <a:p>
            <a:pPr marL="742950" lvl="1" indent="-285750">
              <a:buFont typeface="Arial" panose="020B0604020202020204" pitchFamily="34" charset="0"/>
              <a:buChar char="•"/>
            </a:pPr>
            <a:r>
              <a:rPr lang="en-US" sz="1600" b="1" dirty="0">
                <a:solidFill>
                  <a:srgbClr val="000000"/>
                </a:solidFill>
                <a:latin typeface="Century Gothic"/>
              </a:rPr>
              <a:t> $39k Chancellor's Approved Certificate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 name="Table"/>
          <p:cNvGraphicFramePr/>
          <p:nvPr/>
        </p:nvGraphicFramePr>
        <p:xfrm>
          <a:off x="601421" y="2603459"/>
          <a:ext cx="10559442" cy="3435693"/>
        </p:xfrm>
        <a:graphic>
          <a:graphicData uri="http://schemas.openxmlformats.org/drawingml/2006/table">
            <a:tbl>
              <a:tblPr firstRow="1" firstCol="1"/>
              <a:tblGrid>
                <a:gridCol w="3519814">
                  <a:extLst>
                    <a:ext uri="{9D8B030D-6E8A-4147-A177-3AD203B41FA5}">
                      <a16:colId xmlns:a16="http://schemas.microsoft.com/office/drawing/2014/main" val="20000"/>
                    </a:ext>
                  </a:extLst>
                </a:gridCol>
                <a:gridCol w="3519814">
                  <a:extLst>
                    <a:ext uri="{9D8B030D-6E8A-4147-A177-3AD203B41FA5}">
                      <a16:colId xmlns:a16="http://schemas.microsoft.com/office/drawing/2014/main" val="20001"/>
                    </a:ext>
                  </a:extLst>
                </a:gridCol>
                <a:gridCol w="3519814">
                  <a:extLst>
                    <a:ext uri="{9D8B030D-6E8A-4147-A177-3AD203B41FA5}">
                      <a16:colId xmlns:a16="http://schemas.microsoft.com/office/drawing/2014/main" val="20002"/>
                    </a:ext>
                  </a:extLst>
                </a:gridCol>
              </a:tblGrid>
              <a:tr h="526200">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Geographic Information Systems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($74k), AA (~$58.8k)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$58,778 - $74,440</a:t>
                      </a:r>
                    </a:p>
                  </a:txBody>
                  <a:tcPr marL="35719" marR="35719" marT="35719" marB="35719" anchor="ctr" horzOverflow="overflow"/>
                </a:tc>
                <a:extLst>
                  <a:ext uri="{0D108BD9-81ED-4DB2-BD59-A6C34878D82A}">
                    <a16:rowId xmlns:a16="http://schemas.microsoft.com/office/drawing/2014/main" val="10001"/>
                  </a:ext>
                </a:extLst>
              </a:tr>
              <a:tr h="503917">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Economics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$55,708</a:t>
                      </a:r>
                    </a:p>
                  </a:txBody>
                  <a:tcPr marL="35719" marR="35719" marT="35719" marB="35719" anchor="ctr" horzOverflow="overflow"/>
                </a:tc>
                <a:extLst>
                  <a:ext uri="{0D108BD9-81ED-4DB2-BD59-A6C34878D82A}">
                    <a16:rowId xmlns:a16="http://schemas.microsoft.com/office/drawing/2014/main" val="10002"/>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Speech Communication</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$54,865</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5" name="Data Mart Wage Tracker"/>
          <p:cNvSpPr txBox="1"/>
          <p:nvPr/>
        </p:nvSpPr>
        <p:spPr>
          <a:xfrm>
            <a:off x="9123272" y="6159280"/>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5" name="Student Completion: Employment &amp; STEM">
            <a:extLst>
              <a:ext uri="{FF2B5EF4-FFF2-40B4-BE49-F238E27FC236}">
                <a16:creationId xmlns:a16="http://schemas.microsoft.com/office/drawing/2014/main" id="{08C906F6-1FA3-C306-FD5D-17E48014557D}"/>
              </a:ext>
            </a:extLst>
          </p:cNvPr>
          <p:cNvSpPr txBox="1">
            <a:spLocks noGrp="1"/>
          </p:cNvSpPr>
          <p:nvPr>
            <p:ph type="title"/>
          </p:nvPr>
        </p:nvSpPr>
        <p:spPr>
          <a:xfrm>
            <a:off x="601421" y="354565"/>
            <a:ext cx="11111245"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Arts/Humanities/Social Sciences</a:t>
            </a:r>
            <a:endParaRPr sz="3600" b="1" dirty="0">
              <a:solidFill>
                <a:srgbClr val="007088"/>
              </a:solidFill>
            </a:endParaRPr>
          </a:p>
        </p:txBody>
      </p:sp>
      <p:sp>
        <p:nvSpPr>
          <p:cNvPr id="8" name="TextBox 7">
            <a:extLst>
              <a:ext uri="{FF2B5EF4-FFF2-40B4-BE49-F238E27FC236}">
                <a16:creationId xmlns:a16="http://schemas.microsoft.com/office/drawing/2014/main" id="{05B48635-73DA-6A34-3507-E4DE075C286C}"/>
              </a:ext>
            </a:extLst>
          </p:cNvPr>
          <p:cNvSpPr txBox="1"/>
          <p:nvPr/>
        </p:nvSpPr>
        <p:spPr>
          <a:xfrm>
            <a:off x="601421" y="1573899"/>
            <a:ext cx="109891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mj-lt"/>
              </a:rPr>
              <a:t>Top three (3) paying jobs for an associate’s degree or certificate holders. </a:t>
            </a:r>
          </a:p>
          <a:p>
            <a:r>
              <a:rPr lang="en-US" b="1" dirty="0">
                <a:solidFill>
                  <a:schemeClr val="tx2"/>
                </a:solidFill>
                <a:latin typeface="+mj-lt"/>
              </a:rPr>
              <a:t>(Basis: Median wage 5 years after award. Award years 2010-2011 to 2014-2015.)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4BC85F9-1A23-64A0-9AF6-A4A795869499}"/>
              </a:ext>
            </a:extLst>
          </p:cNvPr>
          <p:cNvSpPr/>
          <p:nvPr/>
        </p:nvSpPr>
        <p:spPr>
          <a:xfrm>
            <a:off x="1572977" y="2530398"/>
            <a:ext cx="9250735" cy="39315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AFEAA13-DEB6-293A-EBC4-2C247CD1A3F6}"/>
              </a:ext>
            </a:extLst>
          </p:cNvPr>
          <p:cNvSpPr/>
          <p:nvPr/>
        </p:nvSpPr>
        <p:spPr>
          <a:xfrm>
            <a:off x="1572978" y="1882001"/>
            <a:ext cx="9250735" cy="5320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1411534-37C4-BED2-1315-6C3B7ED6B66F}"/>
              </a:ext>
            </a:extLst>
          </p:cNvPr>
          <p:cNvSpPr/>
          <p:nvPr/>
        </p:nvSpPr>
        <p:spPr>
          <a:xfrm>
            <a:off x="1572978" y="1230059"/>
            <a:ext cx="9250735" cy="532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C762A679-3927-454D-8F3E-29710307A42F}"/>
              </a:ext>
            </a:extLst>
          </p:cNvPr>
          <p:cNvGraphicFramePr>
            <a:graphicFrameLocks/>
          </p:cNvGraphicFramePr>
          <p:nvPr/>
        </p:nvGraphicFramePr>
        <p:xfrm>
          <a:off x="1463521" y="2839027"/>
          <a:ext cx="9529980" cy="35838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602E74-8B0C-AEC4-E70C-D69579D7A4F7}"/>
              </a:ext>
            </a:extLst>
          </p:cNvPr>
          <p:cNvSpPr txBox="1"/>
          <p:nvPr/>
        </p:nvSpPr>
        <p:spPr>
          <a:xfrm>
            <a:off x="2782437" y="13236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10,976</a:t>
            </a:r>
          </a:p>
        </p:txBody>
      </p:sp>
      <p:sp>
        <p:nvSpPr>
          <p:cNvPr id="7" name="TextBox 6">
            <a:extLst>
              <a:ext uri="{FF2B5EF4-FFF2-40B4-BE49-F238E27FC236}">
                <a16:creationId xmlns:a16="http://schemas.microsoft.com/office/drawing/2014/main" id="{3665591B-D9E6-5F01-70E8-75A758AB84D0}"/>
              </a:ext>
            </a:extLst>
          </p:cNvPr>
          <p:cNvSpPr txBox="1"/>
          <p:nvPr/>
        </p:nvSpPr>
        <p:spPr>
          <a:xfrm>
            <a:off x="5716646" y="1332896"/>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11,427</a:t>
            </a:r>
          </a:p>
        </p:txBody>
      </p:sp>
      <p:sp>
        <p:nvSpPr>
          <p:cNvPr id="8" name="TextBox 7">
            <a:extLst>
              <a:ext uri="{FF2B5EF4-FFF2-40B4-BE49-F238E27FC236}">
                <a16:creationId xmlns:a16="http://schemas.microsoft.com/office/drawing/2014/main" id="{E915C04C-4A7D-BDEF-952E-CD1189D9FC50}"/>
              </a:ext>
            </a:extLst>
          </p:cNvPr>
          <p:cNvSpPr txBox="1"/>
          <p:nvPr/>
        </p:nvSpPr>
        <p:spPr>
          <a:xfrm>
            <a:off x="1572978" y="1339003"/>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HEADCOUNT</a:t>
            </a:r>
          </a:p>
        </p:txBody>
      </p:sp>
      <p:sp>
        <p:nvSpPr>
          <p:cNvPr id="12" name="TextBox 11">
            <a:extLst>
              <a:ext uri="{FF2B5EF4-FFF2-40B4-BE49-F238E27FC236}">
                <a16:creationId xmlns:a16="http://schemas.microsoft.com/office/drawing/2014/main" id="{0DC13D1F-E5B7-49CA-6E05-4BA676A28FF7}"/>
              </a:ext>
            </a:extLst>
          </p:cNvPr>
          <p:cNvSpPr txBox="1"/>
          <p:nvPr/>
        </p:nvSpPr>
        <p:spPr>
          <a:xfrm>
            <a:off x="2790697" y="198101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3,697</a:t>
            </a:r>
          </a:p>
        </p:txBody>
      </p:sp>
      <p:sp>
        <p:nvSpPr>
          <p:cNvPr id="13" name="TextBox 12">
            <a:extLst>
              <a:ext uri="{FF2B5EF4-FFF2-40B4-BE49-F238E27FC236}">
                <a16:creationId xmlns:a16="http://schemas.microsoft.com/office/drawing/2014/main" id="{546C12F5-8BC9-29EA-F98A-269599998406}"/>
              </a:ext>
            </a:extLst>
          </p:cNvPr>
          <p:cNvSpPr txBox="1"/>
          <p:nvPr/>
        </p:nvSpPr>
        <p:spPr>
          <a:xfrm>
            <a:off x="5777720" y="1975307"/>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3,263</a:t>
            </a:r>
          </a:p>
        </p:txBody>
      </p:sp>
      <p:sp>
        <p:nvSpPr>
          <p:cNvPr id="14" name="TextBox 13">
            <a:extLst>
              <a:ext uri="{FF2B5EF4-FFF2-40B4-BE49-F238E27FC236}">
                <a16:creationId xmlns:a16="http://schemas.microsoft.com/office/drawing/2014/main" id="{2F53CC80-40D9-54A2-446B-DFFD2184C905}"/>
              </a:ext>
            </a:extLst>
          </p:cNvPr>
          <p:cNvSpPr txBox="1"/>
          <p:nvPr/>
        </p:nvSpPr>
        <p:spPr>
          <a:xfrm>
            <a:off x="1614050" y="2019146"/>
            <a:ext cx="1023730" cy="307777"/>
          </a:xfrm>
          <a:prstGeom prst="rect">
            <a:avLst/>
          </a:prstGeom>
          <a:noFill/>
        </p:spPr>
        <p:txBody>
          <a:bodyPr wrap="square" rtlCol="0">
            <a:spAutoFit/>
          </a:bodyPr>
          <a:lstStyle/>
          <a:p>
            <a:r>
              <a:rPr lang="en-US" sz="1400" b="1" dirty="0">
                <a:solidFill>
                  <a:schemeClr val="bg2">
                    <a:lumMod val="20000"/>
                    <a:lumOff val="80000"/>
                  </a:schemeClr>
                </a:solidFill>
                <a:latin typeface="Arial" panose="020B0604020202020204" pitchFamily="34" charset="0"/>
                <a:cs typeface="Arial" panose="020B0604020202020204" pitchFamily="34" charset="0"/>
              </a:rPr>
              <a:t>FTES</a:t>
            </a:r>
          </a:p>
        </p:txBody>
      </p:sp>
      <p:sp>
        <p:nvSpPr>
          <p:cNvPr id="15" name="Title 1">
            <a:extLst>
              <a:ext uri="{FF2B5EF4-FFF2-40B4-BE49-F238E27FC236}">
                <a16:creationId xmlns:a16="http://schemas.microsoft.com/office/drawing/2014/main" id="{9BA08BAF-17E2-C448-C28A-95276A4D2C08}"/>
              </a:ext>
            </a:extLst>
          </p:cNvPr>
          <p:cNvSpPr txBox="1">
            <a:spLocks/>
          </p:cNvSpPr>
          <p:nvPr/>
        </p:nvSpPr>
        <p:spPr>
          <a:xfrm>
            <a:off x="674718" y="373524"/>
            <a:ext cx="9604004" cy="446145"/>
          </a:xfrm>
          <a:prstGeom prst="rect">
            <a:avLst/>
          </a:prstGeom>
        </p:spPr>
        <p:txBody>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009193"/>
                </a:solidFill>
                <a:latin typeface="Franklin Gothic Demi Cond" panose="020B0603020102020204" pitchFamily="34" charset="0"/>
              </a:rPr>
              <a:t>BCC ENROLLMENT TREND</a:t>
            </a:r>
          </a:p>
        </p:txBody>
      </p:sp>
      <p:sp>
        <p:nvSpPr>
          <p:cNvPr id="18" name="TextBox 17">
            <a:extLst>
              <a:ext uri="{FF2B5EF4-FFF2-40B4-BE49-F238E27FC236}">
                <a16:creationId xmlns:a16="http://schemas.microsoft.com/office/drawing/2014/main" id="{3A8BE508-8E32-2DEE-3C88-A83A86759FFE}"/>
              </a:ext>
            </a:extLst>
          </p:cNvPr>
          <p:cNvSpPr txBox="1"/>
          <p:nvPr/>
        </p:nvSpPr>
        <p:spPr>
          <a:xfrm>
            <a:off x="8911235" y="1311403"/>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10,137</a:t>
            </a:r>
          </a:p>
        </p:txBody>
      </p:sp>
      <p:sp>
        <p:nvSpPr>
          <p:cNvPr id="19" name="TextBox 18">
            <a:extLst>
              <a:ext uri="{FF2B5EF4-FFF2-40B4-BE49-F238E27FC236}">
                <a16:creationId xmlns:a16="http://schemas.microsoft.com/office/drawing/2014/main" id="{542D5C52-0523-6BAC-1698-FF7F8718EC21}"/>
              </a:ext>
            </a:extLst>
          </p:cNvPr>
          <p:cNvSpPr txBox="1"/>
          <p:nvPr/>
        </p:nvSpPr>
        <p:spPr>
          <a:xfrm>
            <a:off x="9042355" y="19538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2,628</a:t>
            </a:r>
          </a:p>
        </p:txBody>
      </p:sp>
      <p:cxnSp>
        <p:nvCxnSpPr>
          <p:cNvPr id="20" name="Straight Connector 19">
            <a:extLst>
              <a:ext uri="{FF2B5EF4-FFF2-40B4-BE49-F238E27FC236}">
                <a16:creationId xmlns:a16="http://schemas.microsoft.com/office/drawing/2014/main" id="{6CAD76AE-BF8D-3C6E-B387-8150969D5570}"/>
              </a:ext>
            </a:extLst>
          </p:cNvPr>
          <p:cNvCxnSpPr>
            <a:cxnSpLocks/>
          </p:cNvCxnSpPr>
          <p:nvPr/>
        </p:nvCxnSpPr>
        <p:spPr>
          <a:xfrm>
            <a:off x="4706838"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70476E-7C13-55C4-9CED-09BD977E73AA}"/>
              </a:ext>
            </a:extLst>
          </p:cNvPr>
          <p:cNvSpPr txBox="1"/>
          <p:nvPr/>
        </p:nvSpPr>
        <p:spPr>
          <a:xfrm>
            <a:off x="1625818" y="3032493"/>
            <a:ext cx="1415547"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GENDER</a:t>
            </a:r>
          </a:p>
        </p:txBody>
      </p:sp>
      <p:cxnSp>
        <p:nvCxnSpPr>
          <p:cNvPr id="36" name="Straight Arrow Connector 35">
            <a:extLst>
              <a:ext uri="{FF2B5EF4-FFF2-40B4-BE49-F238E27FC236}">
                <a16:creationId xmlns:a16="http://schemas.microsoft.com/office/drawing/2014/main" id="{BDFA7E31-C84E-D27E-61AE-C0514673099D}"/>
              </a:ext>
            </a:extLst>
          </p:cNvPr>
          <p:cNvCxnSpPr/>
          <p:nvPr/>
        </p:nvCxnSpPr>
        <p:spPr>
          <a:xfrm>
            <a:off x="6599583" y="1508280"/>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CA3836-A540-CB7D-7744-E154B847A54C}"/>
              </a:ext>
            </a:extLst>
          </p:cNvPr>
          <p:cNvCxnSpPr/>
          <p:nvPr/>
        </p:nvCxnSpPr>
        <p:spPr>
          <a:xfrm>
            <a:off x="6612402" y="2157875"/>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B73FE23-DBD6-44DC-67AB-6717446D2586}"/>
              </a:ext>
            </a:extLst>
          </p:cNvPr>
          <p:cNvSpPr txBox="1"/>
          <p:nvPr/>
        </p:nvSpPr>
        <p:spPr>
          <a:xfrm>
            <a:off x="1625818" y="2564954"/>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 FT @ BCC</a:t>
            </a:r>
          </a:p>
        </p:txBody>
      </p:sp>
      <p:sp>
        <p:nvSpPr>
          <p:cNvPr id="43" name="TextBox 42">
            <a:extLst>
              <a:ext uri="{FF2B5EF4-FFF2-40B4-BE49-F238E27FC236}">
                <a16:creationId xmlns:a16="http://schemas.microsoft.com/office/drawing/2014/main" id="{F647E2DC-1438-9DC1-7A97-D86C98361E0E}"/>
              </a:ext>
            </a:extLst>
          </p:cNvPr>
          <p:cNvSpPr txBox="1"/>
          <p:nvPr/>
        </p:nvSpPr>
        <p:spPr>
          <a:xfrm>
            <a:off x="2818025" y="255091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sp>
        <p:nvSpPr>
          <p:cNvPr id="44" name="TextBox 43">
            <a:extLst>
              <a:ext uri="{FF2B5EF4-FFF2-40B4-BE49-F238E27FC236}">
                <a16:creationId xmlns:a16="http://schemas.microsoft.com/office/drawing/2014/main" id="{63E85EC1-91FC-F905-9282-E36ED7328191}"/>
              </a:ext>
            </a:extLst>
          </p:cNvPr>
          <p:cNvSpPr txBox="1"/>
          <p:nvPr/>
        </p:nvSpPr>
        <p:spPr>
          <a:xfrm>
            <a:off x="5858473" y="253058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8%</a:t>
            </a:r>
          </a:p>
        </p:txBody>
      </p:sp>
      <p:sp>
        <p:nvSpPr>
          <p:cNvPr id="45" name="TextBox 44">
            <a:extLst>
              <a:ext uri="{FF2B5EF4-FFF2-40B4-BE49-F238E27FC236}">
                <a16:creationId xmlns:a16="http://schemas.microsoft.com/office/drawing/2014/main" id="{3C6A0FD4-1878-E253-BF1F-F1C67A9CFE7A}"/>
              </a:ext>
            </a:extLst>
          </p:cNvPr>
          <p:cNvSpPr txBox="1"/>
          <p:nvPr/>
        </p:nvSpPr>
        <p:spPr>
          <a:xfrm>
            <a:off x="9044859" y="253039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cxnSp>
        <p:nvCxnSpPr>
          <p:cNvPr id="50" name="Straight Connector 49">
            <a:extLst>
              <a:ext uri="{FF2B5EF4-FFF2-40B4-BE49-F238E27FC236}">
                <a16:creationId xmlns:a16="http://schemas.microsoft.com/office/drawing/2014/main" id="{14569C12-0590-2092-A130-B7EAAEA63529}"/>
              </a:ext>
            </a:extLst>
          </p:cNvPr>
          <p:cNvCxnSpPr>
            <a:cxnSpLocks/>
          </p:cNvCxnSpPr>
          <p:nvPr/>
        </p:nvCxnSpPr>
        <p:spPr>
          <a:xfrm>
            <a:off x="7771403"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45583C-456A-38DF-B019-8618DB31493A}"/>
              </a:ext>
            </a:extLst>
          </p:cNvPr>
          <p:cNvSpPr txBox="1"/>
          <p:nvPr/>
        </p:nvSpPr>
        <p:spPr>
          <a:xfrm>
            <a:off x="7450789" y="1964383"/>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-19%</a:t>
            </a:r>
          </a:p>
        </p:txBody>
      </p:sp>
      <p:sp>
        <p:nvSpPr>
          <p:cNvPr id="26" name="TextBox 25">
            <a:extLst>
              <a:ext uri="{FF2B5EF4-FFF2-40B4-BE49-F238E27FC236}">
                <a16:creationId xmlns:a16="http://schemas.microsoft.com/office/drawing/2014/main" id="{2438D84C-1CF8-7AA4-84F2-B8803D3CBE34}"/>
              </a:ext>
            </a:extLst>
          </p:cNvPr>
          <p:cNvSpPr txBox="1"/>
          <p:nvPr/>
        </p:nvSpPr>
        <p:spPr>
          <a:xfrm>
            <a:off x="7437970"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-11%</a:t>
            </a:r>
          </a:p>
        </p:txBody>
      </p:sp>
      <p:cxnSp>
        <p:nvCxnSpPr>
          <p:cNvPr id="51" name="Straight Arrow Connector 50">
            <a:extLst>
              <a:ext uri="{FF2B5EF4-FFF2-40B4-BE49-F238E27FC236}">
                <a16:creationId xmlns:a16="http://schemas.microsoft.com/office/drawing/2014/main" id="{0A372B9B-38D3-67D3-8B82-F8AD99A5F314}"/>
              </a:ext>
            </a:extLst>
          </p:cNvPr>
          <p:cNvCxnSpPr>
            <a:cxnSpLocks/>
          </p:cNvCxnSpPr>
          <p:nvPr/>
        </p:nvCxnSpPr>
        <p:spPr>
          <a:xfrm>
            <a:off x="3679232" y="150828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C9CB7CE-5EF4-4E80-1A5B-5D6F7D408B45}"/>
              </a:ext>
            </a:extLst>
          </p:cNvPr>
          <p:cNvSpPr txBox="1"/>
          <p:nvPr/>
        </p:nvSpPr>
        <p:spPr>
          <a:xfrm>
            <a:off x="4368534"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+4%</a:t>
            </a:r>
          </a:p>
        </p:txBody>
      </p:sp>
      <p:cxnSp>
        <p:nvCxnSpPr>
          <p:cNvPr id="54" name="Straight Arrow Connector 53">
            <a:extLst>
              <a:ext uri="{FF2B5EF4-FFF2-40B4-BE49-F238E27FC236}">
                <a16:creationId xmlns:a16="http://schemas.microsoft.com/office/drawing/2014/main" id="{570C1F48-36D9-66BB-D62E-4232ECB0A9DB}"/>
              </a:ext>
            </a:extLst>
          </p:cNvPr>
          <p:cNvCxnSpPr>
            <a:cxnSpLocks/>
          </p:cNvCxnSpPr>
          <p:nvPr/>
        </p:nvCxnSpPr>
        <p:spPr>
          <a:xfrm>
            <a:off x="3668807" y="216367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A17889E-1438-4682-6A98-D486076B159A}"/>
              </a:ext>
            </a:extLst>
          </p:cNvPr>
          <p:cNvSpPr txBox="1"/>
          <p:nvPr/>
        </p:nvSpPr>
        <p:spPr>
          <a:xfrm>
            <a:off x="4358109" y="197017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349300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tudent Completion: Employment &amp; STEM"/>
          <p:cNvSpPr txBox="1">
            <a:spLocks noGrp="1"/>
          </p:cNvSpPr>
          <p:nvPr>
            <p:ph type="title"/>
          </p:nvPr>
        </p:nvSpPr>
        <p:spPr>
          <a:xfrm>
            <a:off x="740991" y="193019"/>
            <a:ext cx="11111245" cy="1078734"/>
          </a:xfrm>
          <a:prstGeom prst="rect">
            <a:avLst/>
          </a:prstGeom>
        </p:spPr>
        <p:txBody>
          <a:bodyPr>
            <a:normAutofit/>
          </a:bodyPr>
          <a:lstStyle>
            <a:lvl1pPr defTabSz="560831">
              <a:defRPr sz="6144" spc="-122"/>
            </a:lvl1pPr>
          </a:lstStyle>
          <a:p>
            <a:r>
              <a:rPr sz="4400" b="1" dirty="0">
                <a:solidFill>
                  <a:srgbClr val="007088"/>
                </a:solidFill>
              </a:rPr>
              <a:t>Employment</a:t>
            </a:r>
            <a:r>
              <a:rPr lang="en-US" sz="4400" b="1" dirty="0">
                <a:solidFill>
                  <a:srgbClr val="007088"/>
                </a:solidFill>
              </a:rPr>
              <a:t> Wages:</a:t>
            </a:r>
            <a:r>
              <a:rPr sz="4400" b="1" dirty="0">
                <a:solidFill>
                  <a:srgbClr val="007088"/>
                </a:solidFill>
              </a:rPr>
              <a:t> STEM</a:t>
            </a:r>
          </a:p>
        </p:txBody>
      </p:sp>
      <p:graphicFrame>
        <p:nvGraphicFramePr>
          <p:cNvPr id="278" name="Table"/>
          <p:cNvGraphicFramePr/>
          <p:nvPr/>
        </p:nvGraphicFramePr>
        <p:xfrm>
          <a:off x="820712" y="2493514"/>
          <a:ext cx="10002933" cy="3015620"/>
        </p:xfrm>
        <a:graphic>
          <a:graphicData uri="http://schemas.openxmlformats.org/drawingml/2006/table">
            <a:tbl>
              <a:tblPr firstRow="1" firstCol="1"/>
              <a:tblGrid>
                <a:gridCol w="3334311">
                  <a:extLst>
                    <a:ext uri="{9D8B030D-6E8A-4147-A177-3AD203B41FA5}">
                      <a16:colId xmlns:a16="http://schemas.microsoft.com/office/drawing/2014/main" val="20000"/>
                    </a:ext>
                  </a:extLst>
                </a:gridCol>
                <a:gridCol w="3334311">
                  <a:extLst>
                    <a:ext uri="{9D8B030D-6E8A-4147-A177-3AD203B41FA5}">
                      <a16:colId xmlns:a16="http://schemas.microsoft.com/office/drawing/2014/main" val="20001"/>
                    </a:ext>
                  </a:extLst>
                </a:gridCol>
                <a:gridCol w="3334311">
                  <a:extLst>
                    <a:ext uri="{9D8B030D-6E8A-4147-A177-3AD203B41FA5}">
                      <a16:colId xmlns:a16="http://schemas.microsoft.com/office/drawing/2014/main" val="20002"/>
                    </a:ext>
                  </a:extLst>
                </a:gridCol>
              </a:tblGrid>
              <a:tr h="707074">
                <a:tc>
                  <a:txBody>
                    <a:bodyPr/>
                    <a:lstStyle/>
                    <a:p>
                      <a:pPr defTabSz="914400">
                        <a:tabLst>
                          <a:tab pos="914400" algn="l"/>
                        </a:tabLst>
                        <a:defRPr sz="1800">
                          <a:solidFill>
                            <a:srgbClr val="000000"/>
                          </a:solidFill>
                        </a:defRPr>
                      </a:pPr>
                      <a:r>
                        <a:rPr lang="en-US" sz="1800" b="1" dirty="0">
                          <a:solidFill>
                            <a:schemeClr val="bg1"/>
                          </a:solidFill>
                          <a:effectLst>
                            <a:outerShdw blurRad="25400" dist="12700" dir="5400000" rotWithShape="0">
                              <a:srgbClr val="000000">
                                <a:alpha val="50000"/>
                              </a:srgbClr>
                            </a:outerShdw>
                          </a:effectLst>
                        </a:rPr>
                        <a:t>Jobs</a:t>
                      </a:r>
                      <a:endParaRPr sz="18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Physics, General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$69,639</a:t>
                      </a:r>
                    </a:p>
                  </a:txBody>
                  <a:tcPr marL="35719" marR="35719" marT="35719" marB="35719" anchor="ctr" horzOverflow="overflow"/>
                </a:tc>
                <a:extLst>
                  <a:ext uri="{0D108BD9-81ED-4DB2-BD59-A6C34878D82A}">
                    <a16:rowId xmlns:a16="http://schemas.microsoft.com/office/drawing/2014/main" val="10001"/>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Biotechnology and Biomedical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$64,439</a:t>
                      </a:r>
                    </a:p>
                  </a:txBody>
                  <a:tcPr marL="35719" marR="35719" marT="35719" marB="35719" anchor="ctr" horzOverflow="overflow"/>
                </a:tc>
                <a:extLst>
                  <a:ext uri="{0D108BD9-81ED-4DB2-BD59-A6C34878D82A}">
                    <a16:rowId xmlns:a16="http://schemas.microsoft.com/office/drawing/2014/main" val="10002"/>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Mathematics, General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$60,163</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9" name="Data Mart Wage Tracker"/>
          <p:cNvSpPr txBox="1"/>
          <p:nvPr/>
        </p:nvSpPr>
        <p:spPr>
          <a:xfrm>
            <a:off x="6874748" y="6484067"/>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3" name="TextBox 2">
            <a:extLst>
              <a:ext uri="{FF2B5EF4-FFF2-40B4-BE49-F238E27FC236}">
                <a16:creationId xmlns:a16="http://schemas.microsoft.com/office/drawing/2014/main" id="{C6FCF47D-27C4-75C1-4DC1-2111A11D1317}"/>
              </a:ext>
            </a:extLst>
          </p:cNvPr>
          <p:cNvSpPr txBox="1"/>
          <p:nvPr/>
        </p:nvSpPr>
        <p:spPr>
          <a:xfrm>
            <a:off x="820712" y="1056478"/>
            <a:ext cx="103007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2"/>
                </a:solidFill>
                <a:latin typeface="+mj-lt"/>
              </a:rPr>
              <a:t>Top three (3) paying jobs for an associate’s degree or certificate holders. (Basis: Median wage 5 years after award. Award years 2010-2011 to 2014-2015.)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tudent Completion: Key Takeaways from Research Studies"/>
          <p:cNvSpPr txBox="1">
            <a:spLocks noGrp="1"/>
          </p:cNvSpPr>
          <p:nvPr>
            <p:ph type="title"/>
          </p:nvPr>
        </p:nvSpPr>
        <p:spPr>
          <a:xfrm>
            <a:off x="415170" y="284585"/>
            <a:ext cx="11111245" cy="948456"/>
          </a:xfrm>
          <a:prstGeom prst="rect">
            <a:avLst/>
          </a:prstGeom>
        </p:spPr>
        <p:txBody>
          <a:bodyPr>
            <a:normAutofit/>
          </a:bodyPr>
          <a:lstStyle>
            <a:lvl1pPr defTabSz="560831">
              <a:defRPr sz="6144" spc="-122"/>
            </a:lvl1pPr>
          </a:lstStyle>
          <a:p>
            <a:r>
              <a:rPr sz="3600" b="1" dirty="0">
                <a:solidFill>
                  <a:srgbClr val="007088"/>
                </a:solidFill>
              </a:rPr>
              <a:t>Student </a:t>
            </a:r>
            <a:r>
              <a:rPr lang="en-US" sz="3600" b="1" dirty="0">
                <a:solidFill>
                  <a:srgbClr val="007088"/>
                </a:solidFill>
              </a:rPr>
              <a:t>Success</a:t>
            </a:r>
            <a:r>
              <a:rPr sz="3600" b="1" dirty="0">
                <a:solidFill>
                  <a:srgbClr val="007088"/>
                </a:solidFill>
              </a:rPr>
              <a:t>: Key Takeaways from Research</a:t>
            </a:r>
          </a:p>
        </p:txBody>
      </p:sp>
      <p:sp>
        <p:nvSpPr>
          <p:cNvPr id="292" name="Survey of 6,000 community college students from 10 community colleges in California and 8 other states conducted by North Carolina State University revealed the top ten (10) challenges to student success.…"/>
          <p:cNvSpPr txBox="1">
            <a:spLocks noGrp="1"/>
          </p:cNvSpPr>
          <p:nvPr>
            <p:ph idx="1"/>
          </p:nvPr>
        </p:nvSpPr>
        <p:spPr>
          <a:xfrm>
            <a:off x="415170" y="1639614"/>
            <a:ext cx="11111245" cy="4537350"/>
          </a:xfrm>
          <a:prstGeom prst="rect">
            <a:avLst/>
          </a:prstGeom>
        </p:spPr>
        <p:txBody>
          <a:bodyPr vert="horz" lIns="91440" tIns="45720" rIns="91440" bIns="45720" rtlCol="0" anchor="t">
            <a:noAutofit/>
          </a:bodyPr>
          <a:lstStyle/>
          <a:p>
            <a:pPr marL="0" indent="0" defTabSz="180730">
              <a:spcBef>
                <a:spcPts val="1266"/>
              </a:spcBef>
              <a:buNone/>
              <a:defRPr sz="1979"/>
            </a:pPr>
            <a:r>
              <a:rPr sz="1600" dirty="0">
                <a:solidFill>
                  <a:schemeClr val="tx2"/>
                </a:solidFill>
                <a:latin typeface="Century Gothic"/>
              </a:rPr>
              <a:t>Survey of 6,000 community college students from 10 community colleges in California and 8 other states conducted by North Carolina State University revealed the top ten (10) challenges to student success.</a:t>
            </a:r>
            <a:endParaRPr lang="en-US" sz="1600" dirty="0">
              <a:solidFill>
                <a:schemeClr val="tx2"/>
              </a:solidFill>
              <a:latin typeface="Century Gothic"/>
            </a:endParaRPr>
          </a:p>
          <a:p>
            <a:pPr marL="156845" indent="-156845" defTabSz="180730">
              <a:spcBef>
                <a:spcPts val="1266"/>
              </a:spcBef>
              <a:defRPr sz="1979"/>
            </a:pPr>
            <a:r>
              <a:rPr sz="1600" dirty="0">
                <a:solidFill>
                  <a:schemeClr val="tx2"/>
                </a:solidFill>
                <a:latin typeface="Century Gothic"/>
              </a:rPr>
              <a:t>Work (34%)</a:t>
            </a:r>
          </a:p>
          <a:p>
            <a:pPr marL="156845" indent="-156845" defTabSz="180730">
              <a:spcBef>
                <a:spcPts val="1266"/>
              </a:spcBef>
              <a:defRPr sz="1979"/>
            </a:pPr>
            <a:r>
              <a:rPr sz="1600" dirty="0">
                <a:solidFill>
                  <a:schemeClr val="tx2"/>
                </a:solidFill>
                <a:latin typeface="Century Gothic"/>
              </a:rPr>
              <a:t>Paying expenses (34%)</a:t>
            </a:r>
          </a:p>
          <a:p>
            <a:pPr marL="156845" indent="-156845" defTabSz="180730">
              <a:spcBef>
                <a:spcPts val="1266"/>
              </a:spcBef>
              <a:defRPr sz="1979"/>
            </a:pPr>
            <a:r>
              <a:rPr sz="1600" dirty="0">
                <a:solidFill>
                  <a:schemeClr val="tx2"/>
                </a:solidFill>
                <a:latin typeface="Century Gothic"/>
              </a:rPr>
              <a:t>Meeting demands of family and friends (30%)</a:t>
            </a:r>
          </a:p>
          <a:p>
            <a:pPr marL="156845" indent="-156845" defTabSz="180730">
              <a:spcBef>
                <a:spcPts val="1266"/>
              </a:spcBef>
              <a:defRPr sz="1979"/>
            </a:pPr>
            <a:r>
              <a:rPr sz="1600" dirty="0">
                <a:solidFill>
                  <a:schemeClr val="tx2"/>
                </a:solidFill>
                <a:latin typeface="Century Gothic"/>
              </a:rPr>
              <a:t>Online classes, e.g. difficulty learning material on their own, lack of interaction with faculty (21%)</a:t>
            </a:r>
          </a:p>
          <a:p>
            <a:pPr marL="156845" indent="-156845" defTabSz="180730">
              <a:spcBef>
                <a:spcPts val="1266"/>
              </a:spcBef>
              <a:defRPr sz="1979"/>
            </a:pPr>
            <a:r>
              <a:rPr sz="1600" dirty="0">
                <a:solidFill>
                  <a:schemeClr val="tx2"/>
                </a:solidFill>
                <a:latin typeface="Century Gothic"/>
              </a:rPr>
              <a:t>Parking on campus (21%)</a:t>
            </a:r>
          </a:p>
          <a:p>
            <a:pPr marL="156845" indent="-156845" defTabSz="180730">
              <a:spcBef>
                <a:spcPts val="1266"/>
              </a:spcBef>
              <a:defRPr sz="1979"/>
            </a:pPr>
            <a:r>
              <a:rPr sz="1600" dirty="0">
                <a:solidFill>
                  <a:schemeClr val="tx2"/>
                </a:solidFill>
                <a:latin typeface="Century Gothic"/>
              </a:rPr>
              <a:t>Developmental courses, courses were too hard (17%)</a:t>
            </a:r>
          </a:p>
          <a:p>
            <a:pPr marL="156845" indent="-156845" defTabSz="180730">
              <a:spcBef>
                <a:spcPts val="1266"/>
              </a:spcBef>
              <a:defRPr sz="1979"/>
            </a:pPr>
            <a:r>
              <a:rPr sz="1600" dirty="0">
                <a:solidFill>
                  <a:schemeClr val="tx2"/>
                </a:solidFill>
                <a:latin typeface="Century Gothic"/>
              </a:rPr>
              <a:t>Faculty (16%)</a:t>
            </a:r>
          </a:p>
          <a:p>
            <a:pPr marL="156845" indent="-156845" defTabSz="180730">
              <a:spcBef>
                <a:spcPts val="1266"/>
              </a:spcBef>
              <a:defRPr sz="1979"/>
            </a:pPr>
            <a:r>
              <a:rPr sz="1600" dirty="0">
                <a:solidFill>
                  <a:schemeClr val="tx2"/>
                </a:solidFill>
                <a:latin typeface="Century Gothic"/>
              </a:rPr>
              <a:t>Health and disability (16%)</a:t>
            </a:r>
          </a:p>
          <a:p>
            <a:pPr marL="156845" indent="-156845" defTabSz="180730">
              <a:spcBef>
                <a:spcPts val="1266"/>
              </a:spcBef>
              <a:defRPr sz="1979"/>
            </a:pPr>
            <a:r>
              <a:rPr sz="1600" dirty="0">
                <a:solidFill>
                  <a:schemeClr val="tx2"/>
                </a:solidFill>
                <a:latin typeface="Century Gothic"/>
              </a:rPr>
              <a:t>Doing college-level work (15%)</a:t>
            </a:r>
          </a:p>
          <a:p>
            <a:pPr marL="156845" indent="-156845" defTabSz="180730">
              <a:spcBef>
                <a:spcPts val="1266"/>
              </a:spcBef>
              <a:defRPr sz="1979"/>
            </a:pPr>
            <a:r>
              <a:rPr sz="1600" dirty="0">
                <a:solidFill>
                  <a:schemeClr val="tx2"/>
                </a:solidFill>
                <a:latin typeface="Century Gothic"/>
              </a:rPr>
              <a:t>Registering for courses (14%)</a:t>
            </a:r>
          </a:p>
          <a:p>
            <a:pPr marL="0" indent="0" defTabSz="180730">
              <a:spcBef>
                <a:spcPts val="1266"/>
              </a:spcBef>
              <a:buNone/>
              <a:defRPr sz="1979"/>
            </a:pPr>
            <a:r>
              <a:rPr lang="en-US" sz="1200" dirty="0">
                <a:solidFill>
                  <a:schemeClr val="tx2"/>
                </a:solidFill>
                <a:latin typeface="Century Gothic"/>
              </a:rPr>
              <a:t>*</a:t>
            </a:r>
            <a:r>
              <a:rPr sz="1200" dirty="0">
                <a:solidFill>
                  <a:schemeClr val="tx2"/>
                </a:solidFill>
                <a:latin typeface="Century Gothic"/>
              </a:rPr>
              <a:t>Percentages do not add to 100% as students could choose more than one option</a:t>
            </a:r>
          </a:p>
        </p:txBody>
      </p:sp>
      <p:sp>
        <p:nvSpPr>
          <p:cNvPr id="293" name="RISC Report"/>
          <p:cNvSpPr txBox="1"/>
          <p:nvPr/>
        </p:nvSpPr>
        <p:spPr>
          <a:xfrm>
            <a:off x="10362393" y="6204396"/>
            <a:ext cx="1090043"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u="sng">
                <a:hlinkClick r:id="" action="ppaction://noaction"/>
              </a:defRPr>
            </a:lvl1pPr>
          </a:lstStyle>
          <a:p>
            <a:pPr>
              <a:defRPr u="none"/>
            </a:pPr>
            <a:r>
              <a:rPr sz="1406" dirty="0"/>
              <a:t>RISC Report</a:t>
            </a:r>
          </a:p>
        </p:txBody>
      </p:sp>
      <p:sp>
        <p:nvSpPr>
          <p:cNvPr id="3" name="TextBox 2">
            <a:extLst>
              <a:ext uri="{FF2B5EF4-FFF2-40B4-BE49-F238E27FC236}">
                <a16:creationId xmlns:a16="http://schemas.microsoft.com/office/drawing/2014/main" id="{54891A2B-2D3C-1F55-E14F-F27FD44D46E1}"/>
              </a:ext>
            </a:extLst>
          </p:cNvPr>
          <p:cNvSpPr txBox="1"/>
          <p:nvPr/>
        </p:nvSpPr>
        <p:spPr>
          <a:xfrm>
            <a:off x="415170" y="1128144"/>
            <a:ext cx="10654687" cy="369332"/>
          </a:xfrm>
          <a:prstGeom prst="rect">
            <a:avLst/>
          </a:prstGeom>
          <a:noFill/>
        </p:spPr>
        <p:txBody>
          <a:bodyPr wrap="square">
            <a:spAutoFit/>
          </a:bodyPr>
          <a:lstStyle/>
          <a:p>
            <a:pPr marL="171450" indent="-171450"/>
            <a:r>
              <a:rPr lang="en-US" b="1" dirty="0">
                <a:solidFill>
                  <a:schemeClr val="tx2"/>
                </a:solidFill>
                <a:ea typeface="+mn-lt"/>
                <a:cs typeface="+mn-lt"/>
              </a:rPr>
              <a:t>Non-academic obstacles might be key drivers of dropout rates for low-income students. </a:t>
            </a:r>
            <a:endParaRPr lang="en-US" b="1" dirty="0">
              <a:solidFill>
                <a:schemeClr val="tx2"/>
              </a:solidFill>
              <a:latin typeface="Palatino Linotyp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Diversity, Equity, Inclusion &amp; the Global Community"/>
          <p:cNvSpPr txBox="1">
            <a:spLocks noGrp="1"/>
          </p:cNvSpPr>
          <p:nvPr>
            <p:ph type="title"/>
          </p:nvPr>
        </p:nvSpPr>
        <p:spPr>
          <a:xfrm>
            <a:off x="6942095" y="144410"/>
            <a:ext cx="4472140" cy="1852556"/>
          </a:xfrm>
          <a:prstGeom prst="rect">
            <a:avLst/>
          </a:prstGeom>
        </p:spPr>
        <p:txBody>
          <a:bodyPr>
            <a:normAutofit/>
          </a:bodyPr>
          <a:lstStyle>
            <a:lvl1pPr defTabSz="274574">
              <a:defRPr sz="3008" spc="-60"/>
            </a:lvl1pPr>
          </a:lstStyle>
          <a:p>
            <a:r>
              <a:rPr b="1" dirty="0">
                <a:solidFill>
                  <a:srgbClr val="007088"/>
                </a:solidFill>
              </a:rPr>
              <a:t>Diversity, Equity, </a:t>
            </a:r>
            <a:br>
              <a:rPr lang="en-US" b="1" dirty="0">
                <a:solidFill>
                  <a:srgbClr val="007088"/>
                </a:solidFill>
              </a:rPr>
            </a:br>
            <a:r>
              <a:rPr b="1" dirty="0">
                <a:solidFill>
                  <a:srgbClr val="007088"/>
                </a:solidFill>
              </a:rPr>
              <a:t>Inclusion &amp; </a:t>
            </a:r>
            <a:br>
              <a:rPr lang="en-US" b="1" dirty="0">
                <a:solidFill>
                  <a:srgbClr val="007088"/>
                </a:solidFill>
              </a:rPr>
            </a:br>
            <a:r>
              <a:rPr b="1" dirty="0">
                <a:solidFill>
                  <a:srgbClr val="007088"/>
                </a:solidFill>
              </a:rPr>
              <a:t>the Global Community</a:t>
            </a:r>
          </a:p>
        </p:txBody>
      </p:sp>
      <p:sp>
        <p:nvSpPr>
          <p:cNvPr id="332" name="Urban Displacement Project (UC Berkeley)"/>
          <p:cNvSpPr txBox="1">
            <a:spLocks noGrp="1"/>
          </p:cNvSpPr>
          <p:nvPr>
            <p:ph idx="1"/>
          </p:nvPr>
        </p:nvSpPr>
        <p:spPr>
          <a:xfrm>
            <a:off x="7018301" y="6108592"/>
            <a:ext cx="5386540" cy="749408"/>
          </a:xfrm>
          <a:prstGeom prst="rect">
            <a:avLst/>
          </a:prstGeom>
        </p:spPr>
        <p:txBody>
          <a:bodyPr vert="horz" lIns="91440" tIns="45720" rIns="91440" bIns="45720" rtlCol="0" anchor="t">
            <a:normAutofit/>
          </a:bodyPr>
          <a:lstStyle>
            <a:lvl1pPr marL="508000" indent="-508000">
              <a:spcBef>
                <a:spcPts val="4200"/>
              </a:spcBef>
              <a:defRPr sz="3800" u="sng">
                <a:hlinkClick r:id="" action="ppaction://noaction"/>
              </a:defRPr>
            </a:lvl1pPr>
          </a:lstStyle>
          <a:p>
            <a:pPr marL="0" indent="0">
              <a:lnSpc>
                <a:spcPct val="100000"/>
              </a:lnSpc>
              <a:buNone/>
              <a:defRPr u="none"/>
            </a:pPr>
            <a:r>
              <a:rPr sz="1800" u="sng" dirty="0">
                <a:latin typeface="Century Gothic"/>
                <a:hlinkClick r:id="rId2"/>
              </a:rPr>
              <a:t>Urban Displacement Project(UC Berkeley)</a:t>
            </a:r>
          </a:p>
        </p:txBody>
      </p:sp>
      <p:pic>
        <p:nvPicPr>
          <p:cNvPr id="333" name="Screen Shot 2022-07-27 at 1.23.47 PM.png" descr="Screen Shot 2022-07-27 at 1.23.47 PM.png"/>
          <p:cNvPicPr>
            <a:picLocks noChangeAspect="1"/>
          </p:cNvPicPr>
          <p:nvPr/>
        </p:nvPicPr>
        <p:blipFill>
          <a:blip r:embed="rId3"/>
          <a:stretch>
            <a:fillRect/>
          </a:stretch>
        </p:blipFill>
        <p:spPr>
          <a:xfrm>
            <a:off x="0" y="0"/>
            <a:ext cx="6369269" cy="6860718"/>
          </a:xfrm>
          <a:prstGeom prst="rect">
            <a:avLst/>
          </a:prstGeom>
          <a:ln w="12700">
            <a:miter lim="400000"/>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Screen Shot 2022-07-27 at 1.19.49 PM.png" descr="Screen Shot 2022-07-27 at 1.19.49 PM.png"/>
          <p:cNvPicPr>
            <a:picLocks noChangeAspect="1"/>
          </p:cNvPicPr>
          <p:nvPr/>
        </p:nvPicPr>
        <p:blipFill rotWithShape="1">
          <a:blip r:embed="rId2"/>
          <a:srcRect l="18606" t="10576" r="17286" b="2114"/>
          <a:stretch/>
        </p:blipFill>
        <p:spPr>
          <a:xfrm>
            <a:off x="3008376" y="1207008"/>
            <a:ext cx="5596128" cy="5287812"/>
          </a:xfrm>
          <a:prstGeom prst="rect">
            <a:avLst/>
          </a:prstGeom>
          <a:ln w="12700">
            <a:miter lim="400000"/>
          </a:ln>
        </p:spPr>
      </p:pic>
      <p:sp>
        <p:nvSpPr>
          <p:cNvPr id="313" name="Diversity, Equity, Inclusion &amp; the Global Community"/>
          <p:cNvSpPr txBox="1">
            <a:spLocks noGrp="1"/>
          </p:cNvSpPr>
          <p:nvPr>
            <p:ph type="title"/>
          </p:nvPr>
        </p:nvSpPr>
        <p:spPr>
          <a:xfrm>
            <a:off x="667418" y="191710"/>
            <a:ext cx="11111245" cy="1325563"/>
          </a:xfrm>
          <a:prstGeom prst="rect">
            <a:avLst/>
          </a:prstGeom>
        </p:spPr>
        <p:txBody>
          <a:bodyPr>
            <a:normAutofit/>
          </a:bodyPr>
          <a:lstStyle>
            <a:lvl1pPr defTabSz="379729">
              <a:defRPr sz="4160" spc="-83"/>
            </a:lvl1pPr>
          </a:lstStyle>
          <a:p>
            <a:r>
              <a:rPr sz="3600" b="1" dirty="0">
                <a:solidFill>
                  <a:srgbClr val="007088"/>
                </a:solidFill>
              </a:rPr>
              <a:t>Diversity, Equity, Inclusion &amp; the Global Community</a:t>
            </a:r>
          </a:p>
        </p:txBody>
      </p:sp>
      <p:sp>
        <p:nvSpPr>
          <p:cNvPr id="312" name="BUILDING EQUITY BY SUPPORTING THE WHOLE STUDENT FINDINGS FROM CASE STUDIES OF TWO COLLEGES IN THE WORKING STUDENTS SUCCESS NETWORK. Annie E. Casey Foundation. Insight Center for Community Economic Development (Oakland) and Mathematica (October 2020)"/>
          <p:cNvSpPr txBox="1">
            <a:spLocks noGrp="1"/>
          </p:cNvSpPr>
          <p:nvPr>
            <p:ph idx="1"/>
          </p:nvPr>
        </p:nvSpPr>
        <p:spPr>
          <a:xfrm>
            <a:off x="9798345" y="4791142"/>
            <a:ext cx="1980318" cy="2066858"/>
          </a:xfrm>
          <a:prstGeom prst="rect">
            <a:avLst/>
          </a:prstGeom>
        </p:spPr>
        <p:txBody>
          <a:bodyPr>
            <a:normAutofit/>
          </a:bodyPr>
          <a:lstStyle>
            <a:lvl1pPr>
              <a:defRPr sz="1400" u="sng">
                <a:hlinkClick r:id="" action="ppaction://noaction"/>
              </a:defRPr>
            </a:lvl1pPr>
          </a:lstStyle>
          <a:p>
            <a:pPr marL="0" indent="0">
              <a:buNone/>
              <a:defRPr u="none"/>
            </a:pPr>
            <a:r>
              <a:rPr sz="1000" u="sng" dirty="0">
                <a:hlinkClick r:id="rId3"/>
              </a:rPr>
              <a:t>BUILDING EQUITY BY SUPPORTING THE WHOLE STUDENT FINDINGS FROM CASE STUDIES OF TWO COLLEGES IN THE WORKING STUDENTS SUCCESS NETWORK. Annie E. Casey Foundation. Insight Center for Community Economic Development (Oakland) and Mathematica (October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517903-8ED0-F9E0-DC88-603E0F658E91}"/>
              </a:ext>
            </a:extLst>
          </p:cNvPr>
          <p:cNvSpPr txBox="1">
            <a:spLocks/>
          </p:cNvSpPr>
          <p:nvPr/>
        </p:nvSpPr>
        <p:spPr>
          <a:xfrm>
            <a:off x="374075" y="433788"/>
            <a:ext cx="9604004" cy="680309"/>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9193"/>
                </a:solidFill>
                <a:latin typeface="Franklin Gothic Demi Cond" panose="020B0603020102020204" pitchFamily="34" charset="0"/>
                <a:cs typeface="Arial" panose="020B0604020202020204" pitchFamily="34" charset="0"/>
              </a:rPr>
              <a:t>Demographics: Age Group</a:t>
            </a:r>
          </a:p>
        </p:txBody>
      </p:sp>
      <p:graphicFrame>
        <p:nvGraphicFramePr>
          <p:cNvPr id="2" name="Chart 1">
            <a:extLst>
              <a:ext uri="{FF2B5EF4-FFF2-40B4-BE49-F238E27FC236}">
                <a16:creationId xmlns:a16="http://schemas.microsoft.com/office/drawing/2014/main" id="{081744D4-F956-7946-BEA4-52F62D9F4554}"/>
              </a:ext>
            </a:extLst>
          </p:cNvPr>
          <p:cNvGraphicFramePr>
            <a:graphicFrameLocks/>
          </p:cNvGraphicFramePr>
          <p:nvPr>
            <p:extLst>
              <p:ext uri="{D42A27DB-BD31-4B8C-83A1-F6EECF244321}">
                <p14:modId xmlns:p14="http://schemas.microsoft.com/office/powerpoint/2010/main" val="2470372175"/>
              </p:ext>
            </p:extLst>
          </p:nvPr>
        </p:nvGraphicFramePr>
        <p:xfrm>
          <a:off x="382338" y="1017439"/>
          <a:ext cx="11435587" cy="547910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831DFD3-586A-83B2-2212-26E127A65C2E}"/>
              </a:ext>
            </a:extLst>
          </p:cNvPr>
          <p:cNvCxnSpPr>
            <a:cxnSpLocks/>
          </p:cNvCxnSpPr>
          <p:nvPr/>
        </p:nvCxnSpPr>
        <p:spPr>
          <a:xfrm>
            <a:off x="8994710" y="1604865"/>
            <a:ext cx="699797" cy="13487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5FFCDC-600A-F055-0A2D-D979A5A879CB}"/>
              </a:ext>
            </a:extLst>
          </p:cNvPr>
          <p:cNvCxnSpPr>
            <a:cxnSpLocks/>
          </p:cNvCxnSpPr>
          <p:nvPr/>
        </p:nvCxnSpPr>
        <p:spPr>
          <a:xfrm flipV="1">
            <a:off x="9344608" y="5428433"/>
            <a:ext cx="418324" cy="17926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18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8D94-1C0A-923D-05AE-ADA068F15372}"/>
              </a:ext>
            </a:extLst>
          </p:cNvPr>
          <p:cNvSpPr txBox="1">
            <a:spLocks/>
          </p:cNvSpPr>
          <p:nvPr/>
        </p:nvSpPr>
        <p:spPr>
          <a:xfrm>
            <a:off x="792576" y="507124"/>
            <a:ext cx="9604004" cy="838200"/>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a:solidFill>
                  <a:srgbClr val="009193"/>
                </a:solidFill>
                <a:latin typeface="Franklin Gothic Demi Cond" panose="020B0603020102020204" pitchFamily="34" charset="0"/>
                <a:cs typeface="Arial" panose="020B0604020202020204" pitchFamily="34" charset="0"/>
              </a:rPr>
              <a:t>Annual Demographics: Ethnicity</a:t>
            </a:r>
            <a:endParaRPr lang="en-US" sz="4400" b="1" dirty="0">
              <a:solidFill>
                <a:srgbClr val="009193"/>
              </a:solidFill>
              <a:latin typeface="Franklin Gothic Demi Cond" panose="020B06030201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D1147C0A-8C9B-554F-8E93-7DEF7A5950E4}"/>
              </a:ext>
            </a:extLst>
          </p:cNvPr>
          <p:cNvGraphicFramePr>
            <a:graphicFrameLocks/>
          </p:cNvGraphicFramePr>
          <p:nvPr>
            <p:extLst>
              <p:ext uri="{D42A27DB-BD31-4B8C-83A1-F6EECF244321}">
                <p14:modId xmlns:p14="http://schemas.microsoft.com/office/powerpoint/2010/main" val="883396213"/>
              </p:ext>
            </p:extLst>
          </p:nvPr>
        </p:nvGraphicFramePr>
        <p:xfrm>
          <a:off x="792576" y="1315871"/>
          <a:ext cx="9604004" cy="503500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A33AE9-4305-BB01-819B-83376BAFFEF9}"/>
              </a:ext>
            </a:extLst>
          </p:cNvPr>
          <p:cNvSpPr txBox="1"/>
          <p:nvPr/>
        </p:nvSpPr>
        <p:spPr>
          <a:xfrm>
            <a:off x="9794782" y="2002598"/>
            <a:ext cx="1511559" cy="276999"/>
          </a:xfrm>
          <a:prstGeom prst="rect">
            <a:avLst/>
          </a:prstGeom>
          <a:noFill/>
        </p:spPr>
        <p:txBody>
          <a:bodyPr wrap="square" rtlCol="0">
            <a:spAutoFit/>
          </a:bodyPr>
          <a:lstStyle/>
          <a:p>
            <a:r>
              <a:rPr lang="en-US" sz="1200" b="1" dirty="0">
                <a:solidFill>
                  <a:srgbClr val="C00000"/>
                </a:solidFill>
              </a:rPr>
              <a:t>Latinx</a:t>
            </a:r>
          </a:p>
        </p:txBody>
      </p:sp>
      <p:sp>
        <p:nvSpPr>
          <p:cNvPr id="6" name="TextBox 5">
            <a:extLst>
              <a:ext uri="{FF2B5EF4-FFF2-40B4-BE49-F238E27FC236}">
                <a16:creationId xmlns:a16="http://schemas.microsoft.com/office/drawing/2014/main" id="{A2C2188C-62C4-0D5D-6077-F4C6367C20A9}"/>
              </a:ext>
            </a:extLst>
          </p:cNvPr>
          <p:cNvSpPr txBox="1"/>
          <p:nvPr/>
        </p:nvSpPr>
        <p:spPr>
          <a:xfrm>
            <a:off x="9906194" y="2831240"/>
            <a:ext cx="1511559" cy="276999"/>
          </a:xfrm>
          <a:prstGeom prst="rect">
            <a:avLst/>
          </a:prstGeom>
          <a:noFill/>
        </p:spPr>
        <p:txBody>
          <a:bodyPr wrap="square" rtlCol="0">
            <a:spAutoFit/>
          </a:bodyPr>
          <a:lstStyle/>
          <a:p>
            <a:r>
              <a:rPr lang="en-US" sz="1200" b="1" dirty="0">
                <a:solidFill>
                  <a:srgbClr val="C00000"/>
                </a:solidFill>
              </a:rPr>
              <a:t>White</a:t>
            </a:r>
          </a:p>
        </p:txBody>
      </p:sp>
      <p:sp>
        <p:nvSpPr>
          <p:cNvPr id="8" name="TextBox 7">
            <a:extLst>
              <a:ext uri="{FF2B5EF4-FFF2-40B4-BE49-F238E27FC236}">
                <a16:creationId xmlns:a16="http://schemas.microsoft.com/office/drawing/2014/main" id="{1B33C27C-0935-FF8B-F6FA-8464B5F183F1}"/>
              </a:ext>
            </a:extLst>
          </p:cNvPr>
          <p:cNvSpPr txBox="1"/>
          <p:nvPr/>
        </p:nvSpPr>
        <p:spPr>
          <a:xfrm>
            <a:off x="9948815" y="3087063"/>
            <a:ext cx="1511559" cy="276999"/>
          </a:xfrm>
          <a:prstGeom prst="rect">
            <a:avLst/>
          </a:prstGeom>
          <a:noFill/>
        </p:spPr>
        <p:txBody>
          <a:bodyPr wrap="square" rtlCol="0">
            <a:spAutoFit/>
          </a:bodyPr>
          <a:lstStyle/>
          <a:p>
            <a:r>
              <a:rPr lang="en-US" sz="1200" b="1" dirty="0">
                <a:solidFill>
                  <a:srgbClr val="C00000"/>
                </a:solidFill>
              </a:rPr>
              <a:t>Asian</a:t>
            </a:r>
          </a:p>
        </p:txBody>
      </p:sp>
      <p:sp>
        <p:nvSpPr>
          <p:cNvPr id="10" name="TextBox 9">
            <a:extLst>
              <a:ext uri="{FF2B5EF4-FFF2-40B4-BE49-F238E27FC236}">
                <a16:creationId xmlns:a16="http://schemas.microsoft.com/office/drawing/2014/main" id="{A588308B-A14D-652D-D807-6612CD040F40}"/>
              </a:ext>
            </a:extLst>
          </p:cNvPr>
          <p:cNvSpPr txBox="1"/>
          <p:nvPr/>
        </p:nvSpPr>
        <p:spPr>
          <a:xfrm>
            <a:off x="9917914" y="5383295"/>
            <a:ext cx="1991364" cy="276999"/>
          </a:xfrm>
          <a:prstGeom prst="rect">
            <a:avLst/>
          </a:prstGeom>
          <a:noFill/>
        </p:spPr>
        <p:txBody>
          <a:bodyPr wrap="square" rtlCol="0">
            <a:spAutoFit/>
          </a:bodyPr>
          <a:lstStyle/>
          <a:p>
            <a:r>
              <a:rPr lang="en-US" sz="1200" b="1" dirty="0">
                <a:solidFill>
                  <a:srgbClr val="C00000"/>
                </a:solidFill>
              </a:rPr>
              <a:t>Unknown</a:t>
            </a:r>
          </a:p>
        </p:txBody>
      </p:sp>
      <p:sp>
        <p:nvSpPr>
          <p:cNvPr id="11" name="TextBox 10">
            <a:extLst>
              <a:ext uri="{FF2B5EF4-FFF2-40B4-BE49-F238E27FC236}">
                <a16:creationId xmlns:a16="http://schemas.microsoft.com/office/drawing/2014/main" id="{C5539E47-F913-2093-F61D-BD775C197669}"/>
              </a:ext>
            </a:extLst>
          </p:cNvPr>
          <p:cNvSpPr txBox="1"/>
          <p:nvPr/>
        </p:nvSpPr>
        <p:spPr>
          <a:xfrm>
            <a:off x="9917914" y="3665694"/>
            <a:ext cx="1991364" cy="276999"/>
          </a:xfrm>
          <a:prstGeom prst="rect">
            <a:avLst/>
          </a:prstGeom>
          <a:noFill/>
        </p:spPr>
        <p:txBody>
          <a:bodyPr wrap="square" rtlCol="0">
            <a:spAutoFit/>
          </a:bodyPr>
          <a:lstStyle/>
          <a:p>
            <a:r>
              <a:rPr lang="en-US" sz="1200" b="1" dirty="0">
                <a:solidFill>
                  <a:srgbClr val="C00000"/>
                </a:solidFill>
              </a:rPr>
              <a:t>Black/African American</a:t>
            </a:r>
          </a:p>
        </p:txBody>
      </p:sp>
      <p:sp>
        <p:nvSpPr>
          <p:cNvPr id="12" name="TextBox 11">
            <a:extLst>
              <a:ext uri="{FF2B5EF4-FFF2-40B4-BE49-F238E27FC236}">
                <a16:creationId xmlns:a16="http://schemas.microsoft.com/office/drawing/2014/main" id="{EA3DD114-5260-CB86-33EA-E2BAB92F4BA9}"/>
              </a:ext>
            </a:extLst>
          </p:cNvPr>
          <p:cNvSpPr txBox="1"/>
          <p:nvPr/>
        </p:nvSpPr>
        <p:spPr>
          <a:xfrm>
            <a:off x="9794782" y="4830255"/>
            <a:ext cx="1991364" cy="276999"/>
          </a:xfrm>
          <a:prstGeom prst="rect">
            <a:avLst/>
          </a:prstGeom>
          <a:noFill/>
        </p:spPr>
        <p:txBody>
          <a:bodyPr wrap="square" rtlCol="0">
            <a:spAutoFit/>
          </a:bodyPr>
          <a:lstStyle/>
          <a:p>
            <a:r>
              <a:rPr lang="en-US" sz="1200" b="1" dirty="0">
                <a:solidFill>
                  <a:srgbClr val="C00000"/>
                </a:solidFill>
              </a:rPr>
              <a:t>Two+</a:t>
            </a:r>
          </a:p>
        </p:txBody>
      </p:sp>
      <p:sp>
        <p:nvSpPr>
          <p:cNvPr id="13" name="TextBox 12">
            <a:extLst>
              <a:ext uri="{FF2B5EF4-FFF2-40B4-BE49-F238E27FC236}">
                <a16:creationId xmlns:a16="http://schemas.microsoft.com/office/drawing/2014/main" id="{D9E95386-DE4E-046C-89D6-0BE0CA5D445D}"/>
              </a:ext>
            </a:extLst>
          </p:cNvPr>
          <p:cNvSpPr txBox="1"/>
          <p:nvPr/>
        </p:nvSpPr>
        <p:spPr>
          <a:xfrm>
            <a:off x="10156677" y="5617943"/>
            <a:ext cx="1991364" cy="276999"/>
          </a:xfrm>
          <a:prstGeom prst="rect">
            <a:avLst/>
          </a:prstGeom>
          <a:noFill/>
        </p:spPr>
        <p:txBody>
          <a:bodyPr wrap="square" rtlCol="0">
            <a:spAutoFit/>
          </a:bodyPr>
          <a:lstStyle/>
          <a:p>
            <a:r>
              <a:rPr lang="en-US" sz="1200" b="1" dirty="0">
                <a:solidFill>
                  <a:srgbClr val="C00000"/>
                </a:solidFill>
              </a:rPr>
              <a:t>Pacific Islander</a:t>
            </a:r>
          </a:p>
        </p:txBody>
      </p:sp>
      <p:sp>
        <p:nvSpPr>
          <p:cNvPr id="14" name="TextBox 13">
            <a:extLst>
              <a:ext uri="{FF2B5EF4-FFF2-40B4-BE49-F238E27FC236}">
                <a16:creationId xmlns:a16="http://schemas.microsoft.com/office/drawing/2014/main" id="{87C407D2-AEA3-5C12-FEA4-1FA9E43DF933}"/>
              </a:ext>
            </a:extLst>
          </p:cNvPr>
          <p:cNvSpPr txBox="1"/>
          <p:nvPr/>
        </p:nvSpPr>
        <p:spPr>
          <a:xfrm>
            <a:off x="10156677" y="5821134"/>
            <a:ext cx="1991364" cy="276999"/>
          </a:xfrm>
          <a:prstGeom prst="rect">
            <a:avLst/>
          </a:prstGeom>
          <a:noFill/>
        </p:spPr>
        <p:txBody>
          <a:bodyPr wrap="square" rtlCol="0">
            <a:spAutoFit/>
          </a:bodyPr>
          <a:lstStyle/>
          <a:p>
            <a:r>
              <a:rPr lang="en-US" sz="1200" b="1" dirty="0">
                <a:solidFill>
                  <a:srgbClr val="C00000"/>
                </a:solidFill>
              </a:rPr>
              <a:t>American Indian</a:t>
            </a:r>
          </a:p>
        </p:txBody>
      </p:sp>
    </p:spTree>
    <p:extLst>
      <p:ext uri="{BB962C8B-B14F-4D97-AF65-F5344CB8AC3E}">
        <p14:creationId xmlns:p14="http://schemas.microsoft.com/office/powerpoint/2010/main" val="198126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7B6E-9025-1866-4494-94C18FB2027A}"/>
              </a:ext>
            </a:extLst>
          </p:cNvPr>
          <p:cNvSpPr>
            <a:spLocks noGrp="1"/>
          </p:cNvSpPr>
          <p:nvPr>
            <p:ph type="title"/>
          </p:nvPr>
        </p:nvSpPr>
        <p:spPr>
          <a:xfrm>
            <a:off x="743436" y="407168"/>
            <a:ext cx="11080143" cy="928414"/>
          </a:xfrm>
        </p:spPr>
        <p:txBody>
          <a:bodyPr>
            <a:normAutofit/>
          </a:bodyPr>
          <a:lstStyle/>
          <a:p>
            <a:r>
              <a:rPr lang="en-US" sz="3600" b="1" dirty="0">
                <a:solidFill>
                  <a:srgbClr val="FFC000"/>
                </a:solidFill>
              </a:rPr>
              <a:t>DUAL ENROLLMENT</a:t>
            </a:r>
          </a:p>
        </p:txBody>
      </p:sp>
      <p:graphicFrame>
        <p:nvGraphicFramePr>
          <p:cNvPr id="4" name="Chart 3">
            <a:extLst>
              <a:ext uri="{FF2B5EF4-FFF2-40B4-BE49-F238E27FC236}">
                <a16:creationId xmlns:a16="http://schemas.microsoft.com/office/drawing/2014/main" id="{00177DBD-4EE8-463D-94FA-B11578A3B2F1}"/>
              </a:ext>
            </a:extLst>
          </p:cNvPr>
          <p:cNvGraphicFramePr>
            <a:graphicFrameLocks/>
          </p:cNvGraphicFramePr>
          <p:nvPr>
            <p:extLst>
              <p:ext uri="{D42A27DB-BD31-4B8C-83A1-F6EECF244321}">
                <p14:modId xmlns:p14="http://schemas.microsoft.com/office/powerpoint/2010/main" val="2049793506"/>
              </p:ext>
            </p:extLst>
          </p:nvPr>
        </p:nvGraphicFramePr>
        <p:xfrm>
          <a:off x="813067" y="1335581"/>
          <a:ext cx="10635497" cy="4915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74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3A20-E704-4B4C-9D76-F622DD9151A8}"/>
              </a:ext>
            </a:extLst>
          </p:cNvPr>
          <p:cNvSpPr>
            <a:spLocks noGrp="1"/>
          </p:cNvSpPr>
          <p:nvPr>
            <p:ph type="title"/>
          </p:nvPr>
        </p:nvSpPr>
        <p:spPr>
          <a:xfrm>
            <a:off x="1489230" y="226087"/>
            <a:ext cx="9604004" cy="1066500"/>
          </a:xfrm>
        </p:spPr>
        <p:txBody>
          <a:bodyPr>
            <a:normAutofit/>
          </a:bodyPr>
          <a:lstStyle/>
          <a:p>
            <a:r>
              <a:rPr lang="en-US" sz="4000" b="1" dirty="0">
                <a:solidFill>
                  <a:srgbClr val="FFC000"/>
                </a:solidFill>
                <a:latin typeface="Franklin Gothic Demi Cond" panose="020B0603020102020204" pitchFamily="34" charset="0"/>
              </a:rPr>
              <a:t>Spring Census Trend</a:t>
            </a:r>
          </a:p>
        </p:txBody>
      </p:sp>
      <p:sp>
        <p:nvSpPr>
          <p:cNvPr id="6" name="Oval 5">
            <a:extLst>
              <a:ext uri="{FF2B5EF4-FFF2-40B4-BE49-F238E27FC236}">
                <a16:creationId xmlns:a16="http://schemas.microsoft.com/office/drawing/2014/main" id="{E3B0D760-DD02-A64B-B910-50B37B6612A5}"/>
              </a:ext>
            </a:extLst>
          </p:cNvPr>
          <p:cNvSpPr/>
          <p:nvPr/>
        </p:nvSpPr>
        <p:spPr>
          <a:xfrm>
            <a:off x="4433455" y="1560946"/>
            <a:ext cx="591127" cy="277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2FA3F7-8DB4-2F42-B439-B28943B0A37F}"/>
              </a:ext>
            </a:extLst>
          </p:cNvPr>
          <p:cNvSpPr/>
          <p:nvPr/>
        </p:nvSpPr>
        <p:spPr>
          <a:xfrm>
            <a:off x="4350327" y="2728214"/>
            <a:ext cx="591127" cy="277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E010222-D746-5B41-8060-8F249E49E4AC}"/>
              </a:ext>
            </a:extLst>
          </p:cNvPr>
          <p:cNvSpPr/>
          <p:nvPr/>
        </p:nvSpPr>
        <p:spPr>
          <a:xfrm>
            <a:off x="4387272" y="3839872"/>
            <a:ext cx="591127" cy="277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29BCCF-2E74-9544-AE49-C56FBC2D7A45}"/>
              </a:ext>
            </a:extLst>
          </p:cNvPr>
          <p:cNvSpPr/>
          <p:nvPr/>
        </p:nvSpPr>
        <p:spPr>
          <a:xfrm>
            <a:off x="4387272" y="4951530"/>
            <a:ext cx="591127" cy="277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C2F9684-D02B-4348-AAEE-DCAAF8A88BF2}"/>
              </a:ext>
            </a:extLst>
          </p:cNvPr>
          <p:cNvCxnSpPr>
            <a:cxnSpLocks/>
          </p:cNvCxnSpPr>
          <p:nvPr/>
        </p:nvCxnSpPr>
        <p:spPr>
          <a:xfrm flipV="1">
            <a:off x="4682834" y="1962081"/>
            <a:ext cx="0" cy="688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A917BA1-11ED-7A49-A93B-FC0F578A5C01}"/>
              </a:ext>
            </a:extLst>
          </p:cNvPr>
          <p:cNvCxnSpPr>
            <a:cxnSpLocks/>
          </p:cNvCxnSpPr>
          <p:nvPr/>
        </p:nvCxnSpPr>
        <p:spPr>
          <a:xfrm flipV="1">
            <a:off x="4645890" y="3084622"/>
            <a:ext cx="0" cy="688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65DFA-FD29-654A-B269-CC2DAFA095F3}"/>
              </a:ext>
            </a:extLst>
          </p:cNvPr>
          <p:cNvSpPr txBox="1"/>
          <p:nvPr/>
        </p:nvSpPr>
        <p:spPr>
          <a:xfrm>
            <a:off x="4770581" y="2152973"/>
            <a:ext cx="831272" cy="369332"/>
          </a:xfrm>
          <a:prstGeom prst="rect">
            <a:avLst/>
          </a:prstGeom>
          <a:solidFill>
            <a:srgbClr val="FFFF00"/>
          </a:solidFill>
        </p:spPr>
        <p:txBody>
          <a:bodyPr wrap="square" rtlCol="0">
            <a:spAutoFit/>
          </a:bodyPr>
          <a:lstStyle/>
          <a:p>
            <a:r>
              <a:rPr lang="en-US" dirty="0">
                <a:latin typeface="Franklin Gothic Medium Cond" panose="020B0606030402020204" pitchFamily="34" charset="0"/>
              </a:rPr>
              <a:t>-3,214</a:t>
            </a:r>
          </a:p>
        </p:txBody>
      </p:sp>
      <p:sp>
        <p:nvSpPr>
          <p:cNvPr id="17" name="TextBox 16">
            <a:extLst>
              <a:ext uri="{FF2B5EF4-FFF2-40B4-BE49-F238E27FC236}">
                <a16:creationId xmlns:a16="http://schemas.microsoft.com/office/drawing/2014/main" id="{74DA68F4-037B-DA4A-BF7E-AF26BC22BE9E}"/>
              </a:ext>
            </a:extLst>
          </p:cNvPr>
          <p:cNvSpPr txBox="1"/>
          <p:nvPr/>
        </p:nvSpPr>
        <p:spPr>
          <a:xfrm>
            <a:off x="4770581" y="3278395"/>
            <a:ext cx="831272" cy="369332"/>
          </a:xfrm>
          <a:prstGeom prst="rect">
            <a:avLst/>
          </a:prstGeom>
          <a:solidFill>
            <a:srgbClr val="FFFF00"/>
          </a:solidFill>
        </p:spPr>
        <p:txBody>
          <a:bodyPr wrap="square" rtlCol="0">
            <a:spAutoFit/>
          </a:bodyPr>
          <a:lstStyle/>
          <a:p>
            <a:r>
              <a:rPr lang="en-US" dirty="0">
                <a:latin typeface="Franklin Gothic Medium Cond" panose="020B0606030402020204" pitchFamily="34" charset="0"/>
              </a:rPr>
              <a:t>-2,238</a:t>
            </a:r>
          </a:p>
        </p:txBody>
      </p:sp>
      <p:grpSp>
        <p:nvGrpSpPr>
          <p:cNvPr id="3" name="Group 2">
            <a:extLst>
              <a:ext uri="{FF2B5EF4-FFF2-40B4-BE49-F238E27FC236}">
                <a16:creationId xmlns:a16="http://schemas.microsoft.com/office/drawing/2014/main" id="{4F163ED1-0A0C-A1D9-89F5-3EBCCD47E2F2}"/>
              </a:ext>
            </a:extLst>
          </p:cNvPr>
          <p:cNvGrpSpPr/>
          <p:nvPr/>
        </p:nvGrpSpPr>
        <p:grpSpPr>
          <a:xfrm>
            <a:off x="1489230" y="1280648"/>
            <a:ext cx="9213540" cy="4985459"/>
            <a:chOff x="2211842" y="1202904"/>
            <a:chExt cx="9213540" cy="4985459"/>
          </a:xfrm>
        </p:grpSpPr>
        <p:graphicFrame>
          <p:nvGraphicFramePr>
            <p:cNvPr id="19" name="Chart 18">
              <a:extLst>
                <a:ext uri="{FF2B5EF4-FFF2-40B4-BE49-F238E27FC236}">
                  <a16:creationId xmlns:a16="http://schemas.microsoft.com/office/drawing/2014/main" id="{DBD3DD64-D248-2448-99E5-25BD4D996F06}"/>
                </a:ext>
              </a:extLst>
            </p:cNvPr>
            <p:cNvGraphicFramePr>
              <a:graphicFrameLocks/>
            </p:cNvGraphicFramePr>
            <p:nvPr>
              <p:extLst>
                <p:ext uri="{D42A27DB-BD31-4B8C-83A1-F6EECF244321}">
                  <p14:modId xmlns:p14="http://schemas.microsoft.com/office/powerpoint/2010/main" val="2417502032"/>
                </p:ext>
              </p:extLst>
            </p:nvPr>
          </p:nvGraphicFramePr>
          <p:xfrm>
            <a:off x="2211842" y="1202904"/>
            <a:ext cx="9213540" cy="49854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a:extLst>
                <a:ext uri="{FF2B5EF4-FFF2-40B4-BE49-F238E27FC236}">
                  <a16:creationId xmlns:a16="http://schemas.microsoft.com/office/drawing/2014/main" id="{A5171D10-1FEE-E54F-8223-A9994500F107}"/>
                </a:ext>
              </a:extLst>
            </p:cNvPr>
            <p:cNvSpPr txBox="1">
              <a:spLocks/>
            </p:cNvSpPr>
            <p:nvPr/>
          </p:nvSpPr>
          <p:spPr>
            <a:xfrm>
              <a:off x="9010811" y="1935173"/>
              <a:ext cx="1243029" cy="369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60" baseline="0">
                  <a:solidFill>
                    <a:schemeClr val="accent1">
                      <a:lumMod val="50000"/>
                    </a:schemeClr>
                  </a:solidFill>
                  <a:latin typeface="Helvetica" pitchFamily="2" charset="0"/>
                  <a:ea typeface="+mj-ea"/>
                  <a:cs typeface="+mj-cs"/>
                </a:defRPr>
              </a:lvl1pPr>
            </a:lstStyle>
            <a:p>
              <a:r>
                <a:rPr lang="en-US" sz="1600" b="1" dirty="0">
                  <a:solidFill>
                    <a:srgbClr val="FF0000"/>
                  </a:solidFill>
                  <a:latin typeface="Franklin Gothic Demi Cond" panose="020B0603020102020204" pitchFamily="34" charset="0"/>
                </a:rPr>
                <a:t>-2,238 (-16%) </a:t>
              </a:r>
            </a:p>
          </p:txBody>
        </p:sp>
        <p:sp>
          <p:nvSpPr>
            <p:cNvPr id="20" name="Title 1">
              <a:extLst>
                <a:ext uri="{FF2B5EF4-FFF2-40B4-BE49-F238E27FC236}">
                  <a16:creationId xmlns:a16="http://schemas.microsoft.com/office/drawing/2014/main" id="{8E20E5D1-3753-2C47-9BA8-ACC785C0356C}"/>
                </a:ext>
              </a:extLst>
            </p:cNvPr>
            <p:cNvSpPr txBox="1">
              <a:spLocks/>
            </p:cNvSpPr>
            <p:nvPr/>
          </p:nvSpPr>
          <p:spPr>
            <a:xfrm>
              <a:off x="10240818" y="2642464"/>
              <a:ext cx="1184563" cy="36933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800" kern="1200" spc="-60" baseline="0">
                  <a:solidFill>
                    <a:schemeClr val="accent1">
                      <a:lumMod val="50000"/>
                    </a:schemeClr>
                  </a:solidFill>
                  <a:latin typeface="Helvetica" pitchFamily="2" charset="0"/>
                  <a:ea typeface="+mj-ea"/>
                  <a:cs typeface="+mj-cs"/>
                </a:defRPr>
              </a:lvl1pPr>
            </a:lstStyle>
            <a:p>
              <a:r>
                <a:rPr lang="en-US" sz="1600" b="1" dirty="0">
                  <a:solidFill>
                    <a:srgbClr val="FF0000"/>
                  </a:solidFill>
                  <a:latin typeface="Franklin Gothic Demi Cond" panose="020B0603020102020204" pitchFamily="34" charset="0"/>
                </a:rPr>
                <a:t>--3,124 (-27%)</a:t>
              </a:r>
            </a:p>
          </p:txBody>
        </p:sp>
        <p:sp>
          <p:nvSpPr>
            <p:cNvPr id="21" name="Title 1">
              <a:extLst>
                <a:ext uri="{FF2B5EF4-FFF2-40B4-BE49-F238E27FC236}">
                  <a16:creationId xmlns:a16="http://schemas.microsoft.com/office/drawing/2014/main" id="{B44737DD-797B-E748-84E9-31E09C1E61FF}"/>
                </a:ext>
              </a:extLst>
            </p:cNvPr>
            <p:cNvSpPr txBox="1">
              <a:spLocks/>
            </p:cNvSpPr>
            <p:nvPr/>
          </p:nvSpPr>
          <p:spPr>
            <a:xfrm>
              <a:off x="9850383" y="4585436"/>
              <a:ext cx="1134812" cy="369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60" baseline="0">
                  <a:solidFill>
                    <a:schemeClr val="accent1">
                      <a:lumMod val="50000"/>
                    </a:schemeClr>
                  </a:solidFill>
                  <a:latin typeface="Helvetica" pitchFamily="2" charset="0"/>
                  <a:ea typeface="+mj-ea"/>
                  <a:cs typeface="+mj-cs"/>
                </a:defRPr>
              </a:lvl1pPr>
            </a:lstStyle>
            <a:p>
              <a:r>
                <a:rPr lang="en-US" sz="1600" b="1" dirty="0">
                  <a:solidFill>
                    <a:srgbClr val="FF0000"/>
                  </a:solidFill>
                  <a:latin typeface="Franklin Gothic Demi Cond" panose="020B0603020102020204" pitchFamily="34" charset="0"/>
                </a:rPr>
                <a:t>-322 (-25%)</a:t>
              </a:r>
            </a:p>
          </p:txBody>
        </p:sp>
      </p:grpSp>
      <p:sp>
        <p:nvSpPr>
          <p:cNvPr id="18" name="Left Brace 17">
            <a:extLst>
              <a:ext uri="{FF2B5EF4-FFF2-40B4-BE49-F238E27FC236}">
                <a16:creationId xmlns:a16="http://schemas.microsoft.com/office/drawing/2014/main" id="{4984D85A-B77A-1C24-391A-021BBC82222A}"/>
              </a:ext>
            </a:extLst>
          </p:cNvPr>
          <p:cNvSpPr/>
          <p:nvPr/>
        </p:nvSpPr>
        <p:spPr>
          <a:xfrm rot="6634011">
            <a:off x="8451421" y="1709356"/>
            <a:ext cx="93069" cy="129273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00A9D85F-C6E4-9C0E-3CAF-A672EA5BD42D}"/>
              </a:ext>
            </a:extLst>
          </p:cNvPr>
          <p:cNvSpPr/>
          <p:nvPr/>
        </p:nvSpPr>
        <p:spPr>
          <a:xfrm rot="7337949">
            <a:off x="9644829" y="2398505"/>
            <a:ext cx="93069" cy="129273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A87636D5-949A-CBB7-5A6E-0CB6C3078CA2}"/>
              </a:ext>
            </a:extLst>
          </p:cNvPr>
          <p:cNvSpPr/>
          <p:nvPr/>
        </p:nvSpPr>
        <p:spPr>
          <a:xfrm rot="5701490">
            <a:off x="9352094" y="4340739"/>
            <a:ext cx="93069" cy="129273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773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CCA8DE6-C185-7EF8-DEFE-5DA0D729F788}"/>
              </a:ext>
            </a:extLst>
          </p:cNvPr>
          <p:cNvGraphicFramePr>
            <a:graphicFrameLocks/>
          </p:cNvGraphicFramePr>
          <p:nvPr>
            <p:extLst>
              <p:ext uri="{D42A27DB-BD31-4B8C-83A1-F6EECF244321}">
                <p14:modId xmlns:p14="http://schemas.microsoft.com/office/powerpoint/2010/main" val="3090902884"/>
              </p:ext>
            </p:extLst>
          </p:nvPr>
        </p:nvGraphicFramePr>
        <p:xfrm>
          <a:off x="759930" y="1617057"/>
          <a:ext cx="10075881" cy="478918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2076060A-0178-E45A-6188-E468DF62D796}"/>
              </a:ext>
            </a:extLst>
          </p:cNvPr>
          <p:cNvSpPr txBox="1">
            <a:spLocks/>
          </p:cNvSpPr>
          <p:nvPr/>
        </p:nvSpPr>
        <p:spPr>
          <a:xfrm>
            <a:off x="415169" y="291495"/>
            <a:ext cx="11111245"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007088"/>
                </a:solidFill>
              </a:rPr>
              <a:t>Fall Enrollment Trend</a:t>
            </a:r>
            <a:endParaRPr lang="en-US" sz="1200" dirty="0">
              <a:solidFill>
                <a:srgbClr val="007088"/>
              </a:solidFill>
            </a:endParaRPr>
          </a:p>
        </p:txBody>
      </p:sp>
      <p:cxnSp>
        <p:nvCxnSpPr>
          <p:cNvPr id="7" name="Straight Arrow Connector 6">
            <a:extLst>
              <a:ext uri="{FF2B5EF4-FFF2-40B4-BE49-F238E27FC236}">
                <a16:creationId xmlns:a16="http://schemas.microsoft.com/office/drawing/2014/main" id="{3930C021-6C1A-5734-8B30-AE01DAE15F91}"/>
              </a:ext>
            </a:extLst>
          </p:cNvPr>
          <p:cNvCxnSpPr>
            <a:cxnSpLocks/>
          </p:cNvCxnSpPr>
          <p:nvPr/>
        </p:nvCxnSpPr>
        <p:spPr>
          <a:xfrm>
            <a:off x="5006898" y="1885149"/>
            <a:ext cx="1970761" cy="78103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FB1F27-E1E5-5E9B-464A-09D2A369AD6A}"/>
              </a:ext>
            </a:extLst>
          </p:cNvPr>
          <p:cNvCxnSpPr>
            <a:cxnSpLocks/>
          </p:cNvCxnSpPr>
          <p:nvPr/>
        </p:nvCxnSpPr>
        <p:spPr>
          <a:xfrm>
            <a:off x="1579797" y="3447785"/>
            <a:ext cx="2117896" cy="41722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D14F7A-5D2B-F3CC-65C8-1DF046C3F90B}"/>
              </a:ext>
            </a:extLst>
          </p:cNvPr>
          <p:cNvCxnSpPr>
            <a:cxnSpLocks/>
          </p:cNvCxnSpPr>
          <p:nvPr/>
        </p:nvCxnSpPr>
        <p:spPr>
          <a:xfrm>
            <a:off x="7931650" y="4708799"/>
            <a:ext cx="2421276" cy="21773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B7AC8B-BB20-10A1-C31A-4E6ACBBC729D}"/>
              </a:ext>
            </a:extLst>
          </p:cNvPr>
          <p:cNvSpPr txBox="1"/>
          <p:nvPr/>
        </p:nvSpPr>
        <p:spPr>
          <a:xfrm>
            <a:off x="5970791" y="1874116"/>
            <a:ext cx="1006868" cy="369332"/>
          </a:xfrm>
          <a:prstGeom prst="rect">
            <a:avLst/>
          </a:prstGeom>
          <a:noFill/>
        </p:spPr>
        <p:txBody>
          <a:bodyPr wrap="square" rtlCol="0">
            <a:spAutoFit/>
          </a:bodyPr>
          <a:lstStyle/>
          <a:p>
            <a:r>
              <a:rPr lang="en-US" b="1" dirty="0">
                <a:solidFill>
                  <a:srgbClr val="FF0000"/>
                </a:solidFill>
              </a:rPr>
              <a:t>-21%</a:t>
            </a:r>
          </a:p>
        </p:txBody>
      </p:sp>
      <p:sp>
        <p:nvSpPr>
          <p:cNvPr id="14" name="TextBox 13">
            <a:extLst>
              <a:ext uri="{FF2B5EF4-FFF2-40B4-BE49-F238E27FC236}">
                <a16:creationId xmlns:a16="http://schemas.microsoft.com/office/drawing/2014/main" id="{5D684507-7B82-9D2A-1C17-50D21C63AA34}"/>
              </a:ext>
            </a:extLst>
          </p:cNvPr>
          <p:cNvSpPr txBox="1"/>
          <p:nvPr/>
        </p:nvSpPr>
        <p:spPr>
          <a:xfrm>
            <a:off x="2381892" y="3239171"/>
            <a:ext cx="1006868" cy="369332"/>
          </a:xfrm>
          <a:prstGeom prst="rect">
            <a:avLst/>
          </a:prstGeom>
          <a:noFill/>
        </p:spPr>
        <p:txBody>
          <a:bodyPr wrap="square" rtlCol="0">
            <a:spAutoFit/>
          </a:bodyPr>
          <a:lstStyle/>
          <a:p>
            <a:r>
              <a:rPr lang="en-US" b="1" dirty="0">
                <a:solidFill>
                  <a:srgbClr val="FF0000"/>
                </a:solidFill>
              </a:rPr>
              <a:t>-28%</a:t>
            </a:r>
          </a:p>
        </p:txBody>
      </p:sp>
      <p:sp>
        <p:nvSpPr>
          <p:cNvPr id="15" name="TextBox 14">
            <a:extLst>
              <a:ext uri="{FF2B5EF4-FFF2-40B4-BE49-F238E27FC236}">
                <a16:creationId xmlns:a16="http://schemas.microsoft.com/office/drawing/2014/main" id="{E2F275FA-4D39-4051-0393-0A518C2FE9D8}"/>
              </a:ext>
            </a:extLst>
          </p:cNvPr>
          <p:cNvSpPr txBox="1"/>
          <p:nvPr/>
        </p:nvSpPr>
        <p:spPr>
          <a:xfrm>
            <a:off x="8966917" y="4448334"/>
            <a:ext cx="1006868" cy="369332"/>
          </a:xfrm>
          <a:prstGeom prst="rect">
            <a:avLst/>
          </a:prstGeom>
          <a:noFill/>
        </p:spPr>
        <p:txBody>
          <a:bodyPr wrap="square" rtlCol="0">
            <a:spAutoFit/>
          </a:bodyPr>
          <a:lstStyle/>
          <a:p>
            <a:r>
              <a:rPr lang="en-US" b="1" dirty="0">
                <a:solidFill>
                  <a:srgbClr val="FF0000"/>
                </a:solidFill>
              </a:rPr>
              <a:t>-21%</a:t>
            </a:r>
          </a:p>
        </p:txBody>
      </p:sp>
    </p:spTree>
    <p:extLst>
      <p:ext uri="{BB962C8B-B14F-4D97-AF65-F5344CB8AC3E}">
        <p14:creationId xmlns:p14="http://schemas.microsoft.com/office/powerpoint/2010/main" val="30854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E742A82-5C78-8748-AE6E-7D288D7904EE}"/>
              </a:ext>
            </a:extLst>
          </p:cNvPr>
          <p:cNvGraphicFramePr>
            <a:graphicFrameLocks/>
          </p:cNvGraphicFramePr>
          <p:nvPr>
            <p:extLst>
              <p:ext uri="{D42A27DB-BD31-4B8C-83A1-F6EECF244321}">
                <p14:modId xmlns:p14="http://schemas.microsoft.com/office/powerpoint/2010/main" val="1706692480"/>
              </p:ext>
            </p:extLst>
          </p:nvPr>
        </p:nvGraphicFramePr>
        <p:xfrm>
          <a:off x="751609" y="1934020"/>
          <a:ext cx="10504969" cy="435116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1C3FB422-8F58-EEB1-DA04-6B2B77A23547}"/>
              </a:ext>
            </a:extLst>
          </p:cNvPr>
          <p:cNvSpPr>
            <a:spLocks noGrp="1"/>
          </p:cNvSpPr>
          <p:nvPr>
            <p:ph type="title"/>
          </p:nvPr>
        </p:nvSpPr>
        <p:spPr>
          <a:xfrm>
            <a:off x="751609" y="412531"/>
            <a:ext cx="9604004" cy="956817"/>
          </a:xfrm>
        </p:spPr>
        <p:txBody>
          <a:bodyPr>
            <a:normAutofit/>
          </a:bodyPr>
          <a:lstStyle/>
          <a:p>
            <a:r>
              <a:rPr lang="en-US" sz="4400" b="1" dirty="0">
                <a:solidFill>
                  <a:srgbClr val="FFC000"/>
                </a:solidFill>
                <a:latin typeface="Franklin Gothic Demi Cond" panose="020B0603020102020204" pitchFamily="34" charset="0"/>
                <a:cs typeface="Arial" panose="020B0604020202020204" pitchFamily="34" charset="0"/>
              </a:rPr>
              <a:t>Persistence at BCC</a:t>
            </a:r>
          </a:p>
        </p:txBody>
      </p:sp>
    </p:spTree>
    <p:extLst>
      <p:ext uri="{BB962C8B-B14F-4D97-AF65-F5344CB8AC3E}">
        <p14:creationId xmlns:p14="http://schemas.microsoft.com/office/powerpoint/2010/main" val="3734319970"/>
      </p:ext>
    </p:extLst>
  </p:cSld>
  <p:clrMapOvr>
    <a:masterClrMapping/>
  </p:clrMapOvr>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Peralta - 2021 Light</Template>
  <TotalTime>12416</TotalTime>
  <Words>1873</Words>
  <Application>Microsoft Macintosh PowerPoint</Application>
  <PresentationFormat>Widescreen</PresentationFormat>
  <Paragraphs>471</Paragraphs>
  <Slides>33</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Arial</vt:lpstr>
      <vt:lpstr>ArialMT</vt:lpstr>
      <vt:lpstr>Calibri</vt:lpstr>
      <vt:lpstr>Century Gothic</vt:lpstr>
      <vt:lpstr>Franklin Gothic Demi Cond</vt:lpstr>
      <vt:lpstr>Franklin Gothic Medium</vt:lpstr>
      <vt:lpstr>Franklin Gothic Medium Cond</vt:lpstr>
      <vt:lpstr>Garamond</vt:lpstr>
      <vt:lpstr>Helvetica</vt:lpstr>
      <vt:lpstr>Palatino Linotype</vt:lpstr>
      <vt:lpstr>Zapf Dingbats</vt:lpstr>
      <vt:lpstr>Peralta - 2021 Light</vt:lpstr>
      <vt:lpstr>1_Peralta 2021</vt:lpstr>
      <vt:lpstr>2_Peralta 2021</vt:lpstr>
      <vt:lpstr>PowerPoint Presentation</vt:lpstr>
      <vt:lpstr>Fall 2022 enrollment update as of August 26, 2022.    </vt:lpstr>
      <vt:lpstr>PowerPoint Presentation</vt:lpstr>
      <vt:lpstr>PowerPoint Presentation</vt:lpstr>
      <vt:lpstr>PowerPoint Presentation</vt:lpstr>
      <vt:lpstr>DUAL ENROLLMENT</vt:lpstr>
      <vt:lpstr>Spring Census Trend</vt:lpstr>
      <vt:lpstr>PowerPoint Presentation</vt:lpstr>
      <vt:lpstr>Persistence at BCC</vt:lpstr>
      <vt:lpstr>Fall ‘20 to Spring ‘21 Persistence: First Time Students</vt:lpstr>
      <vt:lpstr>COURSE SUCCESS, RETENTION, WITHDRAWAL RATES</vt:lpstr>
      <vt:lpstr>Course Success &amp; Retention: 2020-21</vt:lpstr>
      <vt:lpstr>Course Success &amp; Retention: 2020-21</vt:lpstr>
      <vt:lpstr>Spring 2021 Drops: Units Taken/Earned</vt:lpstr>
      <vt:lpstr>PowerPoint Presentation</vt:lpstr>
      <vt:lpstr>Enrollment  &amp;  Educational Master Plan 2023-2027</vt:lpstr>
      <vt:lpstr>Preliminary Strategic Priorities for EMP</vt:lpstr>
      <vt:lpstr>Overview of Research</vt:lpstr>
      <vt:lpstr>Service Area Feeder School Demographics</vt:lpstr>
      <vt:lpstr>PowerPoint Presentation</vt:lpstr>
      <vt:lpstr>Service Area Enrollment Pipeline</vt:lpstr>
      <vt:lpstr>Living Wage</vt:lpstr>
      <vt:lpstr>Median Wage</vt:lpstr>
      <vt:lpstr>PowerPoint Presentation</vt:lpstr>
      <vt:lpstr>PowerPoint Presentation</vt:lpstr>
      <vt:lpstr>PowerPoint Presentation</vt:lpstr>
      <vt:lpstr>Employment Wages: Career Education</vt:lpstr>
      <vt:lpstr>Employment Wages: Career Education</vt:lpstr>
      <vt:lpstr>Employment Wages: Arts/Humanities/Social Sciences</vt:lpstr>
      <vt:lpstr>Employment Wages: STEM</vt:lpstr>
      <vt:lpstr>Student Success: Key Takeaways from Research</vt:lpstr>
      <vt:lpstr>Diversity, Equity,  Inclusion &amp;  the Global Community</vt:lpstr>
      <vt:lpstr>Diversity, Equity, Inclusion &amp; the Global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Phoumy Sayavong</cp:lastModifiedBy>
  <cp:revision>38</cp:revision>
  <dcterms:created xsi:type="dcterms:W3CDTF">2022-02-07T19:10:08Z</dcterms:created>
  <dcterms:modified xsi:type="dcterms:W3CDTF">2022-08-26T21:06:20Z</dcterms:modified>
</cp:coreProperties>
</file>