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97" r:id="rId3"/>
  </p:sldMasterIdLst>
  <p:notesMasterIdLst>
    <p:notesMasterId r:id="rId40"/>
  </p:notesMasterIdLst>
  <p:sldIdLst>
    <p:sldId id="256" r:id="rId4"/>
    <p:sldId id="355" r:id="rId5"/>
    <p:sldId id="265" r:id="rId6"/>
    <p:sldId id="323" r:id="rId7"/>
    <p:sldId id="267" r:id="rId8"/>
    <p:sldId id="321" r:id="rId9"/>
    <p:sldId id="261" r:id="rId10"/>
    <p:sldId id="263" r:id="rId11"/>
    <p:sldId id="353" r:id="rId12"/>
    <p:sldId id="262" r:id="rId13"/>
    <p:sldId id="315" r:id="rId14"/>
    <p:sldId id="333" r:id="rId15"/>
    <p:sldId id="330" r:id="rId16"/>
    <p:sldId id="322" r:id="rId17"/>
    <p:sldId id="324" r:id="rId18"/>
    <p:sldId id="356" r:id="rId19"/>
    <p:sldId id="268" r:id="rId20"/>
    <p:sldId id="358" r:id="rId21"/>
    <p:sldId id="299" r:id="rId22"/>
    <p:sldId id="300" r:id="rId23"/>
    <p:sldId id="270" r:id="rId24"/>
    <p:sldId id="274" r:id="rId25"/>
    <p:sldId id="279" r:id="rId26"/>
    <p:sldId id="280" r:id="rId27"/>
    <p:sldId id="310" r:id="rId28"/>
    <p:sldId id="303" r:id="rId29"/>
    <p:sldId id="282" r:id="rId30"/>
    <p:sldId id="284" r:id="rId31"/>
    <p:sldId id="287" r:id="rId32"/>
    <p:sldId id="288" r:id="rId33"/>
    <p:sldId id="291" r:id="rId34"/>
    <p:sldId id="292" r:id="rId35"/>
    <p:sldId id="296" r:id="rId36"/>
    <p:sldId id="294" r:id="rId37"/>
    <p:sldId id="295" r:id="rId38"/>
    <p:sldId id="30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496460-A9DF-4172-47E8-E9F9E42AA750}" name="Angelica Garcia" initials="AG" userId="S::angelicagarcia@peralta.edu::e4759e87-aa36-4544-9c2a-e215fa5568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88"/>
    <a:srgbClr val="947D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97"/>
    <p:restoredTop sz="93333"/>
  </p:normalViewPr>
  <p:slideViewPr>
    <p:cSldViewPr snapToGrid="0">
      <p:cViewPr varScale="1">
        <p:scale>
          <a:sx n="115" d="100"/>
          <a:sy n="115" d="100"/>
        </p:scale>
        <p:origin x="1208"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psayavong/Documents/ENROLLMENT/ENROLLMENT%20UPDATES/FALL%202022/Enrollment%20and%20Outcomes-Fall%202022.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Users\psayavong\Documents\EDUCATION%20MASTER%20PLAN\EMP%202023-27\EMP%20Research%20Data.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Users\psayavong\Documents\EDUCATION%20MASTER%20PLAN\EMP%202023-27\EMP%20Research%20Data.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psayavong/Documents/ENROLLMENT/ENROLLMENT%20UPDATES/FALL%202022/Enrollment%20and%20Outcomes-Fall%202022.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Users/psayavong/Documents/ENROLLMENT/ENROLLMENT%20UPDATES/Success%20by%20College%20by%20Annu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Users/psayavong/Documents/ENROLLMENT/Enrollment%20and%20Outcomes-2021.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Users/psayavong/Documents/ENROLLMENT/Enrollment%20and%20Outcomes-2021.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Users/psayavong/Documents/ENROLLMENT/ENROLLMENT%20UPDATES/FALL%202022/Enrollment%20and%20Outcomes-Fall%202022.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Users/psayavong/Documents/ENROLLMENT/Enrollment%20and%20Outcomes-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Users/psayavong/Downloads/Success%20by%20College%20by%20Annual.csv"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Users/psayavong/Documents/ENROLLMENT/Enrollment%20and%20Outcomes-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1993729262810626E-2"/>
          <c:y val="3.8980480461627109E-2"/>
          <c:w val="0.97334726830486529"/>
          <c:h val="0.7630486251498042"/>
        </c:manualLayout>
      </c:layout>
      <c:barChart>
        <c:barDir val="col"/>
        <c:grouping val="stacked"/>
        <c:varyColors val="0"/>
        <c:ser>
          <c:idx val="0"/>
          <c:order val="0"/>
          <c:tx>
            <c:strRef>
              <c:f>'Annual Headcount'!$A$23</c:f>
              <c:strCache>
                <c:ptCount val="1"/>
                <c:pt idx="0">
                  <c:v>Female</c:v>
                </c:pt>
              </c:strCache>
            </c:strRef>
          </c:tx>
          <c:spPr>
            <a:solidFill>
              <a:srgbClr val="009193"/>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Headcount'!$E$22:$G$22</c:f>
              <c:strCache>
                <c:ptCount val="3"/>
                <c:pt idx="0">
                  <c:v>2019-20</c:v>
                </c:pt>
                <c:pt idx="1">
                  <c:v>2020-21</c:v>
                </c:pt>
                <c:pt idx="2">
                  <c:v>2021-2022</c:v>
                </c:pt>
              </c:strCache>
            </c:strRef>
          </c:cat>
          <c:val>
            <c:numRef>
              <c:f>'Annual Headcount'!$E$23:$G$23</c:f>
              <c:numCache>
                <c:formatCode>0%</c:formatCode>
                <c:ptCount val="3"/>
                <c:pt idx="0">
                  <c:v>0.5595</c:v>
                </c:pt>
                <c:pt idx="1">
                  <c:v>0.58199999999999996</c:v>
                </c:pt>
                <c:pt idx="2">
                  <c:v>0.56999999999999995</c:v>
                </c:pt>
              </c:numCache>
            </c:numRef>
          </c:val>
          <c:extLst>
            <c:ext xmlns:c16="http://schemas.microsoft.com/office/drawing/2014/chart" uri="{C3380CC4-5D6E-409C-BE32-E72D297353CC}">
              <c16:uniqueId val="{00000000-F807-9041-971E-B6E78BBF87F9}"/>
            </c:ext>
          </c:extLst>
        </c:ser>
        <c:ser>
          <c:idx val="1"/>
          <c:order val="1"/>
          <c:tx>
            <c:strRef>
              <c:f>'Annual Headcount'!$A$24</c:f>
              <c:strCache>
                <c:ptCount val="1"/>
                <c:pt idx="0">
                  <c:v>Male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Headcount'!$E$22:$G$22</c:f>
              <c:strCache>
                <c:ptCount val="3"/>
                <c:pt idx="0">
                  <c:v>2019-20</c:v>
                </c:pt>
                <c:pt idx="1">
                  <c:v>2020-21</c:v>
                </c:pt>
                <c:pt idx="2">
                  <c:v>2021-2022</c:v>
                </c:pt>
              </c:strCache>
            </c:strRef>
          </c:cat>
          <c:val>
            <c:numRef>
              <c:f>'Annual Headcount'!$E$24:$G$24</c:f>
              <c:numCache>
                <c:formatCode>0%</c:formatCode>
                <c:ptCount val="3"/>
                <c:pt idx="0">
                  <c:v>0.40749999999999997</c:v>
                </c:pt>
                <c:pt idx="1">
                  <c:v>0.38500000000000001</c:v>
                </c:pt>
                <c:pt idx="2">
                  <c:v>0.39</c:v>
                </c:pt>
              </c:numCache>
            </c:numRef>
          </c:val>
          <c:extLst>
            <c:ext xmlns:c16="http://schemas.microsoft.com/office/drawing/2014/chart" uri="{C3380CC4-5D6E-409C-BE32-E72D297353CC}">
              <c16:uniqueId val="{00000001-F807-9041-971E-B6E78BBF87F9}"/>
            </c:ext>
          </c:extLst>
        </c:ser>
        <c:ser>
          <c:idx val="2"/>
          <c:order val="2"/>
          <c:tx>
            <c:strRef>
              <c:f>'Annual Headcount'!$A$25</c:f>
              <c:strCache>
                <c:ptCount val="1"/>
                <c:pt idx="0">
                  <c:v>Unknown</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Headcount'!$E$22:$G$22</c:f>
              <c:strCache>
                <c:ptCount val="3"/>
                <c:pt idx="0">
                  <c:v>2019-20</c:v>
                </c:pt>
                <c:pt idx="1">
                  <c:v>2020-21</c:v>
                </c:pt>
                <c:pt idx="2">
                  <c:v>2021-2022</c:v>
                </c:pt>
              </c:strCache>
            </c:strRef>
          </c:cat>
          <c:val>
            <c:numRef>
              <c:f>'Annual Headcount'!$E$25:$G$25</c:f>
              <c:numCache>
                <c:formatCode>0%</c:formatCode>
                <c:ptCount val="3"/>
                <c:pt idx="0">
                  <c:v>3.3000000000000002E-2</c:v>
                </c:pt>
                <c:pt idx="1">
                  <c:v>3.3000000000000002E-2</c:v>
                </c:pt>
                <c:pt idx="2">
                  <c:v>0.04</c:v>
                </c:pt>
              </c:numCache>
            </c:numRef>
          </c:val>
          <c:extLst>
            <c:ext xmlns:c16="http://schemas.microsoft.com/office/drawing/2014/chart" uri="{C3380CC4-5D6E-409C-BE32-E72D297353CC}">
              <c16:uniqueId val="{00000002-F807-9041-971E-B6E78BBF87F9}"/>
            </c:ext>
          </c:extLst>
        </c:ser>
        <c:dLbls>
          <c:dLblPos val="ctr"/>
          <c:showLegendKey val="0"/>
          <c:showVal val="1"/>
          <c:showCatName val="0"/>
          <c:showSerName val="0"/>
          <c:showPercent val="0"/>
          <c:showBubbleSize val="0"/>
        </c:dLbls>
        <c:gapWidth val="150"/>
        <c:overlap val="100"/>
        <c:axId val="1509931728"/>
        <c:axId val="1199903216"/>
      </c:barChart>
      <c:catAx>
        <c:axId val="150993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99903216"/>
        <c:crosses val="autoZero"/>
        <c:auto val="1"/>
        <c:lblAlgn val="ctr"/>
        <c:lblOffset val="100"/>
        <c:noMultiLvlLbl val="0"/>
      </c:catAx>
      <c:valAx>
        <c:axId val="1199903216"/>
        <c:scaling>
          <c:orientation val="minMax"/>
        </c:scaling>
        <c:delete val="1"/>
        <c:axPos val="l"/>
        <c:numFmt formatCode="0%" sourceLinked="1"/>
        <c:majorTickMark val="none"/>
        <c:minorTickMark val="none"/>
        <c:tickLblPos val="nextTo"/>
        <c:crossAx val="1509931728"/>
        <c:crosses val="autoZero"/>
        <c:crossBetween val="between"/>
      </c:valAx>
      <c:spPr>
        <a:solidFill>
          <a:srgbClr val="937D4E">
            <a:lumMod val="40000"/>
            <a:lumOff val="60000"/>
          </a:srgbClr>
        </a:solid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Total Alameda County Students Enroll in CA Community College</c:v>
                </c:pt>
              </c:strCache>
            </c:strRef>
          </c:tx>
          <c:spPr>
            <a:solidFill>
              <a:srgbClr val="0070C0"/>
            </a:solidFill>
            <a:ln>
              <a:noFill/>
            </a:ln>
            <a:effectLst/>
          </c:spPr>
          <c:invertIfNegative val="0"/>
          <c:dLbls>
            <c:delete val="1"/>
          </c:dLbls>
          <c:cat>
            <c:strRef>
              <c:f>Sheet1!$A$2:$A$5</c:f>
              <c:strCache>
                <c:ptCount val="4"/>
                <c:pt idx="0">
                  <c:v>2014-2015</c:v>
                </c:pt>
                <c:pt idx="1">
                  <c:v>2015-2016</c:v>
                </c:pt>
                <c:pt idx="2">
                  <c:v>2016-2017</c:v>
                </c:pt>
                <c:pt idx="3">
                  <c:v>2017-2018</c:v>
                </c:pt>
              </c:strCache>
            </c:strRef>
          </c:cat>
          <c:val>
            <c:numRef>
              <c:f>Sheet1!$B$2:$B$5</c:f>
              <c:numCache>
                <c:formatCode>#,##0</c:formatCode>
                <c:ptCount val="4"/>
                <c:pt idx="0">
                  <c:v>4911</c:v>
                </c:pt>
                <c:pt idx="1">
                  <c:v>4809</c:v>
                </c:pt>
                <c:pt idx="2">
                  <c:v>4516</c:v>
                </c:pt>
                <c:pt idx="3">
                  <c:v>4566</c:v>
                </c:pt>
              </c:numCache>
            </c:numRef>
          </c:val>
          <c:extLst>
            <c:ext xmlns:c16="http://schemas.microsoft.com/office/drawing/2014/chart" uri="{C3380CC4-5D6E-409C-BE32-E72D297353CC}">
              <c16:uniqueId val="{00000000-3566-CD42-969A-FE77CA8AA57F}"/>
            </c:ext>
          </c:extLst>
        </c:ser>
        <c:ser>
          <c:idx val="1"/>
          <c:order val="1"/>
          <c:tx>
            <c:strRef>
              <c:f>Sheet1!$C$1</c:f>
              <c:strCache>
                <c:ptCount val="1"/>
                <c:pt idx="0">
                  <c:v>Total Albany, Emeryville, Berkeley, and Oakland Students Enrolled in CA Community College</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2014-2015</c:v>
                </c:pt>
                <c:pt idx="1">
                  <c:v>2015-2016</c:v>
                </c:pt>
                <c:pt idx="2">
                  <c:v>2016-2017</c:v>
                </c:pt>
                <c:pt idx="3">
                  <c:v>2017-2018</c:v>
                </c:pt>
              </c:strCache>
            </c:strRef>
          </c:cat>
          <c:val>
            <c:numRef>
              <c:f>Sheet1!$C$2:$C$5</c:f>
              <c:numCache>
                <c:formatCode>General</c:formatCode>
                <c:ptCount val="4"/>
                <c:pt idx="0">
                  <c:v>902</c:v>
                </c:pt>
                <c:pt idx="1">
                  <c:v>879</c:v>
                </c:pt>
                <c:pt idx="2">
                  <c:v>900</c:v>
                </c:pt>
                <c:pt idx="3">
                  <c:v>817</c:v>
                </c:pt>
              </c:numCache>
            </c:numRef>
          </c:val>
          <c:extLst>
            <c:ext xmlns:c16="http://schemas.microsoft.com/office/drawing/2014/chart" uri="{C3380CC4-5D6E-409C-BE32-E72D297353CC}">
              <c16:uniqueId val="{00000001-3566-CD42-969A-FE77CA8AA57F}"/>
            </c:ext>
          </c:extLst>
        </c:ser>
        <c:dLbls>
          <c:dLblPos val="inEnd"/>
          <c:showLegendKey val="0"/>
          <c:showVal val="1"/>
          <c:showCatName val="0"/>
          <c:showSerName val="0"/>
          <c:showPercent val="0"/>
          <c:showBubbleSize val="0"/>
        </c:dLbls>
        <c:gapWidth val="150"/>
        <c:overlap val="100"/>
        <c:axId val="1450380239"/>
        <c:axId val="1344930367"/>
      </c:barChart>
      <c:catAx>
        <c:axId val="1450380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44930367"/>
        <c:crosses val="autoZero"/>
        <c:auto val="1"/>
        <c:lblAlgn val="ctr"/>
        <c:lblOffset val="100"/>
        <c:noMultiLvlLbl val="0"/>
      </c:catAx>
      <c:valAx>
        <c:axId val="1344930367"/>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450380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Sheet1!$G$2</c:f>
              <c:strCache>
                <c:ptCount val="1"/>
                <c:pt idx="0">
                  <c:v>African American</c:v>
                </c:pt>
              </c:strCache>
            </c:strRef>
          </c:tx>
          <c:spPr>
            <a:ln w="28575" cap="rnd">
              <a:solidFill>
                <a:schemeClr val="accent1"/>
              </a:solidFill>
              <a:round/>
            </a:ln>
            <a:effectLst/>
          </c:spPr>
          <c:marker>
            <c:symbol val="none"/>
          </c:marker>
          <c:dLbls>
            <c:dLbl>
              <c:idx val="0"/>
              <c:layout>
                <c:manualLayout>
                  <c:x val="-4.9895153907029914E-2"/>
                  <c:y val="-3.99147444640263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82D-DC4E-ADCE-B96B15031277}"/>
                </c:ext>
              </c:extLst>
            </c:dLbl>
            <c:dLbl>
              <c:idx val="1"/>
              <c:layout>
                <c:manualLayout>
                  <c:x val="-2.3618974711763763E-2"/>
                  <c:y val="-1.785027549198179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2D-DC4E-ADCE-B96B15031277}"/>
                </c:ext>
              </c:extLst>
            </c:dLbl>
            <c:dLbl>
              <c:idx val="2"/>
              <c:layout>
                <c:manualLayout>
                  <c:x val="-4.9895153907029914E-2"/>
                  <c:y val="2.24793377602380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82D-DC4E-ADCE-B96B15031277}"/>
                </c:ext>
              </c:extLst>
            </c:dLbl>
            <c:dLbl>
              <c:idx val="3"/>
              <c:layout>
                <c:manualLayout>
                  <c:x val="-1.2842223957874391E-3"/>
                  <c:y val="-2.95157307599823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2D-DC4E-ADCE-B96B1503127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Sheet1!$H$1:$K$1</c:f>
              <c:strCache>
                <c:ptCount val="4"/>
                <c:pt idx="0">
                  <c:v>2014-15</c:v>
                </c:pt>
                <c:pt idx="1">
                  <c:v>2015-16</c:v>
                </c:pt>
                <c:pt idx="2">
                  <c:v>2016-17</c:v>
                </c:pt>
                <c:pt idx="3">
                  <c:v>2017-18</c:v>
                </c:pt>
              </c:strCache>
            </c:strRef>
          </c:cat>
          <c:val>
            <c:numRef>
              <c:f>Sheet1!$H$2:$K$2</c:f>
              <c:numCache>
                <c:formatCode>0%</c:formatCode>
                <c:ptCount val="4"/>
                <c:pt idx="0">
                  <c:v>0.75</c:v>
                </c:pt>
                <c:pt idx="1">
                  <c:v>0.66</c:v>
                </c:pt>
                <c:pt idx="2">
                  <c:v>0.69</c:v>
                </c:pt>
                <c:pt idx="3">
                  <c:v>0.75</c:v>
                </c:pt>
              </c:numCache>
            </c:numRef>
          </c:val>
          <c:smooth val="0"/>
          <c:extLst>
            <c:ext xmlns:c16="http://schemas.microsoft.com/office/drawing/2014/chart" uri="{C3380CC4-5D6E-409C-BE32-E72D297353CC}">
              <c16:uniqueId val="{00000004-882D-DC4E-ADCE-B96B15031277}"/>
            </c:ext>
          </c:extLst>
        </c:ser>
        <c:ser>
          <c:idx val="1"/>
          <c:order val="1"/>
          <c:tx>
            <c:strRef>
              <c:f>Sheet1!$G$3</c:f>
              <c:strCache>
                <c:ptCount val="1"/>
                <c:pt idx="0">
                  <c:v>Am Indian or Alaska Native</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Sheet1!$H$1:$K$1</c:f>
              <c:strCache>
                <c:ptCount val="4"/>
                <c:pt idx="0">
                  <c:v>2014-15</c:v>
                </c:pt>
                <c:pt idx="1">
                  <c:v>2015-16</c:v>
                </c:pt>
                <c:pt idx="2">
                  <c:v>2016-17</c:v>
                </c:pt>
                <c:pt idx="3">
                  <c:v>2017-18</c:v>
                </c:pt>
              </c:strCache>
            </c:strRef>
          </c:cat>
          <c:val>
            <c:numRef>
              <c:f>Sheet1!$H$3:$K$3</c:f>
              <c:numCache>
                <c:formatCode>0%</c:formatCode>
                <c:ptCount val="4"/>
                <c:pt idx="0">
                  <c:v>0</c:v>
                </c:pt>
                <c:pt idx="1">
                  <c:v>0</c:v>
                </c:pt>
                <c:pt idx="2">
                  <c:v>0</c:v>
                </c:pt>
                <c:pt idx="3">
                  <c:v>0</c:v>
                </c:pt>
              </c:numCache>
            </c:numRef>
          </c:val>
          <c:smooth val="0"/>
          <c:extLst>
            <c:ext xmlns:c16="http://schemas.microsoft.com/office/drawing/2014/chart" uri="{C3380CC4-5D6E-409C-BE32-E72D297353CC}">
              <c16:uniqueId val="{00000005-882D-DC4E-ADCE-B96B15031277}"/>
            </c:ext>
          </c:extLst>
        </c:ser>
        <c:ser>
          <c:idx val="2"/>
          <c:order val="2"/>
          <c:tx>
            <c:strRef>
              <c:f>Sheet1!$G$4</c:f>
              <c:strCache>
                <c:ptCount val="1"/>
                <c:pt idx="0">
                  <c:v>Asian</c:v>
                </c:pt>
              </c:strCache>
            </c:strRef>
          </c:tx>
          <c:spPr>
            <a:ln w="28575" cap="rnd">
              <a:solidFill>
                <a:schemeClr val="accent3"/>
              </a:solidFill>
              <a:round/>
            </a:ln>
            <a:effectLst/>
          </c:spPr>
          <c:marker>
            <c:symbol val="none"/>
          </c:marker>
          <c:dLbls>
            <c:dLbl>
              <c:idx val="0"/>
              <c:layout>
                <c:manualLayout>
                  <c:x val="-4.0698491188686771E-2"/>
                  <c:y val="1.90129998588900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82D-DC4E-ADCE-B96B15031277}"/>
                </c:ext>
              </c:extLst>
            </c:dLbl>
            <c:dLbl>
              <c:idx val="1"/>
              <c:layout>
                <c:manualLayout>
                  <c:x val="-1.9444372604496999E-2"/>
                  <c:y val="9.177061358820834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82D-DC4E-ADCE-B96B15031277}"/>
                </c:ext>
              </c:extLst>
            </c:dLbl>
            <c:dLbl>
              <c:idx val="2"/>
              <c:layout>
                <c:manualLayout>
                  <c:x val="-2.2305165752000457E-2"/>
                  <c:y val="1.681310352149907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82D-DC4E-ADCE-B96B15031277}"/>
                </c:ext>
              </c:extLst>
            </c:dLbl>
            <c:dLbl>
              <c:idx val="3"/>
              <c:layout>
                <c:manualLayout>
                  <c:x val="1.3167676161608848E-2"/>
                  <c:y val="1.20803240561939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82D-DC4E-ADCE-B96B1503127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Sheet1!$H$1:$K$1</c:f>
              <c:strCache>
                <c:ptCount val="4"/>
                <c:pt idx="0">
                  <c:v>2014-15</c:v>
                </c:pt>
                <c:pt idx="1">
                  <c:v>2015-16</c:v>
                </c:pt>
                <c:pt idx="2">
                  <c:v>2016-17</c:v>
                </c:pt>
                <c:pt idx="3">
                  <c:v>2017-18</c:v>
                </c:pt>
              </c:strCache>
            </c:strRef>
          </c:cat>
          <c:val>
            <c:numRef>
              <c:f>Sheet1!$H$4:$K$4</c:f>
              <c:numCache>
                <c:formatCode>0%</c:formatCode>
                <c:ptCount val="4"/>
                <c:pt idx="0">
                  <c:v>0.74</c:v>
                </c:pt>
                <c:pt idx="1">
                  <c:v>0.72</c:v>
                </c:pt>
                <c:pt idx="2">
                  <c:v>0.72</c:v>
                </c:pt>
                <c:pt idx="3">
                  <c:v>0.76</c:v>
                </c:pt>
              </c:numCache>
            </c:numRef>
          </c:val>
          <c:smooth val="0"/>
          <c:extLst>
            <c:ext xmlns:c16="http://schemas.microsoft.com/office/drawing/2014/chart" uri="{C3380CC4-5D6E-409C-BE32-E72D297353CC}">
              <c16:uniqueId val="{0000000A-882D-DC4E-ADCE-B96B15031277}"/>
            </c:ext>
          </c:extLst>
        </c:ser>
        <c:ser>
          <c:idx val="3"/>
          <c:order val="3"/>
          <c:tx>
            <c:strRef>
              <c:f>Sheet1!$G$5</c:f>
              <c:strCache>
                <c:ptCount val="1"/>
                <c:pt idx="0">
                  <c:v>Filipino</c:v>
                </c:pt>
              </c:strCache>
            </c:strRef>
          </c:tx>
          <c:spPr>
            <a:ln w="28575" cap="rnd">
              <a:solidFill>
                <a:schemeClr val="accent4"/>
              </a:solidFill>
              <a:round/>
            </a:ln>
            <a:effectLst/>
          </c:spPr>
          <c:marker>
            <c:symbol val="none"/>
          </c:marker>
          <c:dLbls>
            <c:dLbl>
              <c:idx val="0"/>
              <c:layout>
                <c:manualLayout>
                  <c:x val="-2.2305165752000457E-2"/>
                  <c:y val="5.147648253497930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82D-DC4E-ADCE-B96B15031277}"/>
                </c:ext>
              </c:extLst>
            </c:dLbl>
            <c:dLbl>
              <c:idx val="1"/>
              <c:layout>
                <c:manualLayout>
                  <c:x val="-2.2305165752000457E-2"/>
                  <c:y val="4.67437030696742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82D-DC4E-ADCE-B96B15031277}"/>
                </c:ext>
              </c:extLst>
            </c:dLbl>
            <c:dLbl>
              <c:idx val="2"/>
              <c:layout>
                <c:manualLayout>
                  <c:x val="-1.836373887271063E-2"/>
                  <c:y val="2.24793377602380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82D-DC4E-ADCE-B96B15031277}"/>
                </c:ext>
              </c:extLst>
            </c:dLbl>
            <c:dLbl>
              <c:idx val="3"/>
              <c:layout>
                <c:manualLayout>
                  <c:x val="-1.7049929912947129E-2"/>
                  <c:y val="-8.717703351894163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82D-DC4E-ADCE-B96B1503127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Sheet1!$H$1:$K$1</c:f>
              <c:strCache>
                <c:ptCount val="4"/>
                <c:pt idx="0">
                  <c:v>2014-15</c:v>
                </c:pt>
                <c:pt idx="1">
                  <c:v>2015-16</c:v>
                </c:pt>
                <c:pt idx="2">
                  <c:v>2016-17</c:v>
                </c:pt>
                <c:pt idx="3">
                  <c:v>2017-18</c:v>
                </c:pt>
              </c:strCache>
            </c:strRef>
          </c:cat>
          <c:val>
            <c:numRef>
              <c:f>Sheet1!$H$5:$K$5</c:f>
              <c:numCache>
                <c:formatCode>0%</c:formatCode>
                <c:ptCount val="4"/>
                <c:pt idx="0">
                  <c:v>0.67</c:v>
                </c:pt>
                <c:pt idx="1">
                  <c:v>0.63</c:v>
                </c:pt>
                <c:pt idx="2">
                  <c:v>0</c:v>
                </c:pt>
                <c:pt idx="3">
                  <c:v>0.7</c:v>
                </c:pt>
              </c:numCache>
            </c:numRef>
          </c:val>
          <c:smooth val="0"/>
          <c:extLst>
            <c:ext xmlns:c16="http://schemas.microsoft.com/office/drawing/2014/chart" uri="{C3380CC4-5D6E-409C-BE32-E72D297353CC}">
              <c16:uniqueId val="{0000000F-882D-DC4E-ADCE-B96B15031277}"/>
            </c:ext>
          </c:extLst>
        </c:ser>
        <c:ser>
          <c:idx val="4"/>
          <c:order val="4"/>
          <c:tx>
            <c:strRef>
              <c:f>Sheet1!$G$6</c:f>
              <c:strCache>
                <c:ptCount val="1"/>
                <c:pt idx="0">
                  <c:v>Latinx</c:v>
                </c:pt>
              </c:strCache>
            </c:strRef>
          </c:tx>
          <c:spPr>
            <a:ln w="28575" cap="rnd">
              <a:solidFill>
                <a:schemeClr val="accent5"/>
              </a:solidFill>
              <a:round/>
            </a:ln>
            <a:effectLst/>
          </c:spPr>
          <c:marker>
            <c:symbol val="none"/>
          </c:marker>
          <c:dLbls>
            <c:dLbl>
              <c:idx val="0"/>
              <c:layout>
                <c:manualLayout>
                  <c:x val="-9.1670761543673797E-3"/>
                  <c:y val="-4.68474202667224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82D-DC4E-ADCE-B96B15031277}"/>
                </c:ext>
              </c:extLst>
            </c:dLbl>
            <c:dLbl>
              <c:idx val="3"/>
              <c:layout>
                <c:manualLayout>
                  <c:x val="-2.493278367152707E-2"/>
                  <c:y val="-6.41791097734625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82D-DC4E-ADCE-B96B1503127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Sheet1!$H$1:$K$1</c:f>
              <c:strCache>
                <c:ptCount val="4"/>
                <c:pt idx="0">
                  <c:v>2014-15</c:v>
                </c:pt>
                <c:pt idx="1">
                  <c:v>2015-16</c:v>
                </c:pt>
                <c:pt idx="2">
                  <c:v>2016-17</c:v>
                </c:pt>
                <c:pt idx="3">
                  <c:v>2017-18</c:v>
                </c:pt>
              </c:strCache>
            </c:strRef>
          </c:cat>
          <c:val>
            <c:numRef>
              <c:f>Sheet1!$H$6:$K$6</c:f>
              <c:numCache>
                <c:formatCode>0%</c:formatCode>
                <c:ptCount val="4"/>
                <c:pt idx="0">
                  <c:v>0.76</c:v>
                </c:pt>
                <c:pt idx="1">
                  <c:v>0.81</c:v>
                </c:pt>
                <c:pt idx="2">
                  <c:v>0.72</c:v>
                </c:pt>
                <c:pt idx="3">
                  <c:v>0.82</c:v>
                </c:pt>
              </c:numCache>
            </c:numRef>
          </c:val>
          <c:smooth val="0"/>
          <c:extLst>
            <c:ext xmlns:c16="http://schemas.microsoft.com/office/drawing/2014/chart" uri="{C3380CC4-5D6E-409C-BE32-E72D297353CC}">
              <c16:uniqueId val="{00000012-882D-DC4E-ADCE-B96B15031277}"/>
            </c:ext>
          </c:extLst>
        </c:ser>
        <c:ser>
          <c:idx val="5"/>
          <c:order val="5"/>
          <c:tx>
            <c:strRef>
              <c:f>Sheet1!$G$7</c:f>
              <c:strCache>
                <c:ptCount val="1"/>
                <c:pt idx="0">
                  <c:v>Pacific Islander</c:v>
                </c:pt>
              </c:strCache>
            </c:strRef>
          </c:tx>
          <c:spPr>
            <a:ln w="28575" cap="rnd">
              <a:solidFill>
                <a:schemeClr val="accent6"/>
              </a:solidFill>
              <a:round/>
            </a:ln>
            <a:effectLst/>
          </c:spPr>
          <c:marker>
            <c:symbol val="none"/>
          </c:marker>
          <c:dLbls>
            <c:dLbl>
              <c:idx val="0"/>
              <c:layout>
                <c:manualLayout>
                  <c:x val="-1.8363738872710544E-2"/>
                  <c:y val="2.59456756615860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82D-DC4E-ADCE-B96B15031277}"/>
                </c:ext>
              </c:extLst>
            </c:dLbl>
            <c:dLbl>
              <c:idx val="1"/>
              <c:layout>
                <c:manualLayout>
                  <c:x val="-2.3618974711763763E-2"/>
                  <c:y val="-8.71770335189417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82D-DC4E-ADCE-B96B15031277}"/>
                </c:ext>
              </c:extLst>
            </c:dLbl>
            <c:dLbl>
              <c:idx val="2"/>
              <c:layout>
                <c:manualLayout>
                  <c:x val="5.284822403028906E-3"/>
                  <c:y val="-2.25830549572862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82D-DC4E-ADCE-B96B15031277}"/>
                </c:ext>
              </c:extLst>
            </c:dLbl>
            <c:dLbl>
              <c:idx val="3"/>
              <c:layout>
                <c:manualLayout>
                  <c:x val="-1.7049929912947129E-2"/>
                  <c:y val="8.613986154845954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82D-DC4E-ADCE-B96B1503127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Sheet1!$H$1:$K$1</c:f>
              <c:strCache>
                <c:ptCount val="4"/>
                <c:pt idx="0">
                  <c:v>2014-15</c:v>
                </c:pt>
                <c:pt idx="1">
                  <c:v>2015-16</c:v>
                </c:pt>
                <c:pt idx="2">
                  <c:v>2016-17</c:v>
                </c:pt>
                <c:pt idx="3">
                  <c:v>2017-18</c:v>
                </c:pt>
              </c:strCache>
            </c:strRef>
          </c:cat>
          <c:val>
            <c:numRef>
              <c:f>Sheet1!$H$7:$K$7</c:f>
              <c:numCache>
                <c:formatCode>0%</c:formatCode>
                <c:ptCount val="4"/>
                <c:pt idx="0">
                  <c:v>0.63</c:v>
                </c:pt>
                <c:pt idx="1">
                  <c:v>0.75</c:v>
                </c:pt>
                <c:pt idx="2">
                  <c:v>0.67</c:v>
                </c:pt>
                <c:pt idx="3">
                  <c:v>0.83</c:v>
                </c:pt>
              </c:numCache>
            </c:numRef>
          </c:val>
          <c:smooth val="0"/>
          <c:extLst>
            <c:ext xmlns:c16="http://schemas.microsoft.com/office/drawing/2014/chart" uri="{C3380CC4-5D6E-409C-BE32-E72D297353CC}">
              <c16:uniqueId val="{00000017-882D-DC4E-ADCE-B96B15031277}"/>
            </c:ext>
          </c:extLst>
        </c:ser>
        <c:ser>
          <c:idx val="6"/>
          <c:order val="6"/>
          <c:tx>
            <c:strRef>
              <c:f>Sheet1!$G$8</c:f>
              <c:strCache>
                <c:ptCount val="1"/>
                <c:pt idx="0">
                  <c:v>White</c:v>
                </c:pt>
              </c:strCache>
            </c:strRef>
          </c:tx>
          <c:spPr>
            <a:ln w="28575" cap="rnd">
              <a:solidFill>
                <a:schemeClr val="accent1">
                  <a:lumMod val="60000"/>
                </a:schemeClr>
              </a:solidFill>
              <a:round/>
            </a:ln>
            <a:effectLst/>
          </c:spPr>
          <c:marker>
            <c:symbol val="none"/>
          </c:marker>
          <c:dLbls>
            <c:dLbl>
              <c:idx val="3"/>
              <c:layout>
                <c:manualLayout>
                  <c:x val="-1.6816754684970337E-2"/>
                  <c:y val="2.6508750865560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82D-DC4E-ADCE-B96B1503127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Sheet1!$H$1:$K$1</c:f>
              <c:strCache>
                <c:ptCount val="4"/>
                <c:pt idx="0">
                  <c:v>2014-15</c:v>
                </c:pt>
                <c:pt idx="1">
                  <c:v>2015-16</c:v>
                </c:pt>
                <c:pt idx="2">
                  <c:v>2016-17</c:v>
                </c:pt>
                <c:pt idx="3">
                  <c:v>2017-18</c:v>
                </c:pt>
              </c:strCache>
            </c:strRef>
          </c:cat>
          <c:val>
            <c:numRef>
              <c:f>Sheet1!$H$8:$K$8</c:f>
              <c:numCache>
                <c:formatCode>0%</c:formatCode>
                <c:ptCount val="4"/>
                <c:pt idx="0">
                  <c:v>0.26</c:v>
                </c:pt>
                <c:pt idx="1">
                  <c:v>0.31</c:v>
                </c:pt>
                <c:pt idx="2">
                  <c:v>0.24</c:v>
                </c:pt>
                <c:pt idx="3">
                  <c:v>0.33</c:v>
                </c:pt>
              </c:numCache>
            </c:numRef>
          </c:val>
          <c:smooth val="0"/>
          <c:extLst>
            <c:ext xmlns:c16="http://schemas.microsoft.com/office/drawing/2014/chart" uri="{C3380CC4-5D6E-409C-BE32-E72D297353CC}">
              <c16:uniqueId val="{00000019-882D-DC4E-ADCE-B96B15031277}"/>
            </c:ext>
          </c:extLst>
        </c:ser>
        <c:ser>
          <c:idx val="7"/>
          <c:order val="7"/>
          <c:tx>
            <c:strRef>
              <c:f>Sheet1!$G$9</c:f>
              <c:strCache>
                <c:ptCount val="1"/>
                <c:pt idx="0">
                  <c:v>Two or More</c:v>
                </c:pt>
              </c:strCache>
            </c:strRef>
          </c:tx>
          <c:spPr>
            <a:ln w="28575" cap="rnd">
              <a:solidFill>
                <a:schemeClr val="accent2">
                  <a:lumMod val="60000"/>
                </a:schemeClr>
              </a:solidFill>
              <a:round/>
            </a:ln>
            <a:effectLst/>
          </c:spPr>
          <c:marker>
            <c:symbol val="none"/>
          </c:marker>
          <c:dLbls>
            <c:dLbl>
              <c:idx val="0"/>
              <c:layout>
                <c:manualLayout>
                  <c:x val="-3.3896271161893345E-2"/>
                  <c:y val="1.95760750628649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82D-DC4E-ADCE-B96B15031277}"/>
                </c:ext>
              </c:extLst>
            </c:dLbl>
            <c:dLbl>
              <c:idx val="1"/>
              <c:layout>
                <c:manualLayout>
                  <c:x val="-2.3618974711763763E-2"/>
                  <c:y val="-3.64484065626783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82D-DC4E-ADCE-B96B15031277}"/>
                </c:ext>
              </c:extLst>
            </c:dLbl>
            <c:dLbl>
              <c:idx val="2"/>
              <c:layout>
                <c:manualLayout>
                  <c:x val="-1.5502945725207029E-2"/>
                  <c:y val="3.34414266682569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82D-DC4E-ADCE-B96B15031277}"/>
                </c:ext>
              </c:extLst>
            </c:dLbl>
            <c:dLbl>
              <c:idx val="3"/>
              <c:layout>
                <c:manualLayout>
                  <c:x val="-1.1794694073893899E-2"/>
                  <c:y val="5.147648253497803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82D-DC4E-ADCE-B96B1503127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Sheet1!$H$1:$K$1</c:f>
              <c:strCache>
                <c:ptCount val="4"/>
                <c:pt idx="0">
                  <c:v>2014-15</c:v>
                </c:pt>
                <c:pt idx="1">
                  <c:v>2015-16</c:v>
                </c:pt>
                <c:pt idx="2">
                  <c:v>2016-17</c:v>
                </c:pt>
                <c:pt idx="3">
                  <c:v>2017-18</c:v>
                </c:pt>
              </c:strCache>
            </c:strRef>
          </c:cat>
          <c:val>
            <c:numRef>
              <c:f>Sheet1!$H$9:$K$9</c:f>
              <c:numCache>
                <c:formatCode>0%</c:formatCode>
                <c:ptCount val="4"/>
                <c:pt idx="0">
                  <c:v>0.22</c:v>
                </c:pt>
                <c:pt idx="1">
                  <c:v>0.1</c:v>
                </c:pt>
                <c:pt idx="2">
                  <c:v>0.23</c:v>
                </c:pt>
                <c:pt idx="3">
                  <c:v>0.48</c:v>
                </c:pt>
              </c:numCache>
            </c:numRef>
          </c:val>
          <c:smooth val="0"/>
          <c:extLst>
            <c:ext xmlns:c16="http://schemas.microsoft.com/office/drawing/2014/chart" uri="{C3380CC4-5D6E-409C-BE32-E72D297353CC}">
              <c16:uniqueId val="{0000001E-882D-DC4E-ADCE-B96B15031277}"/>
            </c:ext>
          </c:extLst>
        </c:ser>
        <c:ser>
          <c:idx val="8"/>
          <c:order val="8"/>
          <c:tx>
            <c:strRef>
              <c:f>Sheet1!$G$10</c:f>
              <c:strCache>
                <c:ptCount val="1"/>
                <c:pt idx="0">
                  <c:v>Not Reported</c:v>
                </c:pt>
              </c:strCache>
            </c:strRef>
          </c:tx>
          <c:spPr>
            <a:ln w="28575" cap="rnd">
              <a:solidFill>
                <a:schemeClr val="accent3">
                  <a:lumMod val="60000"/>
                </a:schemeClr>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Sheet1!$H$1:$K$1</c:f>
              <c:strCache>
                <c:ptCount val="4"/>
                <c:pt idx="0">
                  <c:v>2014-15</c:v>
                </c:pt>
                <c:pt idx="1">
                  <c:v>2015-16</c:v>
                </c:pt>
                <c:pt idx="2">
                  <c:v>2016-17</c:v>
                </c:pt>
                <c:pt idx="3">
                  <c:v>2017-18</c:v>
                </c:pt>
              </c:strCache>
            </c:strRef>
          </c:cat>
          <c:val>
            <c:numRef>
              <c:f>Sheet1!$H$10:$K$10</c:f>
              <c:numCache>
                <c:formatCode>0%</c:formatCode>
                <c:ptCount val="4"/>
                <c:pt idx="0">
                  <c:v>0</c:v>
                </c:pt>
                <c:pt idx="1">
                  <c:v>0</c:v>
                </c:pt>
                <c:pt idx="2">
                  <c:v>0</c:v>
                </c:pt>
                <c:pt idx="3">
                  <c:v>0</c:v>
                </c:pt>
              </c:numCache>
            </c:numRef>
          </c:val>
          <c:smooth val="0"/>
          <c:extLst>
            <c:ext xmlns:c16="http://schemas.microsoft.com/office/drawing/2014/chart" uri="{C3380CC4-5D6E-409C-BE32-E72D297353CC}">
              <c16:uniqueId val="{0000001F-882D-DC4E-ADCE-B96B15031277}"/>
            </c:ext>
          </c:extLst>
        </c:ser>
        <c:dLbls>
          <c:dLblPos val="t"/>
          <c:showLegendKey val="0"/>
          <c:showVal val="1"/>
          <c:showCatName val="0"/>
          <c:showSerName val="0"/>
          <c:showPercent val="0"/>
          <c:showBubbleSize val="0"/>
        </c:dLbls>
        <c:smooth val="0"/>
        <c:axId val="1026127871"/>
        <c:axId val="1026106063"/>
      </c:lineChart>
      <c:catAx>
        <c:axId val="1026127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026106063"/>
        <c:crosses val="autoZero"/>
        <c:auto val="1"/>
        <c:lblAlgn val="ctr"/>
        <c:lblOffset val="100"/>
        <c:noMultiLvlLbl val="0"/>
      </c:catAx>
      <c:valAx>
        <c:axId val="1026106063"/>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2612787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0" i="0">
          <a:latin typeface="Century Gothic" panose="020B0502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Age Group</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'Annual Headcount'!$A$52</c:f>
              <c:strCache>
                <c:ptCount val="1"/>
                <c:pt idx="0">
                  <c:v>19 or Less</c:v>
                </c:pt>
              </c:strCache>
            </c:strRef>
          </c:tx>
          <c:spPr>
            <a:ln w="38100" cap="rnd">
              <a:solidFill>
                <a:schemeClr val="accent1"/>
              </a:solidFill>
              <a:round/>
            </a:ln>
            <a:effectLst/>
          </c:spPr>
          <c:marker>
            <c:symbol val="circle"/>
            <c:size val="5"/>
            <c:spPr>
              <a:solidFill>
                <a:schemeClr val="accent1"/>
              </a:solidFill>
              <a:ln w="38100">
                <a:solidFill>
                  <a:schemeClr val="accent1"/>
                </a:solidFill>
              </a:ln>
              <a:effectLst/>
            </c:spPr>
          </c:marker>
          <c:dLbls>
            <c:dLbl>
              <c:idx val="0"/>
              <c:layout>
                <c:manualLayout>
                  <c:x val="-1.5547955693048397E-2"/>
                  <c:y val="2.7814771870505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66-9747-A16A-0652BCE84C7F}"/>
                </c:ext>
              </c:extLst>
            </c:dLbl>
            <c:dLbl>
              <c:idx val="1"/>
              <c:layout>
                <c:manualLayout>
                  <c:x val="-1.4437387429259287E-2"/>
                  <c:y val="3.2450567182255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66-9747-A16A-0652BCE84C7F}"/>
                </c:ext>
              </c:extLst>
            </c:dLbl>
            <c:spPr>
              <a:noFill/>
              <a:ln>
                <a:noFill/>
              </a:ln>
              <a:effectLst/>
            </c:spPr>
            <c:txPr>
              <a:bodyPr rot="0" spcFirstLastPara="1" vertOverflow="ellipsis" vert="horz" wrap="square" anchor="ctr" anchorCtr="1"/>
              <a:lstStyle/>
              <a:p>
                <a:pPr>
                  <a:defRPr sz="1100" b="1" i="0" u="none" strike="noStrike" kern="1200" baseline="0">
                    <a:solidFill>
                      <a:srgbClr val="009193"/>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Headcount'!$E$51:$G$51</c:f>
              <c:strCache>
                <c:ptCount val="3"/>
                <c:pt idx="0">
                  <c:v>2019-20</c:v>
                </c:pt>
                <c:pt idx="1">
                  <c:v>2020-21</c:v>
                </c:pt>
                <c:pt idx="2">
                  <c:v>2021-2022</c:v>
                </c:pt>
              </c:strCache>
            </c:strRef>
          </c:cat>
          <c:val>
            <c:numRef>
              <c:f>'Annual Headcount'!$E$52:$G$52</c:f>
              <c:numCache>
                <c:formatCode>0%</c:formatCode>
                <c:ptCount val="3"/>
                <c:pt idx="0">
                  <c:v>0.3049</c:v>
                </c:pt>
                <c:pt idx="1">
                  <c:v>0.3</c:v>
                </c:pt>
                <c:pt idx="2">
                  <c:v>0.32</c:v>
                </c:pt>
              </c:numCache>
            </c:numRef>
          </c:val>
          <c:smooth val="0"/>
          <c:extLst>
            <c:ext xmlns:c16="http://schemas.microsoft.com/office/drawing/2014/chart" uri="{C3380CC4-5D6E-409C-BE32-E72D297353CC}">
              <c16:uniqueId val="{00000000-C927-C040-821A-351B6B0E04DF}"/>
            </c:ext>
          </c:extLst>
        </c:ser>
        <c:ser>
          <c:idx val="1"/>
          <c:order val="1"/>
          <c:tx>
            <c:strRef>
              <c:f>'Annual Headcount'!$A$53</c:f>
              <c:strCache>
                <c:ptCount val="1"/>
                <c:pt idx="0">
                  <c:v>20 to 24</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8.8845461103133575E-3"/>
                  <c:y val="-1.6225283591127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66-9747-A16A-0652BCE84C7F}"/>
                </c:ext>
              </c:extLst>
            </c:dLbl>
            <c:dLbl>
              <c:idx val="1"/>
              <c:layout>
                <c:manualLayout>
                  <c:x val="-1.4437387429259287E-2"/>
                  <c:y val="-2.54968742146296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66-9747-A16A-0652BCE84C7F}"/>
                </c:ext>
              </c:extLst>
            </c:dLbl>
            <c:spPr>
              <a:noFill/>
              <a:ln>
                <a:noFill/>
              </a:ln>
              <a:effectLst/>
            </c:spPr>
            <c:txPr>
              <a:bodyPr rot="0" spcFirstLastPara="1" vertOverflow="ellipsis" vert="horz" wrap="square" anchor="ctr" anchorCtr="1"/>
              <a:lstStyle/>
              <a:p>
                <a:pPr>
                  <a:defRPr sz="11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Headcount'!$E$51:$G$51</c:f>
              <c:strCache>
                <c:ptCount val="3"/>
                <c:pt idx="0">
                  <c:v>2019-20</c:v>
                </c:pt>
                <c:pt idx="1">
                  <c:v>2020-21</c:v>
                </c:pt>
                <c:pt idx="2">
                  <c:v>2021-2022</c:v>
                </c:pt>
              </c:strCache>
            </c:strRef>
          </c:cat>
          <c:val>
            <c:numRef>
              <c:f>'Annual Headcount'!$E$53:$G$53</c:f>
              <c:numCache>
                <c:formatCode>0%</c:formatCode>
                <c:ptCount val="3"/>
                <c:pt idx="0">
                  <c:v>0.316</c:v>
                </c:pt>
                <c:pt idx="1">
                  <c:v>0.31</c:v>
                </c:pt>
                <c:pt idx="2">
                  <c:v>0.3</c:v>
                </c:pt>
              </c:numCache>
            </c:numRef>
          </c:val>
          <c:smooth val="0"/>
          <c:extLst>
            <c:ext xmlns:c16="http://schemas.microsoft.com/office/drawing/2014/chart" uri="{C3380CC4-5D6E-409C-BE32-E72D297353CC}">
              <c16:uniqueId val="{00000001-C927-C040-821A-351B6B0E04DF}"/>
            </c:ext>
          </c:extLst>
        </c:ser>
        <c:ser>
          <c:idx val="2"/>
          <c:order val="2"/>
          <c:tx>
            <c:strRef>
              <c:f>'Annual Headcount'!$A$54</c:f>
              <c:strCache>
                <c:ptCount val="1"/>
                <c:pt idx="0">
                  <c:v>25 to 29</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2.1100797011994226E-2"/>
                  <c:y val="-1.85431812470033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766-9747-A16A-0652BCE84C7F}"/>
                </c:ext>
              </c:extLst>
            </c:dLbl>
            <c:dLbl>
              <c:idx val="1"/>
              <c:layout>
                <c:manualLayout>
                  <c:x val="-1.6658523956837628E-2"/>
                  <c:y val="-1.85431812470034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766-9747-A16A-0652BCE84C7F}"/>
                </c:ext>
              </c:extLst>
            </c:dLbl>
            <c:spPr>
              <a:noFill/>
              <a:ln>
                <a:noFill/>
              </a:ln>
              <a:effectLst/>
            </c:spPr>
            <c:txPr>
              <a:bodyPr rot="0" spcFirstLastPara="1" vertOverflow="ellipsis" vert="horz" wrap="square" anchor="ctr" anchorCtr="1"/>
              <a:lstStyle/>
              <a:p>
                <a:pPr>
                  <a:defRPr sz="11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Headcount'!$E$51:$G$51</c:f>
              <c:strCache>
                <c:ptCount val="3"/>
                <c:pt idx="0">
                  <c:v>2019-20</c:v>
                </c:pt>
                <c:pt idx="1">
                  <c:v>2020-21</c:v>
                </c:pt>
                <c:pt idx="2">
                  <c:v>2021-2022</c:v>
                </c:pt>
              </c:strCache>
            </c:strRef>
          </c:cat>
          <c:val>
            <c:numRef>
              <c:f>'Annual Headcount'!$E$54:$G$54</c:f>
              <c:numCache>
                <c:formatCode>0%</c:formatCode>
                <c:ptCount val="3"/>
                <c:pt idx="0">
                  <c:v>0.1515</c:v>
                </c:pt>
                <c:pt idx="1">
                  <c:v>0.15</c:v>
                </c:pt>
                <c:pt idx="2">
                  <c:v>0.15</c:v>
                </c:pt>
              </c:numCache>
            </c:numRef>
          </c:val>
          <c:smooth val="0"/>
          <c:extLst>
            <c:ext xmlns:c16="http://schemas.microsoft.com/office/drawing/2014/chart" uri="{C3380CC4-5D6E-409C-BE32-E72D297353CC}">
              <c16:uniqueId val="{00000002-C927-C040-821A-351B6B0E04DF}"/>
            </c:ext>
          </c:extLst>
        </c:ser>
        <c:ser>
          <c:idx val="3"/>
          <c:order val="3"/>
          <c:tx>
            <c:strRef>
              <c:f>'Annual Headcount'!$A$55</c:f>
              <c:strCache>
                <c:ptCount val="1"/>
                <c:pt idx="0">
                  <c:v>30 to 34</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0"/>
              <c:layout>
                <c:manualLayout>
                  <c:x val="-1.7769092220626715E-2"/>
                  <c:y val="-2.31789765587542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766-9747-A16A-0652BCE84C7F}"/>
                </c:ext>
              </c:extLst>
            </c:dLbl>
            <c:dLbl>
              <c:idx val="1"/>
              <c:layout>
                <c:manualLayout>
                  <c:x val="-1.7769092220626715E-2"/>
                  <c:y val="-1.62252835911280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766-9747-A16A-0652BCE84C7F}"/>
                </c:ext>
              </c:extLst>
            </c:dLbl>
            <c:spPr>
              <a:noFill/>
              <a:ln>
                <a:noFill/>
              </a:ln>
              <a:effectLst/>
            </c:spPr>
            <c:txPr>
              <a:bodyPr rot="0" spcFirstLastPara="1" vertOverflow="ellipsis" vert="horz" wrap="square" anchor="ctr" anchorCtr="1"/>
              <a:lstStyle/>
              <a:p>
                <a:pPr>
                  <a:defRPr sz="1100" b="1" i="0" u="none" strike="noStrike" kern="1200" baseline="0">
                    <a:solidFill>
                      <a:srgbClr val="009193"/>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Headcount'!$E$51:$G$51</c:f>
              <c:strCache>
                <c:ptCount val="3"/>
                <c:pt idx="0">
                  <c:v>2019-20</c:v>
                </c:pt>
                <c:pt idx="1">
                  <c:v>2020-21</c:v>
                </c:pt>
                <c:pt idx="2">
                  <c:v>2021-2022</c:v>
                </c:pt>
              </c:strCache>
            </c:strRef>
          </c:cat>
          <c:val>
            <c:numRef>
              <c:f>'Annual Headcount'!$E$55:$G$55</c:f>
              <c:numCache>
                <c:formatCode>0%</c:formatCode>
                <c:ptCount val="3"/>
                <c:pt idx="0">
                  <c:v>8.0699999999999994E-2</c:v>
                </c:pt>
                <c:pt idx="1">
                  <c:v>0.08</c:v>
                </c:pt>
                <c:pt idx="2">
                  <c:v>0.09</c:v>
                </c:pt>
              </c:numCache>
            </c:numRef>
          </c:val>
          <c:smooth val="0"/>
          <c:extLst>
            <c:ext xmlns:c16="http://schemas.microsoft.com/office/drawing/2014/chart" uri="{C3380CC4-5D6E-409C-BE32-E72D297353CC}">
              <c16:uniqueId val="{00000003-C927-C040-821A-351B6B0E04DF}"/>
            </c:ext>
          </c:extLst>
        </c:ser>
        <c:ser>
          <c:idx val="4"/>
          <c:order val="4"/>
          <c:tx>
            <c:strRef>
              <c:f>'Annual Headcount'!$A$56</c:f>
              <c:strCache>
                <c:ptCount val="1"/>
                <c:pt idx="0">
                  <c:v>35 to 39</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0"/>
              <c:layout>
                <c:manualLayout>
                  <c:x val="-1.8879660484415885E-2"/>
                  <c:y val="2.54968742146296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766-9747-A16A-0652BCE84C7F}"/>
                </c:ext>
              </c:extLst>
            </c:dLbl>
            <c:dLbl>
              <c:idx val="1"/>
              <c:layout>
                <c:manualLayout>
                  <c:x val="-1.7769092220626715E-2"/>
                  <c:y val="2.54968742146296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766-9747-A16A-0652BCE84C7F}"/>
                </c:ext>
              </c:extLst>
            </c:dLbl>
            <c:spPr>
              <a:noFill/>
              <a:ln>
                <a:noFill/>
              </a:ln>
              <a:effectLst/>
            </c:spPr>
            <c:txPr>
              <a:bodyPr rot="0" spcFirstLastPara="1" vertOverflow="ellipsis" vert="horz" wrap="square" anchor="ctr" anchorCtr="1"/>
              <a:lstStyle/>
              <a:p>
                <a:pPr>
                  <a:defRPr sz="11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Headcount'!$E$51:$G$51</c:f>
              <c:strCache>
                <c:ptCount val="3"/>
                <c:pt idx="0">
                  <c:v>2019-20</c:v>
                </c:pt>
                <c:pt idx="1">
                  <c:v>2020-21</c:v>
                </c:pt>
                <c:pt idx="2">
                  <c:v>2021-2022</c:v>
                </c:pt>
              </c:strCache>
            </c:strRef>
          </c:cat>
          <c:val>
            <c:numRef>
              <c:f>'Annual Headcount'!$E$56:$G$56</c:f>
              <c:numCache>
                <c:formatCode>0%</c:formatCode>
                <c:ptCount val="3"/>
                <c:pt idx="0">
                  <c:v>4.36E-2</c:v>
                </c:pt>
                <c:pt idx="1">
                  <c:v>0.04</c:v>
                </c:pt>
                <c:pt idx="2">
                  <c:v>0.05</c:v>
                </c:pt>
              </c:numCache>
            </c:numRef>
          </c:val>
          <c:smooth val="0"/>
          <c:extLst>
            <c:ext xmlns:c16="http://schemas.microsoft.com/office/drawing/2014/chart" uri="{C3380CC4-5D6E-409C-BE32-E72D297353CC}">
              <c16:uniqueId val="{00000004-C927-C040-821A-351B6B0E04DF}"/>
            </c:ext>
          </c:extLst>
        </c:ser>
        <c:ser>
          <c:idx val="5"/>
          <c:order val="5"/>
          <c:tx>
            <c:strRef>
              <c:f>'Annual Headcount'!$A$57</c:f>
              <c:strCache>
                <c:ptCount val="1"/>
                <c:pt idx="0">
                  <c:v>40 to 49</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0"/>
              <c:layout>
                <c:manualLayout>
                  <c:x val="-3.442761617746426E-2"/>
                  <c:y val="-2.317897655875508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766-9747-A16A-0652BCE84C7F}"/>
                </c:ext>
              </c:extLst>
            </c:dLbl>
            <c:dLbl>
              <c:idx val="2"/>
              <c:layout>
                <c:manualLayout>
                  <c:x val="2.1100797011994226E-2"/>
                  <c:y val="-4.635795311750932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927-C040-821A-351B6B0E04DF}"/>
                </c:ext>
              </c:extLst>
            </c:dLbl>
            <c:spPr>
              <a:noFill/>
              <a:ln>
                <a:noFill/>
              </a:ln>
              <a:effectLst/>
            </c:spPr>
            <c:txPr>
              <a:bodyPr rot="0" spcFirstLastPara="1" vertOverflow="ellipsis" vert="horz" wrap="square" anchor="ctr" anchorCtr="1"/>
              <a:lstStyle/>
              <a:p>
                <a:pPr>
                  <a:defRPr sz="1100" b="1" i="0" u="none" strike="noStrike" kern="1200" baseline="0">
                    <a:solidFill>
                      <a:srgbClr val="009193"/>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Headcount'!$E$51:$G$51</c:f>
              <c:strCache>
                <c:ptCount val="3"/>
                <c:pt idx="0">
                  <c:v>2019-20</c:v>
                </c:pt>
                <c:pt idx="1">
                  <c:v>2020-21</c:v>
                </c:pt>
                <c:pt idx="2">
                  <c:v>2021-2022</c:v>
                </c:pt>
              </c:strCache>
            </c:strRef>
          </c:cat>
          <c:val>
            <c:numRef>
              <c:f>'Annual Headcount'!$E$57:$G$57</c:f>
              <c:numCache>
                <c:formatCode>0%</c:formatCode>
                <c:ptCount val="3"/>
                <c:pt idx="0">
                  <c:v>4.7699999999999999E-2</c:v>
                </c:pt>
                <c:pt idx="1">
                  <c:v>0.05</c:v>
                </c:pt>
                <c:pt idx="2">
                  <c:v>0.05</c:v>
                </c:pt>
              </c:numCache>
            </c:numRef>
          </c:val>
          <c:smooth val="0"/>
          <c:extLst>
            <c:ext xmlns:c16="http://schemas.microsoft.com/office/drawing/2014/chart" uri="{C3380CC4-5D6E-409C-BE32-E72D297353CC}">
              <c16:uniqueId val="{00000006-C927-C040-821A-351B6B0E04DF}"/>
            </c:ext>
          </c:extLst>
        </c:ser>
        <c:ser>
          <c:idx val="6"/>
          <c:order val="6"/>
          <c:tx>
            <c:strRef>
              <c:f>'Annual Headcount'!$A$58</c:f>
              <c:strCache>
                <c:ptCount val="1"/>
                <c:pt idx="0">
                  <c:v>50 +</c:v>
                </c:pt>
              </c:strCache>
            </c:strRef>
          </c:tx>
          <c:spPr>
            <a:ln w="38100" cap="rnd">
              <a:solidFill>
                <a:schemeClr val="accent1">
                  <a:lumMod val="60000"/>
                </a:schemeClr>
              </a:solidFill>
              <a:round/>
            </a:ln>
            <a:effectLst/>
          </c:spPr>
          <c:marker>
            <c:symbol val="circle"/>
            <c:size val="5"/>
            <c:spPr>
              <a:solidFill>
                <a:schemeClr val="accent1">
                  <a:lumMod val="60000"/>
                </a:schemeClr>
              </a:solidFill>
              <a:ln w="38100">
                <a:solidFill>
                  <a:schemeClr val="accent1">
                    <a:lumMod val="60000"/>
                  </a:schemeClr>
                </a:solidFill>
              </a:ln>
              <a:effectLst/>
            </c:spPr>
          </c:marker>
          <c:dLbls>
            <c:dLbl>
              <c:idx val="0"/>
              <c:layout>
                <c:manualLayout>
                  <c:x val="-1.8879660484415885E-2"/>
                  <c:y val="-1.62252835911279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766-9747-A16A-0652BCE84C7F}"/>
                </c:ext>
              </c:extLst>
            </c:dLbl>
            <c:dLbl>
              <c:idx val="1"/>
              <c:layout>
                <c:manualLayout>
                  <c:x val="-1.7769092220626715E-2"/>
                  <c:y val="-1.62252835911280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766-9747-A16A-0652BCE84C7F}"/>
                </c:ext>
              </c:extLst>
            </c:dLbl>
            <c:spPr>
              <a:noFill/>
              <a:ln>
                <a:noFill/>
              </a:ln>
              <a:effectLst/>
            </c:spPr>
            <c:txPr>
              <a:bodyPr rot="0" spcFirstLastPara="1" vertOverflow="ellipsis" vert="horz" wrap="square" anchor="ctr" anchorCtr="1"/>
              <a:lstStyle/>
              <a:p>
                <a:pPr>
                  <a:defRPr sz="11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Headcount'!$E$51:$G$51</c:f>
              <c:strCache>
                <c:ptCount val="3"/>
                <c:pt idx="0">
                  <c:v>2019-20</c:v>
                </c:pt>
                <c:pt idx="1">
                  <c:v>2020-21</c:v>
                </c:pt>
                <c:pt idx="2">
                  <c:v>2021-2022</c:v>
                </c:pt>
              </c:strCache>
            </c:strRef>
          </c:cat>
          <c:val>
            <c:numRef>
              <c:f>'Annual Headcount'!$E$58:$G$58</c:f>
              <c:numCache>
                <c:formatCode>0%</c:formatCode>
                <c:ptCount val="3"/>
                <c:pt idx="0">
                  <c:v>5.57E-2</c:v>
                </c:pt>
                <c:pt idx="1">
                  <c:v>0.06</c:v>
                </c:pt>
                <c:pt idx="2">
                  <c:v>0.04</c:v>
                </c:pt>
              </c:numCache>
            </c:numRef>
          </c:val>
          <c:smooth val="0"/>
          <c:extLst>
            <c:ext xmlns:c16="http://schemas.microsoft.com/office/drawing/2014/chart" uri="{C3380CC4-5D6E-409C-BE32-E72D297353CC}">
              <c16:uniqueId val="{00000007-C927-C040-821A-351B6B0E04DF}"/>
            </c:ext>
          </c:extLst>
        </c:ser>
        <c:dLbls>
          <c:dLblPos val="r"/>
          <c:showLegendKey val="0"/>
          <c:showVal val="1"/>
          <c:showCatName val="0"/>
          <c:showSerName val="0"/>
          <c:showPercent val="0"/>
          <c:showBubbleSize val="0"/>
        </c:dLbls>
        <c:marker val="1"/>
        <c:smooth val="0"/>
        <c:axId val="1198388192"/>
        <c:axId val="1197982560"/>
      </c:lineChart>
      <c:catAx>
        <c:axId val="1198388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97982560"/>
        <c:crosses val="autoZero"/>
        <c:auto val="1"/>
        <c:lblAlgn val="ctr"/>
        <c:lblOffset val="100"/>
        <c:noMultiLvlLbl val="0"/>
      </c:catAx>
      <c:valAx>
        <c:axId val="1197982560"/>
        <c:scaling>
          <c:orientation val="minMax"/>
        </c:scaling>
        <c:delete val="1"/>
        <c:axPos val="l"/>
        <c:numFmt formatCode="0%" sourceLinked="1"/>
        <c:majorTickMark val="none"/>
        <c:minorTickMark val="none"/>
        <c:tickLblPos val="nextTo"/>
        <c:crossAx val="119838819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937D4E">
        <a:lumMod val="20000"/>
        <a:lumOff val="80000"/>
      </a:srgbClr>
    </a:solidFill>
    <a:ln>
      <a:noFill/>
    </a:ln>
    <a:effectLst/>
  </c:spPr>
  <c:txPr>
    <a:bodyPr/>
    <a:lstStyle/>
    <a:p>
      <a:pPr>
        <a:defRPr sz="1100" b="1">
          <a:latin typeface="Arial" panose="020B0604020202020204" pitchFamily="34"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'Dual Enrollment Headcount-3'!$C$19</c:f>
              <c:strCache>
                <c:ptCount val="1"/>
                <c:pt idx="0">
                  <c:v>2020 Fall</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'Dual Enrollment Headcount-3'!$D$18:$E$18</c:f>
              <c:strCache>
                <c:ptCount val="2"/>
                <c:pt idx="0">
                  <c:v>Headcount</c:v>
                </c:pt>
                <c:pt idx="1">
                  <c:v>FTES</c:v>
                </c:pt>
              </c:strCache>
            </c:strRef>
          </c:cat>
          <c:val>
            <c:numRef>
              <c:f>'Dual Enrollment Headcount-3'!$D$19:$E$19</c:f>
              <c:numCache>
                <c:formatCode>General</c:formatCode>
                <c:ptCount val="2"/>
                <c:pt idx="0">
                  <c:v>506</c:v>
                </c:pt>
                <c:pt idx="1">
                  <c:v>92</c:v>
                </c:pt>
              </c:numCache>
            </c:numRef>
          </c:val>
          <c:extLst>
            <c:ext xmlns:c16="http://schemas.microsoft.com/office/drawing/2014/chart" uri="{C3380CC4-5D6E-409C-BE32-E72D297353CC}">
              <c16:uniqueId val="{00000000-F7DA-E048-A1EA-5C17C5077E38}"/>
            </c:ext>
          </c:extLst>
        </c:ser>
        <c:ser>
          <c:idx val="1"/>
          <c:order val="1"/>
          <c:tx>
            <c:strRef>
              <c:f>'Dual Enrollment Headcount-3'!$C$20</c:f>
              <c:strCache>
                <c:ptCount val="1"/>
                <c:pt idx="0">
                  <c:v>2021 Fall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'Dual Enrollment Headcount-3'!$D$18:$E$18</c:f>
              <c:strCache>
                <c:ptCount val="2"/>
                <c:pt idx="0">
                  <c:v>Headcount</c:v>
                </c:pt>
                <c:pt idx="1">
                  <c:v>FTES</c:v>
                </c:pt>
              </c:strCache>
            </c:strRef>
          </c:cat>
          <c:val>
            <c:numRef>
              <c:f>'Dual Enrollment Headcount-3'!$D$20:$E$20</c:f>
              <c:numCache>
                <c:formatCode>General</c:formatCode>
                <c:ptCount val="2"/>
                <c:pt idx="0">
                  <c:v>662</c:v>
                </c:pt>
                <c:pt idx="1">
                  <c:v>102</c:v>
                </c:pt>
              </c:numCache>
            </c:numRef>
          </c:val>
          <c:extLst>
            <c:ext xmlns:c16="http://schemas.microsoft.com/office/drawing/2014/chart" uri="{C3380CC4-5D6E-409C-BE32-E72D297353CC}">
              <c16:uniqueId val="{00000001-F7DA-E048-A1EA-5C17C5077E38}"/>
            </c:ext>
          </c:extLst>
        </c:ser>
        <c:ser>
          <c:idx val="2"/>
          <c:order val="2"/>
          <c:tx>
            <c:strRef>
              <c:f>'Dual Enrollment Headcount-3'!$C$21</c:f>
              <c:strCache>
                <c:ptCount val="1"/>
                <c:pt idx="0">
                  <c:v>2021 Spring</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'Dual Enrollment Headcount-3'!$D$18:$E$18</c:f>
              <c:strCache>
                <c:ptCount val="2"/>
                <c:pt idx="0">
                  <c:v>Headcount</c:v>
                </c:pt>
                <c:pt idx="1">
                  <c:v>FTES</c:v>
                </c:pt>
              </c:strCache>
            </c:strRef>
          </c:cat>
          <c:val>
            <c:numRef>
              <c:f>'Dual Enrollment Headcount-3'!$D$21:$E$21</c:f>
              <c:numCache>
                <c:formatCode>General</c:formatCode>
                <c:ptCount val="2"/>
                <c:pt idx="0">
                  <c:v>375</c:v>
                </c:pt>
                <c:pt idx="1">
                  <c:v>53</c:v>
                </c:pt>
              </c:numCache>
            </c:numRef>
          </c:val>
          <c:extLst>
            <c:ext xmlns:c16="http://schemas.microsoft.com/office/drawing/2014/chart" uri="{C3380CC4-5D6E-409C-BE32-E72D297353CC}">
              <c16:uniqueId val="{00000002-F7DA-E048-A1EA-5C17C5077E38}"/>
            </c:ext>
          </c:extLst>
        </c:ser>
        <c:ser>
          <c:idx val="3"/>
          <c:order val="3"/>
          <c:tx>
            <c:strRef>
              <c:f>'Dual Enrollment Headcount-3'!$C$22</c:f>
              <c:strCache>
                <c:ptCount val="1"/>
                <c:pt idx="0">
                  <c:v>2022 Spring</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'Dual Enrollment Headcount-3'!$D$18:$E$18</c:f>
              <c:strCache>
                <c:ptCount val="2"/>
                <c:pt idx="0">
                  <c:v>Headcount</c:v>
                </c:pt>
                <c:pt idx="1">
                  <c:v>FTES</c:v>
                </c:pt>
              </c:strCache>
            </c:strRef>
          </c:cat>
          <c:val>
            <c:numRef>
              <c:f>'Dual Enrollment Headcount-3'!$D$22:$E$22</c:f>
              <c:numCache>
                <c:formatCode>General</c:formatCode>
                <c:ptCount val="2"/>
                <c:pt idx="0">
                  <c:v>386</c:v>
                </c:pt>
                <c:pt idx="1">
                  <c:v>49</c:v>
                </c:pt>
              </c:numCache>
            </c:numRef>
          </c:val>
          <c:extLst>
            <c:ext xmlns:c16="http://schemas.microsoft.com/office/drawing/2014/chart" uri="{C3380CC4-5D6E-409C-BE32-E72D297353CC}">
              <c16:uniqueId val="{00000003-F7DA-E048-A1EA-5C17C5077E38}"/>
            </c:ext>
          </c:extLst>
        </c:ser>
        <c:dLbls>
          <c:dLblPos val="ctr"/>
          <c:showLegendKey val="0"/>
          <c:showVal val="1"/>
          <c:showCatName val="0"/>
          <c:showSerName val="0"/>
          <c:showPercent val="0"/>
          <c:showBubbleSize val="0"/>
        </c:dLbls>
        <c:gapWidth val="219"/>
        <c:overlap val="-27"/>
        <c:axId val="1373991759"/>
        <c:axId val="1257195327"/>
      </c:barChart>
      <c:catAx>
        <c:axId val="137399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Franklin Gothic Medium Cond" panose="020B0606030402020204" pitchFamily="34" charset="0"/>
                <a:ea typeface="+mn-ea"/>
                <a:cs typeface="+mn-cs"/>
              </a:defRPr>
            </a:pPr>
            <a:endParaRPr lang="en-US"/>
          </a:p>
        </c:txPr>
        <c:crossAx val="1257195327"/>
        <c:crosses val="autoZero"/>
        <c:auto val="1"/>
        <c:lblAlgn val="ctr"/>
        <c:lblOffset val="100"/>
        <c:noMultiLvlLbl val="0"/>
      </c:catAx>
      <c:valAx>
        <c:axId val="125719532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739917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Franklin Gothic Medium Cond" panose="020B06060304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b="0" i="0">
          <a:latin typeface="Franklin Gothic Medium Cond" panose="020B06060304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'Annual Headcount'!$A$73</c:f>
              <c:strCache>
                <c:ptCount val="1"/>
                <c:pt idx="0">
                  <c:v>American Indian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5.6322074390146769E-2"/>
                  <c:y val="-6.059400614349407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2B-8C4C-A996-938BB4D45AEB}"/>
                </c:ext>
              </c:extLst>
            </c:dLbl>
            <c:dLbl>
              <c:idx val="1"/>
              <c:layout>
                <c:manualLayout>
                  <c:x val="-1.3635064287293818E-2"/>
                  <c:y val="-1.36336513822858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2B-8C4C-A996-938BB4D45AEB}"/>
                </c:ext>
              </c:extLst>
            </c:dLbl>
            <c:dLbl>
              <c:idx val="2"/>
              <c:layout>
                <c:manualLayout>
                  <c:x val="1.6146570668184909E-2"/>
                  <c:y val="-1.55272140742701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F2B-8C4C-A996-938BB4D45AEB}"/>
                </c:ext>
              </c:extLst>
            </c:dLbl>
            <c:dLbl>
              <c:idx val="4"/>
              <c:layout>
                <c:manualLayout>
                  <c:x val="-8.6714584613808293E-3"/>
                  <c:y val="-1.55272140742701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2B-8C4C-A996-938BB4D45AEB}"/>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Headcount'!$B$72:$G$72</c:f>
              <c:strCache>
                <c:ptCount val="6"/>
                <c:pt idx="0">
                  <c:v>2016-17</c:v>
                </c:pt>
                <c:pt idx="1">
                  <c:v>2017-18</c:v>
                </c:pt>
                <c:pt idx="2">
                  <c:v>2018-19</c:v>
                </c:pt>
                <c:pt idx="3">
                  <c:v>2019-20</c:v>
                </c:pt>
                <c:pt idx="4">
                  <c:v>2020-21</c:v>
                </c:pt>
                <c:pt idx="5">
                  <c:v>2021-22</c:v>
                </c:pt>
              </c:strCache>
            </c:strRef>
          </c:cat>
          <c:val>
            <c:numRef>
              <c:f>'Annual Headcount'!$B$73:$G$73</c:f>
              <c:numCache>
                <c:formatCode>0.0%</c:formatCode>
                <c:ptCount val="6"/>
                <c:pt idx="0">
                  <c:v>2.2024565861922915E-3</c:v>
                </c:pt>
                <c:pt idx="1">
                  <c:v>2.0759449874578322E-3</c:v>
                </c:pt>
                <c:pt idx="2">
                  <c:v>2.0698344132469401E-3</c:v>
                </c:pt>
                <c:pt idx="3">
                  <c:v>2.6421282798833818E-3</c:v>
                </c:pt>
                <c:pt idx="4">
                  <c:v>2.4503369213266825E-3</c:v>
                </c:pt>
                <c:pt idx="5">
                  <c:v>1E-3</c:v>
                </c:pt>
              </c:numCache>
            </c:numRef>
          </c:val>
          <c:smooth val="0"/>
          <c:extLst>
            <c:ext xmlns:c16="http://schemas.microsoft.com/office/drawing/2014/chart" uri="{C3380CC4-5D6E-409C-BE32-E72D297353CC}">
              <c16:uniqueId val="{00000004-AF2B-8C4C-A996-938BB4D45AEB}"/>
            </c:ext>
          </c:extLst>
        </c:ser>
        <c:ser>
          <c:idx val="1"/>
          <c:order val="1"/>
          <c:tx>
            <c:strRef>
              <c:f>'Annual Headcount'!$A$74</c:f>
              <c:strCache>
                <c:ptCount val="1"/>
                <c:pt idx="0">
                  <c:v>Asian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7.7615943383314109E-2"/>
                  <c:y val="-2.49950275341907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2B-8C4C-A996-938BB4D45AEB}"/>
                </c:ext>
              </c:extLst>
            </c:dLbl>
            <c:dLbl>
              <c:idx val="2"/>
              <c:layout>
                <c:manualLayout>
                  <c:x val="-3.9892539106374296E-2"/>
                  <c:y val="3.55989786093019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2B-8C4C-A996-938BB4D45AEB}"/>
                </c:ext>
              </c:extLst>
            </c:dLbl>
            <c:dLbl>
              <c:idx val="3"/>
              <c:layout>
                <c:manualLayout>
                  <c:x val="-3.0958048619730654E-2"/>
                  <c:y val="-1.9314339458238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2B-8C4C-A996-938BB4D45AEB}"/>
                </c:ext>
              </c:extLst>
            </c:dLbl>
            <c:dLbl>
              <c:idx val="5"/>
              <c:layout>
                <c:manualLayout>
                  <c:x val="-1.6392327781833489E-2"/>
                  <c:y val="2.23440397654129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F2B-8C4C-A996-938BB4D45AEB}"/>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Headcount'!$B$72:$G$72</c:f>
              <c:strCache>
                <c:ptCount val="6"/>
                <c:pt idx="0">
                  <c:v>2016-17</c:v>
                </c:pt>
                <c:pt idx="1">
                  <c:v>2017-18</c:v>
                </c:pt>
                <c:pt idx="2">
                  <c:v>2018-19</c:v>
                </c:pt>
                <c:pt idx="3">
                  <c:v>2019-20</c:v>
                </c:pt>
                <c:pt idx="4">
                  <c:v>2020-21</c:v>
                </c:pt>
                <c:pt idx="5">
                  <c:v>2021-22</c:v>
                </c:pt>
              </c:strCache>
            </c:strRef>
          </c:cat>
          <c:val>
            <c:numRef>
              <c:f>'Annual Headcount'!$B$74:$G$74</c:f>
              <c:numCache>
                <c:formatCode>0.0%</c:formatCode>
                <c:ptCount val="6"/>
                <c:pt idx="0">
                  <c:v>0.24184667513765354</c:v>
                </c:pt>
                <c:pt idx="1">
                  <c:v>0.24271256811694489</c:v>
                </c:pt>
                <c:pt idx="2">
                  <c:v>0.23686105111591071</c:v>
                </c:pt>
                <c:pt idx="3">
                  <c:v>0.23815597667638483</c:v>
                </c:pt>
                <c:pt idx="4">
                  <c:v>0.23391966395379366</c:v>
                </c:pt>
                <c:pt idx="5" formatCode="0%">
                  <c:v>0.21299999999999999</c:v>
                </c:pt>
              </c:numCache>
            </c:numRef>
          </c:val>
          <c:smooth val="0"/>
          <c:extLst>
            <c:ext xmlns:c16="http://schemas.microsoft.com/office/drawing/2014/chart" uri="{C3380CC4-5D6E-409C-BE32-E72D297353CC}">
              <c16:uniqueId val="{00000009-AF2B-8C4C-A996-938BB4D45AEB}"/>
            </c:ext>
          </c:extLst>
        </c:ser>
        <c:ser>
          <c:idx val="2"/>
          <c:order val="2"/>
          <c:tx>
            <c:strRef>
              <c:f>'Annual Headcount'!$A$75</c:f>
              <c:strCache>
                <c:ptCount val="1"/>
                <c:pt idx="0">
                  <c:v>Black/African American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Headcount'!$B$72:$G$72</c:f>
              <c:strCache>
                <c:ptCount val="6"/>
                <c:pt idx="0">
                  <c:v>2016-17</c:v>
                </c:pt>
                <c:pt idx="1">
                  <c:v>2017-18</c:v>
                </c:pt>
                <c:pt idx="2">
                  <c:v>2018-19</c:v>
                </c:pt>
                <c:pt idx="3">
                  <c:v>2019-20</c:v>
                </c:pt>
                <c:pt idx="4">
                  <c:v>2020-21</c:v>
                </c:pt>
                <c:pt idx="5">
                  <c:v>2021-22</c:v>
                </c:pt>
              </c:strCache>
            </c:strRef>
          </c:cat>
          <c:val>
            <c:numRef>
              <c:f>'Annual Headcount'!$B$75:$G$75</c:f>
              <c:numCache>
                <c:formatCode>0.0%</c:formatCode>
                <c:ptCount val="6"/>
                <c:pt idx="0">
                  <c:v>0.15637441761965268</c:v>
                </c:pt>
                <c:pt idx="1">
                  <c:v>0.16097223423579274</c:v>
                </c:pt>
                <c:pt idx="2">
                  <c:v>0.1613570914326854</c:v>
                </c:pt>
                <c:pt idx="3">
                  <c:v>0.15552113702623907</c:v>
                </c:pt>
                <c:pt idx="4">
                  <c:v>0.15463376214229457</c:v>
                </c:pt>
                <c:pt idx="5" formatCode="0%">
                  <c:v>0.16400000000000001</c:v>
                </c:pt>
              </c:numCache>
            </c:numRef>
          </c:val>
          <c:smooth val="0"/>
          <c:extLst>
            <c:ext xmlns:c16="http://schemas.microsoft.com/office/drawing/2014/chart" uri="{C3380CC4-5D6E-409C-BE32-E72D297353CC}">
              <c16:uniqueId val="{0000000A-AF2B-8C4C-A996-938BB4D45AEB}"/>
            </c:ext>
          </c:extLst>
        </c:ser>
        <c:ser>
          <c:idx val="3"/>
          <c:order val="3"/>
          <c:tx>
            <c:strRef>
              <c:f>'Annual Headcount'!$A$76</c:f>
              <c:strCache>
                <c:ptCount val="1"/>
                <c:pt idx="0">
                  <c:v>Latinx</c:v>
                </c:pt>
              </c:strCache>
            </c:strRef>
          </c:tx>
          <c:spPr>
            <a:ln w="28575" cap="rnd">
              <a:solidFill>
                <a:srgbClr val="00B050"/>
              </a:solidFill>
              <a:round/>
            </a:ln>
            <a:effectLst/>
          </c:spPr>
          <c:marker>
            <c:symbol val="circle"/>
            <c:size val="5"/>
            <c:spPr>
              <a:solidFill>
                <a:schemeClr val="accent4"/>
              </a:solidFill>
              <a:ln w="9525">
                <a:solidFill>
                  <a:srgbClr val="00B050"/>
                </a:solidFill>
              </a:ln>
              <a:effectLst/>
            </c:spPr>
          </c:marker>
          <c:dLbls>
            <c:dLbl>
              <c:idx val="0"/>
              <c:layout>
                <c:manualLayout>
                  <c:x val="-7.3645058722583603E-2"/>
                  <c:y val="2.99182905333495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F2B-8C4C-A996-938BB4D45AEB}"/>
                </c:ext>
              </c:extLst>
            </c:dLbl>
            <c:dLbl>
              <c:idx val="1"/>
              <c:layout>
                <c:manualLayout>
                  <c:x val="-3.4928933280461198E-2"/>
                  <c:y val="-6.85469694498261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F2B-8C4C-A996-938BB4D45AEB}"/>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Headcount'!$B$72:$G$72</c:f>
              <c:strCache>
                <c:ptCount val="6"/>
                <c:pt idx="0">
                  <c:v>2016-17</c:v>
                </c:pt>
                <c:pt idx="1">
                  <c:v>2017-18</c:v>
                </c:pt>
                <c:pt idx="2">
                  <c:v>2018-19</c:v>
                </c:pt>
                <c:pt idx="3">
                  <c:v>2019-20</c:v>
                </c:pt>
                <c:pt idx="4">
                  <c:v>2020-21</c:v>
                </c:pt>
                <c:pt idx="5">
                  <c:v>2021-22</c:v>
                </c:pt>
              </c:strCache>
            </c:strRef>
          </c:cat>
          <c:val>
            <c:numRef>
              <c:f>'Annual Headcount'!$B$76:$G$76</c:f>
              <c:numCache>
                <c:formatCode>0.0%</c:formatCode>
                <c:ptCount val="6"/>
                <c:pt idx="0">
                  <c:v>0.23998305802626005</c:v>
                </c:pt>
                <c:pt idx="1">
                  <c:v>0.24625897413718537</c:v>
                </c:pt>
                <c:pt idx="2">
                  <c:v>0.25152987760979123</c:v>
                </c:pt>
                <c:pt idx="3">
                  <c:v>0.26020408163265307</c:v>
                </c:pt>
                <c:pt idx="4">
                  <c:v>0.26437385140456815</c:v>
                </c:pt>
                <c:pt idx="5" formatCode="0%">
                  <c:v>0.29399999999999998</c:v>
                </c:pt>
              </c:numCache>
            </c:numRef>
          </c:val>
          <c:smooth val="0"/>
          <c:extLst>
            <c:ext xmlns:c16="http://schemas.microsoft.com/office/drawing/2014/chart" uri="{C3380CC4-5D6E-409C-BE32-E72D297353CC}">
              <c16:uniqueId val="{0000000D-AF2B-8C4C-A996-938BB4D45AEB}"/>
            </c:ext>
          </c:extLst>
        </c:ser>
        <c:ser>
          <c:idx val="4"/>
          <c:order val="4"/>
          <c:tx>
            <c:strRef>
              <c:f>'Annual Headcount'!$A$77</c:f>
              <c:strCache>
                <c:ptCount val="1"/>
                <c:pt idx="0">
                  <c:v>Pacific Islander</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0"/>
              <c:layout>
                <c:manualLayout>
                  <c:x val="-1.8598670113206952E-2"/>
                  <c:y val="-4.0143529070063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F2B-8C4C-A996-938BB4D45AEB}"/>
                </c:ext>
              </c:extLst>
            </c:dLbl>
            <c:dLbl>
              <c:idx val="1"/>
              <c:layout>
                <c:manualLayout>
                  <c:x val="-5.3343910894598882E-2"/>
                  <c:y val="-3.25692783021274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F2B-8C4C-A996-938BB4D45AEB}"/>
                </c:ext>
              </c:extLst>
            </c:dLbl>
            <c:dLbl>
              <c:idx val="2"/>
              <c:layout>
                <c:manualLayout>
                  <c:x val="-4.3416699242772694E-2"/>
                  <c:y val="-2.31014648422065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F2B-8C4C-A996-938BB4D45AEB}"/>
                </c:ext>
              </c:extLst>
            </c:dLbl>
            <c:dLbl>
              <c:idx val="4"/>
              <c:layout>
                <c:manualLayout>
                  <c:x val="-4.9373026233868376E-2"/>
                  <c:y val="-2.68885902261748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F2B-8C4C-A996-938BB4D45AEB}"/>
                </c:ext>
              </c:extLst>
            </c:dLbl>
            <c:dLbl>
              <c:idx val="5"/>
              <c:layout>
                <c:manualLayout>
                  <c:x val="1.2843310532795013E-2"/>
                  <c:y val="-1.36336513822859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F2B-8C4C-A996-938BB4D45AEB}"/>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Headcount'!$B$72:$G$72</c:f>
              <c:strCache>
                <c:ptCount val="6"/>
                <c:pt idx="0">
                  <c:v>2016-17</c:v>
                </c:pt>
                <c:pt idx="1">
                  <c:v>2017-18</c:v>
                </c:pt>
                <c:pt idx="2">
                  <c:v>2018-19</c:v>
                </c:pt>
                <c:pt idx="3">
                  <c:v>2019-20</c:v>
                </c:pt>
                <c:pt idx="4">
                  <c:v>2020-21</c:v>
                </c:pt>
                <c:pt idx="5">
                  <c:v>2021-22</c:v>
                </c:pt>
              </c:strCache>
            </c:strRef>
          </c:cat>
          <c:val>
            <c:numRef>
              <c:f>'Annual Headcount'!$B$77:$G$77</c:f>
              <c:numCache>
                <c:formatCode>0.0%</c:formatCode>
                <c:ptCount val="6"/>
                <c:pt idx="0">
                  <c:v>4.0660736975857686E-3</c:v>
                </c:pt>
                <c:pt idx="1">
                  <c:v>3.3734106046189776E-3</c:v>
                </c:pt>
                <c:pt idx="2">
                  <c:v>3.2397408207343412E-3</c:v>
                </c:pt>
                <c:pt idx="3">
                  <c:v>3.097667638483965E-3</c:v>
                </c:pt>
                <c:pt idx="4">
                  <c:v>4.9881858755578892E-3</c:v>
                </c:pt>
                <c:pt idx="5" formatCode="0%">
                  <c:v>5.0000000000000001E-3</c:v>
                </c:pt>
              </c:numCache>
            </c:numRef>
          </c:val>
          <c:smooth val="0"/>
          <c:extLst>
            <c:ext xmlns:c16="http://schemas.microsoft.com/office/drawing/2014/chart" uri="{C3380CC4-5D6E-409C-BE32-E72D297353CC}">
              <c16:uniqueId val="{00000013-AF2B-8C4C-A996-938BB4D45AEB}"/>
            </c:ext>
          </c:extLst>
        </c:ser>
        <c:ser>
          <c:idx val="5"/>
          <c:order val="5"/>
          <c:tx>
            <c:strRef>
              <c:f>'Annual Headcount'!$A$78</c:f>
              <c:strCache>
                <c:ptCount val="1"/>
                <c:pt idx="0">
                  <c:v>Two or More</c:v>
                </c:pt>
              </c:strCache>
            </c:strRef>
          </c:tx>
          <c:spPr>
            <a:ln w="28575" cap="rnd">
              <a:solidFill>
                <a:srgbClr val="7030A0"/>
              </a:solidFill>
              <a:round/>
            </a:ln>
            <a:effectLst/>
          </c:spPr>
          <c:marker>
            <c:symbol val="circle"/>
            <c:size val="5"/>
            <c:spPr>
              <a:solidFill>
                <a:schemeClr val="accent6"/>
              </a:solidFill>
              <a:ln w="9525">
                <a:solidFill>
                  <a:srgbClr val="7030A0"/>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Headcount'!$B$72:$G$72</c:f>
              <c:strCache>
                <c:ptCount val="6"/>
                <c:pt idx="0">
                  <c:v>2016-17</c:v>
                </c:pt>
                <c:pt idx="1">
                  <c:v>2017-18</c:v>
                </c:pt>
                <c:pt idx="2">
                  <c:v>2018-19</c:v>
                </c:pt>
                <c:pt idx="3">
                  <c:v>2019-20</c:v>
                </c:pt>
                <c:pt idx="4">
                  <c:v>2020-21</c:v>
                </c:pt>
                <c:pt idx="5">
                  <c:v>2021-22</c:v>
                </c:pt>
              </c:strCache>
            </c:strRef>
          </c:cat>
          <c:val>
            <c:numRef>
              <c:f>'Annual Headcount'!$B$78:$G$78</c:f>
              <c:numCache>
                <c:formatCode>0.0%</c:formatCode>
                <c:ptCount val="6"/>
                <c:pt idx="0">
                  <c:v>6.6836086404066075E-2</c:v>
                </c:pt>
                <c:pt idx="1">
                  <c:v>6.8938673125162178E-2</c:v>
                </c:pt>
                <c:pt idx="2">
                  <c:v>7.3614110871130303E-2</c:v>
                </c:pt>
                <c:pt idx="3">
                  <c:v>6.9059766763848396E-2</c:v>
                </c:pt>
                <c:pt idx="4">
                  <c:v>7.3247571541086895E-2</c:v>
                </c:pt>
                <c:pt idx="5" formatCode="0%">
                  <c:v>7.2999999999999995E-2</c:v>
                </c:pt>
              </c:numCache>
            </c:numRef>
          </c:val>
          <c:smooth val="0"/>
          <c:extLst>
            <c:ext xmlns:c16="http://schemas.microsoft.com/office/drawing/2014/chart" uri="{C3380CC4-5D6E-409C-BE32-E72D297353CC}">
              <c16:uniqueId val="{00000014-AF2B-8C4C-A996-938BB4D45AEB}"/>
            </c:ext>
          </c:extLst>
        </c:ser>
        <c:ser>
          <c:idx val="6"/>
          <c:order val="6"/>
          <c:tx>
            <c:strRef>
              <c:f>'Annual Headcount'!$A$79</c:f>
              <c:strCache>
                <c:ptCount val="1"/>
                <c:pt idx="0">
                  <c:v>Unknown</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Headcount'!$B$72:$G$72</c:f>
              <c:strCache>
                <c:ptCount val="6"/>
                <c:pt idx="0">
                  <c:v>2016-17</c:v>
                </c:pt>
                <c:pt idx="1">
                  <c:v>2017-18</c:v>
                </c:pt>
                <c:pt idx="2">
                  <c:v>2018-19</c:v>
                </c:pt>
                <c:pt idx="3">
                  <c:v>2019-20</c:v>
                </c:pt>
                <c:pt idx="4">
                  <c:v>2020-21</c:v>
                </c:pt>
                <c:pt idx="5">
                  <c:v>2021-22</c:v>
                </c:pt>
              </c:strCache>
            </c:strRef>
          </c:cat>
          <c:val>
            <c:numRef>
              <c:f>'Annual Headcount'!$B$79:$G$79</c:f>
              <c:numCache>
                <c:formatCode>0.0%</c:formatCode>
                <c:ptCount val="6"/>
                <c:pt idx="0">
                  <c:v>4.1677255400254132E-2</c:v>
                </c:pt>
                <c:pt idx="1">
                  <c:v>3.5204567078972404E-2</c:v>
                </c:pt>
                <c:pt idx="2">
                  <c:v>3.3117350611951042E-2</c:v>
                </c:pt>
                <c:pt idx="3">
                  <c:v>4.6556122448979595E-2</c:v>
                </c:pt>
                <c:pt idx="4">
                  <c:v>4.5331233044543624E-2</c:v>
                </c:pt>
                <c:pt idx="5">
                  <c:v>2.7E-2</c:v>
                </c:pt>
              </c:numCache>
            </c:numRef>
          </c:val>
          <c:smooth val="0"/>
          <c:extLst>
            <c:ext xmlns:c16="http://schemas.microsoft.com/office/drawing/2014/chart" uri="{C3380CC4-5D6E-409C-BE32-E72D297353CC}">
              <c16:uniqueId val="{00000015-AF2B-8C4C-A996-938BB4D45AEB}"/>
            </c:ext>
          </c:extLst>
        </c:ser>
        <c:ser>
          <c:idx val="7"/>
          <c:order val="7"/>
          <c:tx>
            <c:strRef>
              <c:f>'Annual Headcount'!$A$80</c:f>
              <c:strCache>
                <c:ptCount val="1"/>
                <c:pt idx="0">
                  <c:v>White</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0"/>
              <c:layout>
                <c:manualLayout>
                  <c:x val="-3.2943490950095917E-2"/>
                  <c:y val="-6.28662813738736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F2B-8C4C-A996-938BB4D45AEB}"/>
                </c:ext>
              </c:extLst>
            </c:dLbl>
            <c:dLbl>
              <c:idx val="1"/>
              <c:layout>
                <c:manualLayout>
                  <c:x val="-3.2943490950095904E-2"/>
                  <c:y val="3.9386103993270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F2B-8C4C-A996-938BB4D45AEB}"/>
                </c:ext>
              </c:extLst>
            </c:dLbl>
            <c:dLbl>
              <c:idx val="2"/>
              <c:layout>
                <c:manualLayout>
                  <c:x val="1.1728961483122293E-2"/>
                  <c:y val="-1.17400886903017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AF2B-8C4C-A996-938BB4D45AEB}"/>
                </c:ext>
              </c:extLst>
            </c:dLbl>
            <c:dLbl>
              <c:idx val="3"/>
              <c:layout>
                <c:manualLayout>
                  <c:x val="-3.0958048619730654E-2"/>
                  <c:y val="2.42376024573970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F2B-8C4C-A996-938BB4D45AEB}"/>
                </c:ext>
              </c:extLst>
            </c:dLbl>
            <c:dLbl>
              <c:idx val="4"/>
              <c:layout>
                <c:manualLayout>
                  <c:x val="-2.9965327454548028E-2"/>
                  <c:y val="2.04504770734287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AF2B-8C4C-A996-938BB4D45AEB}"/>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Headcount'!$B$72:$G$72</c:f>
              <c:strCache>
                <c:ptCount val="6"/>
                <c:pt idx="0">
                  <c:v>2016-17</c:v>
                </c:pt>
                <c:pt idx="1">
                  <c:v>2017-18</c:v>
                </c:pt>
                <c:pt idx="2">
                  <c:v>2018-19</c:v>
                </c:pt>
                <c:pt idx="3">
                  <c:v>2019-20</c:v>
                </c:pt>
                <c:pt idx="4">
                  <c:v>2020-21</c:v>
                </c:pt>
                <c:pt idx="5">
                  <c:v>2021-22</c:v>
                </c:pt>
              </c:strCache>
            </c:strRef>
          </c:cat>
          <c:val>
            <c:numRef>
              <c:f>'Annual Headcount'!$B$80:$G$80</c:f>
              <c:numCache>
                <c:formatCode>0.0%</c:formatCode>
                <c:ptCount val="6"/>
                <c:pt idx="0">
                  <c:v>0.24701397712833545</c:v>
                </c:pt>
                <c:pt idx="1">
                  <c:v>0.24046362771386559</c:v>
                </c:pt>
                <c:pt idx="2">
                  <c:v>0.23821094312455005</c:v>
                </c:pt>
                <c:pt idx="3">
                  <c:v>0.22476311953352771</c:v>
                </c:pt>
                <c:pt idx="4">
                  <c:v>0.22105539511682856</c:v>
                </c:pt>
                <c:pt idx="5" formatCode="0%">
                  <c:v>0.224</c:v>
                </c:pt>
              </c:numCache>
            </c:numRef>
          </c:val>
          <c:smooth val="0"/>
          <c:extLst>
            <c:ext xmlns:c16="http://schemas.microsoft.com/office/drawing/2014/chart" uri="{C3380CC4-5D6E-409C-BE32-E72D297353CC}">
              <c16:uniqueId val="{0000001B-AF2B-8C4C-A996-938BB4D45AEB}"/>
            </c:ext>
          </c:extLst>
        </c:ser>
        <c:dLbls>
          <c:dLblPos val="t"/>
          <c:showLegendKey val="0"/>
          <c:showVal val="1"/>
          <c:showCatName val="0"/>
          <c:showSerName val="0"/>
          <c:showPercent val="0"/>
          <c:showBubbleSize val="0"/>
        </c:dLbls>
        <c:marker val="1"/>
        <c:smooth val="0"/>
        <c:axId val="1064010320"/>
        <c:axId val="1063888448"/>
      </c:lineChart>
      <c:catAx>
        <c:axId val="1064010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crossAx val="1063888448"/>
        <c:crosses val="autoZero"/>
        <c:auto val="0"/>
        <c:lblAlgn val="ctr"/>
        <c:lblOffset val="100"/>
        <c:noMultiLvlLbl val="0"/>
      </c:catAx>
      <c:valAx>
        <c:axId val="1063888448"/>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06401032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latin typeface="Arial" panose="020B0604020202020204" pitchFamily="34" charset="0"/>
          <a:cs typeface="Arial" panose="020B060402020202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'FTES FTEF Productivity Summary '!$B$35</c:f>
              <c:strCache>
                <c:ptCount val="1"/>
              </c:strCache>
            </c:strRef>
          </c:tx>
          <c:spPr>
            <a:ln w="22225" cap="rnd">
              <a:solidFill>
                <a:schemeClr val="accent2"/>
              </a:solidFill>
              <a:round/>
            </a:ln>
            <a:effectLst/>
          </c:spPr>
          <c:marker>
            <c:symbol val="circle"/>
            <c:size val="6"/>
            <c:spPr>
              <a:solidFill>
                <a:schemeClr val="lt1"/>
              </a:solidFill>
              <a:ln w="15875">
                <a:solidFill>
                  <a:schemeClr val="accent2"/>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dk1">
                        <a:lumMod val="75000"/>
                        <a:lumOff val="25000"/>
                      </a:schemeClr>
                    </a:solidFill>
                    <a:latin typeface="Franklin Gothic Medium Cond" panose="020B06060304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'FTES FTEF Productivity Summary '!$A$36:$A$43</c:f>
              <c:strCache>
                <c:ptCount val="8"/>
                <c:pt idx="0">
                  <c:v>Spring 2015</c:v>
                </c:pt>
                <c:pt idx="1">
                  <c:v>Spring 2016</c:v>
                </c:pt>
                <c:pt idx="2">
                  <c:v>Spring 2017</c:v>
                </c:pt>
                <c:pt idx="3">
                  <c:v>Spring 2018</c:v>
                </c:pt>
                <c:pt idx="4">
                  <c:v>Spring 2019</c:v>
                </c:pt>
                <c:pt idx="5">
                  <c:v>Spring 2020</c:v>
                </c:pt>
                <c:pt idx="6">
                  <c:v>Spring 2021</c:v>
                </c:pt>
                <c:pt idx="7">
                  <c:v>Spring 2022</c:v>
                </c:pt>
              </c:strCache>
            </c:strRef>
          </c:cat>
          <c:val>
            <c:numRef>
              <c:f>'FTES FTEF Productivity Summary '!$B$36:$B$43</c:f>
            </c:numRef>
          </c:val>
          <c:smooth val="0"/>
          <c:extLst>
            <c:ext xmlns:c16="http://schemas.microsoft.com/office/drawing/2014/chart" uri="{C3380CC4-5D6E-409C-BE32-E72D297353CC}">
              <c16:uniqueId val="{00000000-E66B-F948-A271-6130CC415DB6}"/>
            </c:ext>
          </c:extLst>
        </c:ser>
        <c:ser>
          <c:idx val="1"/>
          <c:order val="1"/>
          <c:tx>
            <c:strRef>
              <c:f>'FTES FTEF Productivity Summary '!$C$35</c:f>
              <c:strCache>
                <c:ptCount val="1"/>
                <c:pt idx="0">
                  <c:v>CENSUS</c:v>
                </c:pt>
              </c:strCache>
            </c:strRef>
          </c:tx>
          <c:spPr>
            <a:ln w="22225" cap="rnd">
              <a:solidFill>
                <a:schemeClr val="accent4"/>
              </a:solidFill>
              <a:round/>
            </a:ln>
            <a:effectLst/>
          </c:spPr>
          <c:marker>
            <c:symbol val="none"/>
          </c:marker>
          <c:dLbls>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Franklin Gothic Medium Cond" panose="020B06060304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'FTES FTEF Productivity Summary '!$A$36:$A$43</c:f>
              <c:strCache>
                <c:ptCount val="8"/>
                <c:pt idx="0">
                  <c:v>Spring 2015</c:v>
                </c:pt>
                <c:pt idx="1">
                  <c:v>Spring 2016</c:v>
                </c:pt>
                <c:pt idx="2">
                  <c:v>Spring 2017</c:v>
                </c:pt>
                <c:pt idx="3">
                  <c:v>Spring 2018</c:v>
                </c:pt>
                <c:pt idx="4">
                  <c:v>Spring 2019</c:v>
                </c:pt>
                <c:pt idx="5">
                  <c:v>Spring 2020</c:v>
                </c:pt>
                <c:pt idx="6">
                  <c:v>Spring 2021</c:v>
                </c:pt>
                <c:pt idx="7">
                  <c:v>Spring 2022</c:v>
                </c:pt>
              </c:strCache>
            </c:strRef>
          </c:cat>
          <c:val>
            <c:numRef>
              <c:f>'FTES FTEF Productivity Summary '!$C$36:$C$43</c:f>
              <c:numCache>
                <c:formatCode>General</c:formatCode>
                <c:ptCount val="8"/>
                <c:pt idx="0">
                  <c:v>15930</c:v>
                </c:pt>
                <c:pt idx="1">
                  <c:v>15894</c:v>
                </c:pt>
                <c:pt idx="2">
                  <c:v>14883</c:v>
                </c:pt>
                <c:pt idx="3">
                  <c:v>14564</c:v>
                </c:pt>
                <c:pt idx="4">
                  <c:v>13611</c:v>
                </c:pt>
                <c:pt idx="5">
                  <c:v>13945</c:v>
                </c:pt>
                <c:pt idx="6">
                  <c:v>11707</c:v>
                </c:pt>
                <c:pt idx="7">
                  <c:v>8583</c:v>
                </c:pt>
              </c:numCache>
            </c:numRef>
          </c:val>
          <c:smooth val="0"/>
          <c:extLst>
            <c:ext xmlns:c16="http://schemas.microsoft.com/office/drawing/2014/chart" uri="{C3380CC4-5D6E-409C-BE32-E72D297353CC}">
              <c16:uniqueId val="{00000001-E66B-F948-A271-6130CC415DB6}"/>
            </c:ext>
          </c:extLst>
        </c:ser>
        <c:ser>
          <c:idx val="2"/>
          <c:order val="2"/>
          <c:tx>
            <c:strRef>
              <c:f>'FTES FTEF Productivity Summary '!$D$35</c:f>
              <c:strCache>
                <c:ptCount val="1"/>
                <c:pt idx="0">
                  <c:v>FTES_RESD</c:v>
                </c:pt>
              </c:strCache>
            </c:strRef>
          </c:tx>
          <c:spPr>
            <a:ln w="22225" cap="rnd">
              <a:solidFill>
                <a:schemeClr val="accent2">
                  <a:lumMod val="60000"/>
                  <a:lumOff val="40000"/>
                </a:schemeClr>
              </a:solidFill>
              <a:round/>
            </a:ln>
            <a:effectLst/>
          </c:spPr>
          <c:marker>
            <c:symbol val="none"/>
          </c:marker>
          <c:dLbls>
            <c:dLbl>
              <c:idx val="2"/>
              <c:layout>
                <c:manualLayout>
                  <c:x val="-3.1545954382963065E-2"/>
                  <c:y val="-4.697148571918892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6B-F948-A271-6130CC415DB6}"/>
                </c:ext>
              </c:extLst>
            </c:dLbl>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Franklin Gothic Medium Cond" panose="020B06060304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'FTES FTEF Productivity Summary '!$A$36:$A$43</c:f>
              <c:strCache>
                <c:ptCount val="8"/>
                <c:pt idx="0">
                  <c:v>Spring 2015</c:v>
                </c:pt>
                <c:pt idx="1">
                  <c:v>Spring 2016</c:v>
                </c:pt>
                <c:pt idx="2">
                  <c:v>Spring 2017</c:v>
                </c:pt>
                <c:pt idx="3">
                  <c:v>Spring 2018</c:v>
                </c:pt>
                <c:pt idx="4">
                  <c:v>Spring 2019</c:v>
                </c:pt>
                <c:pt idx="5">
                  <c:v>Spring 2020</c:v>
                </c:pt>
                <c:pt idx="6">
                  <c:v>Spring 2021</c:v>
                </c:pt>
                <c:pt idx="7">
                  <c:v>Spring 2022</c:v>
                </c:pt>
              </c:strCache>
            </c:strRef>
          </c:cat>
          <c:val>
            <c:numRef>
              <c:f>'FTES FTEF Productivity Summary '!$D$36:$D$43</c:f>
              <c:numCache>
                <c:formatCode>0</c:formatCode>
                <c:ptCount val="8"/>
                <c:pt idx="0">
                  <c:v>1728.2215000000001</c:v>
                </c:pt>
                <c:pt idx="1">
                  <c:v>1713.9034999999999</c:v>
                </c:pt>
                <c:pt idx="2">
                  <c:v>1596.8676</c:v>
                </c:pt>
                <c:pt idx="3">
                  <c:v>1564.6641</c:v>
                </c:pt>
                <c:pt idx="4">
                  <c:v>1502.0518</c:v>
                </c:pt>
                <c:pt idx="5">
                  <c:v>1471.0988</c:v>
                </c:pt>
                <c:pt idx="6">
                  <c:v>1266.7282</c:v>
                </c:pt>
                <c:pt idx="7">
                  <c:v>944.54859999999996</c:v>
                </c:pt>
              </c:numCache>
            </c:numRef>
          </c:val>
          <c:smooth val="0"/>
          <c:extLst>
            <c:ext xmlns:c16="http://schemas.microsoft.com/office/drawing/2014/chart" uri="{C3380CC4-5D6E-409C-BE32-E72D297353CC}">
              <c16:uniqueId val="{00000003-E66B-F948-A271-6130CC415DB6}"/>
            </c:ext>
          </c:extLst>
        </c:ser>
        <c:ser>
          <c:idx val="3"/>
          <c:order val="3"/>
          <c:tx>
            <c:strRef>
              <c:f>'FTES FTEF Productivity Summary '!$E$35</c:f>
              <c:strCache>
                <c:ptCount val="1"/>
                <c:pt idx="0">
                  <c:v>PROD</c:v>
                </c:pt>
              </c:strCache>
            </c:strRef>
          </c:tx>
          <c:spPr>
            <a:ln w="22225" cap="rnd">
              <a:solidFill>
                <a:srgbClr val="00B0F0"/>
              </a:solidFill>
              <a:round/>
            </a:ln>
            <a:effectLst/>
          </c:spPr>
          <c:marker>
            <c:symbol val="none"/>
          </c:marker>
          <c:dLbls>
            <c:dLbl>
              <c:idx val="2"/>
              <c:layout>
                <c:manualLayout>
                  <c:x val="-2.7582753666961116E-2"/>
                  <c:y val="-8.6113395695884268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6B-F948-A271-6130CC415DB6}"/>
                </c:ext>
              </c:extLst>
            </c:dLbl>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Franklin Gothic Medium Cond" panose="020B06060304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'FTES FTEF Productivity Summary '!$A$36:$A$43</c:f>
              <c:strCache>
                <c:ptCount val="8"/>
                <c:pt idx="0">
                  <c:v>Spring 2015</c:v>
                </c:pt>
                <c:pt idx="1">
                  <c:v>Spring 2016</c:v>
                </c:pt>
                <c:pt idx="2">
                  <c:v>Spring 2017</c:v>
                </c:pt>
                <c:pt idx="3">
                  <c:v>Spring 2018</c:v>
                </c:pt>
                <c:pt idx="4">
                  <c:v>Spring 2019</c:v>
                </c:pt>
                <c:pt idx="5">
                  <c:v>Spring 2020</c:v>
                </c:pt>
                <c:pt idx="6">
                  <c:v>Spring 2021</c:v>
                </c:pt>
                <c:pt idx="7">
                  <c:v>Spring 2022</c:v>
                </c:pt>
              </c:strCache>
            </c:strRef>
          </c:cat>
          <c:val>
            <c:numRef>
              <c:f>'FTES FTEF Productivity Summary '!$E$36:$E$43</c:f>
              <c:numCache>
                <c:formatCode>0.0</c:formatCode>
                <c:ptCount val="8"/>
                <c:pt idx="0">
                  <c:v>17.250399999999999</c:v>
                </c:pt>
                <c:pt idx="1">
                  <c:v>16.945499999999999</c:v>
                </c:pt>
                <c:pt idx="2">
                  <c:v>16.504899999999999</c:v>
                </c:pt>
                <c:pt idx="3">
                  <c:v>15.4594</c:v>
                </c:pt>
                <c:pt idx="4">
                  <c:v>14.994</c:v>
                </c:pt>
                <c:pt idx="5">
                  <c:v>14.7667</c:v>
                </c:pt>
                <c:pt idx="6">
                  <c:v>13.193300000000001</c:v>
                </c:pt>
                <c:pt idx="7">
                  <c:v>10.4674</c:v>
                </c:pt>
              </c:numCache>
            </c:numRef>
          </c:val>
          <c:smooth val="0"/>
          <c:extLst>
            <c:ext xmlns:c16="http://schemas.microsoft.com/office/drawing/2014/chart" uri="{C3380CC4-5D6E-409C-BE32-E72D297353CC}">
              <c16:uniqueId val="{00000005-E66B-F948-A271-6130CC415DB6}"/>
            </c:ext>
          </c:extLst>
        </c:ser>
        <c:dLbls>
          <c:dLblPos val="ctr"/>
          <c:showLegendKey val="0"/>
          <c:showVal val="1"/>
          <c:showCatName val="0"/>
          <c:showSerName val="0"/>
          <c:showPercent val="0"/>
          <c:showBubbleSize val="0"/>
        </c:dLbls>
        <c:smooth val="0"/>
        <c:axId val="1884951151"/>
        <c:axId val="1902650159"/>
      </c:lineChart>
      <c:catAx>
        <c:axId val="1884951151"/>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rgbClr val="00B0F0"/>
            </a:solidFill>
            <a:round/>
          </a:ln>
          <a:effectLst/>
        </c:spPr>
        <c:txPr>
          <a:bodyPr rot="-60000000" spcFirstLastPara="1" vertOverflow="ellipsis" vert="horz" wrap="square" anchor="ctr" anchorCtr="1"/>
          <a:lstStyle/>
          <a:p>
            <a:pPr>
              <a:defRPr sz="1600" b="0" i="0" u="none" strike="noStrike" kern="1200" cap="none" spc="0" normalizeH="0" baseline="0">
                <a:solidFill>
                  <a:schemeClr val="dk1">
                    <a:lumMod val="65000"/>
                    <a:lumOff val="35000"/>
                  </a:schemeClr>
                </a:solidFill>
                <a:latin typeface="Franklin Gothic Medium Cond" panose="020B0606030402020204" pitchFamily="34" charset="0"/>
                <a:ea typeface="+mn-ea"/>
                <a:cs typeface="+mn-cs"/>
              </a:defRPr>
            </a:pPr>
            <a:endParaRPr lang="en-US"/>
          </a:p>
        </c:txPr>
        <c:crossAx val="1902650159"/>
        <c:crosses val="autoZero"/>
        <c:auto val="1"/>
        <c:lblAlgn val="ctr"/>
        <c:lblOffset val="100"/>
        <c:noMultiLvlLbl val="0"/>
      </c:catAx>
      <c:valAx>
        <c:axId val="1902650159"/>
        <c:scaling>
          <c:orientation val="minMax"/>
        </c:scaling>
        <c:delete val="1"/>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crossAx val="1884951151"/>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Franklin Gothic Medium Cond" panose="020B06060304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sz="1600" b="0" i="0">
          <a:latin typeface="Franklin Gothic Medium Cond" panose="020B060603040202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'FT-PT'!$B$119</c:f>
              <c:strCache>
                <c:ptCount val="1"/>
                <c:pt idx="0">
                  <c:v>Fall 2019</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'FT-PT'!$A$120:$A$122</c:f>
              <c:strCache>
                <c:ptCount val="3"/>
                <c:pt idx="0">
                  <c:v>Headcount</c:v>
                </c:pt>
                <c:pt idx="1">
                  <c:v>Classes Enrolled</c:v>
                </c:pt>
                <c:pt idx="2">
                  <c:v>Resident FTES</c:v>
                </c:pt>
              </c:strCache>
            </c:strRef>
          </c:cat>
          <c:val>
            <c:numRef>
              <c:f>'FT-PT'!$B$120:$B$122</c:f>
              <c:numCache>
                <c:formatCode>0</c:formatCode>
                <c:ptCount val="3"/>
                <c:pt idx="0">
                  <c:v>6153</c:v>
                </c:pt>
                <c:pt idx="1">
                  <c:v>13500</c:v>
                </c:pt>
                <c:pt idx="2">
                  <c:v>1427</c:v>
                </c:pt>
              </c:numCache>
            </c:numRef>
          </c:val>
          <c:extLst>
            <c:ext xmlns:c16="http://schemas.microsoft.com/office/drawing/2014/chart" uri="{C3380CC4-5D6E-409C-BE32-E72D297353CC}">
              <c16:uniqueId val="{00000000-8734-0C42-93AD-04271A89A259}"/>
            </c:ext>
          </c:extLst>
        </c:ser>
        <c:ser>
          <c:idx val="1"/>
          <c:order val="1"/>
          <c:tx>
            <c:strRef>
              <c:f>'FT-PT'!$C$119</c:f>
              <c:strCache>
                <c:ptCount val="1"/>
                <c:pt idx="0">
                  <c:v>Fall 2020</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'FT-PT'!$A$120:$A$122</c:f>
              <c:strCache>
                <c:ptCount val="3"/>
                <c:pt idx="0">
                  <c:v>Headcount</c:v>
                </c:pt>
                <c:pt idx="1">
                  <c:v>Classes Enrolled</c:v>
                </c:pt>
                <c:pt idx="2">
                  <c:v>Resident FTES</c:v>
                </c:pt>
              </c:strCache>
            </c:strRef>
          </c:cat>
          <c:val>
            <c:numRef>
              <c:f>'FT-PT'!$C$120:$C$122</c:f>
              <c:numCache>
                <c:formatCode>0</c:formatCode>
                <c:ptCount val="3"/>
                <c:pt idx="0">
                  <c:v>6545</c:v>
                </c:pt>
                <c:pt idx="1">
                  <c:v>12310</c:v>
                </c:pt>
                <c:pt idx="2">
                  <c:v>1373</c:v>
                </c:pt>
              </c:numCache>
            </c:numRef>
          </c:val>
          <c:extLst>
            <c:ext xmlns:c16="http://schemas.microsoft.com/office/drawing/2014/chart" uri="{C3380CC4-5D6E-409C-BE32-E72D297353CC}">
              <c16:uniqueId val="{00000001-8734-0C42-93AD-04271A89A259}"/>
            </c:ext>
          </c:extLst>
        </c:ser>
        <c:ser>
          <c:idx val="2"/>
          <c:order val="2"/>
          <c:tx>
            <c:strRef>
              <c:f>'FT-PT'!$D$119</c:f>
              <c:strCache>
                <c:ptCount val="1"/>
                <c:pt idx="0">
                  <c:v>Fall 2021</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'FT-PT'!$A$120:$A$122</c:f>
              <c:strCache>
                <c:ptCount val="3"/>
                <c:pt idx="0">
                  <c:v>Headcount</c:v>
                </c:pt>
                <c:pt idx="1">
                  <c:v>Classes Enrolled</c:v>
                </c:pt>
                <c:pt idx="2">
                  <c:v>Resident FTES</c:v>
                </c:pt>
              </c:strCache>
            </c:strRef>
          </c:cat>
          <c:val>
            <c:numRef>
              <c:f>'FT-PT'!$D$120:$D$122</c:f>
              <c:numCache>
                <c:formatCode>General</c:formatCode>
                <c:ptCount val="3"/>
                <c:pt idx="0">
                  <c:v>5958</c:v>
                </c:pt>
                <c:pt idx="1">
                  <c:v>10618</c:v>
                </c:pt>
                <c:pt idx="2" formatCode="0">
                  <c:v>1119</c:v>
                </c:pt>
              </c:numCache>
            </c:numRef>
          </c:val>
          <c:extLst>
            <c:ext xmlns:c16="http://schemas.microsoft.com/office/drawing/2014/chart" uri="{C3380CC4-5D6E-409C-BE32-E72D297353CC}">
              <c16:uniqueId val="{00000002-8734-0C42-93AD-04271A89A259}"/>
            </c:ext>
          </c:extLst>
        </c:ser>
        <c:ser>
          <c:idx val="3"/>
          <c:order val="3"/>
          <c:tx>
            <c:strRef>
              <c:f>'FT-PT'!$E$119</c:f>
              <c:strCache>
                <c:ptCount val="1"/>
                <c:pt idx="0">
                  <c:v>Fall 2022</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'FT-PT'!$A$120:$A$122</c:f>
              <c:strCache>
                <c:ptCount val="3"/>
                <c:pt idx="0">
                  <c:v>Headcount</c:v>
                </c:pt>
                <c:pt idx="1">
                  <c:v>Classes Enrolled</c:v>
                </c:pt>
                <c:pt idx="2">
                  <c:v>Resident FTES</c:v>
                </c:pt>
              </c:strCache>
            </c:strRef>
          </c:cat>
          <c:val>
            <c:numRef>
              <c:f>'FT-PT'!$E$120:$E$122</c:f>
              <c:numCache>
                <c:formatCode>General</c:formatCode>
                <c:ptCount val="3"/>
                <c:pt idx="0">
                  <c:v>4428</c:v>
                </c:pt>
                <c:pt idx="1">
                  <c:v>8125</c:v>
                </c:pt>
                <c:pt idx="2" formatCode="0">
                  <c:v>885</c:v>
                </c:pt>
              </c:numCache>
            </c:numRef>
          </c:val>
          <c:extLst>
            <c:ext xmlns:c16="http://schemas.microsoft.com/office/drawing/2014/chart" uri="{C3380CC4-5D6E-409C-BE32-E72D297353CC}">
              <c16:uniqueId val="{00000003-8734-0C42-93AD-04271A89A259}"/>
            </c:ext>
          </c:extLst>
        </c:ser>
        <c:dLbls>
          <c:dLblPos val="outEnd"/>
          <c:showLegendKey val="0"/>
          <c:showVal val="1"/>
          <c:showCatName val="0"/>
          <c:showSerName val="0"/>
          <c:showPercent val="0"/>
          <c:showBubbleSize val="0"/>
        </c:dLbls>
        <c:gapWidth val="219"/>
        <c:overlap val="-27"/>
        <c:axId val="1752820240"/>
        <c:axId val="1753023632"/>
      </c:barChart>
      <c:catAx>
        <c:axId val="175282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53023632"/>
        <c:crosses val="autoZero"/>
        <c:auto val="1"/>
        <c:lblAlgn val="ctr"/>
        <c:lblOffset val="100"/>
        <c:noMultiLvlLbl val="0"/>
      </c:catAx>
      <c:valAx>
        <c:axId val="175302363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752820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7088"/>
      </a:solid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Persistence!$B$12</c:f>
              <c:strCache>
                <c:ptCount val="1"/>
                <c:pt idx="0">
                  <c:v>Fall to Fall</c:v>
                </c:pt>
              </c:strCache>
            </c:strRef>
          </c:tx>
          <c:spPr>
            <a:solidFill>
              <a:srgbClr val="00919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Persistence!$A$13:$A$18</c:f>
              <c:strCache>
                <c:ptCount val="6"/>
                <c:pt idx="0">
                  <c:v>F21 Cohort</c:v>
                </c:pt>
                <c:pt idx="1">
                  <c:v>F20 Cohort</c:v>
                </c:pt>
                <c:pt idx="2">
                  <c:v>F19 Cohort</c:v>
                </c:pt>
                <c:pt idx="3">
                  <c:v>F18 Cohort</c:v>
                </c:pt>
                <c:pt idx="4">
                  <c:v>F17 Cohort</c:v>
                </c:pt>
                <c:pt idx="5">
                  <c:v>F16 Cohort</c:v>
                </c:pt>
              </c:strCache>
            </c:strRef>
          </c:cat>
          <c:val>
            <c:numRef>
              <c:f>Persistence!$B$13:$B$18</c:f>
              <c:numCache>
                <c:formatCode>0%</c:formatCode>
                <c:ptCount val="6"/>
                <c:pt idx="1">
                  <c:v>0.31</c:v>
                </c:pt>
                <c:pt idx="2">
                  <c:v>0.32</c:v>
                </c:pt>
                <c:pt idx="3">
                  <c:v>0.34090909090909088</c:v>
                </c:pt>
                <c:pt idx="4">
                  <c:v>0.36</c:v>
                </c:pt>
                <c:pt idx="5">
                  <c:v>0.37</c:v>
                </c:pt>
              </c:numCache>
            </c:numRef>
          </c:val>
          <c:extLst>
            <c:ext xmlns:c16="http://schemas.microsoft.com/office/drawing/2014/chart" uri="{C3380CC4-5D6E-409C-BE32-E72D297353CC}">
              <c16:uniqueId val="{00000000-7784-3945-86E7-C8F3A548619C}"/>
            </c:ext>
          </c:extLst>
        </c:ser>
        <c:ser>
          <c:idx val="1"/>
          <c:order val="1"/>
          <c:tx>
            <c:strRef>
              <c:f>Persistence!$C$12</c:f>
              <c:strCache>
                <c:ptCount val="1"/>
                <c:pt idx="0">
                  <c:v>Fall to Spring</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Persistence!$A$13:$A$18</c:f>
              <c:strCache>
                <c:ptCount val="6"/>
                <c:pt idx="0">
                  <c:v>F21 Cohort</c:v>
                </c:pt>
                <c:pt idx="1">
                  <c:v>F20 Cohort</c:v>
                </c:pt>
                <c:pt idx="2">
                  <c:v>F19 Cohort</c:v>
                </c:pt>
                <c:pt idx="3">
                  <c:v>F18 Cohort</c:v>
                </c:pt>
                <c:pt idx="4">
                  <c:v>F17 Cohort</c:v>
                </c:pt>
                <c:pt idx="5">
                  <c:v>F16 Cohort</c:v>
                </c:pt>
              </c:strCache>
            </c:strRef>
          </c:cat>
          <c:val>
            <c:numRef>
              <c:f>Persistence!$C$13:$C$18</c:f>
              <c:numCache>
                <c:formatCode>0%</c:formatCode>
                <c:ptCount val="6"/>
                <c:pt idx="0">
                  <c:v>0.42</c:v>
                </c:pt>
                <c:pt idx="1">
                  <c:v>0.48</c:v>
                </c:pt>
                <c:pt idx="2">
                  <c:v>0.56000000000000005</c:v>
                </c:pt>
                <c:pt idx="3">
                  <c:v>0.55000000000000004</c:v>
                </c:pt>
                <c:pt idx="4">
                  <c:v>0.54</c:v>
                </c:pt>
                <c:pt idx="5">
                  <c:v>0.54</c:v>
                </c:pt>
              </c:numCache>
            </c:numRef>
          </c:val>
          <c:extLst>
            <c:ext xmlns:c16="http://schemas.microsoft.com/office/drawing/2014/chart" uri="{C3380CC4-5D6E-409C-BE32-E72D297353CC}">
              <c16:uniqueId val="{00000001-7784-3945-86E7-C8F3A548619C}"/>
            </c:ext>
          </c:extLst>
        </c:ser>
        <c:dLbls>
          <c:dLblPos val="inEnd"/>
          <c:showLegendKey val="0"/>
          <c:showVal val="1"/>
          <c:showCatName val="0"/>
          <c:showSerName val="0"/>
          <c:showPercent val="0"/>
          <c:showBubbleSize val="0"/>
        </c:dLbls>
        <c:gapWidth val="219"/>
        <c:overlap val="-27"/>
        <c:axId val="1933331744"/>
        <c:axId val="2022350848"/>
      </c:barChart>
      <c:catAx>
        <c:axId val="1933331744"/>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22350848"/>
        <c:crosses val="autoZero"/>
        <c:auto val="1"/>
        <c:lblAlgn val="ctr"/>
        <c:lblOffset val="100"/>
        <c:noMultiLvlLbl val="0"/>
      </c:catAx>
      <c:valAx>
        <c:axId val="2022350848"/>
        <c:scaling>
          <c:orientation val="minMax"/>
        </c:scaling>
        <c:delete val="1"/>
        <c:axPos val="r"/>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33331744"/>
        <c:crosses val="autoZero"/>
        <c:crossBetween val="between"/>
      </c:valAx>
      <c:spPr>
        <a:noFill/>
        <a:ln>
          <a:noFill/>
        </a:ln>
        <a:effectLst/>
      </c:spPr>
    </c:plotArea>
    <c:legend>
      <c:legendPos val="b"/>
      <c:overlay val="0"/>
      <c:spPr>
        <a:noFill/>
        <a:ln>
          <a:solidFill>
            <a:schemeClr val="tx1"/>
          </a:solid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sz="1050">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'Success Withdrawal Rate'!$B$23</c:f>
              <c:strCache>
                <c:ptCount val="1"/>
                <c:pt idx="0">
                  <c:v>RETENTION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'Success Withdrawal Rate'!$C$22:$G$22</c:f>
              <c:strCache>
                <c:ptCount val="5"/>
                <c:pt idx="0">
                  <c:v>FY2018</c:v>
                </c:pt>
                <c:pt idx="1">
                  <c:v>FY2019</c:v>
                </c:pt>
                <c:pt idx="2">
                  <c:v>FY2020</c:v>
                </c:pt>
                <c:pt idx="3">
                  <c:v>FY2021</c:v>
                </c:pt>
                <c:pt idx="4">
                  <c:v>FY2022</c:v>
                </c:pt>
              </c:strCache>
            </c:strRef>
          </c:cat>
          <c:val>
            <c:numRef>
              <c:f>'Success Withdrawal Rate'!$C$23:$G$23</c:f>
              <c:numCache>
                <c:formatCode>0%</c:formatCode>
                <c:ptCount val="5"/>
                <c:pt idx="0">
                  <c:v>0.8269011011842925</c:v>
                </c:pt>
                <c:pt idx="1">
                  <c:v>0.83626890185195668</c:v>
                </c:pt>
                <c:pt idx="2">
                  <c:v>0.86773751361990792</c:v>
                </c:pt>
                <c:pt idx="3">
                  <c:v>0.86059019685180538</c:v>
                </c:pt>
                <c:pt idx="4">
                  <c:v>0.85222781545117943</c:v>
                </c:pt>
              </c:numCache>
            </c:numRef>
          </c:val>
          <c:smooth val="0"/>
          <c:extLst>
            <c:ext xmlns:c16="http://schemas.microsoft.com/office/drawing/2014/chart" uri="{C3380CC4-5D6E-409C-BE32-E72D297353CC}">
              <c16:uniqueId val="{00000000-01B2-6B4C-A41B-A06E2BDD10D0}"/>
            </c:ext>
          </c:extLst>
        </c:ser>
        <c:ser>
          <c:idx val="1"/>
          <c:order val="1"/>
          <c:tx>
            <c:strRef>
              <c:f>'Success Withdrawal Rate'!$B$24</c:f>
              <c:strCache>
                <c:ptCount val="1"/>
                <c:pt idx="0">
                  <c:v>PASSING</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'Success Withdrawal Rate'!$C$22:$G$22</c:f>
              <c:strCache>
                <c:ptCount val="5"/>
                <c:pt idx="0">
                  <c:v>FY2018</c:v>
                </c:pt>
                <c:pt idx="1">
                  <c:v>FY2019</c:v>
                </c:pt>
                <c:pt idx="2">
                  <c:v>FY2020</c:v>
                </c:pt>
                <c:pt idx="3">
                  <c:v>FY2021</c:v>
                </c:pt>
                <c:pt idx="4">
                  <c:v>FY2022</c:v>
                </c:pt>
              </c:strCache>
            </c:strRef>
          </c:cat>
          <c:val>
            <c:numRef>
              <c:f>'Success Withdrawal Rate'!$C$24:$G$24</c:f>
              <c:numCache>
                <c:formatCode>0%</c:formatCode>
                <c:ptCount val="5"/>
                <c:pt idx="0">
                  <c:v>0.65912874148</c:v>
                </c:pt>
                <c:pt idx="1">
                  <c:v>0.68187051334100002</c:v>
                </c:pt>
                <c:pt idx="2">
                  <c:v>0.74153434867099999</c:v>
                </c:pt>
                <c:pt idx="3">
                  <c:v>0.72826132244399999</c:v>
                </c:pt>
                <c:pt idx="4">
                  <c:v>0.67532340737100005</c:v>
                </c:pt>
              </c:numCache>
            </c:numRef>
          </c:val>
          <c:smooth val="0"/>
          <c:extLst>
            <c:ext xmlns:c16="http://schemas.microsoft.com/office/drawing/2014/chart" uri="{C3380CC4-5D6E-409C-BE32-E72D297353CC}">
              <c16:uniqueId val="{00000001-01B2-6B4C-A41B-A06E2BDD10D0}"/>
            </c:ext>
          </c:extLst>
        </c:ser>
        <c:ser>
          <c:idx val="2"/>
          <c:order val="2"/>
          <c:tx>
            <c:strRef>
              <c:f>'Success Withdrawal Rate'!$B$25</c:f>
              <c:strCache>
                <c:ptCount val="1"/>
                <c:pt idx="0">
                  <c:v>DID NOT PASS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'Success Withdrawal Rate'!$C$22:$G$22</c:f>
              <c:strCache>
                <c:ptCount val="5"/>
                <c:pt idx="0">
                  <c:v>FY2018</c:v>
                </c:pt>
                <c:pt idx="1">
                  <c:v>FY2019</c:v>
                </c:pt>
                <c:pt idx="2">
                  <c:v>FY2020</c:v>
                </c:pt>
                <c:pt idx="3">
                  <c:v>FY2021</c:v>
                </c:pt>
                <c:pt idx="4">
                  <c:v>FY2022</c:v>
                </c:pt>
              </c:strCache>
            </c:strRef>
          </c:cat>
          <c:val>
            <c:numRef>
              <c:f>'Success Withdrawal Rate'!$C$25:$G$25</c:f>
              <c:numCache>
                <c:formatCode>0%</c:formatCode>
                <c:ptCount val="5"/>
                <c:pt idx="0">
                  <c:v>0.34087125851942585</c:v>
                </c:pt>
                <c:pt idx="1">
                  <c:v>0.31812948665853991</c:v>
                </c:pt>
                <c:pt idx="2">
                  <c:v>0.25846565132858068</c:v>
                </c:pt>
                <c:pt idx="3">
                  <c:v>0.27173867755510189</c:v>
                </c:pt>
                <c:pt idx="4">
                  <c:v>0.32467659262875276</c:v>
                </c:pt>
              </c:numCache>
            </c:numRef>
          </c:val>
          <c:smooth val="0"/>
          <c:extLst>
            <c:ext xmlns:c16="http://schemas.microsoft.com/office/drawing/2014/chart" uri="{C3380CC4-5D6E-409C-BE32-E72D297353CC}">
              <c16:uniqueId val="{00000002-01B2-6B4C-A41B-A06E2BDD10D0}"/>
            </c:ext>
          </c:extLst>
        </c:ser>
        <c:ser>
          <c:idx val="3"/>
          <c:order val="3"/>
          <c:tx>
            <c:strRef>
              <c:f>'Success Withdrawal Rate'!$B$26</c:f>
              <c:strCache>
                <c:ptCount val="1"/>
                <c:pt idx="0">
                  <c:v>WITHDRAWAL</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'Success Withdrawal Rate'!$C$22:$G$22</c:f>
              <c:strCache>
                <c:ptCount val="5"/>
                <c:pt idx="0">
                  <c:v>FY2018</c:v>
                </c:pt>
                <c:pt idx="1">
                  <c:v>FY2019</c:v>
                </c:pt>
                <c:pt idx="2">
                  <c:v>FY2020</c:v>
                </c:pt>
                <c:pt idx="3">
                  <c:v>FY2021</c:v>
                </c:pt>
                <c:pt idx="4">
                  <c:v>FY2022</c:v>
                </c:pt>
              </c:strCache>
            </c:strRef>
          </c:cat>
          <c:val>
            <c:numRef>
              <c:f>'Success Withdrawal Rate'!$C$26:$G$26</c:f>
              <c:numCache>
                <c:formatCode>0%</c:formatCode>
                <c:ptCount val="5"/>
                <c:pt idx="0">
                  <c:v>0.20933446402211001</c:v>
                </c:pt>
                <c:pt idx="1">
                  <c:v>0.19578762020858001</c:v>
                </c:pt>
                <c:pt idx="2">
                  <c:v>0.1524222294232</c:v>
                </c:pt>
                <c:pt idx="3">
                  <c:v>0.16199325028122999</c:v>
                </c:pt>
                <c:pt idx="4">
                  <c:v>0.17339516719549999</c:v>
                </c:pt>
              </c:numCache>
            </c:numRef>
          </c:val>
          <c:smooth val="0"/>
          <c:extLst>
            <c:ext xmlns:c16="http://schemas.microsoft.com/office/drawing/2014/chart" uri="{C3380CC4-5D6E-409C-BE32-E72D297353CC}">
              <c16:uniqueId val="{00000003-01B2-6B4C-A41B-A06E2BDD10D0}"/>
            </c:ext>
          </c:extLst>
        </c:ser>
        <c:dLbls>
          <c:dLblPos val="t"/>
          <c:showLegendKey val="0"/>
          <c:showVal val="1"/>
          <c:showCatName val="0"/>
          <c:showSerName val="0"/>
          <c:showPercent val="0"/>
          <c:showBubbleSize val="0"/>
        </c:dLbls>
        <c:marker val="1"/>
        <c:smooth val="0"/>
        <c:axId val="1291967119"/>
        <c:axId val="1292179695"/>
      </c:lineChart>
      <c:catAx>
        <c:axId val="1291967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Franklin Gothic Medium Cond" panose="020B0606030402020204" pitchFamily="34" charset="0"/>
                <a:ea typeface="+mn-ea"/>
                <a:cs typeface="+mn-cs"/>
              </a:defRPr>
            </a:pPr>
            <a:endParaRPr lang="en-US"/>
          </a:p>
        </c:txPr>
        <c:crossAx val="1292179695"/>
        <c:crosses val="autoZero"/>
        <c:auto val="1"/>
        <c:lblAlgn val="ctr"/>
        <c:lblOffset val="100"/>
        <c:noMultiLvlLbl val="0"/>
      </c:catAx>
      <c:valAx>
        <c:axId val="1292179695"/>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291967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Franklin Gothic Medium Cond" panose="020B06060304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sz="1600" b="0" i="0">
          <a:latin typeface="Franklin Gothic Medium Cond" panose="020B060603040202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TRANSFER!$B$2</c:f>
              <c:strCache>
                <c:ptCount val="1"/>
                <c:pt idx="0">
                  <c:v>CSU</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
              <c:layout>
                <c:manualLayout>
                  <c:x val="-4.4826575598511248E-3"/>
                  <c:y val="-1.82243637700317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013-FD4B-874B-A48E16F7038B}"/>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TRANSFER!$A$3:$A$7</c:f>
              <c:strCache>
                <c:ptCount val="5"/>
                <c:pt idx="0">
                  <c:v>2016-17</c:v>
                </c:pt>
                <c:pt idx="1">
                  <c:v>2017-18</c:v>
                </c:pt>
                <c:pt idx="2">
                  <c:v>2018-19</c:v>
                </c:pt>
                <c:pt idx="3">
                  <c:v>2019-20</c:v>
                </c:pt>
                <c:pt idx="4">
                  <c:v>2020-21</c:v>
                </c:pt>
              </c:strCache>
            </c:strRef>
          </c:cat>
          <c:val>
            <c:numRef>
              <c:f>TRANSFER!$B$3:$B$7</c:f>
              <c:numCache>
                <c:formatCode>General</c:formatCode>
                <c:ptCount val="5"/>
                <c:pt idx="0">
                  <c:v>199</c:v>
                </c:pt>
                <c:pt idx="1">
                  <c:v>218</c:v>
                </c:pt>
                <c:pt idx="2">
                  <c:v>176</c:v>
                </c:pt>
                <c:pt idx="3">
                  <c:v>145</c:v>
                </c:pt>
                <c:pt idx="4">
                  <c:v>229</c:v>
                </c:pt>
              </c:numCache>
            </c:numRef>
          </c:val>
          <c:smooth val="0"/>
          <c:extLst>
            <c:ext xmlns:c16="http://schemas.microsoft.com/office/drawing/2014/chart" uri="{C3380CC4-5D6E-409C-BE32-E72D297353CC}">
              <c16:uniqueId val="{00000000-5B26-A44A-9A97-15AE91A29A6F}"/>
            </c:ext>
          </c:extLst>
        </c:ser>
        <c:ser>
          <c:idx val="1"/>
          <c:order val="1"/>
          <c:tx>
            <c:strRef>
              <c:f>TRANSFER!$C$2</c:f>
              <c:strCache>
                <c:ptCount val="1"/>
                <c:pt idx="0">
                  <c:v>In-State-Private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3.4377780163491738E-2"/>
                  <c:y val="-5.57298302623010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013-FD4B-874B-A48E16F7038B}"/>
                </c:ext>
              </c:extLst>
            </c:dLbl>
            <c:dLbl>
              <c:idx val="1"/>
              <c:layout>
                <c:manualLayout>
                  <c:x val="-4.2599839049587149E-3"/>
                  <c:y val="-3.042706877469790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13-FD4B-874B-A48E16F7038B}"/>
                </c:ext>
              </c:extLst>
            </c:dLbl>
            <c:dLbl>
              <c:idx val="2"/>
              <c:layout>
                <c:manualLayout>
                  <c:x val="-1.0225837515886817E-2"/>
                  <c:y val="-5.1243072870966187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13-FD4B-874B-A48E16F7038B}"/>
                </c:ext>
              </c:extLst>
            </c:dLbl>
            <c:dLbl>
              <c:idx val="3"/>
              <c:layout>
                <c:manualLayout>
                  <c:x val="-8.056711852994454E-3"/>
                  <c:y val="4.548121568810966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13-FD4B-874B-A48E16F7038B}"/>
                </c:ext>
              </c:extLst>
            </c:dLbl>
            <c:dLbl>
              <c:idx val="4"/>
              <c:layout>
                <c:manualLayout>
                  <c:x val="-5.8672139195498681E-4"/>
                  <c:y val="-8.103259174990511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13-FD4B-874B-A48E16F7038B}"/>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TRANSFER!$A$3:$A$7</c:f>
              <c:strCache>
                <c:ptCount val="5"/>
                <c:pt idx="0">
                  <c:v>2016-17</c:v>
                </c:pt>
                <c:pt idx="1">
                  <c:v>2017-18</c:v>
                </c:pt>
                <c:pt idx="2">
                  <c:v>2018-19</c:v>
                </c:pt>
                <c:pt idx="3">
                  <c:v>2019-20</c:v>
                </c:pt>
                <c:pt idx="4">
                  <c:v>2020-21</c:v>
                </c:pt>
              </c:strCache>
            </c:strRef>
          </c:cat>
          <c:val>
            <c:numRef>
              <c:f>TRANSFER!$C$3:$C$7</c:f>
              <c:numCache>
                <c:formatCode>General</c:formatCode>
                <c:ptCount val="5"/>
                <c:pt idx="0">
                  <c:v>13</c:v>
                </c:pt>
                <c:pt idx="1">
                  <c:v>18</c:v>
                </c:pt>
                <c:pt idx="2">
                  <c:v>19</c:v>
                </c:pt>
                <c:pt idx="3">
                  <c:v>20</c:v>
                </c:pt>
                <c:pt idx="4">
                  <c:v>15</c:v>
                </c:pt>
              </c:numCache>
            </c:numRef>
          </c:val>
          <c:smooth val="0"/>
          <c:extLst>
            <c:ext xmlns:c16="http://schemas.microsoft.com/office/drawing/2014/chart" uri="{C3380CC4-5D6E-409C-BE32-E72D297353CC}">
              <c16:uniqueId val="{00000001-5B26-A44A-9A97-15AE91A29A6F}"/>
            </c:ext>
          </c:extLst>
        </c:ser>
        <c:ser>
          <c:idx val="2"/>
          <c:order val="2"/>
          <c:tx>
            <c:strRef>
              <c:f>TRANSFER!$D$2</c:f>
              <c:strCache>
                <c:ptCount val="1"/>
                <c:pt idx="0">
                  <c:v>Out-of-State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2.9004617493564495E-2"/>
                  <c:y val="-3.84665729601142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013-FD4B-874B-A48E16F7038B}"/>
                </c:ext>
              </c:extLst>
            </c:dLbl>
            <c:dLbl>
              <c:idx val="1"/>
              <c:layout>
                <c:manualLayout>
                  <c:x val="-2.4904105827407406E-2"/>
                  <c:y val="-3.34060206625937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13-FD4B-874B-A48E16F7038B}"/>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TRANSFER!$A$3:$A$7</c:f>
              <c:strCache>
                <c:ptCount val="5"/>
                <c:pt idx="0">
                  <c:v>2016-17</c:v>
                </c:pt>
                <c:pt idx="1">
                  <c:v>2017-18</c:v>
                </c:pt>
                <c:pt idx="2">
                  <c:v>2018-19</c:v>
                </c:pt>
                <c:pt idx="3">
                  <c:v>2019-20</c:v>
                </c:pt>
                <c:pt idx="4">
                  <c:v>2020-21</c:v>
                </c:pt>
              </c:strCache>
            </c:strRef>
          </c:cat>
          <c:val>
            <c:numRef>
              <c:f>TRANSFER!$D$3:$D$7</c:f>
              <c:numCache>
                <c:formatCode>General</c:formatCode>
                <c:ptCount val="5"/>
                <c:pt idx="0">
                  <c:v>41</c:v>
                </c:pt>
                <c:pt idx="1">
                  <c:v>32</c:v>
                </c:pt>
                <c:pt idx="2">
                  <c:v>39</c:v>
                </c:pt>
                <c:pt idx="3">
                  <c:v>44</c:v>
                </c:pt>
                <c:pt idx="4">
                  <c:v>48</c:v>
                </c:pt>
              </c:numCache>
            </c:numRef>
          </c:val>
          <c:smooth val="0"/>
          <c:extLst>
            <c:ext xmlns:c16="http://schemas.microsoft.com/office/drawing/2014/chart" uri="{C3380CC4-5D6E-409C-BE32-E72D297353CC}">
              <c16:uniqueId val="{00000002-5B26-A44A-9A97-15AE91A29A6F}"/>
            </c:ext>
          </c:extLst>
        </c:ser>
        <c:ser>
          <c:idx val="3"/>
          <c:order val="3"/>
          <c:tx>
            <c:strRef>
              <c:f>TRANSFER!$E$2</c:f>
              <c:strCache>
                <c:ptCount val="1"/>
                <c:pt idx="0">
                  <c:v>UC</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TRANSFER!$A$3:$A$7</c:f>
              <c:strCache>
                <c:ptCount val="5"/>
                <c:pt idx="0">
                  <c:v>2016-17</c:v>
                </c:pt>
                <c:pt idx="1">
                  <c:v>2017-18</c:v>
                </c:pt>
                <c:pt idx="2">
                  <c:v>2018-19</c:v>
                </c:pt>
                <c:pt idx="3">
                  <c:v>2019-20</c:v>
                </c:pt>
                <c:pt idx="4">
                  <c:v>2020-21</c:v>
                </c:pt>
              </c:strCache>
            </c:strRef>
          </c:cat>
          <c:val>
            <c:numRef>
              <c:f>TRANSFER!$E$3:$E$7</c:f>
              <c:numCache>
                <c:formatCode>General</c:formatCode>
                <c:ptCount val="5"/>
                <c:pt idx="0">
                  <c:v>297</c:v>
                </c:pt>
                <c:pt idx="1">
                  <c:v>261</c:v>
                </c:pt>
                <c:pt idx="2">
                  <c:v>308</c:v>
                </c:pt>
                <c:pt idx="3">
                  <c:v>289</c:v>
                </c:pt>
                <c:pt idx="4">
                  <c:v>307</c:v>
                </c:pt>
              </c:numCache>
            </c:numRef>
          </c:val>
          <c:smooth val="0"/>
          <c:extLst>
            <c:ext xmlns:c16="http://schemas.microsoft.com/office/drawing/2014/chart" uri="{C3380CC4-5D6E-409C-BE32-E72D297353CC}">
              <c16:uniqueId val="{00000003-5B26-A44A-9A97-15AE91A29A6F}"/>
            </c:ext>
          </c:extLst>
        </c:ser>
        <c:ser>
          <c:idx val="4"/>
          <c:order val="4"/>
          <c:tx>
            <c:strRef>
              <c:f>TRANSFER!$F$2</c:f>
              <c:strCache>
                <c:ptCount val="1"/>
                <c:pt idx="0">
                  <c:v>Total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TRANSFER!$A$3:$A$7</c:f>
              <c:strCache>
                <c:ptCount val="5"/>
                <c:pt idx="0">
                  <c:v>2016-17</c:v>
                </c:pt>
                <c:pt idx="1">
                  <c:v>2017-18</c:v>
                </c:pt>
                <c:pt idx="2">
                  <c:v>2018-19</c:v>
                </c:pt>
                <c:pt idx="3">
                  <c:v>2019-20</c:v>
                </c:pt>
                <c:pt idx="4">
                  <c:v>2020-21</c:v>
                </c:pt>
              </c:strCache>
            </c:strRef>
          </c:cat>
          <c:val>
            <c:numRef>
              <c:f>TRANSFER!$F$3:$F$7</c:f>
              <c:numCache>
                <c:formatCode>General</c:formatCode>
                <c:ptCount val="5"/>
                <c:pt idx="0">
                  <c:v>550</c:v>
                </c:pt>
                <c:pt idx="1">
                  <c:v>529</c:v>
                </c:pt>
                <c:pt idx="2">
                  <c:v>542</c:v>
                </c:pt>
                <c:pt idx="3">
                  <c:v>498</c:v>
                </c:pt>
                <c:pt idx="4">
                  <c:v>599</c:v>
                </c:pt>
              </c:numCache>
            </c:numRef>
          </c:val>
          <c:smooth val="0"/>
          <c:extLst>
            <c:ext xmlns:c16="http://schemas.microsoft.com/office/drawing/2014/chart" uri="{C3380CC4-5D6E-409C-BE32-E72D297353CC}">
              <c16:uniqueId val="{00000004-5B26-A44A-9A97-15AE91A29A6F}"/>
            </c:ext>
          </c:extLst>
        </c:ser>
        <c:dLbls>
          <c:dLblPos val="t"/>
          <c:showLegendKey val="0"/>
          <c:showVal val="1"/>
          <c:showCatName val="0"/>
          <c:showSerName val="0"/>
          <c:showPercent val="0"/>
          <c:showBubbleSize val="0"/>
        </c:dLbls>
        <c:marker val="1"/>
        <c:smooth val="0"/>
        <c:axId val="1277775855"/>
        <c:axId val="1277983535"/>
      </c:lineChart>
      <c:catAx>
        <c:axId val="1277775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Franklin Gothic Medium Cond" panose="020B0606030402020204" pitchFamily="34" charset="0"/>
                <a:ea typeface="+mn-ea"/>
                <a:cs typeface="+mn-cs"/>
              </a:defRPr>
            </a:pPr>
            <a:endParaRPr lang="en-US"/>
          </a:p>
        </c:txPr>
        <c:crossAx val="1277983535"/>
        <c:crosses val="autoZero"/>
        <c:auto val="1"/>
        <c:lblAlgn val="ctr"/>
        <c:lblOffset val="100"/>
        <c:noMultiLvlLbl val="0"/>
      </c:catAx>
      <c:valAx>
        <c:axId val="1277983535"/>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277775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Franklin Gothic Medium Cond" panose="020B06060304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solidFill>
        <a:srgbClr val="000000"/>
      </a:solidFill>
    </a:ln>
    <a:effectLst/>
  </c:spPr>
  <c:txPr>
    <a:bodyPr/>
    <a:lstStyle/>
    <a:p>
      <a:pPr>
        <a:defRPr sz="1800" b="0" i="0">
          <a:latin typeface="Franklin Gothic Medium Cond" panose="020B06060304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20FD0-AB03-3241-A30F-7F0DE66433D9}" type="datetimeFigureOut">
              <a:rPr lang="en-US" smtClean="0"/>
              <a:t>9/13/22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9D22D-9CF9-BE43-8F76-96F0915B5B9A}" type="slidenum">
              <a:rPr lang="en-US" smtClean="0"/>
              <a:t>‹#›</a:t>
            </a:fld>
            <a:endParaRPr lang="en-US"/>
          </a:p>
        </p:txBody>
      </p:sp>
    </p:spTree>
    <p:extLst>
      <p:ext uri="{BB962C8B-B14F-4D97-AF65-F5344CB8AC3E}">
        <p14:creationId xmlns:p14="http://schemas.microsoft.com/office/powerpoint/2010/main" val="372987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they go after in F21?  How many of those who persist have BCC as there home school?  </a:t>
            </a:r>
          </a:p>
        </p:txBody>
      </p:sp>
      <p:sp>
        <p:nvSpPr>
          <p:cNvPr id="4" name="Slide Number Placeholder 3"/>
          <p:cNvSpPr>
            <a:spLocks noGrp="1"/>
          </p:cNvSpPr>
          <p:nvPr>
            <p:ph type="sldNum" sz="quarter" idx="5"/>
          </p:nvPr>
        </p:nvSpPr>
        <p:spPr/>
        <p:txBody>
          <a:bodyPr/>
          <a:lstStyle/>
          <a:p>
            <a:fld id="{2199D22D-9CF9-BE43-8F76-96F0915B5B9A}" type="slidenum">
              <a:rPr lang="en-US" smtClean="0"/>
              <a:t>9</a:t>
            </a:fld>
            <a:endParaRPr lang="en-US"/>
          </a:p>
        </p:txBody>
      </p:sp>
    </p:spTree>
    <p:extLst>
      <p:ext uri="{BB962C8B-B14F-4D97-AF65-F5344CB8AC3E}">
        <p14:creationId xmlns:p14="http://schemas.microsoft.com/office/powerpoint/2010/main" val="3833355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Dr. Garcia to spend 2 minutes on this slide</a:t>
            </a:r>
          </a:p>
        </p:txBody>
      </p:sp>
      <p:sp>
        <p:nvSpPr>
          <p:cNvPr id="4" name="Slide Number Placeholder 3"/>
          <p:cNvSpPr>
            <a:spLocks noGrp="1"/>
          </p:cNvSpPr>
          <p:nvPr>
            <p:ph type="sldNum" sz="quarter" idx="5"/>
          </p:nvPr>
        </p:nvSpPr>
        <p:spPr/>
        <p:txBody>
          <a:bodyPr/>
          <a:lstStyle/>
          <a:p>
            <a:fld id="{0F07A0C8-6A4F-3448-8DF3-26AFCF81D794}" type="slidenum">
              <a:rPr lang="en-US" smtClean="0"/>
              <a:t>11</a:t>
            </a:fld>
            <a:endParaRPr lang="en-US" dirty="0"/>
          </a:p>
        </p:txBody>
      </p:sp>
    </p:spTree>
    <p:extLst>
      <p:ext uri="{BB962C8B-B14F-4D97-AF65-F5344CB8AC3E}">
        <p14:creationId xmlns:p14="http://schemas.microsoft.com/office/powerpoint/2010/main" val="1280865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Dr. Garcia to spend 2 minutes on this slide</a:t>
            </a:r>
          </a:p>
        </p:txBody>
      </p:sp>
      <p:sp>
        <p:nvSpPr>
          <p:cNvPr id="4" name="Slide Number Placeholder 3"/>
          <p:cNvSpPr>
            <a:spLocks noGrp="1"/>
          </p:cNvSpPr>
          <p:nvPr>
            <p:ph type="sldNum" sz="quarter" idx="5"/>
          </p:nvPr>
        </p:nvSpPr>
        <p:spPr/>
        <p:txBody>
          <a:bodyPr/>
          <a:lstStyle/>
          <a:p>
            <a:fld id="{0F07A0C8-6A4F-3448-8DF3-26AFCF81D794}" type="slidenum">
              <a:rPr lang="en-US" smtClean="0"/>
              <a:t>12</a:t>
            </a:fld>
            <a:endParaRPr lang="en-US" dirty="0"/>
          </a:p>
        </p:txBody>
      </p:sp>
    </p:spTree>
    <p:extLst>
      <p:ext uri="{BB962C8B-B14F-4D97-AF65-F5344CB8AC3E}">
        <p14:creationId xmlns:p14="http://schemas.microsoft.com/office/powerpoint/2010/main" val="2581929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E557F82-FA00-7B46-AFF5-FF012B8077D5}"/>
              </a:ext>
            </a:extLst>
          </p:cNvPr>
          <p:cNvSpPr txBox="1">
            <a:spLocks/>
          </p:cNvSpPr>
          <p:nvPr/>
        </p:nvSpPr>
        <p:spPr>
          <a:xfrm>
            <a:off x="4724399" y="6492561"/>
            <a:ext cx="2743201" cy="244075"/>
          </a:xfrm>
          <a:prstGeom prst="rect">
            <a:avLst/>
          </a:prstGeom>
        </p:spPr>
        <p:txBody>
          <a:bodyP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80A8805-481E-9945-9A4E-5A535D120D3C}" type="slidenum">
              <a:rPr lang="en-US" smtClean="0"/>
              <a:pPr/>
              <a:t>‹#›</a:t>
            </a:fld>
            <a:endParaRPr lang="en-US"/>
          </a:p>
        </p:txBody>
      </p:sp>
      <p:sp>
        <p:nvSpPr>
          <p:cNvPr id="5" name="Title 1">
            <a:extLst>
              <a:ext uri="{FF2B5EF4-FFF2-40B4-BE49-F238E27FC236}">
                <a16:creationId xmlns:a16="http://schemas.microsoft.com/office/drawing/2014/main" id="{0C4E5349-A00C-CF43-9E35-5AA7FABA0F15}"/>
              </a:ext>
            </a:extLst>
          </p:cNvPr>
          <p:cNvSpPr>
            <a:spLocks noGrp="1"/>
          </p:cNvSpPr>
          <p:nvPr>
            <p:ph type="ctrTitle"/>
          </p:nvPr>
        </p:nvSpPr>
        <p:spPr>
          <a:xfrm>
            <a:off x="914401" y="1122363"/>
            <a:ext cx="10363202" cy="2387599"/>
          </a:xfrm>
        </p:spPr>
        <p:txBody>
          <a:bodyPr anchor="b"/>
          <a:lstStyle>
            <a:lvl1pPr algn="ctr">
              <a:defRPr sz="4500"/>
            </a:lvl1pPr>
          </a:lstStyle>
          <a:p>
            <a:r>
              <a:rPr lang="en-US"/>
              <a:t>Click to edit Master title style</a:t>
            </a:r>
          </a:p>
        </p:txBody>
      </p:sp>
      <p:sp>
        <p:nvSpPr>
          <p:cNvPr id="6" name="Subtitle 2">
            <a:extLst>
              <a:ext uri="{FF2B5EF4-FFF2-40B4-BE49-F238E27FC236}">
                <a16:creationId xmlns:a16="http://schemas.microsoft.com/office/drawing/2014/main" id="{369F82C6-AF8B-1448-A7CF-B19D025F0197}"/>
              </a:ext>
            </a:extLst>
          </p:cNvPr>
          <p:cNvSpPr>
            <a:spLocks noGrp="1"/>
          </p:cNvSpPr>
          <p:nvPr>
            <p:ph type="subTitle" idx="1"/>
          </p:nvPr>
        </p:nvSpPr>
        <p:spPr>
          <a:xfrm>
            <a:off x="1524002" y="3602038"/>
            <a:ext cx="9143999" cy="1655762"/>
          </a:xfrm>
        </p:spPr>
        <p:txBody>
          <a:bodyPr/>
          <a:lstStyle>
            <a:lvl1pPr marL="0" indent="0" algn="ctr">
              <a:buNone/>
              <a:defRPr sz="1800"/>
            </a:lvl1pPr>
            <a:lvl2pPr marL="342929" indent="0" algn="ctr">
              <a:buNone/>
              <a:defRPr sz="1500"/>
            </a:lvl2pPr>
            <a:lvl3pPr marL="685859" indent="0" algn="ctr">
              <a:buNone/>
              <a:defRPr sz="1350"/>
            </a:lvl3pPr>
            <a:lvl4pPr marL="1028788" indent="0" algn="ctr">
              <a:buNone/>
              <a:defRPr sz="1200"/>
            </a:lvl4pPr>
            <a:lvl5pPr marL="1371717" indent="0" algn="ctr">
              <a:buNone/>
              <a:defRPr sz="1200"/>
            </a:lvl5pPr>
            <a:lvl6pPr marL="1714646" indent="0" algn="ctr">
              <a:buNone/>
              <a:defRPr sz="1200"/>
            </a:lvl6pPr>
            <a:lvl7pPr marL="2057576" indent="0" algn="ctr">
              <a:buNone/>
              <a:defRPr sz="1200"/>
            </a:lvl7pPr>
            <a:lvl8pPr marL="2400505" indent="0" algn="ctr">
              <a:buNone/>
              <a:defRPr sz="1200"/>
            </a:lvl8pPr>
            <a:lvl9pPr marL="2743434" indent="0" algn="ctr">
              <a:buNone/>
              <a:defRPr sz="1200"/>
            </a:lvl9pPr>
          </a:lstStyle>
          <a:p>
            <a:r>
              <a:rPr lang="en-US"/>
              <a:t>Click to edit Master subtitle style</a:t>
            </a:r>
          </a:p>
        </p:txBody>
      </p:sp>
    </p:spTree>
    <p:extLst>
      <p:ext uri="{BB962C8B-B14F-4D97-AF65-F5344CB8AC3E}">
        <p14:creationId xmlns:p14="http://schemas.microsoft.com/office/powerpoint/2010/main" val="2921042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0F1F081-F62F-EF43-89AC-78339D5C3FC8}"/>
              </a:ext>
            </a:extLst>
          </p:cNvPr>
          <p:cNvSpPr>
            <a:spLocks noGrp="1"/>
          </p:cNvSpPr>
          <p:nvPr>
            <p:ph type="sldNum" sz="quarter" idx="4"/>
          </p:nvPr>
        </p:nvSpPr>
        <p:spPr>
          <a:xfrm>
            <a:off x="4724399" y="6492561"/>
            <a:ext cx="2743201" cy="244075"/>
          </a:xfrm>
          <a:prstGeom prst="rect">
            <a:avLst/>
          </a:prstGeom>
        </p:spPr>
        <p:txBody>
          <a:bodyPr/>
          <a:lstStyle>
            <a:lvl1pPr algn="ctr">
              <a:defRPr sz="1200"/>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75528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899"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29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D24D824-1533-1647-B318-F3E7D42969C3}"/>
              </a:ext>
            </a:extLst>
          </p:cNvPr>
          <p:cNvSpPr>
            <a:spLocks noGrp="1"/>
          </p:cNvSpPr>
          <p:nvPr>
            <p:ph type="sldNum" sz="quarter" idx="4"/>
          </p:nvPr>
        </p:nvSpPr>
        <p:spPr>
          <a:xfrm>
            <a:off x="4724399" y="6492561"/>
            <a:ext cx="2743201" cy="244075"/>
          </a:xfrm>
          <a:prstGeom prst="rect">
            <a:avLst/>
          </a:prstGeom>
        </p:spPr>
        <p:txBody>
          <a:bodyPr/>
          <a:lstStyle>
            <a:lvl1pPr algn="ctr">
              <a:defRPr sz="1200"/>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1291848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2" cy="2387599"/>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2" y="3602038"/>
            <a:ext cx="9143999" cy="1655762"/>
          </a:xfrm>
        </p:spPr>
        <p:txBody>
          <a:bodyPr/>
          <a:lstStyle>
            <a:lvl1pPr marL="0" indent="0" algn="ctr">
              <a:buNone/>
              <a:defRPr sz="1800"/>
            </a:lvl1pPr>
            <a:lvl2pPr marL="342929" indent="0" algn="ctr">
              <a:buNone/>
              <a:defRPr sz="1500"/>
            </a:lvl2pPr>
            <a:lvl3pPr marL="685859" indent="0" algn="ctr">
              <a:buNone/>
              <a:defRPr sz="1350"/>
            </a:lvl3pPr>
            <a:lvl4pPr marL="1028788" indent="0" algn="ctr">
              <a:buNone/>
              <a:defRPr sz="1200"/>
            </a:lvl4pPr>
            <a:lvl5pPr marL="1371717" indent="0" algn="ctr">
              <a:buNone/>
              <a:defRPr sz="1200"/>
            </a:lvl5pPr>
            <a:lvl6pPr marL="1714646" indent="0" algn="ctr">
              <a:buNone/>
              <a:defRPr sz="1200"/>
            </a:lvl6pPr>
            <a:lvl7pPr marL="2057576" indent="0" algn="ctr">
              <a:buNone/>
              <a:defRPr sz="1200"/>
            </a:lvl7pPr>
            <a:lvl8pPr marL="2400505" indent="0" algn="ctr">
              <a:buNone/>
              <a:defRPr sz="1200"/>
            </a:lvl8pPr>
            <a:lvl9pPr marL="2743434"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B95C447A-5B53-E64D-8988-A0187622A9EC}"/>
              </a:ext>
            </a:extLst>
          </p:cNvPr>
          <p:cNvSpPr>
            <a:spLocks noGrp="1"/>
          </p:cNvSpPr>
          <p:nvPr>
            <p:ph type="sldNum" sz="quarter" idx="4"/>
          </p:nvPr>
        </p:nvSpPr>
        <p:spPr>
          <a:xfrm>
            <a:off x="4724399" y="6492561"/>
            <a:ext cx="2743201" cy="244075"/>
          </a:xfrm>
          <a:prstGeom prst="rect">
            <a:avLst/>
          </a:prstGeom>
        </p:spPr>
        <p:txBody>
          <a:bodyPr/>
          <a:lstStyle>
            <a:lvl1pPr algn="ctr">
              <a:defRPr sz="1200"/>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404436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CEBD8199-ADDA-BD43-ABE8-A4C523642F79}"/>
              </a:ext>
            </a:extLst>
          </p:cNvPr>
          <p:cNvSpPr txBox="1">
            <a:spLocks/>
          </p:cNvSpPr>
          <p:nvPr/>
        </p:nvSpPr>
        <p:spPr>
          <a:xfrm>
            <a:off x="4724399" y="6492561"/>
            <a:ext cx="2743201" cy="244075"/>
          </a:xfrm>
          <a:prstGeom prst="rect">
            <a:avLst/>
          </a:prstGeom>
        </p:spPr>
        <p:txBody>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80A8805-481E-9945-9A4E-5A535D120D3C}" type="slidenum">
              <a:rPr lang="en-US" smtClean="0"/>
              <a:pPr/>
              <a:t>‹#›</a:t>
            </a:fld>
            <a:endParaRPr lang="en-US"/>
          </a:p>
        </p:txBody>
      </p:sp>
    </p:spTree>
    <p:extLst>
      <p:ext uri="{BB962C8B-B14F-4D97-AF65-F5344CB8AC3E}">
        <p14:creationId xmlns:p14="http://schemas.microsoft.com/office/powerpoint/2010/main" val="3599339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1" cy="2852736"/>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1800">
                <a:solidFill>
                  <a:schemeClr val="tx1"/>
                </a:solidFill>
              </a:defRPr>
            </a:lvl1pPr>
            <a:lvl2pPr marL="342929" indent="0">
              <a:buNone/>
              <a:defRPr sz="1500">
                <a:solidFill>
                  <a:schemeClr val="tx1">
                    <a:tint val="75000"/>
                  </a:schemeClr>
                </a:solidFill>
              </a:defRPr>
            </a:lvl2pPr>
            <a:lvl3pPr marL="685859" indent="0">
              <a:buNone/>
              <a:defRPr sz="1350">
                <a:solidFill>
                  <a:schemeClr val="tx1">
                    <a:tint val="75000"/>
                  </a:schemeClr>
                </a:solidFill>
              </a:defRPr>
            </a:lvl3pPr>
            <a:lvl4pPr marL="1028788" indent="0">
              <a:buNone/>
              <a:defRPr sz="1200">
                <a:solidFill>
                  <a:schemeClr val="tx1">
                    <a:tint val="75000"/>
                  </a:schemeClr>
                </a:solidFill>
              </a:defRPr>
            </a:lvl4pPr>
            <a:lvl5pPr marL="1371717" indent="0">
              <a:buNone/>
              <a:defRPr sz="1200">
                <a:solidFill>
                  <a:schemeClr val="tx1">
                    <a:tint val="75000"/>
                  </a:schemeClr>
                </a:solidFill>
              </a:defRPr>
            </a:lvl5pPr>
            <a:lvl6pPr marL="1714646" indent="0">
              <a:buNone/>
              <a:defRPr sz="1200">
                <a:solidFill>
                  <a:schemeClr val="tx1">
                    <a:tint val="75000"/>
                  </a:schemeClr>
                </a:solidFill>
              </a:defRPr>
            </a:lvl6pPr>
            <a:lvl7pPr marL="2057576" indent="0">
              <a:buNone/>
              <a:defRPr sz="1200">
                <a:solidFill>
                  <a:schemeClr val="tx1">
                    <a:tint val="75000"/>
                  </a:schemeClr>
                </a:solidFill>
              </a:defRPr>
            </a:lvl7pPr>
            <a:lvl8pPr marL="2400505" indent="0">
              <a:buNone/>
              <a:defRPr sz="1200">
                <a:solidFill>
                  <a:schemeClr val="tx1">
                    <a:tint val="75000"/>
                  </a:schemeClr>
                </a:solidFill>
              </a:defRPr>
            </a:lvl8pPr>
            <a:lvl9pPr marL="2743434" indent="0">
              <a:buNone/>
              <a:defRPr sz="12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3CFA8DA-E783-4142-8B32-2DCF5EA21B24}"/>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2508441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3" y="1825626"/>
            <a:ext cx="5181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2" y="1825626"/>
            <a:ext cx="5181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D3F35D83-CCAC-7B4C-8C8B-1F5248D10C28}"/>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1989202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7"/>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90" y="1681164"/>
            <a:ext cx="5157788" cy="823912"/>
          </a:xfrm>
        </p:spPr>
        <p:txBody>
          <a:bodyPr anchor="b"/>
          <a:lstStyle>
            <a:lvl1pPr marL="0" indent="0">
              <a:buNone/>
              <a:defRPr sz="1800" b="1"/>
            </a:lvl1pPr>
            <a:lvl2pPr marL="342929" indent="0">
              <a:buNone/>
              <a:defRPr sz="1500" b="1"/>
            </a:lvl2pPr>
            <a:lvl3pPr marL="685859" indent="0">
              <a:buNone/>
              <a:defRPr sz="1350" b="1"/>
            </a:lvl3pPr>
            <a:lvl4pPr marL="1028788" indent="0">
              <a:buNone/>
              <a:defRPr sz="1200" b="1"/>
            </a:lvl4pPr>
            <a:lvl5pPr marL="1371717" indent="0">
              <a:buNone/>
              <a:defRPr sz="1200" b="1"/>
            </a:lvl5pPr>
            <a:lvl6pPr marL="1714646" indent="0">
              <a:buNone/>
              <a:defRPr sz="1200" b="1"/>
            </a:lvl6pPr>
            <a:lvl7pPr marL="2057576" indent="0">
              <a:buNone/>
              <a:defRPr sz="1200" b="1"/>
            </a:lvl7pPr>
            <a:lvl8pPr marL="2400505" indent="0">
              <a:buNone/>
              <a:defRPr sz="1200" b="1"/>
            </a:lvl8pPr>
            <a:lvl9pPr marL="2743434"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90" y="2505075"/>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1800" b="1"/>
            </a:lvl1pPr>
            <a:lvl2pPr marL="342929" indent="0">
              <a:buNone/>
              <a:defRPr sz="1500" b="1"/>
            </a:lvl2pPr>
            <a:lvl3pPr marL="685859" indent="0">
              <a:buNone/>
              <a:defRPr sz="1350" b="1"/>
            </a:lvl3pPr>
            <a:lvl4pPr marL="1028788" indent="0">
              <a:buNone/>
              <a:defRPr sz="1200" b="1"/>
            </a:lvl4pPr>
            <a:lvl5pPr marL="1371717" indent="0">
              <a:buNone/>
              <a:defRPr sz="1200" b="1"/>
            </a:lvl5pPr>
            <a:lvl6pPr marL="1714646" indent="0">
              <a:buNone/>
              <a:defRPr sz="1200" b="1"/>
            </a:lvl6pPr>
            <a:lvl7pPr marL="2057576" indent="0">
              <a:buNone/>
              <a:defRPr sz="1200" b="1"/>
            </a:lvl7pPr>
            <a:lvl8pPr marL="2400505" indent="0">
              <a:buNone/>
              <a:defRPr sz="1200" b="1"/>
            </a:lvl8pPr>
            <a:lvl9pPr marL="274343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6F638AA0-6ED4-7C44-9B8B-D06CBC388453}"/>
              </a:ext>
            </a:extLst>
          </p:cNvPr>
          <p:cNvSpPr>
            <a:spLocks noGrp="1"/>
          </p:cNvSpPr>
          <p:nvPr>
            <p:ph type="sldNum" sz="quarter" idx="10"/>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368746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637AD59-9A2F-B04B-84FE-0FBF779A124C}"/>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4067209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EA1EE21-2688-404A-BF2D-62BD933D719E}"/>
              </a:ext>
            </a:extLst>
          </p:cNvPr>
          <p:cNvSpPr txBox="1">
            <a:spLocks/>
          </p:cNvSpPr>
          <p:nvPr/>
        </p:nvSpPr>
        <p:spPr>
          <a:xfrm>
            <a:off x="4724399" y="6492561"/>
            <a:ext cx="2743201" cy="244075"/>
          </a:xfrm>
          <a:prstGeom prst="rect">
            <a:avLst/>
          </a:prstGeom>
        </p:spPr>
        <p:txBody>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80A8805-481E-9945-9A4E-5A535D120D3C}" type="slidenum">
              <a:rPr lang="en-US" smtClean="0"/>
              <a:pPr/>
              <a:t>‹#›</a:t>
            </a:fld>
            <a:endParaRPr lang="en-US"/>
          </a:p>
        </p:txBody>
      </p:sp>
    </p:spTree>
    <p:extLst>
      <p:ext uri="{BB962C8B-B14F-4D97-AF65-F5344CB8AC3E}">
        <p14:creationId xmlns:p14="http://schemas.microsoft.com/office/powerpoint/2010/main" val="2892770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3932239"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90" y="987427"/>
            <a:ext cx="6172200" cy="48736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7" y="2057401"/>
            <a:ext cx="3932239" cy="3811588"/>
          </a:xfrm>
        </p:spPr>
        <p:txBody>
          <a:bodyPr/>
          <a:lstStyle>
            <a:lvl1pPr marL="0" indent="0">
              <a:buNone/>
              <a:defRPr sz="1200"/>
            </a:lvl1pPr>
            <a:lvl2pPr marL="342929" indent="0">
              <a:buNone/>
              <a:defRPr sz="1050"/>
            </a:lvl2pPr>
            <a:lvl3pPr marL="685859" indent="0">
              <a:buNone/>
              <a:defRPr sz="900"/>
            </a:lvl3pPr>
            <a:lvl4pPr marL="1028788" indent="0">
              <a:buNone/>
              <a:defRPr sz="750"/>
            </a:lvl4pPr>
            <a:lvl5pPr marL="1371717" indent="0">
              <a:buNone/>
              <a:defRPr sz="750"/>
            </a:lvl5pPr>
            <a:lvl6pPr marL="1714646" indent="0">
              <a:buNone/>
              <a:defRPr sz="750"/>
            </a:lvl6pPr>
            <a:lvl7pPr marL="2057576" indent="0">
              <a:buNone/>
              <a:defRPr sz="750"/>
            </a:lvl7pPr>
            <a:lvl8pPr marL="2400505" indent="0">
              <a:buNone/>
              <a:defRPr sz="750"/>
            </a:lvl8pPr>
            <a:lvl9pPr marL="2743434" indent="0">
              <a:buNone/>
              <a:defRPr sz="750"/>
            </a:lvl9pPr>
          </a:lstStyle>
          <a:p>
            <a:pPr lvl="0"/>
            <a:r>
              <a:rPr lang="en-US"/>
              <a:t>Click to edit Master text styles</a:t>
            </a:r>
          </a:p>
        </p:txBody>
      </p:sp>
      <p:sp>
        <p:nvSpPr>
          <p:cNvPr id="9" name="Slide Number Placeholder 5">
            <a:extLst>
              <a:ext uri="{FF2B5EF4-FFF2-40B4-BE49-F238E27FC236}">
                <a16:creationId xmlns:a16="http://schemas.microsoft.com/office/drawing/2014/main" id="{F94F425A-3413-8245-8B5F-294FAADC0596}"/>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382682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E557F82-FA00-7B46-AFF5-FF012B8077D5}"/>
              </a:ext>
            </a:extLst>
          </p:cNvPr>
          <p:cNvSpPr txBox="1">
            <a:spLocks/>
          </p:cNvSpPr>
          <p:nvPr/>
        </p:nvSpPr>
        <p:spPr>
          <a:xfrm>
            <a:off x="4724399" y="6492561"/>
            <a:ext cx="2743201" cy="244075"/>
          </a:xfrm>
          <a:prstGeom prst="rect">
            <a:avLst/>
          </a:prstGeom>
        </p:spPr>
        <p:txBody>
          <a:bodyP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80A8805-481E-9945-9A4E-5A535D120D3C}" type="slidenum">
              <a:rPr lang="en-US" smtClean="0"/>
              <a:pPr/>
              <a:t>‹#›</a:t>
            </a:fld>
            <a:endParaRPr lang="en-US"/>
          </a:p>
        </p:txBody>
      </p:sp>
    </p:spTree>
    <p:extLst>
      <p:ext uri="{BB962C8B-B14F-4D97-AF65-F5344CB8AC3E}">
        <p14:creationId xmlns:p14="http://schemas.microsoft.com/office/powerpoint/2010/main" val="1927255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3932239"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90" y="987427"/>
            <a:ext cx="6172200" cy="4873624"/>
          </a:xfrm>
        </p:spPr>
        <p:txBody>
          <a:bodyPr anchor="t"/>
          <a:lstStyle>
            <a:lvl1pPr marL="0" indent="0">
              <a:buNone/>
              <a:defRPr sz="2400"/>
            </a:lvl1pPr>
            <a:lvl2pPr marL="342929" indent="0">
              <a:buNone/>
              <a:defRPr sz="2100"/>
            </a:lvl2pPr>
            <a:lvl3pPr marL="685859" indent="0">
              <a:buNone/>
              <a:defRPr sz="1800"/>
            </a:lvl3pPr>
            <a:lvl4pPr marL="1028788" indent="0">
              <a:buNone/>
              <a:defRPr sz="1500"/>
            </a:lvl4pPr>
            <a:lvl5pPr marL="1371717" indent="0">
              <a:buNone/>
              <a:defRPr sz="1500"/>
            </a:lvl5pPr>
            <a:lvl6pPr marL="1714646" indent="0">
              <a:buNone/>
              <a:defRPr sz="1500"/>
            </a:lvl6pPr>
            <a:lvl7pPr marL="2057576" indent="0">
              <a:buNone/>
              <a:defRPr sz="1500"/>
            </a:lvl7pPr>
            <a:lvl8pPr marL="2400505" indent="0">
              <a:buNone/>
              <a:defRPr sz="1500"/>
            </a:lvl8pPr>
            <a:lvl9pPr marL="2743434" indent="0">
              <a:buNone/>
              <a:defRPr sz="1500"/>
            </a:lvl9pPr>
          </a:lstStyle>
          <a:p>
            <a:r>
              <a:rPr lang="en-US"/>
              <a:t>Click icon to add picture</a:t>
            </a:r>
          </a:p>
        </p:txBody>
      </p:sp>
      <p:sp>
        <p:nvSpPr>
          <p:cNvPr id="4" name="Text Placeholder 3"/>
          <p:cNvSpPr>
            <a:spLocks noGrp="1"/>
          </p:cNvSpPr>
          <p:nvPr>
            <p:ph type="body" sz="half" idx="2"/>
          </p:nvPr>
        </p:nvSpPr>
        <p:spPr>
          <a:xfrm>
            <a:off x="839787" y="2057401"/>
            <a:ext cx="3932239" cy="3811588"/>
          </a:xfrm>
        </p:spPr>
        <p:txBody>
          <a:bodyPr/>
          <a:lstStyle>
            <a:lvl1pPr marL="0" indent="0">
              <a:buNone/>
              <a:defRPr sz="1200"/>
            </a:lvl1pPr>
            <a:lvl2pPr marL="342929" indent="0">
              <a:buNone/>
              <a:defRPr sz="1050"/>
            </a:lvl2pPr>
            <a:lvl3pPr marL="685859" indent="0">
              <a:buNone/>
              <a:defRPr sz="900"/>
            </a:lvl3pPr>
            <a:lvl4pPr marL="1028788" indent="0">
              <a:buNone/>
              <a:defRPr sz="750"/>
            </a:lvl4pPr>
            <a:lvl5pPr marL="1371717" indent="0">
              <a:buNone/>
              <a:defRPr sz="750"/>
            </a:lvl5pPr>
            <a:lvl6pPr marL="1714646" indent="0">
              <a:buNone/>
              <a:defRPr sz="750"/>
            </a:lvl6pPr>
            <a:lvl7pPr marL="2057576" indent="0">
              <a:buNone/>
              <a:defRPr sz="750"/>
            </a:lvl7pPr>
            <a:lvl8pPr marL="2400505" indent="0">
              <a:buNone/>
              <a:defRPr sz="750"/>
            </a:lvl8pPr>
            <a:lvl9pPr marL="2743434"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F40D924-D702-484A-8B79-3541A9C7B6A7}"/>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2664370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BE2E068-8CC6-9149-86C1-070496514600}"/>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2358515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899"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29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BFC554BA-C215-644C-8F86-1C18E0DCC357}"/>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3130634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6EEF39-3D05-8E4A-866F-376344AE8D89}"/>
              </a:ext>
            </a:extLst>
          </p:cNvPr>
          <p:cNvSpPr>
            <a:spLocks noGrp="1"/>
          </p:cNvSpPr>
          <p:nvPr>
            <p:ph type="sldNum" sz="quarter" idx="4"/>
          </p:nvPr>
        </p:nvSpPr>
        <p:spPr>
          <a:xfrm>
            <a:off x="4724399" y="6492561"/>
            <a:ext cx="2743201" cy="244075"/>
          </a:xfrm>
          <a:prstGeom prst="rect">
            <a:avLst/>
          </a:prstGeom>
        </p:spPr>
        <p:txBody>
          <a:bodyPr/>
          <a:lstStyle>
            <a:lvl1pPr algn="ctr">
              <a:defRPr sz="1200"/>
            </a:lvl1pPr>
          </a:lstStyle>
          <a:p>
            <a:fld id="{680A8805-481E-9945-9A4E-5A535D120D3C}" type="slidenum">
              <a:rPr lang="en-US" smtClean="0"/>
              <a:pPr/>
              <a:t>‹#›</a:t>
            </a:fld>
            <a:endParaRPr lang="en-US"/>
          </a:p>
        </p:txBody>
      </p:sp>
      <p:pic>
        <p:nvPicPr>
          <p:cNvPr id="4" name="Picture 3">
            <a:extLst>
              <a:ext uri="{FF2B5EF4-FFF2-40B4-BE49-F238E27FC236}">
                <a16:creationId xmlns:a16="http://schemas.microsoft.com/office/drawing/2014/main" id="{97136388-045C-F84B-B6E8-66F615959E4A}"/>
              </a:ext>
            </a:extLst>
          </p:cNvPr>
          <p:cNvPicPr>
            <a:picLocks noChangeAspect="1"/>
          </p:cNvPicPr>
          <p:nvPr userDrawn="1"/>
        </p:nvPicPr>
        <p:blipFill>
          <a:blip r:embed="rId2"/>
          <a:stretch>
            <a:fillRect/>
          </a:stretch>
        </p:blipFill>
        <p:spPr>
          <a:xfrm>
            <a:off x="488949" y="121364"/>
            <a:ext cx="11214100" cy="2070100"/>
          </a:xfrm>
          <a:prstGeom prst="rect">
            <a:avLst/>
          </a:prstGeom>
        </p:spPr>
      </p:pic>
    </p:spTree>
    <p:extLst>
      <p:ext uri="{BB962C8B-B14F-4D97-AF65-F5344CB8AC3E}">
        <p14:creationId xmlns:p14="http://schemas.microsoft.com/office/powerpoint/2010/main" val="2991518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E6D31D-ACD8-E94D-B538-69ACCE099FAF}"/>
              </a:ext>
            </a:extLst>
          </p:cNvPr>
          <p:cNvSpPr>
            <a:spLocks noGrp="1"/>
          </p:cNvSpPr>
          <p:nvPr>
            <p:ph type="sldNum" sz="quarter" idx="10"/>
          </p:nvPr>
        </p:nvSpPr>
        <p:spPr/>
        <p:txBody>
          <a:bodyPr/>
          <a:lstStyle/>
          <a:p>
            <a:fld id="{680A8805-481E-9945-9A4E-5A535D120D3C}" type="slidenum">
              <a:rPr lang="en-US" smtClean="0"/>
              <a:pPr/>
              <a:t>‹#›</a:t>
            </a:fld>
            <a:endParaRPr lang="en-US"/>
          </a:p>
        </p:txBody>
      </p:sp>
      <p:sp>
        <p:nvSpPr>
          <p:cNvPr id="4" name="Title 1">
            <a:extLst>
              <a:ext uri="{FF2B5EF4-FFF2-40B4-BE49-F238E27FC236}">
                <a16:creationId xmlns:a16="http://schemas.microsoft.com/office/drawing/2014/main" id="{A0E8400B-FBE7-8D43-B4AC-0D06E6DC478D}"/>
              </a:ext>
            </a:extLst>
          </p:cNvPr>
          <p:cNvSpPr>
            <a:spLocks noGrp="1"/>
          </p:cNvSpPr>
          <p:nvPr>
            <p:ph type="ctrTitle"/>
          </p:nvPr>
        </p:nvSpPr>
        <p:spPr>
          <a:xfrm>
            <a:off x="914401" y="1122363"/>
            <a:ext cx="10363202" cy="2387599"/>
          </a:xfrm>
        </p:spPr>
        <p:txBody>
          <a:bodyPr anchor="b"/>
          <a:lstStyle>
            <a:lvl1pPr algn="ctr">
              <a:defRPr sz="4500"/>
            </a:lvl1pPr>
          </a:lstStyle>
          <a:p>
            <a:r>
              <a:rPr lang="en-US"/>
              <a:t>Click to edit Master title style</a:t>
            </a:r>
          </a:p>
        </p:txBody>
      </p:sp>
      <p:sp>
        <p:nvSpPr>
          <p:cNvPr id="5" name="Subtitle 2">
            <a:extLst>
              <a:ext uri="{FF2B5EF4-FFF2-40B4-BE49-F238E27FC236}">
                <a16:creationId xmlns:a16="http://schemas.microsoft.com/office/drawing/2014/main" id="{3A28632C-CD66-5F4B-87E8-3D73AD102A45}"/>
              </a:ext>
            </a:extLst>
          </p:cNvPr>
          <p:cNvSpPr>
            <a:spLocks noGrp="1"/>
          </p:cNvSpPr>
          <p:nvPr>
            <p:ph type="subTitle" idx="1"/>
          </p:nvPr>
        </p:nvSpPr>
        <p:spPr>
          <a:xfrm>
            <a:off x="1524002" y="3602038"/>
            <a:ext cx="9143999" cy="1655762"/>
          </a:xfrm>
        </p:spPr>
        <p:txBody>
          <a:bodyPr/>
          <a:lstStyle>
            <a:lvl1pPr marL="0" indent="0" algn="ctr">
              <a:buNone/>
              <a:defRPr sz="1800"/>
            </a:lvl1pPr>
            <a:lvl2pPr marL="342929" indent="0" algn="ctr">
              <a:buNone/>
              <a:defRPr sz="1500"/>
            </a:lvl2pPr>
            <a:lvl3pPr marL="685859" indent="0" algn="ctr">
              <a:buNone/>
              <a:defRPr sz="1350"/>
            </a:lvl3pPr>
            <a:lvl4pPr marL="1028788" indent="0" algn="ctr">
              <a:buNone/>
              <a:defRPr sz="1200"/>
            </a:lvl4pPr>
            <a:lvl5pPr marL="1371717" indent="0" algn="ctr">
              <a:buNone/>
              <a:defRPr sz="1200"/>
            </a:lvl5pPr>
            <a:lvl6pPr marL="1714646" indent="0" algn="ctr">
              <a:buNone/>
              <a:defRPr sz="1200"/>
            </a:lvl6pPr>
            <a:lvl7pPr marL="2057576" indent="0" algn="ctr">
              <a:buNone/>
              <a:defRPr sz="1200"/>
            </a:lvl7pPr>
            <a:lvl8pPr marL="2400505" indent="0" algn="ctr">
              <a:buNone/>
              <a:defRPr sz="1200"/>
            </a:lvl8pPr>
            <a:lvl9pPr marL="2743434" indent="0" algn="ctr">
              <a:buNone/>
              <a:defRPr sz="1200"/>
            </a:lvl9pPr>
          </a:lstStyle>
          <a:p>
            <a:r>
              <a:rPr lang="en-US"/>
              <a:t>Click to edit Master subtitle style</a:t>
            </a:r>
          </a:p>
        </p:txBody>
      </p:sp>
    </p:spTree>
    <p:extLst>
      <p:ext uri="{BB962C8B-B14F-4D97-AF65-F5344CB8AC3E}">
        <p14:creationId xmlns:p14="http://schemas.microsoft.com/office/powerpoint/2010/main" val="2504676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CEBD8199-ADDA-BD43-ABE8-A4C523642F79}"/>
              </a:ext>
            </a:extLst>
          </p:cNvPr>
          <p:cNvSpPr txBox="1">
            <a:spLocks/>
          </p:cNvSpPr>
          <p:nvPr/>
        </p:nvSpPr>
        <p:spPr>
          <a:xfrm>
            <a:off x="4724399" y="6492561"/>
            <a:ext cx="2743201" cy="244075"/>
          </a:xfrm>
          <a:prstGeom prst="rect">
            <a:avLst/>
          </a:prstGeom>
        </p:spPr>
        <p:txBody>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80A8805-481E-9945-9A4E-5A535D120D3C}" type="slidenum">
              <a:rPr lang="en-US" smtClean="0"/>
              <a:pPr/>
              <a:t>‹#›</a:t>
            </a:fld>
            <a:endParaRPr lang="en-US"/>
          </a:p>
        </p:txBody>
      </p:sp>
    </p:spTree>
    <p:extLst>
      <p:ext uri="{BB962C8B-B14F-4D97-AF65-F5344CB8AC3E}">
        <p14:creationId xmlns:p14="http://schemas.microsoft.com/office/powerpoint/2010/main" val="2918535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1" cy="2852736"/>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1800">
                <a:solidFill>
                  <a:schemeClr val="tx1"/>
                </a:solidFill>
              </a:defRPr>
            </a:lvl1pPr>
            <a:lvl2pPr marL="342929" indent="0">
              <a:buNone/>
              <a:defRPr sz="1500">
                <a:solidFill>
                  <a:schemeClr val="tx1">
                    <a:tint val="75000"/>
                  </a:schemeClr>
                </a:solidFill>
              </a:defRPr>
            </a:lvl2pPr>
            <a:lvl3pPr marL="685859" indent="0">
              <a:buNone/>
              <a:defRPr sz="1350">
                <a:solidFill>
                  <a:schemeClr val="tx1">
                    <a:tint val="75000"/>
                  </a:schemeClr>
                </a:solidFill>
              </a:defRPr>
            </a:lvl3pPr>
            <a:lvl4pPr marL="1028788" indent="0">
              <a:buNone/>
              <a:defRPr sz="1200">
                <a:solidFill>
                  <a:schemeClr val="tx1">
                    <a:tint val="75000"/>
                  </a:schemeClr>
                </a:solidFill>
              </a:defRPr>
            </a:lvl4pPr>
            <a:lvl5pPr marL="1371717" indent="0">
              <a:buNone/>
              <a:defRPr sz="1200">
                <a:solidFill>
                  <a:schemeClr val="tx1">
                    <a:tint val="75000"/>
                  </a:schemeClr>
                </a:solidFill>
              </a:defRPr>
            </a:lvl5pPr>
            <a:lvl6pPr marL="1714646" indent="0">
              <a:buNone/>
              <a:defRPr sz="1200">
                <a:solidFill>
                  <a:schemeClr val="tx1">
                    <a:tint val="75000"/>
                  </a:schemeClr>
                </a:solidFill>
              </a:defRPr>
            </a:lvl6pPr>
            <a:lvl7pPr marL="2057576" indent="0">
              <a:buNone/>
              <a:defRPr sz="1200">
                <a:solidFill>
                  <a:schemeClr val="tx1">
                    <a:tint val="75000"/>
                  </a:schemeClr>
                </a:solidFill>
              </a:defRPr>
            </a:lvl7pPr>
            <a:lvl8pPr marL="2400505" indent="0">
              <a:buNone/>
              <a:defRPr sz="1200">
                <a:solidFill>
                  <a:schemeClr val="tx1">
                    <a:tint val="75000"/>
                  </a:schemeClr>
                </a:solidFill>
              </a:defRPr>
            </a:lvl8pPr>
            <a:lvl9pPr marL="2743434" indent="0">
              <a:buNone/>
              <a:defRPr sz="12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3CFA8DA-E783-4142-8B32-2DCF5EA21B24}"/>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2081092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3" y="1825626"/>
            <a:ext cx="5181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2" y="1825626"/>
            <a:ext cx="5181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D3F35D83-CCAC-7B4C-8C8B-1F5248D10C28}"/>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312194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7"/>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90" y="1681164"/>
            <a:ext cx="5157788" cy="823912"/>
          </a:xfrm>
        </p:spPr>
        <p:txBody>
          <a:bodyPr anchor="b"/>
          <a:lstStyle>
            <a:lvl1pPr marL="0" indent="0">
              <a:buNone/>
              <a:defRPr sz="1800" b="1"/>
            </a:lvl1pPr>
            <a:lvl2pPr marL="342929" indent="0">
              <a:buNone/>
              <a:defRPr sz="1500" b="1"/>
            </a:lvl2pPr>
            <a:lvl3pPr marL="685859" indent="0">
              <a:buNone/>
              <a:defRPr sz="1350" b="1"/>
            </a:lvl3pPr>
            <a:lvl4pPr marL="1028788" indent="0">
              <a:buNone/>
              <a:defRPr sz="1200" b="1"/>
            </a:lvl4pPr>
            <a:lvl5pPr marL="1371717" indent="0">
              <a:buNone/>
              <a:defRPr sz="1200" b="1"/>
            </a:lvl5pPr>
            <a:lvl6pPr marL="1714646" indent="0">
              <a:buNone/>
              <a:defRPr sz="1200" b="1"/>
            </a:lvl6pPr>
            <a:lvl7pPr marL="2057576" indent="0">
              <a:buNone/>
              <a:defRPr sz="1200" b="1"/>
            </a:lvl7pPr>
            <a:lvl8pPr marL="2400505" indent="0">
              <a:buNone/>
              <a:defRPr sz="1200" b="1"/>
            </a:lvl8pPr>
            <a:lvl9pPr marL="2743434"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90" y="2505075"/>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1800" b="1"/>
            </a:lvl1pPr>
            <a:lvl2pPr marL="342929" indent="0">
              <a:buNone/>
              <a:defRPr sz="1500" b="1"/>
            </a:lvl2pPr>
            <a:lvl3pPr marL="685859" indent="0">
              <a:buNone/>
              <a:defRPr sz="1350" b="1"/>
            </a:lvl3pPr>
            <a:lvl4pPr marL="1028788" indent="0">
              <a:buNone/>
              <a:defRPr sz="1200" b="1"/>
            </a:lvl4pPr>
            <a:lvl5pPr marL="1371717" indent="0">
              <a:buNone/>
              <a:defRPr sz="1200" b="1"/>
            </a:lvl5pPr>
            <a:lvl6pPr marL="1714646" indent="0">
              <a:buNone/>
              <a:defRPr sz="1200" b="1"/>
            </a:lvl6pPr>
            <a:lvl7pPr marL="2057576" indent="0">
              <a:buNone/>
              <a:defRPr sz="1200" b="1"/>
            </a:lvl7pPr>
            <a:lvl8pPr marL="2400505" indent="0">
              <a:buNone/>
              <a:defRPr sz="1200" b="1"/>
            </a:lvl8pPr>
            <a:lvl9pPr marL="274343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6F638AA0-6ED4-7C44-9B8B-D06CBC388453}"/>
              </a:ext>
            </a:extLst>
          </p:cNvPr>
          <p:cNvSpPr>
            <a:spLocks noGrp="1"/>
          </p:cNvSpPr>
          <p:nvPr>
            <p:ph type="sldNum" sz="quarter" idx="10"/>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3723317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637AD59-9A2F-B04B-84FE-0FBF779A124C}"/>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370052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1" cy="2852736"/>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1800">
                <a:solidFill>
                  <a:schemeClr val="tx1"/>
                </a:solidFill>
              </a:defRPr>
            </a:lvl1pPr>
            <a:lvl2pPr marL="342929" indent="0">
              <a:buNone/>
              <a:defRPr sz="1500">
                <a:solidFill>
                  <a:schemeClr val="tx1">
                    <a:tint val="75000"/>
                  </a:schemeClr>
                </a:solidFill>
              </a:defRPr>
            </a:lvl2pPr>
            <a:lvl3pPr marL="685859" indent="0">
              <a:buNone/>
              <a:defRPr sz="1350">
                <a:solidFill>
                  <a:schemeClr val="tx1">
                    <a:tint val="75000"/>
                  </a:schemeClr>
                </a:solidFill>
              </a:defRPr>
            </a:lvl3pPr>
            <a:lvl4pPr marL="1028788" indent="0">
              <a:buNone/>
              <a:defRPr sz="1200">
                <a:solidFill>
                  <a:schemeClr val="tx1">
                    <a:tint val="75000"/>
                  </a:schemeClr>
                </a:solidFill>
              </a:defRPr>
            </a:lvl4pPr>
            <a:lvl5pPr marL="1371717" indent="0">
              <a:buNone/>
              <a:defRPr sz="1200">
                <a:solidFill>
                  <a:schemeClr val="tx1">
                    <a:tint val="75000"/>
                  </a:schemeClr>
                </a:solidFill>
              </a:defRPr>
            </a:lvl5pPr>
            <a:lvl6pPr marL="1714646" indent="0">
              <a:buNone/>
              <a:defRPr sz="1200">
                <a:solidFill>
                  <a:schemeClr val="tx1">
                    <a:tint val="75000"/>
                  </a:schemeClr>
                </a:solidFill>
              </a:defRPr>
            </a:lvl6pPr>
            <a:lvl7pPr marL="2057576" indent="0">
              <a:buNone/>
              <a:defRPr sz="1200">
                <a:solidFill>
                  <a:schemeClr val="tx1">
                    <a:tint val="75000"/>
                  </a:schemeClr>
                </a:solidFill>
              </a:defRPr>
            </a:lvl7pPr>
            <a:lvl8pPr marL="2400505" indent="0">
              <a:buNone/>
              <a:defRPr sz="1200">
                <a:solidFill>
                  <a:schemeClr val="tx1">
                    <a:tint val="75000"/>
                  </a:schemeClr>
                </a:solidFill>
              </a:defRPr>
            </a:lvl8pPr>
            <a:lvl9pPr marL="2743434" indent="0">
              <a:buNone/>
              <a:defRPr sz="12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9FF5BA5B-3D53-364F-96FE-FE964DA95FA6}"/>
              </a:ext>
            </a:extLst>
          </p:cNvPr>
          <p:cNvSpPr txBox="1">
            <a:spLocks/>
          </p:cNvSpPr>
          <p:nvPr/>
        </p:nvSpPr>
        <p:spPr>
          <a:xfrm>
            <a:off x="4724399" y="6492561"/>
            <a:ext cx="2743201" cy="244075"/>
          </a:xfrm>
          <a:prstGeom prst="rect">
            <a:avLst/>
          </a:prstGeom>
        </p:spPr>
        <p:txBody>
          <a:bodyP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80A8805-481E-9945-9A4E-5A535D120D3C}" type="slidenum">
              <a:rPr lang="en-US" smtClean="0"/>
              <a:pPr/>
              <a:t>‹#›</a:t>
            </a:fld>
            <a:endParaRPr lang="en-US"/>
          </a:p>
        </p:txBody>
      </p:sp>
    </p:spTree>
    <p:extLst>
      <p:ext uri="{BB962C8B-B14F-4D97-AF65-F5344CB8AC3E}">
        <p14:creationId xmlns:p14="http://schemas.microsoft.com/office/powerpoint/2010/main" val="2173446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EA1EE21-2688-404A-BF2D-62BD933D719E}"/>
              </a:ext>
            </a:extLst>
          </p:cNvPr>
          <p:cNvSpPr txBox="1">
            <a:spLocks/>
          </p:cNvSpPr>
          <p:nvPr/>
        </p:nvSpPr>
        <p:spPr>
          <a:xfrm>
            <a:off x="4724399" y="6492561"/>
            <a:ext cx="2743201" cy="244075"/>
          </a:xfrm>
          <a:prstGeom prst="rect">
            <a:avLst/>
          </a:prstGeom>
        </p:spPr>
        <p:txBody>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80A8805-481E-9945-9A4E-5A535D120D3C}" type="slidenum">
              <a:rPr lang="en-US" smtClean="0"/>
              <a:pPr/>
              <a:t>‹#›</a:t>
            </a:fld>
            <a:endParaRPr lang="en-US"/>
          </a:p>
        </p:txBody>
      </p:sp>
    </p:spTree>
    <p:extLst>
      <p:ext uri="{BB962C8B-B14F-4D97-AF65-F5344CB8AC3E}">
        <p14:creationId xmlns:p14="http://schemas.microsoft.com/office/powerpoint/2010/main" val="809225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3932239"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90" y="987427"/>
            <a:ext cx="6172200" cy="48736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7" y="2057401"/>
            <a:ext cx="3932239" cy="3811588"/>
          </a:xfrm>
        </p:spPr>
        <p:txBody>
          <a:bodyPr/>
          <a:lstStyle>
            <a:lvl1pPr marL="0" indent="0">
              <a:buNone/>
              <a:defRPr sz="1200"/>
            </a:lvl1pPr>
            <a:lvl2pPr marL="342929" indent="0">
              <a:buNone/>
              <a:defRPr sz="1050"/>
            </a:lvl2pPr>
            <a:lvl3pPr marL="685859" indent="0">
              <a:buNone/>
              <a:defRPr sz="900"/>
            </a:lvl3pPr>
            <a:lvl4pPr marL="1028788" indent="0">
              <a:buNone/>
              <a:defRPr sz="750"/>
            </a:lvl4pPr>
            <a:lvl5pPr marL="1371717" indent="0">
              <a:buNone/>
              <a:defRPr sz="750"/>
            </a:lvl5pPr>
            <a:lvl6pPr marL="1714646" indent="0">
              <a:buNone/>
              <a:defRPr sz="750"/>
            </a:lvl6pPr>
            <a:lvl7pPr marL="2057576" indent="0">
              <a:buNone/>
              <a:defRPr sz="750"/>
            </a:lvl7pPr>
            <a:lvl8pPr marL="2400505" indent="0">
              <a:buNone/>
              <a:defRPr sz="750"/>
            </a:lvl8pPr>
            <a:lvl9pPr marL="2743434" indent="0">
              <a:buNone/>
              <a:defRPr sz="750"/>
            </a:lvl9pPr>
          </a:lstStyle>
          <a:p>
            <a:pPr lvl="0"/>
            <a:r>
              <a:rPr lang="en-US"/>
              <a:t>Click to edit Master text styles</a:t>
            </a:r>
          </a:p>
        </p:txBody>
      </p:sp>
      <p:sp>
        <p:nvSpPr>
          <p:cNvPr id="9" name="Slide Number Placeholder 5">
            <a:extLst>
              <a:ext uri="{FF2B5EF4-FFF2-40B4-BE49-F238E27FC236}">
                <a16:creationId xmlns:a16="http://schemas.microsoft.com/office/drawing/2014/main" id="{F94F425A-3413-8245-8B5F-294FAADC0596}"/>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2540433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3932239"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90" y="987427"/>
            <a:ext cx="6172200" cy="4873624"/>
          </a:xfrm>
        </p:spPr>
        <p:txBody>
          <a:bodyPr anchor="t"/>
          <a:lstStyle>
            <a:lvl1pPr marL="0" indent="0">
              <a:buNone/>
              <a:defRPr sz="2400"/>
            </a:lvl1pPr>
            <a:lvl2pPr marL="342929" indent="0">
              <a:buNone/>
              <a:defRPr sz="2100"/>
            </a:lvl2pPr>
            <a:lvl3pPr marL="685859" indent="0">
              <a:buNone/>
              <a:defRPr sz="1800"/>
            </a:lvl3pPr>
            <a:lvl4pPr marL="1028788" indent="0">
              <a:buNone/>
              <a:defRPr sz="1500"/>
            </a:lvl4pPr>
            <a:lvl5pPr marL="1371717" indent="0">
              <a:buNone/>
              <a:defRPr sz="1500"/>
            </a:lvl5pPr>
            <a:lvl6pPr marL="1714646" indent="0">
              <a:buNone/>
              <a:defRPr sz="1500"/>
            </a:lvl6pPr>
            <a:lvl7pPr marL="2057576" indent="0">
              <a:buNone/>
              <a:defRPr sz="1500"/>
            </a:lvl7pPr>
            <a:lvl8pPr marL="2400505" indent="0">
              <a:buNone/>
              <a:defRPr sz="1500"/>
            </a:lvl8pPr>
            <a:lvl9pPr marL="2743434" indent="0">
              <a:buNone/>
              <a:defRPr sz="1500"/>
            </a:lvl9pPr>
          </a:lstStyle>
          <a:p>
            <a:r>
              <a:rPr lang="en-US"/>
              <a:t>Click icon to add picture</a:t>
            </a:r>
          </a:p>
        </p:txBody>
      </p:sp>
      <p:sp>
        <p:nvSpPr>
          <p:cNvPr id="4" name="Text Placeholder 3"/>
          <p:cNvSpPr>
            <a:spLocks noGrp="1"/>
          </p:cNvSpPr>
          <p:nvPr>
            <p:ph type="body" sz="half" idx="2"/>
          </p:nvPr>
        </p:nvSpPr>
        <p:spPr>
          <a:xfrm>
            <a:off x="839787" y="2057401"/>
            <a:ext cx="3932239" cy="3811588"/>
          </a:xfrm>
        </p:spPr>
        <p:txBody>
          <a:bodyPr/>
          <a:lstStyle>
            <a:lvl1pPr marL="0" indent="0">
              <a:buNone/>
              <a:defRPr sz="1200"/>
            </a:lvl1pPr>
            <a:lvl2pPr marL="342929" indent="0">
              <a:buNone/>
              <a:defRPr sz="1050"/>
            </a:lvl2pPr>
            <a:lvl3pPr marL="685859" indent="0">
              <a:buNone/>
              <a:defRPr sz="900"/>
            </a:lvl3pPr>
            <a:lvl4pPr marL="1028788" indent="0">
              <a:buNone/>
              <a:defRPr sz="750"/>
            </a:lvl4pPr>
            <a:lvl5pPr marL="1371717" indent="0">
              <a:buNone/>
              <a:defRPr sz="750"/>
            </a:lvl5pPr>
            <a:lvl6pPr marL="1714646" indent="0">
              <a:buNone/>
              <a:defRPr sz="750"/>
            </a:lvl6pPr>
            <a:lvl7pPr marL="2057576" indent="0">
              <a:buNone/>
              <a:defRPr sz="750"/>
            </a:lvl7pPr>
            <a:lvl8pPr marL="2400505" indent="0">
              <a:buNone/>
              <a:defRPr sz="750"/>
            </a:lvl8pPr>
            <a:lvl9pPr marL="2743434"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F40D924-D702-484A-8B79-3541A9C7B6A7}"/>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2185296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BE2E068-8CC6-9149-86C1-070496514600}"/>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3898930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899"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29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BFC554BA-C215-644C-8F86-1C18E0DCC357}"/>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4138740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8" name="Title Text"/>
          <p:cNvSpPr txBox="1">
            <a:spLocks noGrp="1"/>
          </p:cNvSpPr>
          <p:nvPr>
            <p:ph type="title"/>
          </p:nvPr>
        </p:nvSpPr>
        <p:spPr>
          <a:prstGeom prst="rect">
            <a:avLst/>
          </a:prstGeom>
        </p:spPr>
        <p:txBody>
          <a:bodyPr/>
          <a:lstStyle/>
          <a:p>
            <a:r>
              <a:t>Title Text</a:t>
            </a:r>
          </a:p>
        </p:txBody>
      </p:sp>
      <p:sp>
        <p:nvSpPr>
          <p:cNvPr id="69" name="Body Level One…"/>
          <p:cNvSpPr txBox="1">
            <a:spLocks noGrp="1"/>
          </p:cNvSpPr>
          <p:nvPr>
            <p:ph type="body" idx="1"/>
          </p:nvPr>
        </p:nvSpPr>
        <p:spPr>
          <a:prstGeom prst="rect">
            <a:avLst/>
          </a:prstGeom>
        </p:spPr>
        <p:txBody>
          <a:bodyPr/>
          <a:lstStyle>
            <a:lvl1pPr>
              <a:spcBef>
                <a:spcPts val="2953"/>
              </a:spcBef>
            </a:lvl1pPr>
            <a:lvl2pPr>
              <a:spcBef>
                <a:spcPts val="2953"/>
              </a:spcBef>
            </a:lvl2pPr>
            <a:lvl3pPr>
              <a:spcBef>
                <a:spcPts val="2953"/>
              </a:spcBef>
            </a:lvl3pPr>
            <a:lvl4pPr>
              <a:spcBef>
                <a:spcPts val="2953"/>
              </a:spcBef>
            </a:lvl4pPr>
            <a:lvl5pPr>
              <a:spcBef>
                <a:spcPts val="2953"/>
              </a:spcBef>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14397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51925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7" name="Line"/>
          <p:cNvSpPr/>
          <p:nvPr/>
        </p:nvSpPr>
        <p:spPr>
          <a:xfrm>
            <a:off x="381000" y="1803797"/>
            <a:ext cx="5334000" cy="89"/>
          </a:xfrm>
          <a:prstGeom prst="line">
            <a:avLst/>
          </a:prstGeom>
          <a:ln w="12700">
            <a:solidFill>
              <a:schemeClr val="accent1">
                <a:hueOff val="109193"/>
                <a:satOff val="-4874"/>
                <a:lumOff val="12971"/>
              </a:scheme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78" name="Line"/>
          <p:cNvSpPr/>
          <p:nvPr/>
        </p:nvSpPr>
        <p:spPr>
          <a:xfrm>
            <a:off x="381000" y="1839516"/>
            <a:ext cx="5334000" cy="89"/>
          </a:xfrm>
          <a:prstGeom prst="line">
            <a:avLst/>
          </a:prstGeom>
          <a:ln w="12700">
            <a:solidFill>
              <a:schemeClr val="accent1">
                <a:hueOff val="109193"/>
                <a:satOff val="-4874"/>
                <a:lumOff val="12971"/>
              </a:scheme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79" name="117356722_2160x1620.jpeg"/>
          <p:cNvSpPr>
            <a:spLocks noGrp="1"/>
          </p:cNvSpPr>
          <p:nvPr>
            <p:ph type="pic" idx="13"/>
          </p:nvPr>
        </p:nvSpPr>
        <p:spPr>
          <a:xfrm>
            <a:off x="6096000" y="0"/>
            <a:ext cx="6096000" cy="6858000"/>
          </a:xfrm>
          <a:prstGeom prst="rect">
            <a:avLst/>
          </a:prstGeom>
        </p:spPr>
        <p:txBody>
          <a:bodyPr lIns="91439" tIns="45719" rIns="91439" bIns="45719" anchor="t">
            <a:noAutofit/>
          </a:bodyPr>
          <a:lstStyle/>
          <a:p>
            <a:endParaRPr/>
          </a:p>
        </p:txBody>
      </p:sp>
      <p:sp>
        <p:nvSpPr>
          <p:cNvPr id="80" name="Title Text"/>
          <p:cNvSpPr txBox="1">
            <a:spLocks noGrp="1"/>
          </p:cNvSpPr>
          <p:nvPr>
            <p:ph type="title"/>
          </p:nvPr>
        </p:nvSpPr>
        <p:spPr>
          <a:xfrm>
            <a:off x="333375" y="312539"/>
            <a:ext cx="5453063" cy="1437680"/>
          </a:xfrm>
          <a:prstGeom prst="rect">
            <a:avLst/>
          </a:prstGeom>
        </p:spPr>
        <p:txBody>
          <a:bodyPr/>
          <a:lstStyle/>
          <a:p>
            <a:r>
              <a:t>Title Text</a:t>
            </a:r>
          </a:p>
        </p:txBody>
      </p:sp>
      <p:sp>
        <p:nvSpPr>
          <p:cNvPr id="81" name="Body Level One…"/>
          <p:cNvSpPr txBox="1">
            <a:spLocks noGrp="1"/>
          </p:cNvSpPr>
          <p:nvPr>
            <p:ph type="body" sz="half" idx="1"/>
          </p:nvPr>
        </p:nvSpPr>
        <p:spPr>
          <a:xfrm>
            <a:off x="333375" y="2098477"/>
            <a:ext cx="5453063" cy="4446984"/>
          </a:xfrm>
          <a:prstGeom prst="rect">
            <a:avLst/>
          </a:prstGeom>
        </p:spPr>
        <p:txBody>
          <a:bodyPr/>
          <a:lstStyle>
            <a:lvl1pPr marL="267881" indent="-267881">
              <a:defRPr sz="2109"/>
            </a:lvl1pPr>
            <a:lvl2pPr marL="535762" indent="-267881">
              <a:defRPr sz="2109"/>
            </a:lvl2pPr>
            <a:lvl3pPr marL="803643" indent="-267881">
              <a:defRPr sz="2109"/>
            </a:lvl3pPr>
            <a:lvl4pPr marL="1071524" indent="-267881">
              <a:defRPr sz="2109"/>
            </a:lvl4pPr>
            <a:lvl5pPr marL="1339406" indent="-267881">
              <a:defRPr sz="2109"/>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extLst>
      <p:ext uri="{BB962C8B-B14F-4D97-AF65-F5344CB8AC3E}">
        <p14:creationId xmlns:p14="http://schemas.microsoft.com/office/powerpoint/2010/main" val="51811674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3" y="1825626"/>
            <a:ext cx="5181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2" y="1825626"/>
            <a:ext cx="5181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683A7C5A-EA0D-8C46-B075-C2693D9400A9}"/>
              </a:ext>
            </a:extLst>
          </p:cNvPr>
          <p:cNvSpPr>
            <a:spLocks noGrp="1"/>
          </p:cNvSpPr>
          <p:nvPr>
            <p:ph type="sldNum" sz="quarter" idx="4"/>
          </p:nvPr>
        </p:nvSpPr>
        <p:spPr>
          <a:xfrm>
            <a:off x="4724399" y="6492561"/>
            <a:ext cx="2743201" cy="244075"/>
          </a:xfrm>
          <a:prstGeom prst="rect">
            <a:avLst/>
          </a:prstGeom>
        </p:spPr>
        <p:txBody>
          <a:bodyPr/>
          <a:lstStyle>
            <a:lvl1pPr algn="ctr">
              <a:defRPr sz="1200"/>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1727460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7"/>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90" y="1681164"/>
            <a:ext cx="5157788" cy="823912"/>
          </a:xfrm>
        </p:spPr>
        <p:txBody>
          <a:bodyPr anchor="b"/>
          <a:lstStyle>
            <a:lvl1pPr marL="0" indent="0">
              <a:buNone/>
              <a:defRPr sz="1800" b="1"/>
            </a:lvl1pPr>
            <a:lvl2pPr marL="342929" indent="0">
              <a:buNone/>
              <a:defRPr sz="1500" b="1"/>
            </a:lvl2pPr>
            <a:lvl3pPr marL="685859" indent="0">
              <a:buNone/>
              <a:defRPr sz="1350" b="1"/>
            </a:lvl3pPr>
            <a:lvl4pPr marL="1028788" indent="0">
              <a:buNone/>
              <a:defRPr sz="1200" b="1"/>
            </a:lvl4pPr>
            <a:lvl5pPr marL="1371717" indent="0">
              <a:buNone/>
              <a:defRPr sz="1200" b="1"/>
            </a:lvl5pPr>
            <a:lvl6pPr marL="1714646" indent="0">
              <a:buNone/>
              <a:defRPr sz="1200" b="1"/>
            </a:lvl6pPr>
            <a:lvl7pPr marL="2057576" indent="0">
              <a:buNone/>
              <a:defRPr sz="1200" b="1"/>
            </a:lvl7pPr>
            <a:lvl8pPr marL="2400505" indent="0">
              <a:buNone/>
              <a:defRPr sz="1200" b="1"/>
            </a:lvl8pPr>
            <a:lvl9pPr marL="2743434"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90" y="2505075"/>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1800" b="1"/>
            </a:lvl1pPr>
            <a:lvl2pPr marL="342929" indent="0">
              <a:buNone/>
              <a:defRPr sz="1500" b="1"/>
            </a:lvl2pPr>
            <a:lvl3pPr marL="685859" indent="0">
              <a:buNone/>
              <a:defRPr sz="1350" b="1"/>
            </a:lvl3pPr>
            <a:lvl4pPr marL="1028788" indent="0">
              <a:buNone/>
              <a:defRPr sz="1200" b="1"/>
            </a:lvl4pPr>
            <a:lvl5pPr marL="1371717" indent="0">
              <a:buNone/>
              <a:defRPr sz="1200" b="1"/>
            </a:lvl5pPr>
            <a:lvl6pPr marL="1714646" indent="0">
              <a:buNone/>
              <a:defRPr sz="1200" b="1"/>
            </a:lvl6pPr>
            <a:lvl7pPr marL="2057576" indent="0">
              <a:buNone/>
              <a:defRPr sz="1200" b="1"/>
            </a:lvl7pPr>
            <a:lvl8pPr marL="2400505" indent="0">
              <a:buNone/>
              <a:defRPr sz="1200" b="1"/>
            </a:lvl8pPr>
            <a:lvl9pPr marL="274343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190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6EEF39-3D05-8E4A-866F-376344AE8D89}"/>
              </a:ext>
            </a:extLst>
          </p:cNvPr>
          <p:cNvSpPr>
            <a:spLocks noGrp="1"/>
          </p:cNvSpPr>
          <p:nvPr>
            <p:ph type="sldNum" sz="quarter" idx="4"/>
          </p:nvPr>
        </p:nvSpPr>
        <p:spPr>
          <a:xfrm>
            <a:off x="4724399" y="6492561"/>
            <a:ext cx="2743201" cy="244075"/>
          </a:xfrm>
          <a:prstGeom prst="rect">
            <a:avLst/>
          </a:prstGeom>
        </p:spPr>
        <p:txBody>
          <a:bodyPr/>
          <a:lstStyle>
            <a:lvl1pPr algn="ctr">
              <a:defRPr sz="1200"/>
            </a:lvl1pPr>
          </a:lstStyle>
          <a:p>
            <a:fld id="{680A8805-481E-9945-9A4E-5A535D120D3C}" type="slidenum">
              <a:rPr lang="en-US" smtClean="0"/>
              <a:pPr/>
              <a:t>‹#›</a:t>
            </a:fld>
            <a:endParaRPr lang="en-US"/>
          </a:p>
        </p:txBody>
      </p:sp>
      <p:pic>
        <p:nvPicPr>
          <p:cNvPr id="4" name="Picture 3">
            <a:extLst>
              <a:ext uri="{FF2B5EF4-FFF2-40B4-BE49-F238E27FC236}">
                <a16:creationId xmlns:a16="http://schemas.microsoft.com/office/drawing/2014/main" id="{97136388-045C-F84B-B6E8-66F615959E4A}"/>
              </a:ext>
            </a:extLst>
          </p:cNvPr>
          <p:cNvPicPr>
            <a:picLocks noChangeAspect="1"/>
          </p:cNvPicPr>
          <p:nvPr userDrawn="1"/>
        </p:nvPicPr>
        <p:blipFill>
          <a:blip r:embed="rId2"/>
          <a:stretch>
            <a:fillRect/>
          </a:stretch>
        </p:blipFill>
        <p:spPr>
          <a:xfrm>
            <a:off x="488949" y="121364"/>
            <a:ext cx="11214100" cy="2070100"/>
          </a:xfrm>
          <a:prstGeom prst="rect">
            <a:avLst/>
          </a:prstGeom>
        </p:spPr>
      </p:pic>
    </p:spTree>
    <p:extLst>
      <p:ext uri="{BB962C8B-B14F-4D97-AF65-F5344CB8AC3E}">
        <p14:creationId xmlns:p14="http://schemas.microsoft.com/office/powerpoint/2010/main" val="2716872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0D9359F-B12F-E249-9B81-318C9E8F227D}"/>
              </a:ext>
            </a:extLst>
          </p:cNvPr>
          <p:cNvSpPr>
            <a:spLocks noGrp="1"/>
          </p:cNvSpPr>
          <p:nvPr>
            <p:ph type="sldNum" sz="quarter" idx="4"/>
          </p:nvPr>
        </p:nvSpPr>
        <p:spPr>
          <a:xfrm>
            <a:off x="4724399" y="6492561"/>
            <a:ext cx="2743201" cy="244075"/>
          </a:xfrm>
          <a:prstGeom prst="rect">
            <a:avLst/>
          </a:prstGeom>
        </p:spPr>
        <p:txBody>
          <a:bodyPr/>
          <a:lstStyle>
            <a:lvl1pPr algn="ctr">
              <a:defRPr sz="1200"/>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45991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3932239"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90" y="987427"/>
            <a:ext cx="6172200" cy="48736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7" y="2057401"/>
            <a:ext cx="3932239" cy="3811588"/>
          </a:xfrm>
        </p:spPr>
        <p:txBody>
          <a:bodyPr/>
          <a:lstStyle>
            <a:lvl1pPr marL="0" indent="0">
              <a:buNone/>
              <a:defRPr sz="1200"/>
            </a:lvl1pPr>
            <a:lvl2pPr marL="342929" indent="0">
              <a:buNone/>
              <a:defRPr sz="1050"/>
            </a:lvl2pPr>
            <a:lvl3pPr marL="685859" indent="0">
              <a:buNone/>
              <a:defRPr sz="900"/>
            </a:lvl3pPr>
            <a:lvl4pPr marL="1028788" indent="0">
              <a:buNone/>
              <a:defRPr sz="750"/>
            </a:lvl4pPr>
            <a:lvl5pPr marL="1371717" indent="0">
              <a:buNone/>
              <a:defRPr sz="750"/>
            </a:lvl5pPr>
            <a:lvl6pPr marL="1714646" indent="0">
              <a:buNone/>
              <a:defRPr sz="750"/>
            </a:lvl6pPr>
            <a:lvl7pPr marL="2057576" indent="0">
              <a:buNone/>
              <a:defRPr sz="750"/>
            </a:lvl7pPr>
            <a:lvl8pPr marL="2400505" indent="0">
              <a:buNone/>
              <a:defRPr sz="750"/>
            </a:lvl8pPr>
            <a:lvl9pPr marL="2743434"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2B0B22A6-256B-3542-8D03-252704950DF7}"/>
              </a:ext>
            </a:extLst>
          </p:cNvPr>
          <p:cNvSpPr>
            <a:spLocks noGrp="1"/>
          </p:cNvSpPr>
          <p:nvPr>
            <p:ph type="sldNum" sz="quarter" idx="4"/>
          </p:nvPr>
        </p:nvSpPr>
        <p:spPr>
          <a:xfrm>
            <a:off x="4724399" y="6492561"/>
            <a:ext cx="2743201" cy="244075"/>
          </a:xfrm>
          <a:prstGeom prst="rect">
            <a:avLst/>
          </a:prstGeom>
        </p:spPr>
        <p:txBody>
          <a:bodyPr/>
          <a:lstStyle>
            <a:lvl1pPr algn="ctr">
              <a:defRPr sz="1200"/>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3413370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3932239"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90" y="987427"/>
            <a:ext cx="6172200" cy="4873624"/>
          </a:xfrm>
        </p:spPr>
        <p:txBody>
          <a:bodyPr anchor="t"/>
          <a:lstStyle>
            <a:lvl1pPr marL="0" indent="0">
              <a:buNone/>
              <a:defRPr sz="2400"/>
            </a:lvl1pPr>
            <a:lvl2pPr marL="342929" indent="0">
              <a:buNone/>
              <a:defRPr sz="2100"/>
            </a:lvl2pPr>
            <a:lvl3pPr marL="685859" indent="0">
              <a:buNone/>
              <a:defRPr sz="1800"/>
            </a:lvl3pPr>
            <a:lvl4pPr marL="1028788" indent="0">
              <a:buNone/>
              <a:defRPr sz="1500"/>
            </a:lvl4pPr>
            <a:lvl5pPr marL="1371717" indent="0">
              <a:buNone/>
              <a:defRPr sz="1500"/>
            </a:lvl5pPr>
            <a:lvl6pPr marL="1714646" indent="0">
              <a:buNone/>
              <a:defRPr sz="1500"/>
            </a:lvl6pPr>
            <a:lvl7pPr marL="2057576" indent="0">
              <a:buNone/>
              <a:defRPr sz="1500"/>
            </a:lvl7pPr>
            <a:lvl8pPr marL="2400505" indent="0">
              <a:buNone/>
              <a:defRPr sz="1500"/>
            </a:lvl8pPr>
            <a:lvl9pPr marL="2743434" indent="0">
              <a:buNone/>
              <a:defRPr sz="1500"/>
            </a:lvl9pPr>
          </a:lstStyle>
          <a:p>
            <a:r>
              <a:rPr lang="en-US"/>
              <a:t>Click icon to add picture</a:t>
            </a:r>
          </a:p>
        </p:txBody>
      </p:sp>
      <p:sp>
        <p:nvSpPr>
          <p:cNvPr id="4" name="Text Placeholder 3"/>
          <p:cNvSpPr>
            <a:spLocks noGrp="1"/>
          </p:cNvSpPr>
          <p:nvPr>
            <p:ph type="body" sz="half" idx="2"/>
          </p:nvPr>
        </p:nvSpPr>
        <p:spPr>
          <a:xfrm>
            <a:off x="839787" y="2057401"/>
            <a:ext cx="3932239" cy="3811588"/>
          </a:xfrm>
        </p:spPr>
        <p:txBody>
          <a:bodyPr/>
          <a:lstStyle>
            <a:lvl1pPr marL="0" indent="0">
              <a:buNone/>
              <a:defRPr sz="1200"/>
            </a:lvl1pPr>
            <a:lvl2pPr marL="342929" indent="0">
              <a:buNone/>
              <a:defRPr sz="1050"/>
            </a:lvl2pPr>
            <a:lvl3pPr marL="685859" indent="0">
              <a:buNone/>
              <a:defRPr sz="900"/>
            </a:lvl3pPr>
            <a:lvl4pPr marL="1028788" indent="0">
              <a:buNone/>
              <a:defRPr sz="750"/>
            </a:lvl4pPr>
            <a:lvl5pPr marL="1371717" indent="0">
              <a:buNone/>
              <a:defRPr sz="750"/>
            </a:lvl5pPr>
            <a:lvl6pPr marL="1714646" indent="0">
              <a:buNone/>
              <a:defRPr sz="750"/>
            </a:lvl6pPr>
            <a:lvl7pPr marL="2057576" indent="0">
              <a:buNone/>
              <a:defRPr sz="750"/>
            </a:lvl7pPr>
            <a:lvl8pPr marL="2400505" indent="0">
              <a:buNone/>
              <a:defRPr sz="750"/>
            </a:lvl8pPr>
            <a:lvl9pPr marL="2743434"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E5A3BCD1-9E12-B645-BA1A-D15527E1B235}"/>
              </a:ext>
            </a:extLst>
          </p:cNvPr>
          <p:cNvSpPr>
            <a:spLocks noGrp="1"/>
          </p:cNvSpPr>
          <p:nvPr>
            <p:ph type="sldNum" sz="quarter" idx="4"/>
          </p:nvPr>
        </p:nvSpPr>
        <p:spPr>
          <a:xfrm>
            <a:off x="4724399" y="6492561"/>
            <a:ext cx="2743201" cy="244075"/>
          </a:xfrm>
          <a:prstGeom prst="rect">
            <a:avLst/>
          </a:prstGeom>
        </p:spPr>
        <p:txBody>
          <a:bodyPr/>
          <a:lstStyle>
            <a:lvl1pPr algn="ctr">
              <a:defRPr sz="1200"/>
            </a:lvl1pPr>
          </a:lstStyle>
          <a:p>
            <a:fld id="{680A8805-481E-9945-9A4E-5A535D120D3C}" type="slidenum">
              <a:rPr lang="en-US" smtClean="0"/>
              <a:pPr/>
              <a:t>‹#›</a:t>
            </a:fld>
            <a:endParaRPr lang="en-US"/>
          </a:p>
        </p:txBody>
      </p:sp>
    </p:spTree>
    <p:extLst>
      <p:ext uri="{BB962C8B-B14F-4D97-AF65-F5344CB8AC3E}">
        <p14:creationId xmlns:p14="http://schemas.microsoft.com/office/powerpoint/2010/main" val="3889215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8.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7.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8.sv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7.png"/><Relationship Id="rId2" Type="http://schemas.openxmlformats.org/officeDocument/2006/relationships/slideLayout" Target="../slideLayouts/slideLayout25.xml"/><Relationship Id="rId16"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964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5170" y="365127"/>
            <a:ext cx="1111124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15170" y="1825626"/>
            <a:ext cx="1111124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9F13AAE3-FC90-B64F-B273-762B785D9C9E}"/>
              </a:ext>
            </a:extLst>
          </p:cNvPr>
          <p:cNvSpPr txBox="1">
            <a:spLocks/>
          </p:cNvSpPr>
          <p:nvPr/>
        </p:nvSpPr>
        <p:spPr>
          <a:xfrm>
            <a:off x="8902701" y="6529949"/>
            <a:ext cx="2901765" cy="195726"/>
          </a:xfrm>
          <a:prstGeom prst="rect">
            <a:avLst/>
          </a:prstGeom>
        </p:spPr>
        <p:txBody>
          <a:bodyPr/>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00" b="0" i="0">
                <a:solidFill>
                  <a:srgbClr val="007088"/>
                </a:solidFill>
                <a:latin typeface="Garamond" panose="02020404030301010803" pitchFamily="18" charset="0"/>
                <a:ea typeface="Palatino" pitchFamily="2" charset="77"/>
                <a:cs typeface="Calibri" panose="020F0502020204030204" pitchFamily="34" charset="0"/>
              </a:rPr>
              <a:t>Copyright © 2022 Peralta Community College District. All Rights Reserved.</a:t>
            </a:r>
          </a:p>
        </p:txBody>
      </p:sp>
      <p:pic>
        <p:nvPicPr>
          <p:cNvPr id="8" name="Picture 7" descr="A picture containing the Peralta Community College District Logo. ">
            <a:extLst>
              <a:ext uri="{FF2B5EF4-FFF2-40B4-BE49-F238E27FC236}">
                <a16:creationId xmlns:a16="http://schemas.microsoft.com/office/drawing/2014/main" id="{5D49A4D1-B4F1-4348-A73B-4BB8673FFDC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804466" y="45932"/>
            <a:ext cx="304354" cy="304354"/>
          </a:xfrm>
          <a:prstGeom prst="rect">
            <a:avLst/>
          </a:prstGeom>
        </p:spPr>
      </p:pic>
      <p:grpSp>
        <p:nvGrpSpPr>
          <p:cNvPr id="9" name="Group 8">
            <a:extLst>
              <a:ext uri="{FF2B5EF4-FFF2-40B4-BE49-F238E27FC236}">
                <a16:creationId xmlns:a16="http://schemas.microsoft.com/office/drawing/2014/main" id="{3FCF4353-6AF5-3043-BD61-15CF0E07647B}"/>
              </a:ext>
            </a:extLst>
          </p:cNvPr>
          <p:cNvGrpSpPr/>
          <p:nvPr/>
        </p:nvGrpSpPr>
        <p:grpSpPr>
          <a:xfrm rot="10800000">
            <a:off x="415169" y="6604952"/>
            <a:ext cx="2239034" cy="46682"/>
            <a:chOff x="1009344" y="6622058"/>
            <a:chExt cx="2239034" cy="46682"/>
          </a:xfrm>
        </p:grpSpPr>
        <p:sp>
          <p:nvSpPr>
            <p:cNvPr id="12" name="Rectangle 11">
              <a:extLst>
                <a:ext uri="{FF2B5EF4-FFF2-40B4-BE49-F238E27FC236}">
                  <a16:creationId xmlns:a16="http://schemas.microsoft.com/office/drawing/2014/main" id="{5BED18DE-2394-234F-9FE0-B4FA46AF6B8A}"/>
                </a:ext>
              </a:extLst>
            </p:cNvPr>
            <p:cNvSpPr/>
            <p:nvPr/>
          </p:nvSpPr>
          <p:spPr>
            <a:xfrm>
              <a:off x="1009344" y="6622058"/>
              <a:ext cx="1097445" cy="45719"/>
            </a:xfrm>
            <a:prstGeom prst="rect">
              <a:avLst/>
            </a:prstGeom>
            <a:solidFill>
              <a:srgbClr val="00708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2DAFB8-3707-924D-A8D7-987577BF96B4}"/>
                </a:ext>
              </a:extLst>
            </p:cNvPr>
            <p:cNvSpPr/>
            <p:nvPr/>
          </p:nvSpPr>
          <p:spPr>
            <a:xfrm>
              <a:off x="2150933" y="6623021"/>
              <a:ext cx="1097445" cy="45719"/>
            </a:xfrm>
            <a:prstGeom prst="rect">
              <a:avLst/>
            </a:prstGeom>
            <a:solidFill>
              <a:srgbClr val="947D4E"/>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14" name="Slide Number Placeholder 5">
            <a:extLst>
              <a:ext uri="{FF2B5EF4-FFF2-40B4-BE49-F238E27FC236}">
                <a16:creationId xmlns:a16="http://schemas.microsoft.com/office/drawing/2014/main" id="{4C2BDBC4-9374-AC4C-9E76-DFFBAA2DDD5C}"/>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rgbClr val="947D4E"/>
                </a:solidFill>
              </a:defRPr>
            </a:lvl1pPr>
          </a:lstStyle>
          <a:p>
            <a:fld id="{680A8805-481E-9945-9A4E-5A535D120D3C}" type="slidenum">
              <a:rPr lang="en-US" smtClean="0"/>
              <a:pPr/>
              <a:t>‹#›</a:t>
            </a:fld>
            <a:endParaRPr lang="en-US"/>
          </a:p>
        </p:txBody>
      </p:sp>
      <p:pic>
        <p:nvPicPr>
          <p:cNvPr id="16" name="Graphic 15">
            <a:extLst>
              <a:ext uri="{FF2B5EF4-FFF2-40B4-BE49-F238E27FC236}">
                <a16:creationId xmlns:a16="http://schemas.microsoft.com/office/drawing/2014/main" id="{AAE3BE5C-D1A8-7C4C-AB6B-C1AA1E67286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1115009" y="-125099"/>
            <a:ext cx="610074" cy="610074"/>
          </a:xfrm>
          <a:prstGeom prst="rect">
            <a:avLst/>
          </a:prstGeom>
        </p:spPr>
      </p:pic>
    </p:spTree>
    <p:extLst>
      <p:ext uri="{BB962C8B-B14F-4D97-AF65-F5344CB8AC3E}">
        <p14:creationId xmlns:p14="http://schemas.microsoft.com/office/powerpoint/2010/main" val="3912893362"/>
      </p:ext>
    </p:extLst>
  </p:cSld>
  <p:clrMap bg1="lt1" tx1="dk1" bg2="lt2" tx2="dk2" accent1="accent1" accent2="accent2" accent3="accent3" accent4="accent4" accent5="accent5" accent6="accent6" hlink="hlink" folHlink="folHlink"/>
  <p:sldLayoutIdLst>
    <p:sldLayoutId id="2147483674" r:id="rId1"/>
    <p:sldLayoutId id="2147483709"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5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65" indent="-171465" algn="l" defTabSz="68585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94" indent="-171465" algn="l" defTabSz="68585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23" indent="-171465" algn="l" defTabSz="68585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52"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82"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111"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40"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69"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99"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59" rtl="0" eaLnBrk="1" latinLnBrk="0" hangingPunct="1">
        <a:defRPr sz="1350" kern="1200">
          <a:solidFill>
            <a:schemeClr val="tx1"/>
          </a:solidFill>
          <a:latin typeface="+mn-lt"/>
          <a:ea typeface="+mn-ea"/>
          <a:cs typeface="+mn-cs"/>
        </a:defRPr>
      </a:lvl1pPr>
      <a:lvl2pPr marL="342929" algn="l" defTabSz="685859" rtl="0" eaLnBrk="1" latinLnBrk="0" hangingPunct="1">
        <a:defRPr sz="1350" kern="1200">
          <a:solidFill>
            <a:schemeClr val="tx1"/>
          </a:solidFill>
          <a:latin typeface="+mn-lt"/>
          <a:ea typeface="+mn-ea"/>
          <a:cs typeface="+mn-cs"/>
        </a:defRPr>
      </a:lvl2pPr>
      <a:lvl3pPr marL="685859" algn="l" defTabSz="685859" rtl="0" eaLnBrk="1" latinLnBrk="0" hangingPunct="1">
        <a:defRPr sz="1350" kern="1200">
          <a:solidFill>
            <a:schemeClr val="tx1"/>
          </a:solidFill>
          <a:latin typeface="+mn-lt"/>
          <a:ea typeface="+mn-ea"/>
          <a:cs typeface="+mn-cs"/>
        </a:defRPr>
      </a:lvl3pPr>
      <a:lvl4pPr marL="1028788" algn="l" defTabSz="685859" rtl="0" eaLnBrk="1" latinLnBrk="0" hangingPunct="1">
        <a:defRPr sz="1350" kern="1200">
          <a:solidFill>
            <a:schemeClr val="tx1"/>
          </a:solidFill>
          <a:latin typeface="+mn-lt"/>
          <a:ea typeface="+mn-ea"/>
          <a:cs typeface="+mn-cs"/>
        </a:defRPr>
      </a:lvl4pPr>
      <a:lvl5pPr marL="1371717" algn="l" defTabSz="685859" rtl="0" eaLnBrk="1" latinLnBrk="0" hangingPunct="1">
        <a:defRPr sz="1350" kern="1200">
          <a:solidFill>
            <a:schemeClr val="tx1"/>
          </a:solidFill>
          <a:latin typeface="+mn-lt"/>
          <a:ea typeface="+mn-ea"/>
          <a:cs typeface="+mn-cs"/>
        </a:defRPr>
      </a:lvl5pPr>
      <a:lvl6pPr marL="1714646" algn="l" defTabSz="685859" rtl="0" eaLnBrk="1" latinLnBrk="0" hangingPunct="1">
        <a:defRPr sz="1350" kern="1200">
          <a:solidFill>
            <a:schemeClr val="tx1"/>
          </a:solidFill>
          <a:latin typeface="+mn-lt"/>
          <a:ea typeface="+mn-ea"/>
          <a:cs typeface="+mn-cs"/>
        </a:defRPr>
      </a:lvl6pPr>
      <a:lvl7pPr marL="2057576" algn="l" defTabSz="685859" rtl="0" eaLnBrk="1" latinLnBrk="0" hangingPunct="1">
        <a:defRPr sz="1350" kern="1200">
          <a:solidFill>
            <a:schemeClr val="tx1"/>
          </a:solidFill>
          <a:latin typeface="+mn-lt"/>
          <a:ea typeface="+mn-ea"/>
          <a:cs typeface="+mn-cs"/>
        </a:defRPr>
      </a:lvl7pPr>
      <a:lvl8pPr marL="2400505" algn="l" defTabSz="685859" rtl="0" eaLnBrk="1" latinLnBrk="0" hangingPunct="1">
        <a:defRPr sz="1350" kern="1200">
          <a:solidFill>
            <a:schemeClr val="tx1"/>
          </a:solidFill>
          <a:latin typeface="+mn-lt"/>
          <a:ea typeface="+mn-ea"/>
          <a:cs typeface="+mn-cs"/>
        </a:defRPr>
      </a:lvl8pPr>
      <a:lvl9pPr marL="2743434" algn="l" defTabSz="68585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5170" y="365127"/>
            <a:ext cx="11080143" cy="9284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15170" y="1476421"/>
            <a:ext cx="11080143" cy="4725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9F13AAE3-FC90-B64F-B273-762B785D9C9E}"/>
              </a:ext>
            </a:extLst>
          </p:cNvPr>
          <p:cNvSpPr txBox="1">
            <a:spLocks/>
          </p:cNvSpPr>
          <p:nvPr/>
        </p:nvSpPr>
        <p:spPr>
          <a:xfrm>
            <a:off x="8902701" y="6529949"/>
            <a:ext cx="2901765" cy="195726"/>
          </a:xfrm>
          <a:prstGeom prst="rect">
            <a:avLst/>
          </a:prstGeom>
        </p:spPr>
        <p:txBody>
          <a:bodyPr/>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00">
                <a:solidFill>
                  <a:schemeClr val="bg1"/>
                </a:solidFill>
                <a:latin typeface="Garamond" panose="02020404030301010803" pitchFamily="18" charset="0"/>
                <a:ea typeface="Palatino" pitchFamily="2" charset="77"/>
                <a:cs typeface="Calibri" panose="020F0502020204030204" pitchFamily="34" charset="0"/>
              </a:rPr>
              <a:t>Copyright © 2022 Peralta Community College District. All Rights Reserved.</a:t>
            </a:r>
          </a:p>
        </p:txBody>
      </p:sp>
      <p:sp>
        <p:nvSpPr>
          <p:cNvPr id="14" name="Slide Number Placeholder 5">
            <a:extLst>
              <a:ext uri="{FF2B5EF4-FFF2-40B4-BE49-F238E27FC236}">
                <a16:creationId xmlns:a16="http://schemas.microsoft.com/office/drawing/2014/main" id="{699664B0-06CD-A841-BBE0-E05827824C5A}"/>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pic>
        <p:nvPicPr>
          <p:cNvPr id="15" name="Graphic 14">
            <a:extLst>
              <a:ext uri="{FF2B5EF4-FFF2-40B4-BE49-F238E27FC236}">
                <a16:creationId xmlns:a16="http://schemas.microsoft.com/office/drawing/2014/main" id="{3F7075D0-9153-C243-91BC-D505FBF786C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1112435" y="-126386"/>
            <a:ext cx="612648" cy="612648"/>
          </a:xfrm>
          <a:prstGeom prst="rect">
            <a:avLst/>
          </a:prstGeom>
        </p:spPr>
      </p:pic>
      <p:pic>
        <p:nvPicPr>
          <p:cNvPr id="16" name="Picture 15" descr="A picture containing the Peralta Community College District Logo. ">
            <a:extLst>
              <a:ext uri="{FF2B5EF4-FFF2-40B4-BE49-F238E27FC236}">
                <a16:creationId xmlns:a16="http://schemas.microsoft.com/office/drawing/2014/main" id="{1CF3233F-719A-F74E-AF06-1F6AF239EDF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804466" y="45932"/>
            <a:ext cx="304354" cy="304354"/>
          </a:xfrm>
          <a:prstGeom prst="rect">
            <a:avLst/>
          </a:prstGeom>
        </p:spPr>
      </p:pic>
      <p:grpSp>
        <p:nvGrpSpPr>
          <p:cNvPr id="17" name="Group 16">
            <a:extLst>
              <a:ext uri="{FF2B5EF4-FFF2-40B4-BE49-F238E27FC236}">
                <a16:creationId xmlns:a16="http://schemas.microsoft.com/office/drawing/2014/main" id="{7A214B94-983C-9946-B680-2B8EF45E666D}"/>
              </a:ext>
            </a:extLst>
          </p:cNvPr>
          <p:cNvGrpSpPr/>
          <p:nvPr userDrawn="1"/>
        </p:nvGrpSpPr>
        <p:grpSpPr>
          <a:xfrm>
            <a:off x="415169" y="6604952"/>
            <a:ext cx="2239034" cy="46682"/>
            <a:chOff x="1009344" y="6622058"/>
            <a:chExt cx="2239034" cy="46682"/>
          </a:xfrm>
        </p:grpSpPr>
        <p:sp>
          <p:nvSpPr>
            <p:cNvPr id="18" name="Rectangle 17">
              <a:extLst>
                <a:ext uri="{FF2B5EF4-FFF2-40B4-BE49-F238E27FC236}">
                  <a16:creationId xmlns:a16="http://schemas.microsoft.com/office/drawing/2014/main" id="{E8C4F559-1BCC-B948-BC2C-7EB305375D65}"/>
                </a:ext>
              </a:extLst>
            </p:cNvPr>
            <p:cNvSpPr/>
            <p:nvPr/>
          </p:nvSpPr>
          <p:spPr>
            <a:xfrm>
              <a:off x="1009344" y="6622058"/>
              <a:ext cx="1097445" cy="45719"/>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3FD240-2F24-A345-A3B0-8FFCD3D1A4F1}"/>
                </a:ext>
              </a:extLst>
            </p:cNvPr>
            <p:cNvSpPr/>
            <p:nvPr/>
          </p:nvSpPr>
          <p:spPr>
            <a:xfrm>
              <a:off x="2150933" y="6623021"/>
              <a:ext cx="1097445" cy="45719"/>
            </a:xfrm>
            <a:prstGeom prst="rect">
              <a:avLst/>
            </a:prstGeom>
            <a:solidFill>
              <a:srgbClr val="947D4E"/>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9970005"/>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13" r:id="rId12"/>
  </p:sldLayoutIdLst>
  <p:txStyles>
    <p:titleStyle>
      <a:lvl1pPr algn="l" defTabSz="685859"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65" indent="-171465" algn="l" defTabSz="685859"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94" indent="-171465" algn="l" defTabSz="685859"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323" indent="-171465" algn="l" defTabSz="685859"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252" indent="-171465" algn="l" defTabSz="685859"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182" indent="-171465" algn="l" defTabSz="685859"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6111"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40"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69"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99"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59" rtl="0" eaLnBrk="1" latinLnBrk="0" hangingPunct="1">
        <a:defRPr sz="1350" kern="1200">
          <a:solidFill>
            <a:schemeClr val="tx1"/>
          </a:solidFill>
          <a:latin typeface="+mn-lt"/>
          <a:ea typeface="+mn-ea"/>
          <a:cs typeface="+mn-cs"/>
        </a:defRPr>
      </a:lvl1pPr>
      <a:lvl2pPr marL="342929" algn="l" defTabSz="685859" rtl="0" eaLnBrk="1" latinLnBrk="0" hangingPunct="1">
        <a:defRPr sz="1350" kern="1200">
          <a:solidFill>
            <a:schemeClr val="tx1"/>
          </a:solidFill>
          <a:latin typeface="+mn-lt"/>
          <a:ea typeface="+mn-ea"/>
          <a:cs typeface="+mn-cs"/>
        </a:defRPr>
      </a:lvl2pPr>
      <a:lvl3pPr marL="685859" algn="l" defTabSz="685859" rtl="0" eaLnBrk="1" latinLnBrk="0" hangingPunct="1">
        <a:defRPr sz="1350" kern="1200">
          <a:solidFill>
            <a:schemeClr val="tx1"/>
          </a:solidFill>
          <a:latin typeface="+mn-lt"/>
          <a:ea typeface="+mn-ea"/>
          <a:cs typeface="+mn-cs"/>
        </a:defRPr>
      </a:lvl3pPr>
      <a:lvl4pPr marL="1028788" algn="l" defTabSz="685859" rtl="0" eaLnBrk="1" latinLnBrk="0" hangingPunct="1">
        <a:defRPr sz="1350" kern="1200">
          <a:solidFill>
            <a:schemeClr val="tx1"/>
          </a:solidFill>
          <a:latin typeface="+mn-lt"/>
          <a:ea typeface="+mn-ea"/>
          <a:cs typeface="+mn-cs"/>
        </a:defRPr>
      </a:lvl4pPr>
      <a:lvl5pPr marL="1371717" algn="l" defTabSz="685859" rtl="0" eaLnBrk="1" latinLnBrk="0" hangingPunct="1">
        <a:defRPr sz="1350" kern="1200">
          <a:solidFill>
            <a:schemeClr val="tx1"/>
          </a:solidFill>
          <a:latin typeface="+mn-lt"/>
          <a:ea typeface="+mn-ea"/>
          <a:cs typeface="+mn-cs"/>
        </a:defRPr>
      </a:lvl5pPr>
      <a:lvl6pPr marL="1714646" algn="l" defTabSz="685859" rtl="0" eaLnBrk="1" latinLnBrk="0" hangingPunct="1">
        <a:defRPr sz="1350" kern="1200">
          <a:solidFill>
            <a:schemeClr val="tx1"/>
          </a:solidFill>
          <a:latin typeface="+mn-lt"/>
          <a:ea typeface="+mn-ea"/>
          <a:cs typeface="+mn-cs"/>
        </a:defRPr>
      </a:lvl6pPr>
      <a:lvl7pPr marL="2057576" algn="l" defTabSz="685859" rtl="0" eaLnBrk="1" latinLnBrk="0" hangingPunct="1">
        <a:defRPr sz="1350" kern="1200">
          <a:solidFill>
            <a:schemeClr val="tx1"/>
          </a:solidFill>
          <a:latin typeface="+mn-lt"/>
          <a:ea typeface="+mn-ea"/>
          <a:cs typeface="+mn-cs"/>
        </a:defRPr>
      </a:lvl7pPr>
      <a:lvl8pPr marL="2400505" algn="l" defTabSz="685859" rtl="0" eaLnBrk="1" latinLnBrk="0" hangingPunct="1">
        <a:defRPr sz="1350" kern="1200">
          <a:solidFill>
            <a:schemeClr val="tx1"/>
          </a:solidFill>
          <a:latin typeface="+mn-lt"/>
          <a:ea typeface="+mn-ea"/>
          <a:cs typeface="+mn-cs"/>
        </a:defRPr>
      </a:lvl8pPr>
      <a:lvl9pPr marL="2743434" algn="l" defTabSz="68585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5170" y="365127"/>
            <a:ext cx="11080143" cy="9284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15170" y="1476421"/>
            <a:ext cx="11080143" cy="4725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9F13AAE3-FC90-B64F-B273-762B785D9C9E}"/>
              </a:ext>
            </a:extLst>
          </p:cNvPr>
          <p:cNvSpPr txBox="1">
            <a:spLocks/>
          </p:cNvSpPr>
          <p:nvPr/>
        </p:nvSpPr>
        <p:spPr>
          <a:xfrm>
            <a:off x="8902701" y="6529949"/>
            <a:ext cx="2901765" cy="195726"/>
          </a:xfrm>
          <a:prstGeom prst="rect">
            <a:avLst/>
          </a:prstGeom>
        </p:spPr>
        <p:txBody>
          <a:bodyPr/>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00">
                <a:solidFill>
                  <a:schemeClr val="bg1"/>
                </a:solidFill>
                <a:latin typeface="Garamond" panose="02020404030301010803" pitchFamily="18" charset="0"/>
                <a:ea typeface="Palatino" pitchFamily="2" charset="77"/>
                <a:cs typeface="Calibri" panose="020F0502020204030204" pitchFamily="34" charset="0"/>
              </a:rPr>
              <a:t>Copyright © 2022 Peralta Community College District. All Rights Reserved.</a:t>
            </a:r>
          </a:p>
        </p:txBody>
      </p:sp>
      <p:sp>
        <p:nvSpPr>
          <p:cNvPr id="14" name="Slide Number Placeholder 5">
            <a:extLst>
              <a:ext uri="{FF2B5EF4-FFF2-40B4-BE49-F238E27FC236}">
                <a16:creationId xmlns:a16="http://schemas.microsoft.com/office/drawing/2014/main" id="{699664B0-06CD-A841-BBE0-E05827824C5A}"/>
              </a:ext>
            </a:extLst>
          </p:cNvPr>
          <p:cNvSpPr>
            <a:spLocks noGrp="1"/>
          </p:cNvSpPr>
          <p:nvPr>
            <p:ph type="sldNum" sz="quarter" idx="4"/>
          </p:nvPr>
        </p:nvSpPr>
        <p:spPr>
          <a:xfrm>
            <a:off x="4724399" y="6492561"/>
            <a:ext cx="2743201" cy="244075"/>
          </a:xfrm>
          <a:prstGeom prst="rect">
            <a:avLst/>
          </a:prstGeom>
        </p:spPr>
        <p:txBody>
          <a:bodyPr/>
          <a:lstStyle>
            <a:lvl1pPr algn="ctr">
              <a:defRPr sz="1200">
                <a:solidFill>
                  <a:schemeClr val="bg1"/>
                </a:solidFill>
              </a:defRPr>
            </a:lvl1pPr>
          </a:lstStyle>
          <a:p>
            <a:fld id="{680A8805-481E-9945-9A4E-5A535D120D3C}" type="slidenum">
              <a:rPr lang="en-US" smtClean="0"/>
              <a:pPr/>
              <a:t>‹#›</a:t>
            </a:fld>
            <a:endParaRPr lang="en-US"/>
          </a:p>
        </p:txBody>
      </p:sp>
      <p:pic>
        <p:nvPicPr>
          <p:cNvPr id="15" name="Graphic 14">
            <a:extLst>
              <a:ext uri="{FF2B5EF4-FFF2-40B4-BE49-F238E27FC236}">
                <a16:creationId xmlns:a16="http://schemas.microsoft.com/office/drawing/2014/main" id="{DBC6033E-CD17-7440-9D88-3924C2E6029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112435" y="-126386"/>
            <a:ext cx="612648" cy="612648"/>
          </a:xfrm>
          <a:prstGeom prst="rect">
            <a:avLst/>
          </a:prstGeom>
        </p:spPr>
      </p:pic>
      <p:pic>
        <p:nvPicPr>
          <p:cNvPr id="16" name="Picture 15" descr="A picture containing the Peralta Community College District Logo. ">
            <a:extLst>
              <a:ext uri="{FF2B5EF4-FFF2-40B4-BE49-F238E27FC236}">
                <a16:creationId xmlns:a16="http://schemas.microsoft.com/office/drawing/2014/main" id="{74B0D47E-428D-5F4E-B121-306A1A4BCDAC}"/>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1804466" y="45932"/>
            <a:ext cx="304354" cy="304354"/>
          </a:xfrm>
          <a:prstGeom prst="rect">
            <a:avLst/>
          </a:prstGeom>
        </p:spPr>
      </p:pic>
      <p:grpSp>
        <p:nvGrpSpPr>
          <p:cNvPr id="17" name="Group 16">
            <a:extLst>
              <a:ext uri="{FF2B5EF4-FFF2-40B4-BE49-F238E27FC236}">
                <a16:creationId xmlns:a16="http://schemas.microsoft.com/office/drawing/2014/main" id="{B7E06C39-90DB-D745-8912-C8E88BEEE43F}"/>
              </a:ext>
            </a:extLst>
          </p:cNvPr>
          <p:cNvGrpSpPr/>
          <p:nvPr userDrawn="1"/>
        </p:nvGrpSpPr>
        <p:grpSpPr>
          <a:xfrm rot="10800000">
            <a:off x="415169" y="6604952"/>
            <a:ext cx="2239034" cy="46682"/>
            <a:chOff x="1009344" y="6622058"/>
            <a:chExt cx="2239034" cy="46682"/>
          </a:xfrm>
        </p:grpSpPr>
        <p:sp>
          <p:nvSpPr>
            <p:cNvPr id="18" name="Rectangle 17">
              <a:extLst>
                <a:ext uri="{FF2B5EF4-FFF2-40B4-BE49-F238E27FC236}">
                  <a16:creationId xmlns:a16="http://schemas.microsoft.com/office/drawing/2014/main" id="{36ACC544-2D86-B04A-B400-8E6787A676F9}"/>
                </a:ext>
              </a:extLst>
            </p:cNvPr>
            <p:cNvSpPr/>
            <p:nvPr/>
          </p:nvSpPr>
          <p:spPr>
            <a:xfrm>
              <a:off x="1009344" y="6622058"/>
              <a:ext cx="1097445" cy="45719"/>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E63AF40-FA91-374B-8458-D064D8E2BF93}"/>
                </a:ext>
              </a:extLst>
            </p:cNvPr>
            <p:cNvSpPr/>
            <p:nvPr/>
          </p:nvSpPr>
          <p:spPr>
            <a:xfrm>
              <a:off x="2150933" y="6623021"/>
              <a:ext cx="1097445" cy="45719"/>
            </a:xfrm>
            <a:prstGeom prst="rect">
              <a:avLst/>
            </a:prstGeom>
            <a:solidFill>
              <a:srgbClr val="00708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003012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 id="2147483711" r:id="rId13"/>
    <p:sldLayoutId id="2147483712" r:id="rId14"/>
  </p:sldLayoutIdLst>
  <p:txStyles>
    <p:titleStyle>
      <a:lvl1pPr algn="l" defTabSz="685859"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65" indent="-171465" algn="l" defTabSz="685859"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94" indent="-171465" algn="l" defTabSz="685859"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323" indent="-171465" algn="l" defTabSz="685859"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252" indent="-171465" algn="l" defTabSz="685859"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182" indent="-171465" algn="l" defTabSz="685859"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6111"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40"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69"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99"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59" rtl="0" eaLnBrk="1" latinLnBrk="0" hangingPunct="1">
        <a:defRPr sz="1350" kern="1200">
          <a:solidFill>
            <a:schemeClr val="tx1"/>
          </a:solidFill>
          <a:latin typeface="+mn-lt"/>
          <a:ea typeface="+mn-ea"/>
          <a:cs typeface="+mn-cs"/>
        </a:defRPr>
      </a:lvl1pPr>
      <a:lvl2pPr marL="342929" algn="l" defTabSz="685859" rtl="0" eaLnBrk="1" latinLnBrk="0" hangingPunct="1">
        <a:defRPr sz="1350" kern="1200">
          <a:solidFill>
            <a:schemeClr val="tx1"/>
          </a:solidFill>
          <a:latin typeface="+mn-lt"/>
          <a:ea typeface="+mn-ea"/>
          <a:cs typeface="+mn-cs"/>
        </a:defRPr>
      </a:lvl2pPr>
      <a:lvl3pPr marL="685859" algn="l" defTabSz="685859" rtl="0" eaLnBrk="1" latinLnBrk="0" hangingPunct="1">
        <a:defRPr sz="1350" kern="1200">
          <a:solidFill>
            <a:schemeClr val="tx1"/>
          </a:solidFill>
          <a:latin typeface="+mn-lt"/>
          <a:ea typeface="+mn-ea"/>
          <a:cs typeface="+mn-cs"/>
        </a:defRPr>
      </a:lvl3pPr>
      <a:lvl4pPr marL="1028788" algn="l" defTabSz="685859" rtl="0" eaLnBrk="1" latinLnBrk="0" hangingPunct="1">
        <a:defRPr sz="1350" kern="1200">
          <a:solidFill>
            <a:schemeClr val="tx1"/>
          </a:solidFill>
          <a:latin typeface="+mn-lt"/>
          <a:ea typeface="+mn-ea"/>
          <a:cs typeface="+mn-cs"/>
        </a:defRPr>
      </a:lvl4pPr>
      <a:lvl5pPr marL="1371717" algn="l" defTabSz="685859" rtl="0" eaLnBrk="1" latinLnBrk="0" hangingPunct="1">
        <a:defRPr sz="1350" kern="1200">
          <a:solidFill>
            <a:schemeClr val="tx1"/>
          </a:solidFill>
          <a:latin typeface="+mn-lt"/>
          <a:ea typeface="+mn-ea"/>
          <a:cs typeface="+mn-cs"/>
        </a:defRPr>
      </a:lvl5pPr>
      <a:lvl6pPr marL="1714646" algn="l" defTabSz="685859" rtl="0" eaLnBrk="1" latinLnBrk="0" hangingPunct="1">
        <a:defRPr sz="1350" kern="1200">
          <a:solidFill>
            <a:schemeClr val="tx1"/>
          </a:solidFill>
          <a:latin typeface="+mn-lt"/>
          <a:ea typeface="+mn-ea"/>
          <a:cs typeface="+mn-cs"/>
        </a:defRPr>
      </a:lvl6pPr>
      <a:lvl7pPr marL="2057576" algn="l" defTabSz="685859" rtl="0" eaLnBrk="1" latinLnBrk="0" hangingPunct="1">
        <a:defRPr sz="1350" kern="1200">
          <a:solidFill>
            <a:schemeClr val="tx1"/>
          </a:solidFill>
          <a:latin typeface="+mn-lt"/>
          <a:ea typeface="+mn-ea"/>
          <a:cs typeface="+mn-cs"/>
        </a:defRPr>
      </a:lvl7pPr>
      <a:lvl8pPr marL="2400505" algn="l" defTabSz="685859" rtl="0" eaLnBrk="1" latinLnBrk="0" hangingPunct="1">
        <a:defRPr sz="1350" kern="1200">
          <a:solidFill>
            <a:schemeClr val="tx1"/>
          </a:solidFill>
          <a:latin typeface="+mn-lt"/>
          <a:ea typeface="+mn-ea"/>
          <a:cs typeface="+mn-cs"/>
        </a:defRPr>
      </a:lvl8pPr>
      <a:lvl9pPr marL="2743434" algn="l" defTabSz="68585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urbandisplacement.org/maps/sf-bay-area-gentrification-and-displacement/"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ssets.aecf.org/m/resourcedoc/mathmatica-buildingequitybysupporting-2020.pdf"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hyperlink" Target="NULL" TargetMode="External"/><Relationship Id="rId1" Type="http://schemas.openxmlformats.org/officeDocument/2006/relationships/slideLayout" Target="../slideLayouts/slideLayout2.xml"/><Relationship Id="rId5" Type="http://schemas.openxmlformats.org/officeDocument/2006/relationships/hyperlink" Target="NULL" TargetMode="External"/><Relationship Id="rId4" Type="http://schemas.openxmlformats.org/officeDocument/2006/relationships/hyperlink" Target="NULL" TargetMode="Externa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22E00-CFA6-8743-F006-B91FAD5CB4B2}"/>
              </a:ext>
            </a:extLst>
          </p:cNvPr>
          <p:cNvSpPr txBox="1">
            <a:spLocks/>
          </p:cNvSpPr>
          <p:nvPr/>
        </p:nvSpPr>
        <p:spPr>
          <a:xfrm>
            <a:off x="416298" y="3148167"/>
            <a:ext cx="11222424" cy="1745396"/>
          </a:xfrm>
          <a:prstGeom prst="rect">
            <a:avLst/>
          </a:prstGeom>
        </p:spPr>
        <p:txBody>
          <a:bodyPr>
            <a:normAutofit/>
          </a:bodyPr>
          <a:lstStyle>
            <a:lvl1pPr algn="l" defTabSz="685859" rtl="0" eaLnBrk="1" latinLnBrk="0" hangingPunct="1">
              <a:lnSpc>
                <a:spcPct val="90000"/>
              </a:lnSpc>
              <a:spcBef>
                <a:spcPct val="0"/>
              </a:spcBef>
              <a:buNone/>
              <a:defRPr sz="3300" kern="1200">
                <a:solidFill>
                  <a:schemeClr val="tx1"/>
                </a:solidFill>
                <a:latin typeface="+mj-lt"/>
                <a:ea typeface="+mj-ea"/>
                <a:cs typeface="+mj-cs"/>
              </a:defRPr>
            </a:lvl1pPr>
          </a:lstStyle>
          <a:p>
            <a:pPr lvl="1" algn="ctr"/>
            <a:r>
              <a:rPr lang="en-US" sz="5400" dirty="0">
                <a:solidFill>
                  <a:srgbClr val="009193"/>
                </a:solidFill>
                <a:latin typeface="Franklin Gothic Medium Cond" panose="020B0606030402020204" pitchFamily="34" charset="0"/>
              </a:rPr>
              <a:t>ENROLLMENT OVERVIEW</a:t>
            </a:r>
          </a:p>
        </p:txBody>
      </p:sp>
      <p:sp>
        <p:nvSpPr>
          <p:cNvPr id="3" name="Subtitle 2">
            <a:extLst>
              <a:ext uri="{FF2B5EF4-FFF2-40B4-BE49-F238E27FC236}">
                <a16:creationId xmlns:a16="http://schemas.microsoft.com/office/drawing/2014/main" id="{DD792C49-BB25-F0AD-DA01-A3A886411C6C}"/>
              </a:ext>
            </a:extLst>
          </p:cNvPr>
          <p:cNvSpPr txBox="1">
            <a:spLocks/>
          </p:cNvSpPr>
          <p:nvPr/>
        </p:nvSpPr>
        <p:spPr>
          <a:xfrm>
            <a:off x="8091693" y="5664040"/>
            <a:ext cx="3683761" cy="805398"/>
          </a:xfrm>
          <a:prstGeom prst="rect">
            <a:avLst/>
          </a:prstGeom>
        </p:spPr>
        <p:txBody>
          <a:bodyPr>
            <a:normAutofit/>
          </a:bodyPr>
          <a:lstStyle>
            <a:lvl1pPr marL="171465" indent="-171465" algn="l" defTabSz="68585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94" indent="-171465" algn="l" defTabSz="68585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23" indent="-171465" algn="l" defTabSz="68585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52"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82"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111"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40"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69"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99"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buNone/>
            </a:pPr>
            <a:r>
              <a:rPr lang="en-US" sz="2000" dirty="0">
                <a:latin typeface="Franklin Gothic Medium Cond"/>
              </a:rPr>
              <a:t>Dr. Phoumy Sayavong</a:t>
            </a:r>
          </a:p>
          <a:p>
            <a:pPr marL="0" indent="0" algn="r">
              <a:lnSpc>
                <a:spcPct val="100000"/>
              </a:lnSpc>
              <a:buNone/>
            </a:pPr>
            <a:r>
              <a:rPr lang="en-US" sz="2000" dirty="0">
                <a:latin typeface="Franklin Gothic Medium Cond" panose="020B0606030402020204" pitchFamily="34" charset="0"/>
              </a:rPr>
              <a:t>Senior Research &amp; Planning Analyst</a:t>
            </a:r>
          </a:p>
        </p:txBody>
      </p:sp>
    </p:spTree>
    <p:extLst>
      <p:ext uri="{BB962C8B-B14F-4D97-AF65-F5344CB8AC3E}">
        <p14:creationId xmlns:p14="http://schemas.microsoft.com/office/powerpoint/2010/main" val="421780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80D72-3F8C-F7B4-0BDD-13C4D35339DC}"/>
              </a:ext>
            </a:extLst>
          </p:cNvPr>
          <p:cNvSpPr>
            <a:spLocks noGrp="1"/>
          </p:cNvSpPr>
          <p:nvPr>
            <p:ph type="title" idx="4294967295"/>
          </p:nvPr>
        </p:nvSpPr>
        <p:spPr>
          <a:xfrm>
            <a:off x="0" y="365125"/>
            <a:ext cx="11079163" cy="928688"/>
          </a:xfrm>
        </p:spPr>
        <p:txBody>
          <a:bodyPr/>
          <a:lstStyle/>
          <a:p>
            <a:r>
              <a:rPr lang="en-US" b="1" dirty="0">
                <a:solidFill>
                  <a:schemeClr val="bg1">
                    <a:lumMod val="95000"/>
                  </a:schemeClr>
                </a:solidFill>
              </a:rPr>
              <a:t>COURSE SUCCESS, RETENTION, WITHDRAWAL RATES</a:t>
            </a:r>
          </a:p>
        </p:txBody>
      </p:sp>
      <p:graphicFrame>
        <p:nvGraphicFramePr>
          <p:cNvPr id="3" name="Chart 2">
            <a:extLst>
              <a:ext uri="{FF2B5EF4-FFF2-40B4-BE49-F238E27FC236}">
                <a16:creationId xmlns:a16="http://schemas.microsoft.com/office/drawing/2014/main" id="{B68EA1CB-CB0E-B749-1742-7201BC8243C8}"/>
              </a:ext>
            </a:extLst>
          </p:cNvPr>
          <p:cNvGraphicFramePr>
            <a:graphicFrameLocks/>
          </p:cNvGraphicFramePr>
          <p:nvPr>
            <p:extLst>
              <p:ext uri="{D42A27DB-BD31-4B8C-83A1-F6EECF244321}">
                <p14:modId xmlns:p14="http://schemas.microsoft.com/office/powerpoint/2010/main" val="1005646464"/>
              </p:ext>
            </p:extLst>
          </p:nvPr>
        </p:nvGraphicFramePr>
        <p:xfrm>
          <a:off x="415170" y="1293541"/>
          <a:ext cx="11156720" cy="478220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ECB57D19-F9DF-307D-31B9-AEDD4B47D0A6}"/>
              </a:ext>
            </a:extLst>
          </p:cNvPr>
          <p:cNvSpPr txBox="1"/>
          <p:nvPr/>
        </p:nvSpPr>
        <p:spPr>
          <a:xfrm>
            <a:off x="415170" y="6148251"/>
            <a:ext cx="7776754" cy="461665"/>
          </a:xfrm>
          <a:prstGeom prst="rect">
            <a:avLst/>
          </a:prstGeom>
          <a:noFill/>
        </p:spPr>
        <p:txBody>
          <a:bodyPr wrap="square" rtlCol="0">
            <a:spAutoFit/>
          </a:bodyPr>
          <a:lstStyle/>
          <a:p>
            <a:r>
              <a:rPr lang="en-US" sz="1200" dirty="0">
                <a:solidFill>
                  <a:schemeClr val="bg1"/>
                </a:solidFill>
              </a:rPr>
              <a:t>Retention: remained enrolled to receive a grade</a:t>
            </a:r>
          </a:p>
          <a:p>
            <a:r>
              <a:rPr lang="en-US" sz="1200" dirty="0">
                <a:solidFill>
                  <a:schemeClr val="bg1"/>
                </a:solidFill>
              </a:rPr>
              <a:t>Passing/Did Not Pass: Among retained students who received a passing or non-passing grade</a:t>
            </a:r>
          </a:p>
        </p:txBody>
      </p:sp>
      <p:sp>
        <p:nvSpPr>
          <p:cNvPr id="5" name="Rectangle 12">
            <a:extLst>
              <a:ext uri="{FF2B5EF4-FFF2-40B4-BE49-F238E27FC236}">
                <a16:creationId xmlns:a16="http://schemas.microsoft.com/office/drawing/2014/main" id="{21B0E726-1932-B066-104C-1454573F2FBB}"/>
              </a:ext>
            </a:extLst>
          </p:cNvPr>
          <p:cNvSpPr/>
          <p:nvPr/>
        </p:nvSpPr>
        <p:spPr>
          <a:xfrm>
            <a:off x="9969731" y="3583973"/>
            <a:ext cx="684816" cy="1214449"/>
          </a:xfrm>
          <a:custGeom>
            <a:avLst/>
            <a:gdLst>
              <a:gd name="connsiteX0" fmla="*/ 0 w 684816"/>
              <a:gd name="connsiteY0" fmla="*/ 0 h 733534"/>
              <a:gd name="connsiteX1" fmla="*/ 684816 w 684816"/>
              <a:gd name="connsiteY1" fmla="*/ 0 h 733534"/>
              <a:gd name="connsiteX2" fmla="*/ 684816 w 684816"/>
              <a:gd name="connsiteY2" fmla="*/ 381438 h 733534"/>
              <a:gd name="connsiteX3" fmla="*/ 684816 w 684816"/>
              <a:gd name="connsiteY3" fmla="*/ 733534 h 733534"/>
              <a:gd name="connsiteX4" fmla="*/ 0 w 684816"/>
              <a:gd name="connsiteY4" fmla="*/ 733534 h 733534"/>
              <a:gd name="connsiteX5" fmla="*/ 0 w 684816"/>
              <a:gd name="connsiteY5" fmla="*/ 359432 h 733534"/>
              <a:gd name="connsiteX6" fmla="*/ 0 w 684816"/>
              <a:gd name="connsiteY6" fmla="*/ 0 h 7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816" h="733534" extrusionOk="0">
                <a:moveTo>
                  <a:pt x="0" y="0"/>
                </a:moveTo>
                <a:cubicBezTo>
                  <a:pt x="306967" y="-23092"/>
                  <a:pt x="408900" y="6482"/>
                  <a:pt x="684816" y="0"/>
                </a:cubicBezTo>
                <a:cubicBezTo>
                  <a:pt x="668905" y="98503"/>
                  <a:pt x="670600" y="278563"/>
                  <a:pt x="684816" y="381438"/>
                </a:cubicBezTo>
                <a:cubicBezTo>
                  <a:pt x="699032" y="484313"/>
                  <a:pt x="670596" y="598961"/>
                  <a:pt x="684816" y="733534"/>
                </a:cubicBezTo>
                <a:cubicBezTo>
                  <a:pt x="507446" y="733922"/>
                  <a:pt x="279859" y="749182"/>
                  <a:pt x="0" y="733534"/>
                </a:cubicBezTo>
                <a:cubicBezTo>
                  <a:pt x="-15836" y="601766"/>
                  <a:pt x="15323" y="435211"/>
                  <a:pt x="0" y="359432"/>
                </a:cubicBezTo>
                <a:cubicBezTo>
                  <a:pt x="-15323" y="283653"/>
                  <a:pt x="-5690" y="163584"/>
                  <a:pt x="0" y="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334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31925" y="365125"/>
            <a:ext cx="10760075" cy="928688"/>
          </a:xfrm>
        </p:spPr>
        <p:txBody>
          <a:bodyPr/>
          <a:lstStyle/>
          <a:p>
            <a:r>
              <a:rPr lang="en-US" b="1" dirty="0">
                <a:latin typeface="Franklin Gothic Demi Cond" panose="020B0603020102020204" pitchFamily="34" charset="0"/>
              </a:rPr>
              <a:t>Course Success &amp; Retention: 2020-21</a:t>
            </a:r>
          </a:p>
        </p:txBody>
      </p:sp>
      <p:pic>
        <p:nvPicPr>
          <p:cNvPr id="5" name="Picture 4">
            <a:extLst>
              <a:ext uri="{FF2B5EF4-FFF2-40B4-BE49-F238E27FC236}">
                <a16:creationId xmlns:a16="http://schemas.microsoft.com/office/drawing/2014/main" id="{ED2D76DE-C98D-D041-BADC-12F17DAEF97F}"/>
              </a:ext>
            </a:extLst>
          </p:cNvPr>
          <p:cNvPicPr>
            <a:picLocks noChangeAspect="1"/>
          </p:cNvPicPr>
          <p:nvPr/>
        </p:nvPicPr>
        <p:blipFill>
          <a:blip r:embed="rId3"/>
          <a:stretch>
            <a:fillRect/>
          </a:stretch>
        </p:blipFill>
        <p:spPr>
          <a:xfrm>
            <a:off x="735196" y="1373593"/>
            <a:ext cx="10468907" cy="1632366"/>
          </a:xfrm>
          <a:prstGeom prst="rect">
            <a:avLst/>
          </a:prstGeom>
        </p:spPr>
      </p:pic>
      <p:pic>
        <p:nvPicPr>
          <p:cNvPr id="7" name="Picture 6">
            <a:extLst>
              <a:ext uri="{FF2B5EF4-FFF2-40B4-BE49-F238E27FC236}">
                <a16:creationId xmlns:a16="http://schemas.microsoft.com/office/drawing/2014/main" id="{E7641D5D-08BE-CD48-AD55-1E8C5D26A356}"/>
              </a:ext>
            </a:extLst>
          </p:cNvPr>
          <p:cNvPicPr>
            <a:picLocks noChangeAspect="1"/>
          </p:cNvPicPr>
          <p:nvPr/>
        </p:nvPicPr>
        <p:blipFill>
          <a:blip r:embed="rId4"/>
          <a:stretch>
            <a:fillRect/>
          </a:stretch>
        </p:blipFill>
        <p:spPr>
          <a:xfrm>
            <a:off x="735197" y="3272246"/>
            <a:ext cx="10434986" cy="2779812"/>
          </a:xfrm>
          <a:prstGeom prst="rect">
            <a:avLst/>
          </a:prstGeom>
        </p:spPr>
      </p:pic>
      <p:cxnSp>
        <p:nvCxnSpPr>
          <p:cNvPr id="9" name="Straight Connector 8">
            <a:extLst>
              <a:ext uri="{FF2B5EF4-FFF2-40B4-BE49-F238E27FC236}">
                <a16:creationId xmlns:a16="http://schemas.microsoft.com/office/drawing/2014/main" id="{FAAFD028-6A61-C74D-983B-2B1484AF02DD}"/>
              </a:ext>
            </a:extLst>
          </p:cNvPr>
          <p:cNvCxnSpPr>
            <a:cxnSpLocks/>
          </p:cNvCxnSpPr>
          <p:nvPr/>
        </p:nvCxnSpPr>
        <p:spPr>
          <a:xfrm>
            <a:off x="5182964" y="1457677"/>
            <a:ext cx="0" cy="459438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0B0C13E-CB1F-0743-9157-F2E71D61A89F}"/>
              </a:ext>
            </a:extLst>
          </p:cNvPr>
          <p:cNvCxnSpPr>
            <a:cxnSpLocks/>
          </p:cNvCxnSpPr>
          <p:nvPr/>
        </p:nvCxnSpPr>
        <p:spPr>
          <a:xfrm>
            <a:off x="6859682" y="1457677"/>
            <a:ext cx="0" cy="459438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AD20C5-E89D-FA4B-9ED8-EDDCE9861761}"/>
              </a:ext>
            </a:extLst>
          </p:cNvPr>
          <p:cNvCxnSpPr>
            <a:cxnSpLocks/>
          </p:cNvCxnSpPr>
          <p:nvPr/>
        </p:nvCxnSpPr>
        <p:spPr>
          <a:xfrm>
            <a:off x="7981991" y="1457677"/>
            <a:ext cx="0" cy="459438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CCA25B-0488-1549-BB6F-4216E0CE6C21}"/>
              </a:ext>
            </a:extLst>
          </p:cNvPr>
          <p:cNvSpPr txBox="1"/>
          <p:nvPr/>
        </p:nvSpPr>
        <p:spPr>
          <a:xfrm>
            <a:off x="8005947" y="6135699"/>
            <a:ext cx="235527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*Excludes MW &amp; EW Grades</a:t>
            </a:r>
          </a:p>
        </p:txBody>
      </p:sp>
      <p:sp>
        <p:nvSpPr>
          <p:cNvPr id="3" name="Rectangle 2">
            <a:extLst>
              <a:ext uri="{FF2B5EF4-FFF2-40B4-BE49-F238E27FC236}">
                <a16:creationId xmlns:a16="http://schemas.microsoft.com/office/drawing/2014/main" id="{DEEA5245-CB6D-9644-8A13-E0B8572669E0}"/>
              </a:ext>
            </a:extLst>
          </p:cNvPr>
          <p:cNvSpPr/>
          <p:nvPr/>
        </p:nvSpPr>
        <p:spPr>
          <a:xfrm>
            <a:off x="9072748" y="2198519"/>
            <a:ext cx="684816" cy="277091"/>
          </a:xfr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DE1ABB-0E4B-654A-BB3F-A5E3A3816DC4}"/>
              </a:ext>
            </a:extLst>
          </p:cNvPr>
          <p:cNvSpPr/>
          <p:nvPr/>
        </p:nvSpPr>
        <p:spPr>
          <a:xfrm>
            <a:off x="10361217" y="3928618"/>
            <a:ext cx="684816" cy="965598"/>
          </a:xfrm>
          <a:custGeom>
            <a:avLst/>
            <a:gdLst>
              <a:gd name="connsiteX0" fmla="*/ 0 w 684816"/>
              <a:gd name="connsiteY0" fmla="*/ 0 h 733534"/>
              <a:gd name="connsiteX1" fmla="*/ 684816 w 684816"/>
              <a:gd name="connsiteY1" fmla="*/ 0 h 733534"/>
              <a:gd name="connsiteX2" fmla="*/ 684816 w 684816"/>
              <a:gd name="connsiteY2" fmla="*/ 381438 h 733534"/>
              <a:gd name="connsiteX3" fmla="*/ 684816 w 684816"/>
              <a:gd name="connsiteY3" fmla="*/ 733534 h 733534"/>
              <a:gd name="connsiteX4" fmla="*/ 0 w 684816"/>
              <a:gd name="connsiteY4" fmla="*/ 733534 h 733534"/>
              <a:gd name="connsiteX5" fmla="*/ 0 w 684816"/>
              <a:gd name="connsiteY5" fmla="*/ 359432 h 733534"/>
              <a:gd name="connsiteX6" fmla="*/ 0 w 684816"/>
              <a:gd name="connsiteY6" fmla="*/ 0 h 7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816" h="733534" extrusionOk="0">
                <a:moveTo>
                  <a:pt x="0" y="0"/>
                </a:moveTo>
                <a:cubicBezTo>
                  <a:pt x="306967" y="-23092"/>
                  <a:pt x="408900" y="6482"/>
                  <a:pt x="684816" y="0"/>
                </a:cubicBezTo>
                <a:cubicBezTo>
                  <a:pt x="668905" y="98503"/>
                  <a:pt x="670600" y="278563"/>
                  <a:pt x="684816" y="381438"/>
                </a:cubicBezTo>
                <a:cubicBezTo>
                  <a:pt x="699032" y="484313"/>
                  <a:pt x="670596" y="598961"/>
                  <a:pt x="684816" y="733534"/>
                </a:cubicBezTo>
                <a:cubicBezTo>
                  <a:pt x="507446" y="733922"/>
                  <a:pt x="279859" y="749182"/>
                  <a:pt x="0" y="733534"/>
                </a:cubicBezTo>
                <a:cubicBezTo>
                  <a:pt x="-15836" y="601766"/>
                  <a:pt x="15323" y="435211"/>
                  <a:pt x="0" y="359432"/>
                </a:cubicBezTo>
                <a:cubicBezTo>
                  <a:pt x="-15323" y="283653"/>
                  <a:pt x="-5690" y="163584"/>
                  <a:pt x="0" y="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2">
            <a:extLst>
              <a:ext uri="{FF2B5EF4-FFF2-40B4-BE49-F238E27FC236}">
                <a16:creationId xmlns:a16="http://schemas.microsoft.com/office/drawing/2014/main" id="{614F73CE-116C-0645-1A32-CAA77D5F20E1}"/>
              </a:ext>
            </a:extLst>
          </p:cNvPr>
          <p:cNvSpPr/>
          <p:nvPr/>
        </p:nvSpPr>
        <p:spPr>
          <a:xfrm>
            <a:off x="7187501" y="3928618"/>
            <a:ext cx="684816" cy="1221451"/>
          </a:xfrm>
          <a:custGeom>
            <a:avLst/>
            <a:gdLst>
              <a:gd name="connsiteX0" fmla="*/ 0 w 684816"/>
              <a:gd name="connsiteY0" fmla="*/ 0 h 733534"/>
              <a:gd name="connsiteX1" fmla="*/ 684816 w 684816"/>
              <a:gd name="connsiteY1" fmla="*/ 0 h 733534"/>
              <a:gd name="connsiteX2" fmla="*/ 684816 w 684816"/>
              <a:gd name="connsiteY2" fmla="*/ 381438 h 733534"/>
              <a:gd name="connsiteX3" fmla="*/ 684816 w 684816"/>
              <a:gd name="connsiteY3" fmla="*/ 733534 h 733534"/>
              <a:gd name="connsiteX4" fmla="*/ 0 w 684816"/>
              <a:gd name="connsiteY4" fmla="*/ 733534 h 733534"/>
              <a:gd name="connsiteX5" fmla="*/ 0 w 684816"/>
              <a:gd name="connsiteY5" fmla="*/ 359432 h 733534"/>
              <a:gd name="connsiteX6" fmla="*/ 0 w 684816"/>
              <a:gd name="connsiteY6" fmla="*/ 0 h 7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816" h="733534" extrusionOk="0">
                <a:moveTo>
                  <a:pt x="0" y="0"/>
                </a:moveTo>
                <a:cubicBezTo>
                  <a:pt x="306967" y="-23092"/>
                  <a:pt x="408900" y="6482"/>
                  <a:pt x="684816" y="0"/>
                </a:cubicBezTo>
                <a:cubicBezTo>
                  <a:pt x="668905" y="98503"/>
                  <a:pt x="670600" y="278563"/>
                  <a:pt x="684816" y="381438"/>
                </a:cubicBezTo>
                <a:cubicBezTo>
                  <a:pt x="699032" y="484313"/>
                  <a:pt x="670596" y="598961"/>
                  <a:pt x="684816" y="733534"/>
                </a:cubicBezTo>
                <a:cubicBezTo>
                  <a:pt x="507446" y="733922"/>
                  <a:pt x="279859" y="749182"/>
                  <a:pt x="0" y="733534"/>
                </a:cubicBezTo>
                <a:cubicBezTo>
                  <a:pt x="-15836" y="601766"/>
                  <a:pt x="15323" y="435211"/>
                  <a:pt x="0" y="359432"/>
                </a:cubicBezTo>
                <a:cubicBezTo>
                  <a:pt x="-15323" y="283653"/>
                  <a:pt x="-5690" y="163584"/>
                  <a:pt x="0" y="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AF12268-2564-A296-E0A4-B1ABE3C79620}"/>
              </a:ext>
            </a:extLst>
          </p:cNvPr>
          <p:cNvCxnSpPr>
            <a:cxnSpLocks/>
          </p:cNvCxnSpPr>
          <p:nvPr/>
        </p:nvCxnSpPr>
        <p:spPr>
          <a:xfrm>
            <a:off x="9153894" y="1457677"/>
            <a:ext cx="0" cy="459438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98B1C02-46D4-81F6-E9DA-AF43AB8A208A}"/>
              </a:ext>
            </a:extLst>
          </p:cNvPr>
          <p:cNvCxnSpPr>
            <a:cxnSpLocks/>
          </p:cNvCxnSpPr>
          <p:nvPr/>
        </p:nvCxnSpPr>
        <p:spPr>
          <a:xfrm>
            <a:off x="10141867" y="1457677"/>
            <a:ext cx="0" cy="459438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0856632-402F-6A6B-9555-87C9F6C0EBB9}"/>
              </a:ext>
            </a:extLst>
          </p:cNvPr>
          <p:cNvSpPr txBox="1"/>
          <p:nvPr/>
        </p:nvSpPr>
        <p:spPr>
          <a:xfrm>
            <a:off x="8273633" y="506303"/>
            <a:ext cx="2772400" cy="646331"/>
          </a:xfrm>
          <a:prstGeom prst="rect">
            <a:avLst/>
          </a:prstGeom>
          <a:solidFill>
            <a:schemeClr val="accent4">
              <a:lumMod val="40000"/>
              <a:lumOff val="60000"/>
            </a:schemeClr>
          </a:solidFill>
        </p:spPr>
        <p:txBody>
          <a:bodyPr wrap="square" rtlCol="0">
            <a:spAutoFit/>
          </a:bodyPr>
          <a:lstStyle/>
          <a:p>
            <a:r>
              <a:rPr lang="en-US" b="1" dirty="0">
                <a:solidFill>
                  <a:srgbClr val="FF0000"/>
                </a:solidFill>
              </a:rPr>
              <a:t>Add variance from average column</a:t>
            </a:r>
          </a:p>
        </p:txBody>
      </p:sp>
    </p:spTree>
    <p:extLst>
      <p:ext uri="{BB962C8B-B14F-4D97-AF65-F5344CB8AC3E}">
        <p14:creationId xmlns:p14="http://schemas.microsoft.com/office/powerpoint/2010/main" val="3270166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DCEE4C-11B6-EE4D-BB0C-4DA46A388570}"/>
              </a:ext>
            </a:extLst>
          </p:cNvPr>
          <p:cNvPicPr>
            <a:picLocks noChangeAspect="1"/>
          </p:cNvPicPr>
          <p:nvPr/>
        </p:nvPicPr>
        <p:blipFill>
          <a:blip r:embed="rId3"/>
          <a:stretch>
            <a:fillRect/>
          </a:stretch>
        </p:blipFill>
        <p:spPr>
          <a:xfrm>
            <a:off x="566419" y="1570540"/>
            <a:ext cx="10538252" cy="2714077"/>
          </a:xfrm>
          <a:prstGeom prst="rect">
            <a:avLst/>
          </a:prstGeom>
        </p:spPr>
      </p:pic>
      <p:sp>
        <p:nvSpPr>
          <p:cNvPr id="2" name="Title 1"/>
          <p:cNvSpPr>
            <a:spLocks noGrp="1"/>
          </p:cNvSpPr>
          <p:nvPr>
            <p:ph type="title" idx="4294967295"/>
          </p:nvPr>
        </p:nvSpPr>
        <p:spPr>
          <a:xfrm>
            <a:off x="566419" y="365125"/>
            <a:ext cx="10512744" cy="928688"/>
          </a:xfrm>
        </p:spPr>
        <p:txBody>
          <a:bodyPr/>
          <a:lstStyle/>
          <a:p>
            <a:r>
              <a:rPr lang="en-US" b="1" dirty="0">
                <a:latin typeface="Franklin Gothic Demi Cond" panose="020B0603020102020204" pitchFamily="34" charset="0"/>
              </a:rPr>
              <a:t>Course Success &amp; Retention: 2020-21</a:t>
            </a:r>
          </a:p>
        </p:txBody>
      </p:sp>
      <p:cxnSp>
        <p:nvCxnSpPr>
          <p:cNvPr id="9" name="Straight Connector 8">
            <a:extLst>
              <a:ext uri="{FF2B5EF4-FFF2-40B4-BE49-F238E27FC236}">
                <a16:creationId xmlns:a16="http://schemas.microsoft.com/office/drawing/2014/main" id="{FAAFD028-6A61-C74D-983B-2B1484AF02DD}"/>
              </a:ext>
            </a:extLst>
          </p:cNvPr>
          <p:cNvCxnSpPr>
            <a:cxnSpLocks/>
          </p:cNvCxnSpPr>
          <p:nvPr/>
        </p:nvCxnSpPr>
        <p:spPr>
          <a:xfrm>
            <a:off x="5209562" y="1640742"/>
            <a:ext cx="0" cy="2643875"/>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0B0C13E-CB1F-0743-9157-F2E71D61A89F}"/>
              </a:ext>
            </a:extLst>
          </p:cNvPr>
          <p:cNvCxnSpPr>
            <a:cxnSpLocks/>
          </p:cNvCxnSpPr>
          <p:nvPr/>
        </p:nvCxnSpPr>
        <p:spPr>
          <a:xfrm>
            <a:off x="6836877" y="1640742"/>
            <a:ext cx="0" cy="2643875"/>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AD20C5-E89D-FA4B-9ED8-EDDCE9861761}"/>
              </a:ext>
            </a:extLst>
          </p:cNvPr>
          <p:cNvCxnSpPr>
            <a:cxnSpLocks/>
          </p:cNvCxnSpPr>
          <p:nvPr/>
        </p:nvCxnSpPr>
        <p:spPr>
          <a:xfrm>
            <a:off x="9107972" y="1640742"/>
            <a:ext cx="0" cy="2643875"/>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EE8D4E7-11EF-CF41-AF43-22A026007606}"/>
              </a:ext>
            </a:extLst>
          </p:cNvPr>
          <p:cNvSpPr txBox="1"/>
          <p:nvPr/>
        </p:nvSpPr>
        <p:spPr>
          <a:xfrm>
            <a:off x="6920530" y="1293541"/>
            <a:ext cx="235527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*Excludes MW &amp; EW Grades</a:t>
            </a:r>
          </a:p>
        </p:txBody>
      </p:sp>
      <p:sp>
        <p:nvSpPr>
          <p:cNvPr id="8" name="Rectangle 7">
            <a:extLst>
              <a:ext uri="{FF2B5EF4-FFF2-40B4-BE49-F238E27FC236}">
                <a16:creationId xmlns:a16="http://schemas.microsoft.com/office/drawing/2014/main" id="{141582FE-F4CC-414C-8F82-AA4F5945B870}"/>
              </a:ext>
            </a:extLst>
          </p:cNvPr>
          <p:cNvSpPr/>
          <p:nvPr/>
        </p:nvSpPr>
        <p:spPr>
          <a:xfrm>
            <a:off x="9388124" y="3091192"/>
            <a:ext cx="1598875" cy="321441"/>
          </a:xfrm>
          <a:custGeom>
            <a:avLst/>
            <a:gdLst>
              <a:gd name="connsiteX0" fmla="*/ 0 w 1423059"/>
              <a:gd name="connsiteY0" fmla="*/ 0 h 277091"/>
              <a:gd name="connsiteX1" fmla="*/ 502814 w 1423059"/>
              <a:gd name="connsiteY1" fmla="*/ 0 h 277091"/>
              <a:gd name="connsiteX2" fmla="*/ 934475 w 1423059"/>
              <a:gd name="connsiteY2" fmla="*/ 0 h 277091"/>
              <a:gd name="connsiteX3" fmla="*/ 1423059 w 1423059"/>
              <a:gd name="connsiteY3" fmla="*/ 0 h 277091"/>
              <a:gd name="connsiteX4" fmla="*/ 1423059 w 1423059"/>
              <a:gd name="connsiteY4" fmla="*/ 277091 h 277091"/>
              <a:gd name="connsiteX5" fmla="*/ 977167 w 1423059"/>
              <a:gd name="connsiteY5" fmla="*/ 277091 h 277091"/>
              <a:gd name="connsiteX6" fmla="*/ 531275 w 1423059"/>
              <a:gd name="connsiteY6" fmla="*/ 277091 h 277091"/>
              <a:gd name="connsiteX7" fmla="*/ 0 w 1423059"/>
              <a:gd name="connsiteY7" fmla="*/ 277091 h 277091"/>
              <a:gd name="connsiteX8" fmla="*/ 0 w 1423059"/>
              <a:gd name="connsiteY8" fmla="*/ 0 h 27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059" h="277091" extrusionOk="0">
                <a:moveTo>
                  <a:pt x="0" y="0"/>
                </a:moveTo>
                <a:cubicBezTo>
                  <a:pt x="169082" y="21116"/>
                  <a:pt x="387502" y="-16481"/>
                  <a:pt x="502814" y="0"/>
                </a:cubicBezTo>
                <a:cubicBezTo>
                  <a:pt x="618126" y="16481"/>
                  <a:pt x="833719" y="-14303"/>
                  <a:pt x="934475" y="0"/>
                </a:cubicBezTo>
                <a:cubicBezTo>
                  <a:pt x="1035231" y="14303"/>
                  <a:pt x="1258501" y="-14947"/>
                  <a:pt x="1423059" y="0"/>
                </a:cubicBezTo>
                <a:cubicBezTo>
                  <a:pt x="1429198" y="101617"/>
                  <a:pt x="1433281" y="191995"/>
                  <a:pt x="1423059" y="277091"/>
                </a:cubicBezTo>
                <a:cubicBezTo>
                  <a:pt x="1201040" y="268329"/>
                  <a:pt x="1069973" y="277065"/>
                  <a:pt x="977167" y="277091"/>
                </a:cubicBezTo>
                <a:cubicBezTo>
                  <a:pt x="884361" y="277117"/>
                  <a:pt x="750543" y="296330"/>
                  <a:pt x="531275" y="277091"/>
                </a:cubicBezTo>
                <a:cubicBezTo>
                  <a:pt x="312007" y="257852"/>
                  <a:pt x="251472" y="252665"/>
                  <a:pt x="0" y="277091"/>
                </a:cubicBezTo>
                <a:cubicBezTo>
                  <a:pt x="-1147" y="195610"/>
                  <a:pt x="-10748" y="138345"/>
                  <a:pt x="0" y="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42EE56-0B23-F147-86C8-455F0E533898}"/>
              </a:ext>
            </a:extLst>
          </p:cNvPr>
          <p:cNvSpPr/>
          <p:nvPr/>
        </p:nvSpPr>
        <p:spPr>
          <a:xfrm>
            <a:off x="9344429" y="1977111"/>
            <a:ext cx="1598876" cy="321441"/>
          </a:xfrm>
          <a:custGeom>
            <a:avLst/>
            <a:gdLst>
              <a:gd name="connsiteX0" fmla="*/ 0 w 1505338"/>
              <a:gd name="connsiteY0" fmla="*/ 0 h 277091"/>
              <a:gd name="connsiteX1" fmla="*/ 531886 w 1505338"/>
              <a:gd name="connsiteY1" fmla="*/ 0 h 277091"/>
              <a:gd name="connsiteX2" fmla="*/ 988505 w 1505338"/>
              <a:gd name="connsiteY2" fmla="*/ 0 h 277091"/>
              <a:gd name="connsiteX3" fmla="*/ 1505338 w 1505338"/>
              <a:gd name="connsiteY3" fmla="*/ 0 h 277091"/>
              <a:gd name="connsiteX4" fmla="*/ 1505338 w 1505338"/>
              <a:gd name="connsiteY4" fmla="*/ 277091 h 277091"/>
              <a:gd name="connsiteX5" fmla="*/ 1033665 w 1505338"/>
              <a:gd name="connsiteY5" fmla="*/ 277091 h 277091"/>
              <a:gd name="connsiteX6" fmla="*/ 561993 w 1505338"/>
              <a:gd name="connsiteY6" fmla="*/ 277091 h 277091"/>
              <a:gd name="connsiteX7" fmla="*/ 0 w 1505338"/>
              <a:gd name="connsiteY7" fmla="*/ 277091 h 277091"/>
              <a:gd name="connsiteX8" fmla="*/ 0 w 1505338"/>
              <a:gd name="connsiteY8" fmla="*/ 0 h 27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338" h="277091" extrusionOk="0">
                <a:moveTo>
                  <a:pt x="0" y="0"/>
                </a:moveTo>
                <a:cubicBezTo>
                  <a:pt x="164160" y="-2984"/>
                  <a:pt x="273764" y="-8461"/>
                  <a:pt x="531886" y="0"/>
                </a:cubicBezTo>
                <a:cubicBezTo>
                  <a:pt x="790008" y="8461"/>
                  <a:pt x="870650" y="19572"/>
                  <a:pt x="988505" y="0"/>
                </a:cubicBezTo>
                <a:cubicBezTo>
                  <a:pt x="1106360" y="-19572"/>
                  <a:pt x="1359618" y="9811"/>
                  <a:pt x="1505338" y="0"/>
                </a:cubicBezTo>
                <a:cubicBezTo>
                  <a:pt x="1511477" y="101617"/>
                  <a:pt x="1515560" y="191995"/>
                  <a:pt x="1505338" y="277091"/>
                </a:cubicBezTo>
                <a:cubicBezTo>
                  <a:pt x="1408220" y="298460"/>
                  <a:pt x="1253422" y="296617"/>
                  <a:pt x="1033665" y="277091"/>
                </a:cubicBezTo>
                <a:cubicBezTo>
                  <a:pt x="813908" y="257565"/>
                  <a:pt x="745974" y="282640"/>
                  <a:pt x="561993" y="277091"/>
                </a:cubicBezTo>
                <a:cubicBezTo>
                  <a:pt x="378012" y="271542"/>
                  <a:pt x="123327" y="277612"/>
                  <a:pt x="0" y="277091"/>
                </a:cubicBezTo>
                <a:cubicBezTo>
                  <a:pt x="-1147" y="195610"/>
                  <a:pt x="-10748" y="138345"/>
                  <a:pt x="0" y="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8A80A5-4F80-5740-A224-02B8DD232BD0}"/>
              </a:ext>
            </a:extLst>
          </p:cNvPr>
          <p:cNvSpPr/>
          <p:nvPr/>
        </p:nvSpPr>
        <p:spPr>
          <a:xfrm>
            <a:off x="7139558" y="1977111"/>
            <a:ext cx="1917215" cy="321441"/>
          </a:xfrm>
          <a:custGeom>
            <a:avLst/>
            <a:gdLst>
              <a:gd name="connsiteX0" fmla="*/ 0 w 1805054"/>
              <a:gd name="connsiteY0" fmla="*/ 0 h 277091"/>
              <a:gd name="connsiteX1" fmla="*/ 637786 w 1805054"/>
              <a:gd name="connsiteY1" fmla="*/ 0 h 277091"/>
              <a:gd name="connsiteX2" fmla="*/ 1185319 w 1805054"/>
              <a:gd name="connsiteY2" fmla="*/ 0 h 277091"/>
              <a:gd name="connsiteX3" fmla="*/ 1805054 w 1805054"/>
              <a:gd name="connsiteY3" fmla="*/ 0 h 277091"/>
              <a:gd name="connsiteX4" fmla="*/ 1805054 w 1805054"/>
              <a:gd name="connsiteY4" fmla="*/ 277091 h 277091"/>
              <a:gd name="connsiteX5" fmla="*/ 1239470 w 1805054"/>
              <a:gd name="connsiteY5" fmla="*/ 277091 h 277091"/>
              <a:gd name="connsiteX6" fmla="*/ 673887 w 1805054"/>
              <a:gd name="connsiteY6" fmla="*/ 277091 h 277091"/>
              <a:gd name="connsiteX7" fmla="*/ 0 w 1805054"/>
              <a:gd name="connsiteY7" fmla="*/ 277091 h 277091"/>
              <a:gd name="connsiteX8" fmla="*/ 0 w 1805054"/>
              <a:gd name="connsiteY8" fmla="*/ 0 h 27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5054" h="277091" extrusionOk="0">
                <a:moveTo>
                  <a:pt x="0" y="0"/>
                </a:moveTo>
                <a:cubicBezTo>
                  <a:pt x="131132" y="-22107"/>
                  <a:pt x="447393" y="-5424"/>
                  <a:pt x="637786" y="0"/>
                </a:cubicBezTo>
                <a:cubicBezTo>
                  <a:pt x="828179" y="5424"/>
                  <a:pt x="912203" y="-3062"/>
                  <a:pt x="1185319" y="0"/>
                </a:cubicBezTo>
                <a:cubicBezTo>
                  <a:pt x="1458435" y="3062"/>
                  <a:pt x="1650634" y="12010"/>
                  <a:pt x="1805054" y="0"/>
                </a:cubicBezTo>
                <a:cubicBezTo>
                  <a:pt x="1811193" y="101617"/>
                  <a:pt x="1815276" y="191995"/>
                  <a:pt x="1805054" y="277091"/>
                </a:cubicBezTo>
                <a:cubicBezTo>
                  <a:pt x="1578479" y="276469"/>
                  <a:pt x="1403722" y="275694"/>
                  <a:pt x="1239470" y="277091"/>
                </a:cubicBezTo>
                <a:cubicBezTo>
                  <a:pt x="1075218" y="278488"/>
                  <a:pt x="847529" y="267718"/>
                  <a:pt x="673887" y="277091"/>
                </a:cubicBezTo>
                <a:cubicBezTo>
                  <a:pt x="500245" y="286464"/>
                  <a:pt x="145695" y="264760"/>
                  <a:pt x="0" y="277091"/>
                </a:cubicBezTo>
                <a:cubicBezTo>
                  <a:pt x="-1147" y="195610"/>
                  <a:pt x="-10748" y="138345"/>
                  <a:pt x="0" y="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0063775-1A20-6F4C-B3E3-F2A8F03AC8B0}"/>
              </a:ext>
            </a:extLst>
          </p:cNvPr>
          <p:cNvSpPr/>
          <p:nvPr/>
        </p:nvSpPr>
        <p:spPr>
          <a:xfrm>
            <a:off x="7148134" y="2514148"/>
            <a:ext cx="1917215" cy="898485"/>
          </a:xfrm>
          <a:custGeom>
            <a:avLst/>
            <a:gdLst>
              <a:gd name="connsiteX0" fmla="*/ 0 w 1805054"/>
              <a:gd name="connsiteY0" fmla="*/ 0 h 774519"/>
              <a:gd name="connsiteX1" fmla="*/ 637786 w 1805054"/>
              <a:gd name="connsiteY1" fmla="*/ 0 h 774519"/>
              <a:gd name="connsiteX2" fmla="*/ 1185319 w 1805054"/>
              <a:gd name="connsiteY2" fmla="*/ 0 h 774519"/>
              <a:gd name="connsiteX3" fmla="*/ 1805054 w 1805054"/>
              <a:gd name="connsiteY3" fmla="*/ 0 h 774519"/>
              <a:gd name="connsiteX4" fmla="*/ 1805054 w 1805054"/>
              <a:gd name="connsiteY4" fmla="*/ 371769 h 774519"/>
              <a:gd name="connsiteX5" fmla="*/ 1805054 w 1805054"/>
              <a:gd name="connsiteY5" fmla="*/ 774519 h 774519"/>
              <a:gd name="connsiteX6" fmla="*/ 1167268 w 1805054"/>
              <a:gd name="connsiteY6" fmla="*/ 774519 h 774519"/>
              <a:gd name="connsiteX7" fmla="*/ 583634 w 1805054"/>
              <a:gd name="connsiteY7" fmla="*/ 774519 h 774519"/>
              <a:gd name="connsiteX8" fmla="*/ 0 w 1805054"/>
              <a:gd name="connsiteY8" fmla="*/ 774519 h 774519"/>
              <a:gd name="connsiteX9" fmla="*/ 0 w 1805054"/>
              <a:gd name="connsiteY9" fmla="*/ 379514 h 774519"/>
              <a:gd name="connsiteX10" fmla="*/ 0 w 1805054"/>
              <a:gd name="connsiteY10" fmla="*/ 0 h 77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5054" h="774519" extrusionOk="0">
                <a:moveTo>
                  <a:pt x="0" y="0"/>
                </a:moveTo>
                <a:cubicBezTo>
                  <a:pt x="131132" y="-22107"/>
                  <a:pt x="447393" y="-5424"/>
                  <a:pt x="637786" y="0"/>
                </a:cubicBezTo>
                <a:cubicBezTo>
                  <a:pt x="828179" y="5424"/>
                  <a:pt x="912203" y="-3062"/>
                  <a:pt x="1185319" y="0"/>
                </a:cubicBezTo>
                <a:cubicBezTo>
                  <a:pt x="1458435" y="3062"/>
                  <a:pt x="1650634" y="12010"/>
                  <a:pt x="1805054" y="0"/>
                </a:cubicBezTo>
                <a:cubicBezTo>
                  <a:pt x="1797217" y="151088"/>
                  <a:pt x="1814069" y="196008"/>
                  <a:pt x="1805054" y="371769"/>
                </a:cubicBezTo>
                <a:cubicBezTo>
                  <a:pt x="1796039" y="547530"/>
                  <a:pt x="1803472" y="674600"/>
                  <a:pt x="1805054" y="774519"/>
                </a:cubicBezTo>
                <a:cubicBezTo>
                  <a:pt x="1524105" y="798387"/>
                  <a:pt x="1415256" y="750209"/>
                  <a:pt x="1167268" y="774519"/>
                </a:cubicBezTo>
                <a:cubicBezTo>
                  <a:pt x="919280" y="798829"/>
                  <a:pt x="778380" y="776074"/>
                  <a:pt x="583634" y="774519"/>
                </a:cubicBezTo>
                <a:cubicBezTo>
                  <a:pt x="388888" y="772964"/>
                  <a:pt x="267589" y="762671"/>
                  <a:pt x="0" y="774519"/>
                </a:cubicBezTo>
                <a:cubicBezTo>
                  <a:pt x="-632" y="655289"/>
                  <a:pt x="-12740" y="466169"/>
                  <a:pt x="0" y="379514"/>
                </a:cubicBezTo>
                <a:cubicBezTo>
                  <a:pt x="12740" y="292859"/>
                  <a:pt x="-2274" y="180125"/>
                  <a:pt x="0" y="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BAA7CE4-427A-5D06-6486-7F70BA41CEC8}"/>
              </a:ext>
            </a:extLst>
          </p:cNvPr>
          <p:cNvCxnSpPr>
            <a:cxnSpLocks/>
          </p:cNvCxnSpPr>
          <p:nvPr/>
        </p:nvCxnSpPr>
        <p:spPr>
          <a:xfrm>
            <a:off x="4125344" y="1640742"/>
            <a:ext cx="0" cy="2643875"/>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153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A4B11FB-69ED-1346-90C2-7033F0CFD494}"/>
              </a:ext>
            </a:extLst>
          </p:cNvPr>
          <p:cNvSpPr>
            <a:spLocks noGrp="1"/>
          </p:cNvSpPr>
          <p:nvPr>
            <p:ph type="title" idx="4294967295"/>
          </p:nvPr>
        </p:nvSpPr>
        <p:spPr>
          <a:xfrm>
            <a:off x="0" y="276225"/>
            <a:ext cx="9036050" cy="1068388"/>
          </a:xfrm>
        </p:spPr>
        <p:txBody>
          <a:bodyPr>
            <a:normAutofit/>
          </a:bodyPr>
          <a:lstStyle/>
          <a:p>
            <a:r>
              <a:rPr lang="en-US" sz="3600" b="1" dirty="0">
                <a:latin typeface="Arial" panose="020B0604020202020204" pitchFamily="34" charset="0"/>
                <a:cs typeface="Arial" panose="020B0604020202020204" pitchFamily="34" charset="0"/>
              </a:rPr>
              <a:t>Spring 2021 Drops: Units Taken/Earned</a:t>
            </a:r>
          </a:p>
        </p:txBody>
      </p:sp>
      <p:graphicFrame>
        <p:nvGraphicFramePr>
          <p:cNvPr id="3" name="Table 2">
            <a:extLst>
              <a:ext uri="{FF2B5EF4-FFF2-40B4-BE49-F238E27FC236}">
                <a16:creationId xmlns:a16="http://schemas.microsoft.com/office/drawing/2014/main" id="{FB340EB3-4B1C-A049-B21C-9B280A61DBDF}"/>
              </a:ext>
            </a:extLst>
          </p:cNvPr>
          <p:cNvGraphicFramePr>
            <a:graphicFrameLocks noGrp="1"/>
          </p:cNvGraphicFramePr>
          <p:nvPr>
            <p:extLst>
              <p:ext uri="{D42A27DB-BD31-4B8C-83A1-F6EECF244321}">
                <p14:modId xmlns:p14="http://schemas.microsoft.com/office/powerpoint/2010/main" val="2599902561"/>
              </p:ext>
            </p:extLst>
          </p:nvPr>
        </p:nvGraphicFramePr>
        <p:xfrm>
          <a:off x="824754" y="1612718"/>
          <a:ext cx="8806707" cy="4434995"/>
        </p:xfrm>
        <a:graphic>
          <a:graphicData uri="http://schemas.openxmlformats.org/drawingml/2006/table">
            <a:tbl>
              <a:tblPr/>
              <a:tblGrid>
                <a:gridCol w="2405193">
                  <a:extLst>
                    <a:ext uri="{9D8B030D-6E8A-4147-A177-3AD203B41FA5}">
                      <a16:colId xmlns:a16="http://schemas.microsoft.com/office/drawing/2014/main" val="1731888076"/>
                    </a:ext>
                  </a:extLst>
                </a:gridCol>
                <a:gridCol w="1418447">
                  <a:extLst>
                    <a:ext uri="{9D8B030D-6E8A-4147-A177-3AD203B41FA5}">
                      <a16:colId xmlns:a16="http://schemas.microsoft.com/office/drawing/2014/main" val="2115897485"/>
                    </a:ext>
                  </a:extLst>
                </a:gridCol>
                <a:gridCol w="1533810">
                  <a:extLst>
                    <a:ext uri="{9D8B030D-6E8A-4147-A177-3AD203B41FA5}">
                      <a16:colId xmlns:a16="http://schemas.microsoft.com/office/drawing/2014/main" val="140955291"/>
                    </a:ext>
                  </a:extLst>
                </a:gridCol>
                <a:gridCol w="1134319">
                  <a:extLst>
                    <a:ext uri="{9D8B030D-6E8A-4147-A177-3AD203B41FA5}">
                      <a16:colId xmlns:a16="http://schemas.microsoft.com/office/drawing/2014/main" val="2313621280"/>
                    </a:ext>
                  </a:extLst>
                </a:gridCol>
                <a:gridCol w="2314938">
                  <a:extLst>
                    <a:ext uri="{9D8B030D-6E8A-4147-A177-3AD203B41FA5}">
                      <a16:colId xmlns:a16="http://schemas.microsoft.com/office/drawing/2014/main" val="1940101437"/>
                    </a:ext>
                  </a:extLst>
                </a:gridCol>
              </a:tblGrid>
              <a:tr h="755138">
                <a:tc>
                  <a:txBody>
                    <a:bodyPr/>
                    <a:lstStyle/>
                    <a:p>
                      <a:pPr algn="l" fontAlgn="b"/>
                      <a:r>
                        <a:rPr lang="en-US" sz="1600" b="1" i="0" u="none" strike="noStrike" dirty="0">
                          <a:solidFill>
                            <a:srgbClr val="FFFFFF"/>
                          </a:solidFill>
                          <a:effectLst/>
                          <a:latin typeface="ArialMT"/>
                        </a:rPr>
                        <a:t>Ethnicity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051"/>
                    </a:solidFill>
                  </a:tcPr>
                </a:tc>
                <a:tc>
                  <a:txBody>
                    <a:bodyPr/>
                    <a:lstStyle/>
                    <a:p>
                      <a:pPr algn="ctr" fontAlgn="b"/>
                      <a:r>
                        <a:rPr lang="en-US" sz="1600" b="1" i="0" u="none" strike="noStrike">
                          <a:solidFill>
                            <a:srgbClr val="FFFFFF"/>
                          </a:solidFill>
                          <a:effectLst/>
                          <a:latin typeface="ArialMT"/>
                        </a:rPr>
                        <a:t>Units Taken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051"/>
                    </a:solidFill>
                  </a:tcPr>
                </a:tc>
                <a:tc>
                  <a:txBody>
                    <a:bodyPr/>
                    <a:lstStyle/>
                    <a:p>
                      <a:pPr algn="ctr" fontAlgn="b"/>
                      <a:r>
                        <a:rPr lang="en-US" sz="1600" b="1" i="0" u="none" strike="noStrike">
                          <a:solidFill>
                            <a:srgbClr val="FFFFFF"/>
                          </a:solidFill>
                          <a:effectLst/>
                          <a:latin typeface="ArialMT"/>
                        </a:rPr>
                        <a:t>Unit Earned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051"/>
                    </a:solidFill>
                  </a:tcPr>
                </a:tc>
                <a:tc>
                  <a:txBody>
                    <a:bodyPr/>
                    <a:lstStyle/>
                    <a:p>
                      <a:pPr algn="ctr" fontAlgn="b"/>
                      <a:r>
                        <a:rPr lang="en-US" sz="1600" b="1" i="0" u="none" strike="noStrike" dirty="0">
                          <a:solidFill>
                            <a:srgbClr val="FFFFFF"/>
                          </a:solidFill>
                          <a:effectLst/>
                          <a:latin typeface="ArialMT"/>
                        </a:rPr>
                        <a:t>Units Earned 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051"/>
                    </a:solidFill>
                  </a:tcPr>
                </a:tc>
                <a:tc>
                  <a:txBody>
                    <a:bodyPr/>
                    <a:lstStyle/>
                    <a:p>
                      <a:pPr algn="ctr" fontAlgn="b"/>
                      <a:r>
                        <a:rPr lang="en-US" sz="1600" b="1" i="0" u="none" strike="noStrike" dirty="0">
                          <a:solidFill>
                            <a:srgbClr val="FFFFFF"/>
                          </a:solidFill>
                          <a:effectLst/>
                          <a:latin typeface="ArialMT"/>
                        </a:rPr>
                        <a:t>Diff from </a:t>
                      </a:r>
                    </a:p>
                    <a:p>
                      <a:pPr algn="ctr" fontAlgn="b"/>
                      <a:r>
                        <a:rPr lang="en-US" sz="1600" b="1" i="0" u="none" strike="noStrike" dirty="0">
                          <a:solidFill>
                            <a:srgbClr val="FFFFFF"/>
                          </a:solidFill>
                          <a:effectLst/>
                          <a:latin typeface="ArialMT"/>
                        </a:rPr>
                        <a:t>Term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051"/>
                    </a:solidFill>
                  </a:tcPr>
                </a:tc>
                <a:extLst>
                  <a:ext uri="{0D108BD9-81ED-4DB2-BD59-A6C34878D82A}">
                    <a16:rowId xmlns:a16="http://schemas.microsoft.com/office/drawing/2014/main" val="3275340712"/>
                  </a:ext>
                </a:extLst>
              </a:tr>
              <a:tr h="408873">
                <a:tc>
                  <a:txBody>
                    <a:bodyPr/>
                    <a:lstStyle/>
                    <a:p>
                      <a:pPr algn="l" fontAlgn="b"/>
                      <a:r>
                        <a:rPr lang="en-US" sz="1600" b="0" i="0" u="none" strike="noStrike" dirty="0">
                          <a:solidFill>
                            <a:srgbClr val="000000"/>
                          </a:solidFill>
                          <a:effectLst/>
                          <a:latin typeface="ArialMT"/>
                        </a:rPr>
                        <a:t>American Indian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0" i="0" u="none" strike="noStrike" dirty="0">
                          <a:solidFill>
                            <a:srgbClr val="000000"/>
                          </a:solidFill>
                          <a:effectLst/>
                          <a:latin typeface="ArialMT"/>
                        </a:rPr>
                        <a:t>61.5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0" i="0" u="none" strike="noStrike" dirty="0">
                          <a:solidFill>
                            <a:srgbClr val="000000"/>
                          </a:solidFill>
                          <a:effectLst/>
                          <a:latin typeface="ArialMT"/>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1" i="0" u="none" strike="noStrike" dirty="0">
                          <a:solidFill>
                            <a:srgbClr val="FF0000"/>
                          </a:solidFill>
                          <a:effectLst/>
                          <a:latin typeface="ArialMT"/>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1" i="0" u="none" strike="noStrike" dirty="0">
                          <a:solidFill>
                            <a:srgbClr val="FF0000"/>
                          </a:solidFill>
                          <a:effectLst/>
                          <a:latin typeface="ArialMT"/>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50382563"/>
                  </a:ext>
                </a:extLst>
              </a:tr>
              <a:tr h="408873">
                <a:tc>
                  <a:txBody>
                    <a:bodyPr/>
                    <a:lstStyle/>
                    <a:p>
                      <a:pPr algn="l" fontAlgn="b"/>
                      <a:r>
                        <a:rPr lang="en-US" sz="1600" b="0" i="0" u="none" strike="noStrike" dirty="0">
                          <a:solidFill>
                            <a:srgbClr val="000000"/>
                          </a:solidFill>
                          <a:effectLst/>
                          <a:latin typeface="ArialMT"/>
                        </a:rPr>
                        <a:t>Asian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0" i="0" u="none" strike="noStrike" dirty="0">
                          <a:solidFill>
                            <a:srgbClr val="000000"/>
                          </a:solidFill>
                          <a:effectLst/>
                          <a:latin typeface="ArialMT"/>
                        </a:rPr>
                        <a:t>8586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0" i="0" u="none" strike="noStrike" dirty="0">
                          <a:solidFill>
                            <a:srgbClr val="000000"/>
                          </a:solidFill>
                          <a:effectLst/>
                          <a:latin typeface="ArialMT"/>
                        </a:rPr>
                        <a:t>6898.5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1" i="0" u="none" strike="noStrike" dirty="0">
                          <a:solidFill>
                            <a:srgbClr val="FF0000"/>
                          </a:solidFill>
                          <a:effectLst/>
                          <a:latin typeface="ArialMT"/>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1" i="0" u="none" strike="noStrike" dirty="0">
                          <a:solidFill>
                            <a:srgbClr val="FF0000"/>
                          </a:solidFill>
                          <a:effectLst/>
                          <a:latin typeface="ArialMT"/>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505409949"/>
                  </a:ext>
                </a:extLst>
              </a:tr>
              <a:tr h="408873">
                <a:tc>
                  <a:txBody>
                    <a:bodyPr/>
                    <a:lstStyle/>
                    <a:p>
                      <a:pPr algn="l" fontAlgn="b"/>
                      <a:r>
                        <a:rPr lang="en-US" sz="1600" b="0" i="0" u="none" strike="noStrike" dirty="0">
                          <a:solidFill>
                            <a:srgbClr val="000000"/>
                          </a:solidFill>
                          <a:effectLst/>
                          <a:latin typeface="ArialMT"/>
                        </a:rPr>
                        <a:t>Black/African American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0" i="0" u="none" strike="noStrike" dirty="0">
                          <a:solidFill>
                            <a:srgbClr val="000000"/>
                          </a:solidFill>
                          <a:effectLst/>
                          <a:latin typeface="ArialMT"/>
                        </a:rPr>
                        <a:t>4957.5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0" i="0" u="none" strike="noStrike" dirty="0">
                          <a:solidFill>
                            <a:srgbClr val="000000"/>
                          </a:solidFill>
                          <a:effectLst/>
                          <a:latin typeface="ArialMT"/>
                        </a:rPr>
                        <a:t>3301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1" i="0" u="none" strike="noStrike" dirty="0">
                          <a:solidFill>
                            <a:srgbClr val="FF0000"/>
                          </a:solidFill>
                          <a:effectLst/>
                          <a:latin typeface="ArialMT"/>
                        </a:rPr>
                        <a:t>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1" i="0" u="none" strike="noStrike" dirty="0">
                          <a:solidFill>
                            <a:srgbClr val="FF0000"/>
                          </a:solidFill>
                          <a:effectLst/>
                          <a:latin typeface="ArialMT"/>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82191841"/>
                  </a:ext>
                </a:extLst>
              </a:tr>
              <a:tr h="408873">
                <a:tc>
                  <a:txBody>
                    <a:bodyPr/>
                    <a:lstStyle/>
                    <a:p>
                      <a:pPr algn="l" fontAlgn="b"/>
                      <a:r>
                        <a:rPr lang="en-US" sz="1600" b="0" i="0" u="none" strike="noStrike" dirty="0">
                          <a:solidFill>
                            <a:srgbClr val="000000"/>
                          </a:solidFill>
                          <a:effectLst/>
                          <a:latin typeface="ArialMT"/>
                        </a:rPr>
                        <a:t>Latinx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0" i="0" u="none" strike="noStrike" dirty="0">
                          <a:solidFill>
                            <a:srgbClr val="000000"/>
                          </a:solidFill>
                          <a:effectLst/>
                          <a:latin typeface="ArialMT"/>
                        </a:rPr>
                        <a:t>9581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0" i="0" u="none" strike="noStrike" dirty="0">
                          <a:solidFill>
                            <a:srgbClr val="000000"/>
                          </a:solidFill>
                          <a:effectLst/>
                          <a:latin typeface="ArialMT"/>
                        </a:rPr>
                        <a:t>6327.5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1" i="0" u="none" strike="noStrike" dirty="0">
                          <a:solidFill>
                            <a:srgbClr val="FF0000"/>
                          </a:solidFill>
                          <a:effectLst/>
                          <a:latin typeface="ArialMT"/>
                        </a:rPr>
                        <a:t>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1" i="0" u="none" strike="noStrike" dirty="0">
                          <a:solidFill>
                            <a:srgbClr val="FF0000"/>
                          </a:solidFill>
                          <a:effectLst/>
                          <a:latin typeface="ArialMT"/>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506937436"/>
                  </a:ext>
                </a:extLst>
              </a:tr>
              <a:tr h="408873">
                <a:tc>
                  <a:txBody>
                    <a:bodyPr/>
                    <a:lstStyle/>
                    <a:p>
                      <a:pPr algn="l" fontAlgn="b"/>
                      <a:r>
                        <a:rPr lang="en-US" sz="1600" b="0" i="0" u="none" strike="noStrike" dirty="0">
                          <a:solidFill>
                            <a:srgbClr val="000000"/>
                          </a:solidFill>
                          <a:effectLst/>
                          <a:latin typeface="ArialMT"/>
                        </a:rPr>
                        <a:t>Pacific Islander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0" i="0" u="none" strike="noStrike" dirty="0">
                          <a:solidFill>
                            <a:srgbClr val="000000"/>
                          </a:solidFill>
                          <a:effectLst/>
                          <a:latin typeface="ArialMT"/>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0" i="0" u="none" strike="noStrike" dirty="0">
                          <a:solidFill>
                            <a:srgbClr val="000000"/>
                          </a:solidFill>
                          <a:effectLst/>
                          <a:latin typeface="ArialMT"/>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1" i="0" u="none" strike="noStrike" dirty="0">
                          <a:solidFill>
                            <a:srgbClr val="FF0000"/>
                          </a:solidFill>
                          <a:effectLst/>
                          <a:latin typeface="ArialMT"/>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1" i="0" u="none" strike="noStrike" dirty="0">
                          <a:solidFill>
                            <a:srgbClr val="FF0000"/>
                          </a:solidFill>
                          <a:effectLst/>
                          <a:latin typeface="ArialMT"/>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58531660"/>
                  </a:ext>
                </a:extLst>
              </a:tr>
              <a:tr h="408873">
                <a:tc>
                  <a:txBody>
                    <a:bodyPr/>
                    <a:lstStyle/>
                    <a:p>
                      <a:pPr algn="l" fontAlgn="b"/>
                      <a:r>
                        <a:rPr lang="en-US" sz="1600" b="0" i="0" u="none" strike="noStrike">
                          <a:solidFill>
                            <a:srgbClr val="000000"/>
                          </a:solidFill>
                          <a:effectLst/>
                          <a:latin typeface="ArialMT"/>
                        </a:rPr>
                        <a:t>Two or More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0" i="0" u="none" strike="noStrike">
                          <a:solidFill>
                            <a:srgbClr val="000000"/>
                          </a:solidFill>
                          <a:effectLst/>
                          <a:latin typeface="ArialMT"/>
                        </a:rPr>
                        <a:t>2634.5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0" i="0" u="none" strike="noStrike">
                          <a:solidFill>
                            <a:srgbClr val="000000"/>
                          </a:solidFill>
                          <a:effectLst/>
                          <a:latin typeface="ArialMT"/>
                        </a:rPr>
                        <a:t>1840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1" i="0" u="none" strike="noStrike" dirty="0">
                          <a:solidFill>
                            <a:srgbClr val="FF0000"/>
                          </a:solidFill>
                          <a:effectLst/>
                          <a:latin typeface="ArialMT"/>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1" i="0" u="none" strike="noStrike" dirty="0">
                          <a:solidFill>
                            <a:srgbClr val="FF0000"/>
                          </a:solidFill>
                          <a:effectLst/>
                          <a:latin typeface="ArialMT"/>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193418174"/>
                  </a:ext>
                </a:extLst>
              </a:tr>
              <a:tr h="408873">
                <a:tc>
                  <a:txBody>
                    <a:bodyPr/>
                    <a:lstStyle/>
                    <a:p>
                      <a:pPr algn="l" fontAlgn="b"/>
                      <a:r>
                        <a:rPr lang="en-US" sz="1600" b="0" i="0" u="none" strike="noStrike" dirty="0">
                          <a:solidFill>
                            <a:srgbClr val="000000"/>
                          </a:solidFill>
                          <a:effectLst/>
                          <a:latin typeface="ArialMT"/>
                        </a:rPr>
                        <a:t>Unknown / NR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0" i="0" u="none" strike="noStrike" dirty="0">
                          <a:solidFill>
                            <a:srgbClr val="000000"/>
                          </a:solidFill>
                          <a:effectLst/>
                          <a:latin typeface="ArialMT"/>
                        </a:rPr>
                        <a:t>1421.5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0" i="0" u="none" strike="noStrike" dirty="0">
                          <a:solidFill>
                            <a:srgbClr val="000000"/>
                          </a:solidFill>
                          <a:effectLst/>
                          <a:latin typeface="ArialMT"/>
                        </a:rPr>
                        <a:t>1061.5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1" i="0" u="none" strike="noStrike" dirty="0">
                          <a:solidFill>
                            <a:srgbClr val="FF0000"/>
                          </a:solidFill>
                          <a:effectLst/>
                          <a:latin typeface="ArialMT"/>
                        </a:rPr>
                        <a: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600" b="1" i="0" u="none" strike="noStrike" dirty="0">
                          <a:solidFill>
                            <a:srgbClr val="FF0000"/>
                          </a:solidFill>
                          <a:effectLst/>
                          <a:latin typeface="ArialMT"/>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68073262"/>
                  </a:ext>
                </a:extLst>
              </a:tr>
              <a:tr h="408873">
                <a:tc>
                  <a:txBody>
                    <a:bodyPr/>
                    <a:lstStyle/>
                    <a:p>
                      <a:pPr algn="l" fontAlgn="b"/>
                      <a:r>
                        <a:rPr lang="en-US" sz="1600" b="0" i="0" u="none" strike="noStrike" dirty="0">
                          <a:solidFill>
                            <a:srgbClr val="000000"/>
                          </a:solidFill>
                          <a:effectLst/>
                          <a:latin typeface="ArialMT"/>
                        </a:rPr>
                        <a:t>White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0" i="0" u="none" strike="noStrike">
                          <a:solidFill>
                            <a:srgbClr val="000000"/>
                          </a:solidFill>
                          <a:effectLst/>
                          <a:latin typeface="ArialMT"/>
                        </a:rPr>
                        <a:t>8156.5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0" i="0" u="none" strike="noStrike">
                          <a:solidFill>
                            <a:srgbClr val="000000"/>
                          </a:solidFill>
                          <a:effectLst/>
                          <a:latin typeface="ArialMT"/>
                        </a:rPr>
                        <a:t>6397.5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1" i="0" u="none" strike="noStrike" dirty="0">
                          <a:solidFill>
                            <a:srgbClr val="FF0000"/>
                          </a:solidFill>
                          <a:effectLst/>
                          <a:latin typeface="ArialMT"/>
                        </a:rPr>
                        <a:t>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600" b="1" i="0" u="none" strike="noStrike" dirty="0">
                          <a:solidFill>
                            <a:srgbClr val="FF0000"/>
                          </a:solidFill>
                          <a:effectLst/>
                          <a:latin typeface="ArialMT"/>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38233214"/>
                  </a:ext>
                </a:extLst>
              </a:tr>
              <a:tr h="408873">
                <a:tc>
                  <a:txBody>
                    <a:bodyPr/>
                    <a:lstStyle/>
                    <a:p>
                      <a:pPr algn="l" fontAlgn="b"/>
                      <a:r>
                        <a:rPr lang="en-US" sz="1600" b="1" i="0" u="none" strike="noStrike">
                          <a:solidFill>
                            <a:srgbClr val="FFFFFF"/>
                          </a:solidFill>
                          <a:effectLst/>
                          <a:latin typeface="ArialMT"/>
                        </a:rPr>
                        <a:t>Grand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051"/>
                    </a:solidFill>
                  </a:tcPr>
                </a:tc>
                <a:tc>
                  <a:txBody>
                    <a:bodyPr/>
                    <a:lstStyle/>
                    <a:p>
                      <a:pPr algn="ctr" fontAlgn="b"/>
                      <a:r>
                        <a:rPr lang="en-US" sz="1600" b="1" i="0" u="none" strike="noStrike">
                          <a:solidFill>
                            <a:srgbClr val="FFFFFF"/>
                          </a:solidFill>
                          <a:effectLst/>
                          <a:latin typeface="ArialMT"/>
                        </a:rPr>
                        <a:t>35538.5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051"/>
                    </a:solidFill>
                  </a:tcPr>
                </a:tc>
                <a:tc>
                  <a:txBody>
                    <a:bodyPr/>
                    <a:lstStyle/>
                    <a:p>
                      <a:pPr algn="ctr" fontAlgn="b"/>
                      <a:r>
                        <a:rPr lang="en-US" sz="1600" b="1" i="0" u="none" strike="noStrike">
                          <a:solidFill>
                            <a:srgbClr val="FFFFFF"/>
                          </a:solidFill>
                          <a:effectLst/>
                          <a:latin typeface="ArialMT"/>
                        </a:rPr>
                        <a:t>25926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051"/>
                    </a:solidFill>
                  </a:tcPr>
                </a:tc>
                <a:tc>
                  <a:txBody>
                    <a:bodyPr/>
                    <a:lstStyle/>
                    <a:p>
                      <a:pPr algn="ctr" fontAlgn="b"/>
                      <a:r>
                        <a:rPr lang="en-US" sz="1600" b="1" i="0" u="none" strike="noStrike" dirty="0">
                          <a:solidFill>
                            <a:srgbClr val="FFFFFF"/>
                          </a:solidFill>
                          <a:effectLst/>
                          <a:latin typeface="ArialMT"/>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051"/>
                    </a:solidFill>
                  </a:tcPr>
                </a:tc>
                <a:tc>
                  <a:txBody>
                    <a:bodyPr/>
                    <a:lstStyle/>
                    <a:p>
                      <a:pPr algn="ctr" fontAlgn="b"/>
                      <a:r>
                        <a:rPr lang="en-US" sz="1600" b="0" i="0" u="none" strike="noStrike" dirty="0">
                          <a:solidFill>
                            <a:srgbClr val="000000"/>
                          </a:solidFill>
                          <a:effectLst/>
                          <a:latin typeface="ArialMT"/>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009051"/>
                    </a:solidFill>
                  </a:tcPr>
                </a:tc>
                <a:extLst>
                  <a:ext uri="{0D108BD9-81ED-4DB2-BD59-A6C34878D82A}">
                    <a16:rowId xmlns:a16="http://schemas.microsoft.com/office/drawing/2014/main" val="126265264"/>
                  </a:ext>
                </a:extLst>
              </a:tr>
            </a:tbl>
          </a:graphicData>
        </a:graphic>
      </p:graphicFrame>
      <p:sp>
        <p:nvSpPr>
          <p:cNvPr id="5" name="Oval 4">
            <a:extLst>
              <a:ext uri="{FF2B5EF4-FFF2-40B4-BE49-F238E27FC236}">
                <a16:creationId xmlns:a16="http://schemas.microsoft.com/office/drawing/2014/main" id="{CEE3D8CC-8201-5809-BA70-BFD56A8C1F29}"/>
              </a:ext>
            </a:extLst>
          </p:cNvPr>
          <p:cNvSpPr/>
          <p:nvPr/>
        </p:nvSpPr>
        <p:spPr>
          <a:xfrm>
            <a:off x="7985760" y="4062549"/>
            <a:ext cx="957943" cy="47026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4DD6DFE-03C9-74CC-4FB1-1A5541332BDE}"/>
              </a:ext>
            </a:extLst>
          </p:cNvPr>
          <p:cNvSpPr/>
          <p:nvPr/>
        </p:nvSpPr>
        <p:spPr>
          <a:xfrm>
            <a:off x="7985760" y="2446492"/>
            <a:ext cx="957943" cy="47026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98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8AC6B52-6437-2C83-84D3-7847322C9517}"/>
              </a:ext>
            </a:extLst>
          </p:cNvPr>
          <p:cNvSpPr txBox="1">
            <a:spLocks/>
          </p:cNvSpPr>
          <p:nvPr/>
        </p:nvSpPr>
        <p:spPr>
          <a:xfrm>
            <a:off x="851485" y="347367"/>
            <a:ext cx="9604004" cy="745709"/>
          </a:xfrm>
          <a:prstGeom prst="rect">
            <a:avLst/>
          </a:prstGeom>
        </p:spPr>
        <p:txBody>
          <a:bodyPr vert="horz" lIns="91440" tIns="45720" rIns="91440" bIns="45720" rtlCol="0" anchor="ctr">
            <a:normAutofit fontScale="92500" lnSpcReduction="10000"/>
          </a:bodyPr>
          <a:lstStyle>
            <a:lvl1pPr algn="l" defTabSz="685859" rtl="0" eaLnBrk="1" latinLnBrk="0" hangingPunct="1">
              <a:lnSpc>
                <a:spcPct val="90000"/>
              </a:lnSpc>
              <a:spcBef>
                <a:spcPct val="0"/>
              </a:spcBef>
              <a:buNone/>
              <a:defRPr sz="3300" kern="1200">
                <a:solidFill>
                  <a:schemeClr val="bg1"/>
                </a:solidFill>
                <a:latin typeface="+mj-lt"/>
                <a:ea typeface="+mj-ea"/>
                <a:cs typeface="+mj-cs"/>
              </a:defRPr>
            </a:lvl1pPr>
          </a:lstStyle>
          <a:p>
            <a:r>
              <a:rPr lang="en-US" sz="5400" b="1" dirty="0">
                <a:effectLst>
                  <a:outerShdw blurRad="50800" dist="38100" dir="2700000" algn="tl" rotWithShape="0">
                    <a:prstClr val="black">
                      <a:alpha val="40000"/>
                    </a:prstClr>
                  </a:outerShdw>
                </a:effectLst>
                <a:latin typeface="Franklin Gothic Demi Cond" panose="020B0603020102020204" pitchFamily="34" charset="0"/>
                <a:cs typeface="Arial" panose="020B0604020202020204" pitchFamily="34" charset="0"/>
              </a:rPr>
              <a:t>Transfer</a:t>
            </a:r>
          </a:p>
        </p:txBody>
      </p:sp>
      <p:graphicFrame>
        <p:nvGraphicFramePr>
          <p:cNvPr id="4" name="Chart 3">
            <a:extLst>
              <a:ext uri="{FF2B5EF4-FFF2-40B4-BE49-F238E27FC236}">
                <a16:creationId xmlns:a16="http://schemas.microsoft.com/office/drawing/2014/main" id="{7A1C5797-382F-967C-B9A1-AF00AB01B2DE}"/>
              </a:ext>
            </a:extLst>
          </p:cNvPr>
          <p:cNvGraphicFramePr>
            <a:graphicFrameLocks/>
          </p:cNvGraphicFramePr>
          <p:nvPr>
            <p:extLst>
              <p:ext uri="{D42A27DB-BD31-4B8C-83A1-F6EECF244321}">
                <p14:modId xmlns:p14="http://schemas.microsoft.com/office/powerpoint/2010/main" val="3702196598"/>
              </p:ext>
            </p:extLst>
          </p:nvPr>
        </p:nvGraphicFramePr>
        <p:xfrm>
          <a:off x="845863" y="1093076"/>
          <a:ext cx="10553561" cy="501921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5FE83BA-6858-7A3A-7CA2-77379FA2067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ECCA445-3CE3-529A-D311-68F3CE7FAEC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16810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F2A078-6EE9-303F-6B60-13C281C889A6}"/>
              </a:ext>
            </a:extLst>
          </p:cNvPr>
          <p:cNvSpPr txBox="1">
            <a:spLocks/>
          </p:cNvSpPr>
          <p:nvPr/>
        </p:nvSpPr>
        <p:spPr>
          <a:xfrm>
            <a:off x="425680" y="-32628"/>
            <a:ext cx="9604004" cy="1273376"/>
          </a:xfrm>
          <a:prstGeom prst="rect">
            <a:avLst/>
          </a:prstGeom>
        </p:spPr>
        <p:txBody>
          <a:bodyPr vert="horz" lIns="91440" tIns="45720" rIns="91440" bIns="45720" rtlCol="0" anchor="ctr">
            <a:normAutofit/>
          </a:bodyPr>
          <a:lstStyle>
            <a:lvl1pPr algn="l" defTabSz="685859" rtl="0" eaLnBrk="1" latinLnBrk="0" hangingPunct="1">
              <a:lnSpc>
                <a:spcPct val="90000"/>
              </a:lnSpc>
              <a:spcBef>
                <a:spcPct val="0"/>
              </a:spcBef>
              <a:buNone/>
              <a:defRPr sz="3300" kern="1200">
                <a:solidFill>
                  <a:schemeClr val="bg1"/>
                </a:solidFill>
                <a:latin typeface="+mj-lt"/>
                <a:ea typeface="+mj-ea"/>
                <a:cs typeface="+mj-cs"/>
              </a:defRPr>
            </a:lvl1pPr>
          </a:lstStyle>
          <a:p>
            <a:r>
              <a:rPr lang="en-US" sz="44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Transfer: UC</a:t>
            </a:r>
          </a:p>
        </p:txBody>
      </p:sp>
      <p:sp>
        <p:nvSpPr>
          <p:cNvPr id="4" name="TextBox 3">
            <a:extLst>
              <a:ext uri="{FF2B5EF4-FFF2-40B4-BE49-F238E27FC236}">
                <a16:creationId xmlns:a16="http://schemas.microsoft.com/office/drawing/2014/main" id="{957C818F-B3BB-021D-E976-96ACA9172BD9}"/>
              </a:ext>
            </a:extLst>
          </p:cNvPr>
          <p:cNvSpPr txBox="1"/>
          <p:nvPr/>
        </p:nvSpPr>
        <p:spPr>
          <a:xfrm>
            <a:off x="1060148" y="3567919"/>
            <a:ext cx="1248936" cy="276999"/>
          </a:xfrm>
          <a:prstGeom prst="rect">
            <a:avLst/>
          </a:prstGeom>
          <a:solidFill>
            <a:schemeClr val="accent1">
              <a:lumMod val="60000"/>
              <a:lumOff val="40000"/>
            </a:schemeClr>
          </a:solidFill>
        </p:spPr>
        <p:txBody>
          <a:bodyPr wrap="square" rtlCol="0">
            <a:spAutoFit/>
          </a:bodyPr>
          <a:lstStyle/>
          <a:p>
            <a:pPr algn="ctr"/>
            <a:r>
              <a:rPr lang="en-US" sz="1200" dirty="0">
                <a:latin typeface="Franklin Gothic Medium" panose="020B0603020102020204" pitchFamily="34" charset="0"/>
              </a:rPr>
              <a:t>Total N = 169</a:t>
            </a:r>
          </a:p>
        </p:txBody>
      </p:sp>
      <p:sp>
        <p:nvSpPr>
          <p:cNvPr id="5" name="TextBox 4">
            <a:extLst>
              <a:ext uri="{FF2B5EF4-FFF2-40B4-BE49-F238E27FC236}">
                <a16:creationId xmlns:a16="http://schemas.microsoft.com/office/drawing/2014/main" id="{95918C17-0A2F-7756-4F42-1BA711C663AE}"/>
              </a:ext>
            </a:extLst>
          </p:cNvPr>
          <p:cNvSpPr txBox="1"/>
          <p:nvPr/>
        </p:nvSpPr>
        <p:spPr>
          <a:xfrm>
            <a:off x="2475200" y="3553072"/>
            <a:ext cx="1071370" cy="276999"/>
          </a:xfrm>
          <a:prstGeom prst="rect">
            <a:avLst/>
          </a:prstGeom>
          <a:solidFill>
            <a:schemeClr val="accent1">
              <a:lumMod val="60000"/>
              <a:lumOff val="40000"/>
            </a:schemeClr>
          </a:solidFill>
        </p:spPr>
        <p:txBody>
          <a:bodyPr wrap="square" rtlCol="0">
            <a:spAutoFit/>
          </a:bodyPr>
          <a:lstStyle/>
          <a:p>
            <a:pPr algn="ctr"/>
            <a:r>
              <a:rPr lang="en-US" sz="1200" dirty="0">
                <a:latin typeface="Franklin Gothic Medium" panose="020B0603020102020204" pitchFamily="34" charset="0"/>
              </a:rPr>
              <a:t>Total N = 274</a:t>
            </a:r>
          </a:p>
        </p:txBody>
      </p:sp>
      <p:sp>
        <p:nvSpPr>
          <p:cNvPr id="6" name="TextBox 5">
            <a:extLst>
              <a:ext uri="{FF2B5EF4-FFF2-40B4-BE49-F238E27FC236}">
                <a16:creationId xmlns:a16="http://schemas.microsoft.com/office/drawing/2014/main" id="{C4EB69F0-B4E1-E4E3-4B85-B0098B0398B6}"/>
              </a:ext>
            </a:extLst>
          </p:cNvPr>
          <p:cNvSpPr txBox="1"/>
          <p:nvPr/>
        </p:nvSpPr>
        <p:spPr>
          <a:xfrm>
            <a:off x="3797418" y="3564407"/>
            <a:ext cx="1071370" cy="276999"/>
          </a:xfrm>
          <a:prstGeom prst="rect">
            <a:avLst/>
          </a:prstGeom>
          <a:solidFill>
            <a:schemeClr val="accent1">
              <a:lumMod val="60000"/>
              <a:lumOff val="40000"/>
            </a:schemeClr>
          </a:solidFill>
        </p:spPr>
        <p:txBody>
          <a:bodyPr wrap="square" rtlCol="0">
            <a:spAutoFit/>
          </a:bodyPr>
          <a:lstStyle/>
          <a:p>
            <a:pPr algn="ctr"/>
            <a:r>
              <a:rPr lang="en-US" sz="1200" dirty="0">
                <a:latin typeface="Franklin Gothic Medium" panose="020B0603020102020204" pitchFamily="34" charset="0"/>
              </a:rPr>
              <a:t>Total N = 240</a:t>
            </a:r>
          </a:p>
        </p:txBody>
      </p:sp>
      <p:sp>
        <p:nvSpPr>
          <p:cNvPr id="7" name="TextBox 6">
            <a:extLst>
              <a:ext uri="{FF2B5EF4-FFF2-40B4-BE49-F238E27FC236}">
                <a16:creationId xmlns:a16="http://schemas.microsoft.com/office/drawing/2014/main" id="{3559649F-C54F-06E3-50E6-FD0FE3B78914}"/>
              </a:ext>
            </a:extLst>
          </p:cNvPr>
          <p:cNvSpPr txBox="1"/>
          <p:nvPr/>
        </p:nvSpPr>
        <p:spPr>
          <a:xfrm>
            <a:off x="5034904" y="3564407"/>
            <a:ext cx="1071370" cy="276999"/>
          </a:xfrm>
          <a:prstGeom prst="rect">
            <a:avLst/>
          </a:prstGeom>
          <a:solidFill>
            <a:schemeClr val="accent1">
              <a:lumMod val="60000"/>
              <a:lumOff val="40000"/>
            </a:schemeClr>
          </a:solidFill>
        </p:spPr>
        <p:txBody>
          <a:bodyPr wrap="square" rtlCol="0">
            <a:spAutoFit/>
          </a:bodyPr>
          <a:lstStyle/>
          <a:p>
            <a:pPr algn="ctr"/>
            <a:r>
              <a:rPr lang="en-US" sz="1200" dirty="0">
                <a:latin typeface="Franklin Gothic Medium" panose="020B0603020102020204" pitchFamily="34" charset="0"/>
              </a:rPr>
              <a:t>Total N = 285</a:t>
            </a:r>
          </a:p>
        </p:txBody>
      </p:sp>
      <p:sp>
        <p:nvSpPr>
          <p:cNvPr id="8" name="TextBox 7">
            <a:extLst>
              <a:ext uri="{FF2B5EF4-FFF2-40B4-BE49-F238E27FC236}">
                <a16:creationId xmlns:a16="http://schemas.microsoft.com/office/drawing/2014/main" id="{6AAE8004-A47A-565B-9D33-7E012BE82555}"/>
              </a:ext>
            </a:extLst>
          </p:cNvPr>
          <p:cNvSpPr txBox="1"/>
          <p:nvPr/>
        </p:nvSpPr>
        <p:spPr>
          <a:xfrm>
            <a:off x="7509876" y="3509470"/>
            <a:ext cx="1071370" cy="276999"/>
          </a:xfrm>
          <a:prstGeom prst="rect">
            <a:avLst/>
          </a:prstGeom>
          <a:solidFill>
            <a:schemeClr val="accent1">
              <a:lumMod val="60000"/>
              <a:lumOff val="40000"/>
            </a:schemeClr>
          </a:solidFill>
        </p:spPr>
        <p:txBody>
          <a:bodyPr wrap="square" rtlCol="0">
            <a:spAutoFit/>
          </a:bodyPr>
          <a:lstStyle/>
          <a:p>
            <a:pPr algn="ctr"/>
            <a:r>
              <a:rPr lang="en-US" sz="1200" dirty="0">
                <a:latin typeface="Franklin Gothic Medium" panose="020B0603020102020204" pitchFamily="34" charset="0"/>
              </a:rPr>
              <a:t>Total N = 284</a:t>
            </a:r>
          </a:p>
        </p:txBody>
      </p:sp>
      <p:sp>
        <p:nvSpPr>
          <p:cNvPr id="9" name="Rectangle 8">
            <a:extLst>
              <a:ext uri="{FF2B5EF4-FFF2-40B4-BE49-F238E27FC236}">
                <a16:creationId xmlns:a16="http://schemas.microsoft.com/office/drawing/2014/main" id="{8411F6FB-8BD3-D1B2-93A9-202542766DA8}"/>
              </a:ext>
            </a:extLst>
          </p:cNvPr>
          <p:cNvSpPr/>
          <p:nvPr/>
        </p:nvSpPr>
        <p:spPr>
          <a:xfrm>
            <a:off x="2725453" y="4154103"/>
            <a:ext cx="7433161" cy="2246769"/>
          </a:xfrm>
          <a:prstGeom prst="rect">
            <a:avLst/>
          </a:prstGeom>
          <a:solidFill>
            <a:schemeClr val="bg1"/>
          </a:solidFill>
          <a:ln>
            <a:noFill/>
          </a:ln>
        </p:spPr>
        <p:txBody>
          <a:bodyPr wrap="square">
            <a:spAutoFit/>
          </a:bodyPr>
          <a:lstStyle/>
          <a:p>
            <a:pPr marL="342900" indent="-342900">
              <a:buFont typeface="+mj-lt"/>
              <a:buAutoNum type="arabicPeriod"/>
            </a:pPr>
            <a:r>
              <a:rPr lang="en-US" sz="1400" dirty="0">
                <a:latin typeface="Arial" panose="020B0604020202020204" pitchFamily="34" charset="0"/>
                <a:cs typeface="Arial" panose="020B0604020202020204" pitchFamily="34" charset="0"/>
              </a:rPr>
              <a:t>Social Sciences	= 152</a:t>
            </a:r>
          </a:p>
          <a:p>
            <a:pPr marL="342900" indent="-342900">
              <a:buFont typeface="+mj-lt"/>
              <a:buAutoNum type="arabicPeriod"/>
            </a:pPr>
            <a:r>
              <a:rPr lang="en-US" sz="1400" dirty="0">
                <a:latin typeface="Arial" panose="020B0604020202020204" pitchFamily="34" charset="0"/>
                <a:cs typeface="Arial" panose="020B0604020202020204" pitchFamily="34" charset="0"/>
              </a:rPr>
              <a:t>Mathematics and Statistics = 51</a:t>
            </a:r>
          </a:p>
          <a:p>
            <a:pPr marL="342900" indent="-342900">
              <a:buFont typeface="+mj-lt"/>
              <a:buAutoNum type="arabicPeriod"/>
            </a:pPr>
            <a:r>
              <a:rPr lang="en-US" sz="1400" dirty="0">
                <a:latin typeface="Arial" panose="020B0604020202020204" pitchFamily="34" charset="0"/>
                <a:cs typeface="Arial" panose="020B0604020202020204" pitchFamily="34" charset="0"/>
              </a:rPr>
              <a:t>Multi/Interdisciplinary Studies = 51</a:t>
            </a:r>
          </a:p>
          <a:p>
            <a:pPr marL="342900" indent="-342900">
              <a:buFont typeface="+mj-lt"/>
              <a:buAutoNum type="arabicPeriod"/>
            </a:pPr>
            <a:r>
              <a:rPr lang="en-US" sz="1400" dirty="0">
                <a:latin typeface="Arial" panose="020B0604020202020204" pitchFamily="34" charset="0"/>
                <a:cs typeface="Arial" panose="020B0604020202020204" pitchFamily="34" charset="0"/>
              </a:rPr>
              <a:t>Biological and Biomedical Sciences = 37</a:t>
            </a:r>
          </a:p>
          <a:p>
            <a:pPr marL="342900" indent="-342900">
              <a:buFont typeface="+mj-lt"/>
              <a:buAutoNum type="arabicPeriod"/>
            </a:pPr>
            <a:r>
              <a:rPr lang="en-US" sz="1400" dirty="0">
                <a:latin typeface="Arial" panose="020B0604020202020204" pitchFamily="34" charset="0"/>
                <a:cs typeface="Arial" panose="020B0604020202020204" pitchFamily="34" charset="0"/>
              </a:rPr>
              <a:t>Psychology = 33</a:t>
            </a:r>
          </a:p>
          <a:p>
            <a:pPr marL="342900" indent="-342900">
              <a:buFont typeface="+mj-lt"/>
              <a:buAutoNum type="arabicPeriod"/>
            </a:pPr>
            <a:r>
              <a:rPr lang="en-US" sz="1400" dirty="0">
                <a:latin typeface="Arial" panose="020B0604020202020204" pitchFamily="34" charset="0"/>
                <a:cs typeface="Arial" panose="020B0604020202020204" pitchFamily="34" charset="0"/>
              </a:rPr>
              <a:t>Visual and Performing Arts = 28</a:t>
            </a:r>
          </a:p>
          <a:p>
            <a:pPr marL="342900" indent="-342900">
              <a:buFont typeface="+mj-lt"/>
              <a:buAutoNum type="arabicPeriod"/>
            </a:pPr>
            <a:r>
              <a:rPr lang="en-US" sz="1400" dirty="0">
                <a:latin typeface="Arial" panose="020B0604020202020204" pitchFamily="34" charset="0"/>
                <a:cs typeface="Arial" panose="020B0604020202020204" pitchFamily="34" charset="0"/>
              </a:rPr>
              <a:t>Natural Resources and Conservation = 26</a:t>
            </a:r>
          </a:p>
          <a:p>
            <a:pPr marL="342900" indent="-342900">
              <a:buFont typeface="+mj-lt"/>
              <a:buAutoNum type="arabicPeriod"/>
            </a:pPr>
            <a:r>
              <a:rPr lang="en-US" sz="1400" dirty="0">
                <a:latin typeface="Arial" panose="020B0604020202020204" pitchFamily="34" charset="0"/>
                <a:cs typeface="Arial" panose="020B0604020202020204" pitchFamily="34" charset="0"/>
              </a:rPr>
              <a:t>Business, Management, Marketing, and Related Support Services = 26</a:t>
            </a:r>
          </a:p>
          <a:p>
            <a:pPr marL="342900" indent="-342900">
              <a:buFont typeface="+mj-lt"/>
              <a:buAutoNum type="arabicPeriod"/>
            </a:pPr>
            <a:r>
              <a:rPr lang="en-US" sz="1400" dirty="0">
                <a:latin typeface="Arial" panose="020B0604020202020204" pitchFamily="34" charset="0"/>
                <a:cs typeface="Arial" panose="020B0604020202020204" pitchFamily="34" charset="0"/>
              </a:rPr>
              <a:t>Area, Ethnic, Cultural, Gender, and Group Studies = 25</a:t>
            </a:r>
          </a:p>
          <a:p>
            <a:pPr marL="342900" indent="-342900">
              <a:buFont typeface="+mj-lt"/>
              <a:buAutoNum type="arabicPeriod"/>
            </a:pPr>
            <a:r>
              <a:rPr lang="en-US" sz="1400" dirty="0">
                <a:latin typeface="Arial" panose="020B0604020202020204" pitchFamily="34" charset="0"/>
                <a:cs typeface="Arial" panose="020B0604020202020204" pitchFamily="34" charset="0"/>
              </a:rPr>
              <a:t>Computer and Information Sciences and Support Services = 22</a:t>
            </a:r>
          </a:p>
        </p:txBody>
      </p:sp>
      <p:sp>
        <p:nvSpPr>
          <p:cNvPr id="10" name="TextBox 9">
            <a:extLst>
              <a:ext uri="{FF2B5EF4-FFF2-40B4-BE49-F238E27FC236}">
                <a16:creationId xmlns:a16="http://schemas.microsoft.com/office/drawing/2014/main" id="{E9954D10-E96E-1E91-1658-026B3CC238A2}"/>
              </a:ext>
            </a:extLst>
          </p:cNvPr>
          <p:cNvSpPr txBox="1"/>
          <p:nvPr/>
        </p:nvSpPr>
        <p:spPr>
          <a:xfrm>
            <a:off x="1149500" y="4154103"/>
            <a:ext cx="1522891" cy="276999"/>
          </a:xfrm>
          <a:prstGeom prst="rect">
            <a:avLst/>
          </a:prstGeom>
          <a:solidFill>
            <a:schemeClr val="accent1">
              <a:lumMod val="60000"/>
              <a:lumOff val="40000"/>
            </a:schemeClr>
          </a:solidFill>
        </p:spPr>
        <p:txBody>
          <a:bodyPr wrap="square" rtlCol="0">
            <a:spAutoFit/>
          </a:bodyPr>
          <a:lstStyle/>
          <a:p>
            <a:pPr algn="ctr"/>
            <a:r>
              <a:rPr lang="en-US" sz="1200" dirty="0">
                <a:latin typeface="Franklin Gothic Medium" panose="020B0603020102020204" pitchFamily="34" charset="0"/>
              </a:rPr>
              <a:t>TOP F20 MAJORS</a:t>
            </a:r>
          </a:p>
        </p:txBody>
      </p:sp>
      <p:pic>
        <p:nvPicPr>
          <p:cNvPr id="11" name="Picture 10">
            <a:extLst>
              <a:ext uri="{FF2B5EF4-FFF2-40B4-BE49-F238E27FC236}">
                <a16:creationId xmlns:a16="http://schemas.microsoft.com/office/drawing/2014/main" id="{2AB48404-91EF-FD89-3883-196DAF1E2FF7}"/>
              </a:ext>
            </a:extLst>
          </p:cNvPr>
          <p:cNvPicPr>
            <a:picLocks noChangeAspect="1"/>
          </p:cNvPicPr>
          <p:nvPr/>
        </p:nvPicPr>
        <p:blipFill>
          <a:blip r:embed="rId2"/>
          <a:stretch>
            <a:fillRect/>
          </a:stretch>
        </p:blipFill>
        <p:spPr>
          <a:xfrm>
            <a:off x="514617" y="971694"/>
            <a:ext cx="10982874" cy="2376836"/>
          </a:xfrm>
          <a:prstGeom prst="rect">
            <a:avLst/>
          </a:prstGeom>
        </p:spPr>
      </p:pic>
      <p:sp>
        <p:nvSpPr>
          <p:cNvPr id="12" name="TextBox 11">
            <a:extLst>
              <a:ext uri="{FF2B5EF4-FFF2-40B4-BE49-F238E27FC236}">
                <a16:creationId xmlns:a16="http://schemas.microsoft.com/office/drawing/2014/main" id="{04F49513-1D6D-4EF3-366C-C7B534646E57}"/>
              </a:ext>
            </a:extLst>
          </p:cNvPr>
          <p:cNvSpPr txBox="1"/>
          <p:nvPr/>
        </p:nvSpPr>
        <p:spPr>
          <a:xfrm>
            <a:off x="6272390" y="3547367"/>
            <a:ext cx="1071370" cy="276999"/>
          </a:xfrm>
          <a:prstGeom prst="rect">
            <a:avLst/>
          </a:prstGeom>
          <a:solidFill>
            <a:schemeClr val="accent1">
              <a:lumMod val="60000"/>
              <a:lumOff val="40000"/>
            </a:schemeClr>
          </a:solidFill>
        </p:spPr>
        <p:txBody>
          <a:bodyPr wrap="square" rtlCol="0">
            <a:spAutoFit/>
          </a:bodyPr>
          <a:lstStyle/>
          <a:p>
            <a:pPr algn="ctr"/>
            <a:r>
              <a:rPr lang="en-US" sz="1200" dirty="0">
                <a:latin typeface="Franklin Gothic Medium" panose="020B0603020102020204" pitchFamily="34" charset="0"/>
              </a:rPr>
              <a:t>Total N = 275</a:t>
            </a:r>
          </a:p>
        </p:txBody>
      </p:sp>
      <p:sp>
        <p:nvSpPr>
          <p:cNvPr id="13" name="Rounded Rectangle 12">
            <a:extLst>
              <a:ext uri="{FF2B5EF4-FFF2-40B4-BE49-F238E27FC236}">
                <a16:creationId xmlns:a16="http://schemas.microsoft.com/office/drawing/2014/main" id="{A68FA559-E9A8-8AE4-67FD-18789144C834}"/>
              </a:ext>
            </a:extLst>
          </p:cNvPr>
          <p:cNvSpPr/>
          <p:nvPr/>
        </p:nvSpPr>
        <p:spPr>
          <a:xfrm>
            <a:off x="9327531" y="1694718"/>
            <a:ext cx="365760" cy="59436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077B6620-55FA-43FA-9A03-905696D0C6A0}"/>
              </a:ext>
            </a:extLst>
          </p:cNvPr>
          <p:cNvSpPr/>
          <p:nvPr/>
        </p:nvSpPr>
        <p:spPr>
          <a:xfrm>
            <a:off x="7901066" y="1627963"/>
            <a:ext cx="365760" cy="59436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6F7FDE9-B1A3-E133-F5F6-6304F2D2A2C3}"/>
              </a:ext>
            </a:extLst>
          </p:cNvPr>
          <p:cNvSpPr/>
          <p:nvPr/>
        </p:nvSpPr>
        <p:spPr>
          <a:xfrm>
            <a:off x="6442033" y="1313339"/>
            <a:ext cx="437355" cy="59436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685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22E00-CFA6-8743-F006-B91FAD5CB4B2}"/>
              </a:ext>
            </a:extLst>
          </p:cNvPr>
          <p:cNvSpPr txBox="1">
            <a:spLocks/>
          </p:cNvSpPr>
          <p:nvPr/>
        </p:nvSpPr>
        <p:spPr>
          <a:xfrm>
            <a:off x="416298" y="3148167"/>
            <a:ext cx="11222424" cy="1745396"/>
          </a:xfrm>
          <a:prstGeom prst="rect">
            <a:avLst/>
          </a:prstGeom>
        </p:spPr>
        <p:txBody>
          <a:bodyPr>
            <a:normAutofit fontScale="92500"/>
          </a:bodyPr>
          <a:lstStyle>
            <a:lvl1pPr algn="l" defTabSz="685859" rtl="0" eaLnBrk="1" latinLnBrk="0" hangingPunct="1">
              <a:lnSpc>
                <a:spcPct val="90000"/>
              </a:lnSpc>
              <a:spcBef>
                <a:spcPct val="0"/>
              </a:spcBef>
              <a:buNone/>
              <a:defRPr sz="3300" kern="1200">
                <a:solidFill>
                  <a:schemeClr val="tx1"/>
                </a:solidFill>
                <a:latin typeface="+mj-lt"/>
                <a:ea typeface="+mj-ea"/>
                <a:cs typeface="+mj-cs"/>
              </a:defRPr>
            </a:lvl1pPr>
          </a:lstStyle>
          <a:p>
            <a:pPr lvl="1" algn="ctr"/>
            <a:r>
              <a:rPr lang="en-US" sz="5400" dirty="0">
                <a:solidFill>
                  <a:srgbClr val="009193"/>
                </a:solidFill>
                <a:latin typeface="Franklin Gothic Medium Cond" panose="020B0606030402020204" pitchFamily="34" charset="0"/>
              </a:rPr>
              <a:t>EDUCATIONAL MASTER PLAN 2023 - 2027 </a:t>
            </a:r>
          </a:p>
          <a:p>
            <a:pPr lvl="1" algn="ctr"/>
            <a:r>
              <a:rPr lang="en-US" sz="5400" dirty="0">
                <a:solidFill>
                  <a:srgbClr val="009193"/>
                </a:solidFill>
                <a:latin typeface="Franklin Gothic Medium Cond" panose="020B0606030402020204" pitchFamily="34" charset="0"/>
              </a:rPr>
              <a:t>AN OVERVIEW</a:t>
            </a:r>
          </a:p>
        </p:txBody>
      </p:sp>
    </p:spTree>
    <p:extLst>
      <p:ext uri="{BB962C8B-B14F-4D97-AF65-F5344CB8AC3E}">
        <p14:creationId xmlns:p14="http://schemas.microsoft.com/office/powerpoint/2010/main" val="1296503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Overview of Slides"/>
          <p:cNvSpPr txBox="1">
            <a:spLocks noGrp="1"/>
          </p:cNvSpPr>
          <p:nvPr>
            <p:ph type="title"/>
          </p:nvPr>
        </p:nvSpPr>
        <p:spPr>
          <a:prstGeom prst="rect">
            <a:avLst/>
          </a:prstGeom>
        </p:spPr>
        <p:txBody>
          <a:bodyPr/>
          <a:lstStyle/>
          <a:p>
            <a:r>
              <a:rPr b="1" dirty="0">
                <a:solidFill>
                  <a:srgbClr val="007088"/>
                </a:solidFill>
              </a:rPr>
              <a:t>Overview of </a:t>
            </a:r>
            <a:r>
              <a:rPr lang="en-US" b="1" dirty="0">
                <a:solidFill>
                  <a:srgbClr val="007088"/>
                </a:solidFill>
              </a:rPr>
              <a:t>Research</a:t>
            </a:r>
            <a:endParaRPr b="1" dirty="0">
              <a:solidFill>
                <a:srgbClr val="007088"/>
              </a:solidFill>
            </a:endParaRPr>
          </a:p>
        </p:txBody>
      </p:sp>
      <p:sp>
        <p:nvSpPr>
          <p:cNvPr id="162" name="Demographics (Albany, Berkeley, Emeryville, Oakland)…"/>
          <p:cNvSpPr txBox="1">
            <a:spLocks noGrp="1"/>
          </p:cNvSpPr>
          <p:nvPr>
            <p:ph idx="1"/>
          </p:nvPr>
        </p:nvSpPr>
        <p:spPr>
          <a:prstGeom prst="rect">
            <a:avLst/>
          </a:prstGeom>
        </p:spPr>
        <p:txBody>
          <a:bodyPr>
            <a:noAutofit/>
          </a:bodyPr>
          <a:lstStyle/>
          <a:p>
            <a:pPr marL="0" indent="0" defTabSz="266987">
              <a:spcBef>
                <a:spcPts val="1898"/>
              </a:spcBef>
              <a:buNone/>
              <a:defRPr sz="2470"/>
            </a:pPr>
            <a:r>
              <a:rPr lang="en-US" sz="2400" b="1" dirty="0">
                <a:solidFill>
                  <a:schemeClr val="tx2"/>
                </a:solidFill>
                <a:latin typeface="+mj-lt"/>
              </a:rPr>
              <a:t>Service Area </a:t>
            </a:r>
            <a:r>
              <a:rPr sz="2400" b="1" dirty="0">
                <a:solidFill>
                  <a:schemeClr val="tx2"/>
                </a:solidFill>
                <a:latin typeface="+mj-lt"/>
              </a:rPr>
              <a:t>Demographics (Albany, Berkeley, Emeryville, Oakland)</a:t>
            </a:r>
            <a:endParaRPr lang="en-US" sz="2400" b="1" dirty="0">
              <a:solidFill>
                <a:schemeClr val="tx2"/>
              </a:solidFill>
              <a:latin typeface="+mj-lt"/>
            </a:endParaRPr>
          </a:p>
          <a:p>
            <a:pPr marL="464327" lvl="1" indent="-232164" defTabSz="266987">
              <a:spcBef>
                <a:spcPts val="1898"/>
              </a:spcBef>
              <a:defRPr sz="2470"/>
            </a:pPr>
            <a:r>
              <a:rPr dirty="0">
                <a:solidFill>
                  <a:schemeClr val="tx2"/>
                </a:solidFill>
                <a:latin typeface="+mj-lt"/>
              </a:rPr>
              <a:t>Future Pipeline of Students</a:t>
            </a:r>
            <a:r>
              <a:rPr lang="en-US" dirty="0">
                <a:solidFill>
                  <a:schemeClr val="tx2"/>
                </a:solidFill>
                <a:latin typeface="+mj-lt"/>
              </a:rPr>
              <a:t> from feeder schools</a:t>
            </a:r>
            <a:endParaRPr dirty="0">
              <a:solidFill>
                <a:schemeClr val="tx2"/>
              </a:solidFill>
              <a:latin typeface="+mj-lt"/>
            </a:endParaRPr>
          </a:p>
          <a:p>
            <a:pPr marL="464327" lvl="1" indent="-232164" defTabSz="266987">
              <a:spcBef>
                <a:spcPts val="1898"/>
              </a:spcBef>
              <a:defRPr sz="2470"/>
            </a:pPr>
            <a:r>
              <a:rPr dirty="0">
                <a:solidFill>
                  <a:schemeClr val="tx2"/>
                </a:solidFill>
                <a:latin typeface="+mj-lt"/>
              </a:rPr>
              <a:t>Poverty</a:t>
            </a:r>
            <a:r>
              <a:rPr lang="en-US" dirty="0">
                <a:solidFill>
                  <a:schemeClr val="tx2"/>
                </a:solidFill>
                <a:latin typeface="+mj-lt"/>
              </a:rPr>
              <a:t> &amp;</a:t>
            </a:r>
            <a:r>
              <a:rPr dirty="0">
                <a:solidFill>
                  <a:schemeClr val="tx2"/>
                </a:solidFill>
                <a:latin typeface="+mj-lt"/>
              </a:rPr>
              <a:t> Living Wage</a:t>
            </a:r>
            <a:r>
              <a:rPr lang="en-US" dirty="0">
                <a:solidFill>
                  <a:schemeClr val="tx2"/>
                </a:solidFill>
                <a:latin typeface="+mj-lt"/>
              </a:rPr>
              <a:t> scan</a:t>
            </a:r>
            <a:endParaRPr dirty="0">
              <a:solidFill>
                <a:schemeClr val="tx2"/>
              </a:solidFill>
              <a:latin typeface="+mj-lt"/>
            </a:endParaRPr>
          </a:p>
          <a:p>
            <a:pPr marL="464327" lvl="1" indent="-232164" defTabSz="266987">
              <a:spcBef>
                <a:spcPts val="1898"/>
              </a:spcBef>
              <a:defRPr sz="2470"/>
            </a:pPr>
            <a:r>
              <a:rPr lang="en-US" dirty="0">
                <a:solidFill>
                  <a:schemeClr val="tx2"/>
                </a:solidFill>
                <a:latin typeface="+mj-lt"/>
              </a:rPr>
              <a:t>Career &amp; e</a:t>
            </a:r>
            <a:r>
              <a:rPr dirty="0">
                <a:solidFill>
                  <a:schemeClr val="tx2"/>
                </a:solidFill>
                <a:latin typeface="+mj-lt"/>
              </a:rPr>
              <a:t>mployment</a:t>
            </a:r>
            <a:r>
              <a:rPr lang="en-US" dirty="0">
                <a:solidFill>
                  <a:schemeClr val="tx2"/>
                </a:solidFill>
                <a:latin typeface="+mj-lt"/>
              </a:rPr>
              <a:t> projections</a:t>
            </a:r>
            <a:endParaRPr dirty="0">
              <a:solidFill>
                <a:schemeClr val="tx2"/>
              </a:solidFill>
              <a:latin typeface="+mj-lt"/>
            </a:endParaRPr>
          </a:p>
          <a:p>
            <a:pPr marL="0" indent="0" defTabSz="266987">
              <a:spcBef>
                <a:spcPts val="1898"/>
              </a:spcBef>
              <a:buNone/>
              <a:defRPr sz="2470"/>
            </a:pPr>
            <a:r>
              <a:rPr sz="2400" b="1" dirty="0">
                <a:solidFill>
                  <a:schemeClr val="tx2"/>
                </a:solidFill>
                <a:latin typeface="+mj-lt"/>
              </a:rPr>
              <a:t>Summary from Research Reports and Literature</a:t>
            </a:r>
          </a:p>
          <a:p>
            <a:pPr marL="464327" lvl="1" indent="-232164" defTabSz="266987">
              <a:spcBef>
                <a:spcPts val="1898"/>
              </a:spcBef>
              <a:defRPr sz="2470"/>
            </a:pPr>
            <a:r>
              <a:rPr dirty="0">
                <a:solidFill>
                  <a:schemeClr val="tx2"/>
                </a:solidFill>
                <a:latin typeface="+mj-lt"/>
              </a:rPr>
              <a:t>Barriers to student success</a:t>
            </a:r>
            <a:r>
              <a:rPr lang="en-US" dirty="0">
                <a:solidFill>
                  <a:schemeClr val="tx2"/>
                </a:solidFill>
                <a:latin typeface="+mj-lt"/>
              </a:rPr>
              <a:t> </a:t>
            </a:r>
            <a:endParaRPr dirty="0">
              <a:solidFill>
                <a:schemeClr val="tx2"/>
              </a:solidFill>
              <a:latin typeface="+mj-lt"/>
            </a:endParaRPr>
          </a:p>
          <a:p>
            <a:pPr marL="464327" lvl="1" indent="-232164" defTabSz="266987">
              <a:spcBef>
                <a:spcPts val="1898"/>
              </a:spcBef>
              <a:defRPr sz="2470"/>
            </a:pPr>
            <a:r>
              <a:rPr dirty="0">
                <a:solidFill>
                  <a:schemeClr val="tx2"/>
                </a:solidFill>
                <a:latin typeface="+mj-lt"/>
              </a:rPr>
              <a:t>Programs and initiatives that enabled student success </a:t>
            </a:r>
            <a:r>
              <a:rPr lang="en-US" dirty="0">
                <a:solidFill>
                  <a:schemeClr val="tx2"/>
                </a:solidFill>
                <a:latin typeface="+mj-lt"/>
              </a:rPr>
              <a:t>focused </a:t>
            </a:r>
            <a:r>
              <a:rPr dirty="0">
                <a:solidFill>
                  <a:schemeClr val="tx2"/>
                </a:solidFill>
                <a:latin typeface="+mj-lt"/>
              </a:rPr>
              <a:t>on poverty, equity, and gentrification.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reliminary Strategic Priorities"/>
          <p:cNvSpPr txBox="1">
            <a:spLocks noGrp="1"/>
          </p:cNvSpPr>
          <p:nvPr>
            <p:ph type="title" idx="4294967295"/>
          </p:nvPr>
        </p:nvSpPr>
        <p:spPr>
          <a:xfrm>
            <a:off x="665586" y="520573"/>
            <a:ext cx="10445327" cy="901700"/>
          </a:xfrm>
          <a:prstGeom prst="rect">
            <a:avLst/>
          </a:prstGeom>
        </p:spPr>
        <p:txBody>
          <a:bodyPr/>
          <a:lstStyle/>
          <a:p>
            <a:r>
              <a:rPr b="1" dirty="0">
                <a:solidFill>
                  <a:srgbClr val="007088"/>
                </a:solidFill>
                <a:latin typeface="Century Gothic" panose="020B0502020202020204" pitchFamily="34" charset="0"/>
              </a:rPr>
              <a:t>Preliminary Strategic Priorities</a:t>
            </a:r>
            <a:r>
              <a:rPr lang="en-US" b="1" dirty="0">
                <a:solidFill>
                  <a:srgbClr val="007088"/>
                </a:solidFill>
                <a:latin typeface="Century Gothic" panose="020B0502020202020204" pitchFamily="34" charset="0"/>
              </a:rPr>
              <a:t> for EMP</a:t>
            </a:r>
            <a:endParaRPr b="1" dirty="0">
              <a:solidFill>
                <a:srgbClr val="007088"/>
              </a:solidFill>
              <a:latin typeface="Century Gothic" panose="020B0502020202020204" pitchFamily="34" charset="0"/>
            </a:endParaRPr>
          </a:p>
        </p:txBody>
      </p:sp>
      <p:sp>
        <p:nvSpPr>
          <p:cNvPr id="158" name="Student Completion…"/>
          <p:cNvSpPr txBox="1">
            <a:spLocks noGrp="1"/>
          </p:cNvSpPr>
          <p:nvPr>
            <p:ph type="body" idx="4294967295"/>
          </p:nvPr>
        </p:nvSpPr>
        <p:spPr>
          <a:xfrm>
            <a:off x="722376" y="1809229"/>
            <a:ext cx="10388537" cy="4351337"/>
          </a:xfrm>
          <a:prstGeom prst="rect">
            <a:avLst/>
          </a:prstGeom>
        </p:spPr>
        <p:txBody>
          <a:bodyPr/>
          <a:lstStyle/>
          <a:p>
            <a:pPr marL="344488" indent="-336550" defTabSz="291633">
              <a:spcBef>
                <a:spcPts val="2039"/>
              </a:spcBef>
              <a:buSzPct val="100000"/>
              <a:buAutoNum type="arabicPeriod"/>
              <a:defRPr sz="2698"/>
            </a:pPr>
            <a:r>
              <a:rPr sz="1863" b="1" dirty="0">
                <a:solidFill>
                  <a:schemeClr val="tx2"/>
                </a:solidFill>
                <a:latin typeface="+mj-lt"/>
              </a:rPr>
              <a:t>Student Completion</a:t>
            </a:r>
            <a:endParaRPr lang="en-US" sz="1863" b="1" dirty="0">
              <a:solidFill>
                <a:schemeClr val="tx2"/>
              </a:solidFill>
              <a:latin typeface="+mj-lt"/>
            </a:endParaRPr>
          </a:p>
          <a:p>
            <a:pPr marL="344488" indent="-336550" defTabSz="291633">
              <a:spcBef>
                <a:spcPts val="2039"/>
              </a:spcBef>
              <a:buSzPct val="100000"/>
              <a:buAutoNum type="arabicPeriod"/>
              <a:defRPr sz="2698"/>
            </a:pPr>
            <a:r>
              <a:rPr sz="1863" b="1" dirty="0">
                <a:solidFill>
                  <a:schemeClr val="tx2"/>
                </a:solidFill>
                <a:latin typeface="+mj-lt"/>
              </a:rPr>
              <a:t>Teaching and Learning</a:t>
            </a:r>
          </a:p>
          <a:p>
            <a:pPr marL="344488" indent="-336550" defTabSz="291633">
              <a:spcBef>
                <a:spcPts val="2039"/>
              </a:spcBef>
              <a:buSzPct val="100000"/>
              <a:buAutoNum type="arabicPeriod"/>
              <a:defRPr sz="2698"/>
            </a:pPr>
            <a:r>
              <a:rPr sz="1863" b="1" dirty="0">
                <a:solidFill>
                  <a:schemeClr val="tx2"/>
                </a:solidFill>
                <a:latin typeface="+mj-lt"/>
              </a:rPr>
              <a:t>Data-Informed Processes &amp; Innovation</a:t>
            </a:r>
            <a:r>
              <a:rPr lang="en-US" sz="1863" b="1" dirty="0">
                <a:solidFill>
                  <a:schemeClr val="tx2"/>
                </a:solidFill>
                <a:latin typeface="+mj-lt"/>
              </a:rPr>
              <a:t>s</a:t>
            </a:r>
            <a:endParaRPr sz="1863" b="1" dirty="0">
              <a:solidFill>
                <a:schemeClr val="tx2"/>
              </a:solidFill>
              <a:latin typeface="+mj-lt"/>
            </a:endParaRPr>
          </a:p>
          <a:p>
            <a:pPr marL="344488" indent="-336550" defTabSz="291633">
              <a:spcBef>
                <a:spcPts val="2039"/>
              </a:spcBef>
              <a:buSzPct val="100000"/>
              <a:buAutoNum type="arabicPeriod"/>
              <a:defRPr sz="2698"/>
            </a:pPr>
            <a:r>
              <a:rPr sz="1863" b="1" dirty="0">
                <a:solidFill>
                  <a:schemeClr val="tx2"/>
                </a:solidFill>
                <a:latin typeface="+mj-lt"/>
              </a:rPr>
              <a:t>Community Partnerships</a:t>
            </a:r>
          </a:p>
          <a:p>
            <a:pPr marL="344488" indent="-336550" defTabSz="291633">
              <a:spcBef>
                <a:spcPts val="2039"/>
              </a:spcBef>
              <a:buSzPct val="100000"/>
              <a:buAutoNum type="arabicPeriod"/>
              <a:defRPr sz="2698"/>
            </a:pPr>
            <a:r>
              <a:rPr sz="1863" b="1" dirty="0">
                <a:solidFill>
                  <a:schemeClr val="tx2"/>
                </a:solidFill>
                <a:latin typeface="+mj-lt"/>
              </a:rPr>
              <a:t>Human Capital Development</a:t>
            </a:r>
          </a:p>
          <a:p>
            <a:pPr marL="344488" indent="-336550" defTabSz="291633">
              <a:spcBef>
                <a:spcPts val="2039"/>
              </a:spcBef>
              <a:buSzPct val="100000"/>
              <a:buAutoNum type="arabicPeriod"/>
              <a:defRPr sz="2698"/>
            </a:pPr>
            <a:r>
              <a:rPr sz="1863" b="1" dirty="0">
                <a:solidFill>
                  <a:schemeClr val="tx2"/>
                </a:solidFill>
                <a:latin typeface="+mj-lt"/>
              </a:rPr>
              <a:t>Fiscal Sustainability</a:t>
            </a:r>
          </a:p>
          <a:p>
            <a:pPr marL="344488" indent="-336550" defTabSz="291633">
              <a:spcBef>
                <a:spcPts val="2039"/>
              </a:spcBef>
              <a:buSzPct val="100000"/>
              <a:buAutoNum type="arabicPeriod"/>
              <a:defRPr sz="2698"/>
            </a:pPr>
            <a:r>
              <a:rPr sz="1863" b="1" dirty="0">
                <a:solidFill>
                  <a:schemeClr val="tx2"/>
                </a:solidFill>
                <a:latin typeface="+mj-lt"/>
              </a:rPr>
              <a:t>Diversity, Equity, Inclusion &amp; the Global Community</a:t>
            </a:r>
          </a:p>
          <a:p>
            <a:pPr marL="344488" indent="-336550" defTabSz="291633">
              <a:spcBef>
                <a:spcPts val="2039"/>
              </a:spcBef>
              <a:buSzPct val="100000"/>
              <a:buAutoNum type="arabicPeriod"/>
              <a:defRPr sz="2698"/>
            </a:pPr>
            <a:r>
              <a:rPr sz="1863" b="1" dirty="0">
                <a:solidFill>
                  <a:schemeClr val="tx2"/>
                </a:solidFill>
                <a:latin typeface="+mj-lt"/>
              </a:rPr>
              <a:t>Advanced Technology &amp; Facilities</a:t>
            </a:r>
          </a:p>
        </p:txBody>
      </p:sp>
      <p:sp>
        <p:nvSpPr>
          <p:cNvPr id="159" name="BCC President’s Report"/>
          <p:cNvSpPr txBox="1"/>
          <p:nvPr/>
        </p:nvSpPr>
        <p:spPr>
          <a:xfrm>
            <a:off x="9364827" y="6160566"/>
            <a:ext cx="187551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u="sng">
                <a:hlinkClick r:id="" action="ppaction://noaction"/>
              </a:defRPr>
            </a:lvl1pPr>
          </a:lstStyle>
          <a:p>
            <a:pPr>
              <a:defRPr u="none"/>
            </a:pPr>
            <a:r>
              <a:rPr sz="1266"/>
              <a:t>BCC President’s Report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tudent Completion: Key Takeaways from Research Studies"/>
          <p:cNvSpPr txBox="1">
            <a:spLocks noGrp="1"/>
          </p:cNvSpPr>
          <p:nvPr>
            <p:ph type="title"/>
          </p:nvPr>
        </p:nvSpPr>
        <p:spPr>
          <a:xfrm>
            <a:off x="415170" y="284585"/>
            <a:ext cx="11111245" cy="948456"/>
          </a:xfrm>
          <a:prstGeom prst="rect">
            <a:avLst/>
          </a:prstGeom>
        </p:spPr>
        <p:txBody>
          <a:bodyPr>
            <a:normAutofit/>
          </a:bodyPr>
          <a:lstStyle>
            <a:lvl1pPr defTabSz="560831">
              <a:defRPr sz="6144" spc="-122"/>
            </a:lvl1pPr>
          </a:lstStyle>
          <a:p>
            <a:r>
              <a:rPr sz="3600" b="1" dirty="0">
                <a:solidFill>
                  <a:srgbClr val="007088"/>
                </a:solidFill>
              </a:rPr>
              <a:t>Student </a:t>
            </a:r>
            <a:r>
              <a:rPr lang="en-US" sz="3600" b="1" dirty="0">
                <a:solidFill>
                  <a:srgbClr val="007088"/>
                </a:solidFill>
              </a:rPr>
              <a:t>Success</a:t>
            </a:r>
            <a:r>
              <a:rPr sz="3600" b="1" dirty="0">
                <a:solidFill>
                  <a:srgbClr val="007088"/>
                </a:solidFill>
              </a:rPr>
              <a:t>: Key Takeaways from Research</a:t>
            </a:r>
          </a:p>
        </p:txBody>
      </p:sp>
      <p:sp>
        <p:nvSpPr>
          <p:cNvPr id="292" name="Survey of 6,000 community college students from 10 community colleges in California and 8 other states conducted by North Carolina State University revealed the top ten (10) challenges to student success.…"/>
          <p:cNvSpPr txBox="1">
            <a:spLocks noGrp="1"/>
          </p:cNvSpPr>
          <p:nvPr>
            <p:ph idx="1"/>
          </p:nvPr>
        </p:nvSpPr>
        <p:spPr>
          <a:prstGeom prst="rect">
            <a:avLst/>
          </a:prstGeom>
        </p:spPr>
        <p:txBody>
          <a:bodyPr vert="horz" lIns="91440" tIns="45720" rIns="91440" bIns="45720" rtlCol="0" anchor="t">
            <a:noAutofit/>
          </a:bodyPr>
          <a:lstStyle/>
          <a:p>
            <a:pPr marL="0" indent="0" defTabSz="180730">
              <a:spcBef>
                <a:spcPts val="1266"/>
              </a:spcBef>
              <a:buNone/>
              <a:defRPr sz="1979"/>
            </a:pPr>
            <a:r>
              <a:rPr sz="1600" dirty="0">
                <a:solidFill>
                  <a:schemeClr val="tx2"/>
                </a:solidFill>
                <a:latin typeface="Century Gothic"/>
              </a:rPr>
              <a:t>Survey of 6,000 community college students from 10 community colleges in California and 8 other states conducted by North Carolina State University revealed the top ten (10) challenges to student success.</a:t>
            </a:r>
            <a:endParaRPr lang="en-US" sz="1600" dirty="0">
              <a:solidFill>
                <a:schemeClr val="tx2"/>
              </a:solidFill>
              <a:latin typeface="Century Gothic"/>
            </a:endParaRPr>
          </a:p>
          <a:p>
            <a:pPr marL="156845" indent="-156845" defTabSz="180730">
              <a:spcBef>
                <a:spcPts val="1266"/>
              </a:spcBef>
              <a:defRPr sz="1979"/>
            </a:pPr>
            <a:r>
              <a:rPr sz="1600" dirty="0">
                <a:solidFill>
                  <a:schemeClr val="tx2"/>
                </a:solidFill>
                <a:latin typeface="Century Gothic"/>
              </a:rPr>
              <a:t>Work (34%)</a:t>
            </a:r>
          </a:p>
          <a:p>
            <a:pPr marL="156845" indent="-156845" defTabSz="180730">
              <a:spcBef>
                <a:spcPts val="1266"/>
              </a:spcBef>
              <a:defRPr sz="1979"/>
            </a:pPr>
            <a:r>
              <a:rPr sz="1600" dirty="0">
                <a:solidFill>
                  <a:schemeClr val="tx2"/>
                </a:solidFill>
                <a:latin typeface="Century Gothic"/>
              </a:rPr>
              <a:t>Paying expenses (34%)</a:t>
            </a:r>
          </a:p>
          <a:p>
            <a:pPr marL="156845" indent="-156845" defTabSz="180730">
              <a:spcBef>
                <a:spcPts val="1266"/>
              </a:spcBef>
              <a:defRPr sz="1979"/>
            </a:pPr>
            <a:r>
              <a:rPr sz="1600" dirty="0">
                <a:solidFill>
                  <a:schemeClr val="tx2"/>
                </a:solidFill>
                <a:latin typeface="Century Gothic"/>
              </a:rPr>
              <a:t>Meeting demands of family and friends (30%)</a:t>
            </a:r>
          </a:p>
          <a:p>
            <a:pPr marL="156845" indent="-156845" defTabSz="180730">
              <a:spcBef>
                <a:spcPts val="1266"/>
              </a:spcBef>
              <a:defRPr sz="1979"/>
            </a:pPr>
            <a:r>
              <a:rPr sz="1600" dirty="0">
                <a:solidFill>
                  <a:schemeClr val="tx2"/>
                </a:solidFill>
                <a:latin typeface="Century Gothic"/>
              </a:rPr>
              <a:t>Online classes, e.g. difficulty learning material on their own, lack of interaction with faculty (21%)</a:t>
            </a:r>
          </a:p>
          <a:p>
            <a:pPr marL="156845" indent="-156845" defTabSz="180730">
              <a:spcBef>
                <a:spcPts val="1266"/>
              </a:spcBef>
              <a:defRPr sz="1979"/>
            </a:pPr>
            <a:r>
              <a:rPr sz="1600" dirty="0">
                <a:solidFill>
                  <a:schemeClr val="tx2"/>
                </a:solidFill>
                <a:latin typeface="Century Gothic"/>
              </a:rPr>
              <a:t>Parking on campus (21%)</a:t>
            </a:r>
          </a:p>
          <a:p>
            <a:pPr marL="156845" indent="-156845" defTabSz="180730">
              <a:spcBef>
                <a:spcPts val="1266"/>
              </a:spcBef>
              <a:defRPr sz="1979"/>
            </a:pPr>
            <a:r>
              <a:rPr sz="1600" dirty="0">
                <a:solidFill>
                  <a:schemeClr val="tx2"/>
                </a:solidFill>
                <a:latin typeface="Century Gothic"/>
              </a:rPr>
              <a:t>Developmental courses, courses were too hard (17%)</a:t>
            </a:r>
          </a:p>
          <a:p>
            <a:pPr marL="156845" indent="-156845" defTabSz="180730">
              <a:spcBef>
                <a:spcPts val="1266"/>
              </a:spcBef>
              <a:defRPr sz="1979"/>
            </a:pPr>
            <a:r>
              <a:rPr sz="1600" dirty="0">
                <a:solidFill>
                  <a:schemeClr val="tx2"/>
                </a:solidFill>
                <a:latin typeface="Century Gothic"/>
              </a:rPr>
              <a:t>Faculty (16%)</a:t>
            </a:r>
          </a:p>
          <a:p>
            <a:pPr marL="156845" indent="-156845" defTabSz="180730">
              <a:spcBef>
                <a:spcPts val="1266"/>
              </a:spcBef>
              <a:defRPr sz="1979"/>
            </a:pPr>
            <a:r>
              <a:rPr sz="1600" dirty="0">
                <a:solidFill>
                  <a:schemeClr val="tx2"/>
                </a:solidFill>
                <a:latin typeface="Century Gothic"/>
              </a:rPr>
              <a:t>Health and disability (16%)</a:t>
            </a:r>
          </a:p>
          <a:p>
            <a:pPr marL="156845" indent="-156845" defTabSz="180730">
              <a:spcBef>
                <a:spcPts val="1266"/>
              </a:spcBef>
              <a:defRPr sz="1979"/>
            </a:pPr>
            <a:r>
              <a:rPr sz="1600" dirty="0">
                <a:solidFill>
                  <a:schemeClr val="tx2"/>
                </a:solidFill>
                <a:latin typeface="Century Gothic"/>
              </a:rPr>
              <a:t>Doing college-level work (15%)</a:t>
            </a:r>
          </a:p>
          <a:p>
            <a:pPr marL="156845" indent="-156845" defTabSz="180730">
              <a:spcBef>
                <a:spcPts val="1266"/>
              </a:spcBef>
              <a:defRPr sz="1979"/>
            </a:pPr>
            <a:r>
              <a:rPr sz="1600" dirty="0">
                <a:solidFill>
                  <a:schemeClr val="tx2"/>
                </a:solidFill>
                <a:latin typeface="Century Gothic"/>
              </a:rPr>
              <a:t>Registering for courses (14%)</a:t>
            </a:r>
          </a:p>
          <a:p>
            <a:pPr marL="0" indent="0" defTabSz="180730">
              <a:spcBef>
                <a:spcPts val="1266"/>
              </a:spcBef>
              <a:buNone/>
              <a:defRPr sz="1979"/>
            </a:pPr>
            <a:r>
              <a:rPr lang="en-US" sz="1200" dirty="0">
                <a:solidFill>
                  <a:schemeClr val="tx2"/>
                </a:solidFill>
                <a:latin typeface="Century Gothic"/>
              </a:rPr>
              <a:t>*</a:t>
            </a:r>
            <a:r>
              <a:rPr sz="1200" dirty="0">
                <a:solidFill>
                  <a:schemeClr val="tx2"/>
                </a:solidFill>
                <a:latin typeface="Century Gothic"/>
              </a:rPr>
              <a:t>Percentages do not add to 100% as students could choose more than one option</a:t>
            </a:r>
          </a:p>
        </p:txBody>
      </p:sp>
      <p:sp>
        <p:nvSpPr>
          <p:cNvPr id="293" name="RISC Report"/>
          <p:cNvSpPr txBox="1"/>
          <p:nvPr/>
        </p:nvSpPr>
        <p:spPr>
          <a:xfrm>
            <a:off x="10362393" y="6204396"/>
            <a:ext cx="1090043" cy="288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000" u="sng">
                <a:hlinkClick r:id="" action="ppaction://noaction"/>
              </a:defRPr>
            </a:lvl1pPr>
          </a:lstStyle>
          <a:p>
            <a:pPr>
              <a:defRPr u="none"/>
            </a:pPr>
            <a:r>
              <a:rPr sz="1406" dirty="0"/>
              <a:t>RISC Report</a:t>
            </a:r>
          </a:p>
        </p:txBody>
      </p:sp>
      <p:sp>
        <p:nvSpPr>
          <p:cNvPr id="3" name="TextBox 2">
            <a:extLst>
              <a:ext uri="{FF2B5EF4-FFF2-40B4-BE49-F238E27FC236}">
                <a16:creationId xmlns:a16="http://schemas.microsoft.com/office/drawing/2014/main" id="{54891A2B-2D3C-1F55-E14F-F27FD44D46E1}"/>
              </a:ext>
            </a:extLst>
          </p:cNvPr>
          <p:cNvSpPr txBox="1"/>
          <p:nvPr/>
        </p:nvSpPr>
        <p:spPr>
          <a:xfrm>
            <a:off x="415170" y="1128144"/>
            <a:ext cx="10654687" cy="369332"/>
          </a:xfrm>
          <a:prstGeom prst="rect">
            <a:avLst/>
          </a:prstGeom>
          <a:noFill/>
        </p:spPr>
        <p:txBody>
          <a:bodyPr wrap="square">
            <a:spAutoFit/>
          </a:bodyPr>
          <a:lstStyle/>
          <a:p>
            <a:pPr marL="171450" indent="-171450"/>
            <a:r>
              <a:rPr lang="en-US" b="1" dirty="0">
                <a:solidFill>
                  <a:schemeClr val="tx2"/>
                </a:solidFill>
                <a:ea typeface="+mn-lt"/>
                <a:cs typeface="+mn-lt"/>
              </a:rPr>
              <a:t>Non-academic obstacles might be key drivers of dropout rates for low-income students. </a:t>
            </a:r>
            <a:endParaRPr lang="en-US" b="1" dirty="0">
              <a:solidFill>
                <a:schemeClr val="tx2"/>
              </a:solidFill>
              <a:latin typeface="Palatino Linotyp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4BC85F9-1A23-64A0-9AF6-A4A795869499}"/>
              </a:ext>
            </a:extLst>
          </p:cNvPr>
          <p:cNvSpPr/>
          <p:nvPr/>
        </p:nvSpPr>
        <p:spPr>
          <a:xfrm>
            <a:off x="1572977" y="2530398"/>
            <a:ext cx="9250735" cy="39315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AFEAA13-DEB6-293A-EBC4-2C247CD1A3F6}"/>
              </a:ext>
            </a:extLst>
          </p:cNvPr>
          <p:cNvSpPr/>
          <p:nvPr/>
        </p:nvSpPr>
        <p:spPr>
          <a:xfrm>
            <a:off x="1572978" y="1882001"/>
            <a:ext cx="9250735" cy="53202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1411534-37C4-BED2-1315-6C3B7ED6B66F}"/>
              </a:ext>
            </a:extLst>
          </p:cNvPr>
          <p:cNvSpPr/>
          <p:nvPr/>
        </p:nvSpPr>
        <p:spPr>
          <a:xfrm>
            <a:off x="1572978" y="1230059"/>
            <a:ext cx="9250735" cy="5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Chart 23">
            <a:extLst>
              <a:ext uri="{FF2B5EF4-FFF2-40B4-BE49-F238E27FC236}">
                <a16:creationId xmlns:a16="http://schemas.microsoft.com/office/drawing/2014/main" id="{C762A679-3927-454D-8F3E-29710307A42F}"/>
              </a:ext>
            </a:extLst>
          </p:cNvPr>
          <p:cNvGraphicFramePr>
            <a:graphicFrameLocks/>
          </p:cNvGraphicFramePr>
          <p:nvPr/>
        </p:nvGraphicFramePr>
        <p:xfrm>
          <a:off x="1463521" y="2839027"/>
          <a:ext cx="9529980" cy="358384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4602E74-8B0C-AEC4-E70C-D69579D7A4F7}"/>
              </a:ext>
            </a:extLst>
          </p:cNvPr>
          <p:cNvSpPr txBox="1"/>
          <p:nvPr/>
        </p:nvSpPr>
        <p:spPr>
          <a:xfrm>
            <a:off x="2782437" y="1323614"/>
            <a:ext cx="1023730" cy="369332"/>
          </a:xfrm>
          <a:prstGeom prst="rect">
            <a:avLst/>
          </a:prstGeom>
          <a:noFill/>
        </p:spPr>
        <p:txBody>
          <a:bodyPr wrap="square" rtlCol="0">
            <a:spAutoFit/>
          </a:bodyPr>
          <a:lstStyle/>
          <a:p>
            <a:r>
              <a:rPr lang="en-US" b="1" dirty="0">
                <a:solidFill>
                  <a:schemeClr val="bg2">
                    <a:lumMod val="20000"/>
                    <a:lumOff val="80000"/>
                  </a:schemeClr>
                </a:solidFill>
                <a:latin typeface="Arial" panose="020B0604020202020204" pitchFamily="34" charset="0"/>
                <a:cs typeface="Arial" panose="020B0604020202020204" pitchFamily="34" charset="0"/>
              </a:rPr>
              <a:t>10,976</a:t>
            </a:r>
          </a:p>
        </p:txBody>
      </p:sp>
      <p:sp>
        <p:nvSpPr>
          <p:cNvPr id="7" name="TextBox 6">
            <a:extLst>
              <a:ext uri="{FF2B5EF4-FFF2-40B4-BE49-F238E27FC236}">
                <a16:creationId xmlns:a16="http://schemas.microsoft.com/office/drawing/2014/main" id="{3665591B-D9E6-5F01-70E8-75A758AB84D0}"/>
              </a:ext>
            </a:extLst>
          </p:cNvPr>
          <p:cNvSpPr txBox="1"/>
          <p:nvPr/>
        </p:nvSpPr>
        <p:spPr>
          <a:xfrm>
            <a:off x="5716646" y="1332896"/>
            <a:ext cx="1023730" cy="369332"/>
          </a:xfrm>
          <a:prstGeom prst="rect">
            <a:avLst/>
          </a:prstGeom>
          <a:noFill/>
        </p:spPr>
        <p:txBody>
          <a:bodyPr wrap="square" rtlCol="0">
            <a:spAutoFit/>
          </a:bodyPr>
          <a:lstStyle/>
          <a:p>
            <a:r>
              <a:rPr lang="en-US" b="1" dirty="0">
                <a:solidFill>
                  <a:schemeClr val="bg2">
                    <a:lumMod val="20000"/>
                    <a:lumOff val="80000"/>
                  </a:schemeClr>
                </a:solidFill>
                <a:latin typeface="Arial" panose="020B0604020202020204" pitchFamily="34" charset="0"/>
                <a:cs typeface="Arial" panose="020B0604020202020204" pitchFamily="34" charset="0"/>
              </a:rPr>
              <a:t>11,427</a:t>
            </a:r>
          </a:p>
        </p:txBody>
      </p:sp>
      <p:sp>
        <p:nvSpPr>
          <p:cNvPr id="8" name="TextBox 7">
            <a:extLst>
              <a:ext uri="{FF2B5EF4-FFF2-40B4-BE49-F238E27FC236}">
                <a16:creationId xmlns:a16="http://schemas.microsoft.com/office/drawing/2014/main" id="{E915C04C-4A7D-BDEF-952E-CD1189D9FC50}"/>
              </a:ext>
            </a:extLst>
          </p:cNvPr>
          <p:cNvSpPr txBox="1"/>
          <p:nvPr/>
        </p:nvSpPr>
        <p:spPr>
          <a:xfrm>
            <a:off x="1572978" y="1339003"/>
            <a:ext cx="1291466" cy="338554"/>
          </a:xfrm>
          <a:prstGeom prst="rect">
            <a:avLst/>
          </a:prstGeom>
          <a:noFill/>
        </p:spPr>
        <p:txBody>
          <a:bodyPr wrap="square" rtlCol="0">
            <a:spAutoFit/>
          </a:bodyPr>
          <a:lstStyle/>
          <a:p>
            <a:r>
              <a:rPr lang="en-US" sz="1600" b="1" dirty="0">
                <a:solidFill>
                  <a:schemeClr val="bg2">
                    <a:lumMod val="20000"/>
                    <a:lumOff val="80000"/>
                  </a:schemeClr>
                </a:solidFill>
                <a:latin typeface="Calibri" panose="020F0502020204030204" pitchFamily="34" charset="0"/>
                <a:cs typeface="Calibri" panose="020F0502020204030204" pitchFamily="34" charset="0"/>
              </a:rPr>
              <a:t>HEADCOUNT</a:t>
            </a:r>
          </a:p>
        </p:txBody>
      </p:sp>
      <p:sp>
        <p:nvSpPr>
          <p:cNvPr id="12" name="TextBox 11">
            <a:extLst>
              <a:ext uri="{FF2B5EF4-FFF2-40B4-BE49-F238E27FC236}">
                <a16:creationId xmlns:a16="http://schemas.microsoft.com/office/drawing/2014/main" id="{0DC13D1F-E5B7-49CA-6E05-4BA676A28FF7}"/>
              </a:ext>
            </a:extLst>
          </p:cNvPr>
          <p:cNvSpPr txBox="1"/>
          <p:nvPr/>
        </p:nvSpPr>
        <p:spPr>
          <a:xfrm>
            <a:off x="2790697" y="1981010"/>
            <a:ext cx="1023730" cy="369332"/>
          </a:xfrm>
          <a:prstGeom prst="rect">
            <a:avLst/>
          </a:prstGeom>
          <a:noFill/>
        </p:spPr>
        <p:txBody>
          <a:bodyPr wrap="square" rtlCol="0">
            <a:spAutoFit/>
          </a:bodyPr>
          <a:lstStyle/>
          <a:p>
            <a:r>
              <a:rPr lang="en-US" b="1" dirty="0">
                <a:solidFill>
                  <a:schemeClr val="bg2">
                    <a:lumMod val="20000"/>
                    <a:lumOff val="80000"/>
                  </a:schemeClr>
                </a:solidFill>
                <a:latin typeface="Arial" panose="020B0604020202020204" pitchFamily="34" charset="0"/>
                <a:cs typeface="Arial" panose="020B0604020202020204" pitchFamily="34" charset="0"/>
              </a:rPr>
              <a:t>3,697</a:t>
            </a:r>
          </a:p>
        </p:txBody>
      </p:sp>
      <p:sp>
        <p:nvSpPr>
          <p:cNvPr id="13" name="TextBox 12">
            <a:extLst>
              <a:ext uri="{FF2B5EF4-FFF2-40B4-BE49-F238E27FC236}">
                <a16:creationId xmlns:a16="http://schemas.microsoft.com/office/drawing/2014/main" id="{546C12F5-8BC9-29EA-F98A-269599998406}"/>
              </a:ext>
            </a:extLst>
          </p:cNvPr>
          <p:cNvSpPr txBox="1"/>
          <p:nvPr/>
        </p:nvSpPr>
        <p:spPr>
          <a:xfrm>
            <a:off x="5777720" y="1975307"/>
            <a:ext cx="1023730" cy="369332"/>
          </a:xfrm>
          <a:prstGeom prst="rect">
            <a:avLst/>
          </a:prstGeom>
          <a:noFill/>
        </p:spPr>
        <p:txBody>
          <a:bodyPr wrap="square" rtlCol="0">
            <a:spAutoFit/>
          </a:bodyPr>
          <a:lstStyle/>
          <a:p>
            <a:r>
              <a:rPr lang="en-US" b="1" dirty="0">
                <a:solidFill>
                  <a:schemeClr val="bg2">
                    <a:lumMod val="20000"/>
                    <a:lumOff val="80000"/>
                  </a:schemeClr>
                </a:solidFill>
                <a:latin typeface="Arial" panose="020B0604020202020204" pitchFamily="34" charset="0"/>
                <a:cs typeface="Arial" panose="020B0604020202020204" pitchFamily="34" charset="0"/>
              </a:rPr>
              <a:t>3,263</a:t>
            </a:r>
          </a:p>
        </p:txBody>
      </p:sp>
      <p:sp>
        <p:nvSpPr>
          <p:cNvPr id="14" name="TextBox 13">
            <a:extLst>
              <a:ext uri="{FF2B5EF4-FFF2-40B4-BE49-F238E27FC236}">
                <a16:creationId xmlns:a16="http://schemas.microsoft.com/office/drawing/2014/main" id="{2F53CC80-40D9-54A2-446B-DFFD2184C905}"/>
              </a:ext>
            </a:extLst>
          </p:cNvPr>
          <p:cNvSpPr txBox="1"/>
          <p:nvPr/>
        </p:nvSpPr>
        <p:spPr>
          <a:xfrm>
            <a:off x="1614050" y="2019146"/>
            <a:ext cx="1023730" cy="307777"/>
          </a:xfrm>
          <a:prstGeom prst="rect">
            <a:avLst/>
          </a:prstGeom>
          <a:noFill/>
        </p:spPr>
        <p:txBody>
          <a:bodyPr wrap="square" rtlCol="0">
            <a:spAutoFit/>
          </a:bodyPr>
          <a:lstStyle/>
          <a:p>
            <a:r>
              <a:rPr lang="en-US" sz="1400" b="1" dirty="0">
                <a:solidFill>
                  <a:schemeClr val="bg2">
                    <a:lumMod val="20000"/>
                    <a:lumOff val="80000"/>
                  </a:schemeClr>
                </a:solidFill>
                <a:latin typeface="Arial" panose="020B0604020202020204" pitchFamily="34" charset="0"/>
                <a:cs typeface="Arial" panose="020B0604020202020204" pitchFamily="34" charset="0"/>
              </a:rPr>
              <a:t>FTES</a:t>
            </a:r>
          </a:p>
        </p:txBody>
      </p:sp>
      <p:sp>
        <p:nvSpPr>
          <p:cNvPr id="15" name="Title 1">
            <a:extLst>
              <a:ext uri="{FF2B5EF4-FFF2-40B4-BE49-F238E27FC236}">
                <a16:creationId xmlns:a16="http://schemas.microsoft.com/office/drawing/2014/main" id="{9BA08BAF-17E2-C448-C28A-95276A4D2C08}"/>
              </a:ext>
            </a:extLst>
          </p:cNvPr>
          <p:cNvSpPr txBox="1">
            <a:spLocks/>
          </p:cNvSpPr>
          <p:nvPr/>
        </p:nvSpPr>
        <p:spPr>
          <a:xfrm>
            <a:off x="674718" y="373524"/>
            <a:ext cx="9604004" cy="446145"/>
          </a:xfrm>
          <a:prstGeom prst="rect">
            <a:avLst/>
          </a:prstGeom>
        </p:spPr>
        <p:txBody>
          <a:bodyPr/>
          <a:lstStyle>
            <a:lvl1pPr algn="l" defTabSz="685859"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solidFill>
                  <a:srgbClr val="009193"/>
                </a:solidFill>
                <a:latin typeface="Franklin Gothic Demi Cond" panose="020B0603020102020204" pitchFamily="34" charset="0"/>
              </a:rPr>
              <a:t>BCC ENROLLMENT TREND</a:t>
            </a:r>
          </a:p>
        </p:txBody>
      </p:sp>
      <p:sp>
        <p:nvSpPr>
          <p:cNvPr id="18" name="TextBox 17">
            <a:extLst>
              <a:ext uri="{FF2B5EF4-FFF2-40B4-BE49-F238E27FC236}">
                <a16:creationId xmlns:a16="http://schemas.microsoft.com/office/drawing/2014/main" id="{3A8BE508-8E32-2DEE-3C88-A83A86759FFE}"/>
              </a:ext>
            </a:extLst>
          </p:cNvPr>
          <p:cNvSpPr txBox="1"/>
          <p:nvPr/>
        </p:nvSpPr>
        <p:spPr>
          <a:xfrm>
            <a:off x="8911235" y="1311403"/>
            <a:ext cx="1023730" cy="369332"/>
          </a:xfrm>
          <a:prstGeom prst="rect">
            <a:avLst/>
          </a:prstGeom>
          <a:noFill/>
        </p:spPr>
        <p:txBody>
          <a:bodyPr wrap="square" rtlCol="0">
            <a:spAutoFit/>
          </a:bodyPr>
          <a:lstStyle/>
          <a:p>
            <a:r>
              <a:rPr lang="en-US" b="1" dirty="0">
                <a:solidFill>
                  <a:schemeClr val="bg2">
                    <a:lumMod val="20000"/>
                    <a:lumOff val="80000"/>
                  </a:schemeClr>
                </a:solidFill>
                <a:latin typeface="Arial" panose="020B0604020202020204" pitchFamily="34" charset="0"/>
                <a:cs typeface="Arial" panose="020B0604020202020204" pitchFamily="34" charset="0"/>
              </a:rPr>
              <a:t>10,137</a:t>
            </a:r>
          </a:p>
        </p:txBody>
      </p:sp>
      <p:sp>
        <p:nvSpPr>
          <p:cNvPr id="19" name="TextBox 18">
            <a:extLst>
              <a:ext uri="{FF2B5EF4-FFF2-40B4-BE49-F238E27FC236}">
                <a16:creationId xmlns:a16="http://schemas.microsoft.com/office/drawing/2014/main" id="{542D5C52-0523-6BAC-1698-FF7F8718EC21}"/>
              </a:ext>
            </a:extLst>
          </p:cNvPr>
          <p:cNvSpPr txBox="1"/>
          <p:nvPr/>
        </p:nvSpPr>
        <p:spPr>
          <a:xfrm>
            <a:off x="9042355" y="1953814"/>
            <a:ext cx="1023730" cy="369332"/>
          </a:xfrm>
          <a:prstGeom prst="rect">
            <a:avLst/>
          </a:prstGeom>
          <a:noFill/>
        </p:spPr>
        <p:txBody>
          <a:bodyPr wrap="square" rtlCol="0">
            <a:spAutoFit/>
          </a:bodyPr>
          <a:lstStyle/>
          <a:p>
            <a:r>
              <a:rPr lang="en-US" b="1" dirty="0">
                <a:solidFill>
                  <a:schemeClr val="bg2">
                    <a:lumMod val="20000"/>
                    <a:lumOff val="80000"/>
                  </a:schemeClr>
                </a:solidFill>
                <a:latin typeface="Arial" panose="020B0604020202020204" pitchFamily="34" charset="0"/>
                <a:cs typeface="Arial" panose="020B0604020202020204" pitchFamily="34" charset="0"/>
              </a:rPr>
              <a:t>2,628</a:t>
            </a:r>
          </a:p>
        </p:txBody>
      </p:sp>
      <p:cxnSp>
        <p:nvCxnSpPr>
          <p:cNvPr id="20" name="Straight Connector 19">
            <a:extLst>
              <a:ext uri="{FF2B5EF4-FFF2-40B4-BE49-F238E27FC236}">
                <a16:creationId xmlns:a16="http://schemas.microsoft.com/office/drawing/2014/main" id="{6CAD76AE-BF8D-3C6E-B387-8150969D5570}"/>
              </a:ext>
            </a:extLst>
          </p:cNvPr>
          <p:cNvCxnSpPr>
            <a:cxnSpLocks/>
          </p:cNvCxnSpPr>
          <p:nvPr/>
        </p:nvCxnSpPr>
        <p:spPr>
          <a:xfrm>
            <a:off x="4706838" y="1230059"/>
            <a:ext cx="0" cy="4782320"/>
          </a:xfrm>
          <a:prstGeom prst="line">
            <a:avLst/>
          </a:prstGeom>
          <a:ln w="57150">
            <a:solidFill>
              <a:schemeClr val="bg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370476E-7C13-55C4-9CED-09BD977E73AA}"/>
              </a:ext>
            </a:extLst>
          </p:cNvPr>
          <p:cNvSpPr txBox="1"/>
          <p:nvPr/>
        </p:nvSpPr>
        <p:spPr>
          <a:xfrm>
            <a:off x="1625818" y="3032493"/>
            <a:ext cx="1415547" cy="307777"/>
          </a:xfrm>
          <a:prstGeom prst="rect">
            <a:avLst/>
          </a:prstGeom>
          <a:noFill/>
        </p:spPr>
        <p:txBody>
          <a:bodyPr wrap="square" rtlCol="0">
            <a:spAutoFit/>
          </a:bodyPr>
          <a:lstStyle/>
          <a:p>
            <a:r>
              <a:rPr lang="en-US" sz="1400" b="1" dirty="0">
                <a:solidFill>
                  <a:schemeClr val="tx2"/>
                </a:solidFill>
                <a:latin typeface="Arial" panose="020B0604020202020204" pitchFamily="34" charset="0"/>
                <a:cs typeface="Arial" panose="020B0604020202020204" pitchFamily="34" charset="0"/>
              </a:rPr>
              <a:t>GENDER</a:t>
            </a:r>
          </a:p>
        </p:txBody>
      </p:sp>
      <p:cxnSp>
        <p:nvCxnSpPr>
          <p:cNvPr id="36" name="Straight Arrow Connector 35">
            <a:extLst>
              <a:ext uri="{FF2B5EF4-FFF2-40B4-BE49-F238E27FC236}">
                <a16:creationId xmlns:a16="http://schemas.microsoft.com/office/drawing/2014/main" id="{BDFA7E31-C84E-D27E-61AE-C0514673099D}"/>
              </a:ext>
            </a:extLst>
          </p:cNvPr>
          <p:cNvCxnSpPr/>
          <p:nvPr/>
        </p:nvCxnSpPr>
        <p:spPr>
          <a:xfrm>
            <a:off x="6599583" y="1508280"/>
            <a:ext cx="2311652"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1CA3836-A540-CB7D-7744-E154B847A54C}"/>
              </a:ext>
            </a:extLst>
          </p:cNvPr>
          <p:cNvCxnSpPr/>
          <p:nvPr/>
        </p:nvCxnSpPr>
        <p:spPr>
          <a:xfrm>
            <a:off x="6612402" y="2157875"/>
            <a:ext cx="2311652"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B73FE23-DBD6-44DC-67AB-6717446D2586}"/>
              </a:ext>
            </a:extLst>
          </p:cNvPr>
          <p:cNvSpPr txBox="1"/>
          <p:nvPr/>
        </p:nvSpPr>
        <p:spPr>
          <a:xfrm>
            <a:off x="1625818" y="2564954"/>
            <a:ext cx="1291466" cy="338554"/>
          </a:xfrm>
          <a:prstGeom prst="rect">
            <a:avLst/>
          </a:prstGeom>
          <a:noFill/>
        </p:spPr>
        <p:txBody>
          <a:bodyPr wrap="square" rtlCol="0">
            <a:spAutoFit/>
          </a:bodyPr>
          <a:lstStyle/>
          <a:p>
            <a:r>
              <a:rPr lang="en-US" sz="1600" b="1" dirty="0">
                <a:solidFill>
                  <a:schemeClr val="bg2">
                    <a:lumMod val="20000"/>
                    <a:lumOff val="80000"/>
                  </a:schemeClr>
                </a:solidFill>
                <a:latin typeface="Calibri" panose="020F0502020204030204" pitchFamily="34" charset="0"/>
                <a:cs typeface="Calibri" panose="020F0502020204030204" pitchFamily="34" charset="0"/>
              </a:rPr>
              <a:t>% FT @ BCC</a:t>
            </a:r>
          </a:p>
        </p:txBody>
      </p:sp>
      <p:sp>
        <p:nvSpPr>
          <p:cNvPr id="43" name="TextBox 42">
            <a:extLst>
              <a:ext uri="{FF2B5EF4-FFF2-40B4-BE49-F238E27FC236}">
                <a16:creationId xmlns:a16="http://schemas.microsoft.com/office/drawing/2014/main" id="{F647E2DC-1438-9DC1-7A97-D86C98361E0E}"/>
              </a:ext>
            </a:extLst>
          </p:cNvPr>
          <p:cNvSpPr txBox="1"/>
          <p:nvPr/>
        </p:nvSpPr>
        <p:spPr>
          <a:xfrm>
            <a:off x="2818025" y="2550919"/>
            <a:ext cx="1023730" cy="369332"/>
          </a:xfrm>
          <a:prstGeom prst="rect">
            <a:avLst/>
          </a:prstGeom>
          <a:noFill/>
        </p:spPr>
        <p:txBody>
          <a:bodyPr wrap="square" rtlCol="0">
            <a:spAutoFit/>
          </a:bodyPr>
          <a:lstStyle/>
          <a:p>
            <a:r>
              <a:rPr lang="en-US" b="1" dirty="0">
                <a:solidFill>
                  <a:schemeClr val="bg2">
                    <a:lumMod val="20000"/>
                    <a:lumOff val="80000"/>
                  </a:schemeClr>
                </a:solidFill>
                <a:latin typeface="Arial" panose="020B0604020202020204" pitchFamily="34" charset="0"/>
                <a:cs typeface="Arial" panose="020B0604020202020204" pitchFamily="34" charset="0"/>
              </a:rPr>
              <a:t>11%</a:t>
            </a:r>
          </a:p>
        </p:txBody>
      </p:sp>
      <p:sp>
        <p:nvSpPr>
          <p:cNvPr id="44" name="TextBox 43">
            <a:extLst>
              <a:ext uri="{FF2B5EF4-FFF2-40B4-BE49-F238E27FC236}">
                <a16:creationId xmlns:a16="http://schemas.microsoft.com/office/drawing/2014/main" id="{63E85EC1-91FC-F905-9282-E36ED7328191}"/>
              </a:ext>
            </a:extLst>
          </p:cNvPr>
          <p:cNvSpPr txBox="1"/>
          <p:nvPr/>
        </p:nvSpPr>
        <p:spPr>
          <a:xfrm>
            <a:off x="5858473" y="2530580"/>
            <a:ext cx="1023730" cy="369332"/>
          </a:xfrm>
          <a:prstGeom prst="rect">
            <a:avLst/>
          </a:prstGeom>
          <a:noFill/>
        </p:spPr>
        <p:txBody>
          <a:bodyPr wrap="square" rtlCol="0">
            <a:spAutoFit/>
          </a:bodyPr>
          <a:lstStyle/>
          <a:p>
            <a:r>
              <a:rPr lang="en-US" b="1" dirty="0">
                <a:solidFill>
                  <a:schemeClr val="bg2">
                    <a:lumMod val="20000"/>
                    <a:lumOff val="80000"/>
                  </a:schemeClr>
                </a:solidFill>
                <a:latin typeface="Arial" panose="020B0604020202020204" pitchFamily="34" charset="0"/>
                <a:cs typeface="Arial" panose="020B0604020202020204" pitchFamily="34" charset="0"/>
              </a:rPr>
              <a:t>8%</a:t>
            </a:r>
          </a:p>
        </p:txBody>
      </p:sp>
      <p:sp>
        <p:nvSpPr>
          <p:cNvPr id="45" name="TextBox 44">
            <a:extLst>
              <a:ext uri="{FF2B5EF4-FFF2-40B4-BE49-F238E27FC236}">
                <a16:creationId xmlns:a16="http://schemas.microsoft.com/office/drawing/2014/main" id="{3C6A0FD4-1878-E253-BF1F-F1C67A9CFE7A}"/>
              </a:ext>
            </a:extLst>
          </p:cNvPr>
          <p:cNvSpPr txBox="1"/>
          <p:nvPr/>
        </p:nvSpPr>
        <p:spPr>
          <a:xfrm>
            <a:off x="9044859" y="2530399"/>
            <a:ext cx="1023730" cy="369332"/>
          </a:xfrm>
          <a:prstGeom prst="rect">
            <a:avLst/>
          </a:prstGeom>
          <a:noFill/>
        </p:spPr>
        <p:txBody>
          <a:bodyPr wrap="square" rtlCol="0">
            <a:spAutoFit/>
          </a:bodyPr>
          <a:lstStyle/>
          <a:p>
            <a:r>
              <a:rPr lang="en-US" b="1" dirty="0">
                <a:solidFill>
                  <a:schemeClr val="bg2">
                    <a:lumMod val="20000"/>
                    <a:lumOff val="80000"/>
                  </a:schemeClr>
                </a:solidFill>
                <a:latin typeface="Arial" panose="020B0604020202020204" pitchFamily="34" charset="0"/>
                <a:cs typeface="Arial" panose="020B0604020202020204" pitchFamily="34" charset="0"/>
              </a:rPr>
              <a:t>11%</a:t>
            </a:r>
          </a:p>
        </p:txBody>
      </p:sp>
      <p:cxnSp>
        <p:nvCxnSpPr>
          <p:cNvPr id="50" name="Straight Connector 49">
            <a:extLst>
              <a:ext uri="{FF2B5EF4-FFF2-40B4-BE49-F238E27FC236}">
                <a16:creationId xmlns:a16="http://schemas.microsoft.com/office/drawing/2014/main" id="{14569C12-0590-2092-A130-B7EAAEA63529}"/>
              </a:ext>
            </a:extLst>
          </p:cNvPr>
          <p:cNvCxnSpPr>
            <a:cxnSpLocks/>
          </p:cNvCxnSpPr>
          <p:nvPr/>
        </p:nvCxnSpPr>
        <p:spPr>
          <a:xfrm>
            <a:off x="7771403" y="1230059"/>
            <a:ext cx="0" cy="4782320"/>
          </a:xfrm>
          <a:prstGeom prst="line">
            <a:avLst/>
          </a:prstGeom>
          <a:ln w="57150">
            <a:solidFill>
              <a:schemeClr val="bg2">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045583C-456A-38DF-B019-8618DB31493A}"/>
              </a:ext>
            </a:extLst>
          </p:cNvPr>
          <p:cNvSpPr txBox="1"/>
          <p:nvPr/>
        </p:nvSpPr>
        <p:spPr>
          <a:xfrm>
            <a:off x="7450789" y="1964383"/>
            <a:ext cx="761813" cy="369332"/>
          </a:xfrm>
          <a:prstGeom prst="rect">
            <a:avLst/>
          </a:prstGeom>
          <a:solidFill>
            <a:schemeClr val="bg1"/>
          </a:solid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-19%</a:t>
            </a:r>
          </a:p>
        </p:txBody>
      </p:sp>
      <p:sp>
        <p:nvSpPr>
          <p:cNvPr id="26" name="TextBox 25">
            <a:extLst>
              <a:ext uri="{FF2B5EF4-FFF2-40B4-BE49-F238E27FC236}">
                <a16:creationId xmlns:a16="http://schemas.microsoft.com/office/drawing/2014/main" id="{2438D84C-1CF8-7AA4-84F2-B8803D3CBE34}"/>
              </a:ext>
            </a:extLst>
          </p:cNvPr>
          <p:cNvSpPr txBox="1"/>
          <p:nvPr/>
        </p:nvSpPr>
        <p:spPr>
          <a:xfrm>
            <a:off x="7437970" y="1314788"/>
            <a:ext cx="761813" cy="369332"/>
          </a:xfrm>
          <a:prstGeom prst="rect">
            <a:avLst/>
          </a:prstGeom>
          <a:solidFill>
            <a:schemeClr val="bg1"/>
          </a:solid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-11%</a:t>
            </a:r>
          </a:p>
        </p:txBody>
      </p:sp>
      <p:cxnSp>
        <p:nvCxnSpPr>
          <p:cNvPr id="51" name="Straight Arrow Connector 50">
            <a:extLst>
              <a:ext uri="{FF2B5EF4-FFF2-40B4-BE49-F238E27FC236}">
                <a16:creationId xmlns:a16="http://schemas.microsoft.com/office/drawing/2014/main" id="{0A372B9B-38D3-67D3-8B82-F8AD99A5F314}"/>
              </a:ext>
            </a:extLst>
          </p:cNvPr>
          <p:cNvCxnSpPr>
            <a:cxnSpLocks/>
          </p:cNvCxnSpPr>
          <p:nvPr/>
        </p:nvCxnSpPr>
        <p:spPr>
          <a:xfrm>
            <a:off x="3679232" y="1508280"/>
            <a:ext cx="2037414"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C9CB7CE-5EF4-4E80-1A5B-5D6F7D408B45}"/>
              </a:ext>
            </a:extLst>
          </p:cNvPr>
          <p:cNvSpPr txBox="1"/>
          <p:nvPr/>
        </p:nvSpPr>
        <p:spPr>
          <a:xfrm>
            <a:off x="4368534" y="1314788"/>
            <a:ext cx="761813" cy="369332"/>
          </a:xfrm>
          <a:prstGeom prst="rect">
            <a:avLst/>
          </a:prstGeom>
          <a:solidFill>
            <a:schemeClr val="bg1"/>
          </a:solid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+4%</a:t>
            </a:r>
          </a:p>
        </p:txBody>
      </p:sp>
      <p:cxnSp>
        <p:nvCxnSpPr>
          <p:cNvPr id="54" name="Straight Arrow Connector 53">
            <a:extLst>
              <a:ext uri="{FF2B5EF4-FFF2-40B4-BE49-F238E27FC236}">
                <a16:creationId xmlns:a16="http://schemas.microsoft.com/office/drawing/2014/main" id="{570C1F48-36D9-66BB-D62E-4232ECB0A9DB}"/>
              </a:ext>
            </a:extLst>
          </p:cNvPr>
          <p:cNvCxnSpPr>
            <a:cxnSpLocks/>
          </p:cNvCxnSpPr>
          <p:nvPr/>
        </p:nvCxnSpPr>
        <p:spPr>
          <a:xfrm>
            <a:off x="3668807" y="2163670"/>
            <a:ext cx="2037414"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A17889E-1438-4682-6A98-D486076B159A}"/>
              </a:ext>
            </a:extLst>
          </p:cNvPr>
          <p:cNvSpPr txBox="1"/>
          <p:nvPr/>
        </p:nvSpPr>
        <p:spPr>
          <a:xfrm>
            <a:off x="4358109" y="1970178"/>
            <a:ext cx="761813" cy="369332"/>
          </a:xfrm>
          <a:prstGeom prst="rect">
            <a:avLst/>
          </a:prstGeom>
          <a:solidFill>
            <a:schemeClr val="bg1"/>
          </a:solid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-12%</a:t>
            </a:r>
          </a:p>
        </p:txBody>
      </p:sp>
      <p:sp>
        <p:nvSpPr>
          <p:cNvPr id="2" name="TextBox 1">
            <a:extLst>
              <a:ext uri="{FF2B5EF4-FFF2-40B4-BE49-F238E27FC236}">
                <a16:creationId xmlns:a16="http://schemas.microsoft.com/office/drawing/2014/main" id="{2809FA0B-F0C7-BB68-B964-472F243B85AE}"/>
              </a:ext>
            </a:extLst>
          </p:cNvPr>
          <p:cNvSpPr txBox="1"/>
          <p:nvPr/>
        </p:nvSpPr>
        <p:spPr>
          <a:xfrm>
            <a:off x="6627270" y="329929"/>
            <a:ext cx="2087584" cy="646331"/>
          </a:xfrm>
          <a:prstGeom prst="rect">
            <a:avLst/>
          </a:prstGeom>
          <a:solidFill>
            <a:schemeClr val="accent4">
              <a:lumMod val="40000"/>
              <a:lumOff val="60000"/>
            </a:schemeClr>
          </a:solidFill>
        </p:spPr>
        <p:txBody>
          <a:bodyPr wrap="square" rtlCol="0">
            <a:spAutoFit/>
          </a:bodyPr>
          <a:lstStyle/>
          <a:p>
            <a:r>
              <a:rPr lang="en-US" b="1" dirty="0">
                <a:solidFill>
                  <a:srgbClr val="FF0000"/>
                </a:solidFill>
              </a:rPr>
              <a:t>Are non-credit included?</a:t>
            </a:r>
          </a:p>
        </p:txBody>
      </p:sp>
    </p:spTree>
    <p:extLst>
      <p:ext uri="{BB962C8B-B14F-4D97-AF65-F5344CB8AC3E}">
        <p14:creationId xmlns:p14="http://schemas.microsoft.com/office/powerpoint/2010/main" val="3349300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BA92A0-658C-F88A-EF84-A5F6706FFB1A}"/>
              </a:ext>
            </a:extLst>
          </p:cNvPr>
          <p:cNvSpPr/>
          <p:nvPr/>
        </p:nvSpPr>
        <p:spPr>
          <a:xfrm>
            <a:off x="780585" y="4493941"/>
            <a:ext cx="11011006" cy="1715647"/>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udent Completion: Key Takeaways from Research Studies">
            <a:extLst>
              <a:ext uri="{FF2B5EF4-FFF2-40B4-BE49-F238E27FC236}">
                <a16:creationId xmlns:a16="http://schemas.microsoft.com/office/drawing/2014/main" id="{CB5EF5C7-05DE-D15C-6702-E011B56413B7}"/>
              </a:ext>
            </a:extLst>
          </p:cNvPr>
          <p:cNvSpPr txBox="1">
            <a:spLocks noGrp="1"/>
          </p:cNvSpPr>
          <p:nvPr>
            <p:ph type="title"/>
          </p:nvPr>
        </p:nvSpPr>
        <p:spPr>
          <a:xfrm>
            <a:off x="415170" y="18254"/>
            <a:ext cx="11111245" cy="1325563"/>
          </a:xfrm>
          <a:prstGeom prst="rect">
            <a:avLst/>
          </a:prstGeom>
        </p:spPr>
        <p:txBody>
          <a:bodyPr>
            <a:normAutofit/>
          </a:bodyPr>
          <a:lstStyle>
            <a:lvl1pPr defTabSz="560831">
              <a:defRPr sz="6144" spc="-122"/>
            </a:lvl1pPr>
          </a:lstStyle>
          <a:p>
            <a:r>
              <a:rPr sz="3600" b="1" dirty="0">
                <a:solidFill>
                  <a:srgbClr val="007088"/>
                </a:solidFill>
              </a:rPr>
              <a:t>Student </a:t>
            </a:r>
            <a:r>
              <a:rPr lang="en-US" sz="3600" b="1" dirty="0">
                <a:solidFill>
                  <a:srgbClr val="007088"/>
                </a:solidFill>
              </a:rPr>
              <a:t>Success</a:t>
            </a:r>
            <a:r>
              <a:rPr sz="3600" b="1" dirty="0">
                <a:solidFill>
                  <a:srgbClr val="007088"/>
                </a:solidFill>
              </a:rPr>
              <a:t>: Key Takeaways from Research</a:t>
            </a:r>
          </a:p>
        </p:txBody>
      </p:sp>
      <p:sp>
        <p:nvSpPr>
          <p:cNvPr id="296" name="Regarding online courses, UC Davis School of Education’s analysis of California Community College Data suggests…"/>
          <p:cNvSpPr txBox="1">
            <a:spLocks noGrp="1"/>
          </p:cNvSpPr>
          <p:nvPr>
            <p:ph idx="1"/>
          </p:nvPr>
        </p:nvSpPr>
        <p:spPr>
          <a:xfrm>
            <a:off x="680345" y="1935963"/>
            <a:ext cx="11111245" cy="4351338"/>
          </a:xfrm>
          <a:prstGeom prst="rect">
            <a:avLst/>
          </a:prstGeom>
        </p:spPr>
        <p:txBody>
          <a:bodyPr vert="horz" lIns="91440" tIns="45720" rIns="91440" bIns="45720" rtlCol="0" anchor="t">
            <a:noAutofit/>
          </a:bodyPr>
          <a:lstStyle/>
          <a:p>
            <a:pPr marL="0" indent="0" defTabSz="369675">
              <a:spcBef>
                <a:spcPts val="2601"/>
              </a:spcBef>
              <a:buNone/>
              <a:defRPr sz="3420"/>
            </a:pPr>
            <a:r>
              <a:rPr sz="2000" dirty="0">
                <a:solidFill>
                  <a:schemeClr val="tx2"/>
                </a:solidFill>
                <a:latin typeface="Arial" panose="020B0604020202020204" pitchFamily="34" charset="0"/>
                <a:cs typeface="Arial" panose="020B0604020202020204" pitchFamily="34" charset="0"/>
              </a:rPr>
              <a:t>Regarding online courses, UC Davis School of Education’s analysis of California Community College Data suggests</a:t>
            </a:r>
            <a:endParaRPr lang="en-US" sz="2000" dirty="0">
              <a:solidFill>
                <a:schemeClr val="tx2"/>
              </a:solidFill>
              <a:latin typeface="Arial" panose="020B0604020202020204" pitchFamily="34" charset="0"/>
              <a:cs typeface="Arial" panose="020B0604020202020204" pitchFamily="34" charset="0"/>
            </a:endParaRPr>
          </a:p>
          <a:p>
            <a:pPr marL="642620" lvl="1" indent="-321310" defTabSz="369675">
              <a:spcBef>
                <a:spcPts val="2601"/>
              </a:spcBef>
              <a:defRPr sz="3420"/>
            </a:pPr>
            <a:r>
              <a:rPr sz="2000" dirty="0">
                <a:solidFill>
                  <a:schemeClr val="tx2"/>
                </a:solidFill>
                <a:latin typeface="Arial" panose="020B0604020202020204" pitchFamily="34" charset="0"/>
                <a:cs typeface="Arial" panose="020B0604020202020204" pitchFamily="34" charset="0"/>
              </a:rPr>
              <a:t>On average, students have poorer outcomes in online courses in terms of the likelihood of course completion, course completion with a passing grade, and receiving an A or B.</a:t>
            </a:r>
            <a:r>
              <a:rPr lang="en-US" sz="2000" dirty="0">
                <a:solidFill>
                  <a:schemeClr val="tx2"/>
                </a:solidFill>
                <a:latin typeface="Arial" panose="020B0604020202020204" pitchFamily="34" charset="0"/>
                <a:cs typeface="Arial" panose="020B0604020202020204" pitchFamily="34" charset="0"/>
              </a:rPr>
              <a:t> </a:t>
            </a:r>
          </a:p>
          <a:p>
            <a:pPr marL="642620" lvl="1" indent="-321310" defTabSz="369675">
              <a:spcBef>
                <a:spcPts val="2601"/>
              </a:spcBef>
              <a:defRPr sz="3420"/>
            </a:pPr>
            <a:r>
              <a:rPr sz="2000" dirty="0">
                <a:solidFill>
                  <a:schemeClr val="tx2"/>
                </a:solidFill>
                <a:latin typeface="Arial" panose="020B0604020202020204" pitchFamily="34" charset="0"/>
                <a:cs typeface="Arial" panose="020B0604020202020204" pitchFamily="34" charset="0"/>
              </a:rPr>
              <a:t>Students are more likely to repeat courses taken online, but are less likely to take new courses in the same subject following courses taken online.</a:t>
            </a:r>
            <a:endParaRPr lang="en-US" sz="2000" dirty="0">
              <a:solidFill>
                <a:schemeClr val="tx2"/>
              </a:solidFill>
              <a:latin typeface="Arial" panose="020B0604020202020204" pitchFamily="34" charset="0"/>
              <a:cs typeface="Arial" panose="020B0604020202020204" pitchFamily="34" charset="0"/>
            </a:endParaRPr>
          </a:p>
          <a:p>
            <a:pPr marL="321310" lvl="1" indent="0" defTabSz="369675">
              <a:spcBef>
                <a:spcPts val="2601"/>
              </a:spcBef>
              <a:buNone/>
              <a:defRPr sz="3420"/>
            </a:pPr>
            <a:r>
              <a:rPr lang="en-US" sz="2000" dirty="0">
                <a:solidFill>
                  <a:schemeClr val="tx2"/>
                </a:solidFill>
                <a:latin typeface="Arial" panose="020B0604020202020204" pitchFamily="34" charset="0"/>
                <a:cs typeface="Arial" panose="020B0604020202020204" pitchFamily="34" charset="0"/>
              </a:rPr>
              <a:t>At BCC in 2021-22, completion rate for online classes was 70% vs. 71% in-person.</a:t>
            </a:r>
          </a:p>
          <a:p>
            <a:pPr marL="985549" lvl="2" indent="-321310" defTabSz="369675">
              <a:spcBef>
                <a:spcPts val="600"/>
              </a:spcBef>
              <a:defRPr sz="3420"/>
            </a:pPr>
            <a:r>
              <a:rPr lang="en-US" sz="2000" dirty="0">
                <a:solidFill>
                  <a:schemeClr val="tx2"/>
                </a:solidFill>
                <a:latin typeface="Arial" panose="020B0604020202020204" pitchFamily="34" charset="0"/>
                <a:cs typeface="Arial" panose="020B0604020202020204" pitchFamily="34" charset="0"/>
              </a:rPr>
              <a:t>Differences in completion rate was higher for female students: 70% online vs. 75% in-person;</a:t>
            </a:r>
          </a:p>
          <a:p>
            <a:pPr marL="985549" lvl="2" indent="-321310" defTabSz="369675">
              <a:spcBef>
                <a:spcPts val="600"/>
              </a:spcBef>
              <a:defRPr sz="3420"/>
            </a:pPr>
            <a:r>
              <a:rPr lang="en-US" sz="2000" dirty="0">
                <a:solidFill>
                  <a:schemeClr val="tx2"/>
                </a:solidFill>
                <a:latin typeface="Arial" panose="020B0604020202020204" pitchFamily="34" charset="0"/>
                <a:cs typeface="Arial" panose="020B0604020202020204" pitchFamily="34" charset="0"/>
              </a:rPr>
              <a:t>White students: 74% online vs. 80% in-person;</a:t>
            </a:r>
          </a:p>
          <a:p>
            <a:pPr marL="985549" lvl="2" indent="-321310" defTabSz="369675">
              <a:spcBef>
                <a:spcPts val="600"/>
              </a:spcBef>
              <a:defRPr sz="3420"/>
            </a:pPr>
            <a:r>
              <a:rPr lang="en-US" sz="2000" dirty="0">
                <a:solidFill>
                  <a:schemeClr val="tx2"/>
                </a:solidFill>
                <a:latin typeface="Arial" panose="020B0604020202020204" pitchFamily="34" charset="0"/>
                <a:cs typeface="Arial" panose="020B0604020202020204" pitchFamily="34" charset="0"/>
              </a:rPr>
              <a:t>Pacific Islander students: 55% online (44 students) vs. 100% in-person (6 students).</a:t>
            </a:r>
          </a:p>
        </p:txBody>
      </p:sp>
      <p:sp>
        <p:nvSpPr>
          <p:cNvPr id="297" name="Online Course-taking and Student Outcomes in California Community Colleges. Education Finance and Policy"/>
          <p:cNvSpPr txBox="1"/>
          <p:nvPr/>
        </p:nvSpPr>
        <p:spPr>
          <a:xfrm>
            <a:off x="1615432" y="6209588"/>
            <a:ext cx="8710719"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sz="1800" u="sng">
                <a:hlinkClick r:id="" action="ppaction://noaction"/>
              </a:defRPr>
            </a:lvl1pPr>
          </a:lstStyle>
          <a:p>
            <a:pPr>
              <a:defRPr u="none"/>
            </a:pPr>
            <a:r>
              <a:rPr sz="1266" dirty="0"/>
              <a:t>Online Course-taking and Student Outcomes in California Community Colleges. Education Finance and Policy</a:t>
            </a:r>
          </a:p>
        </p:txBody>
      </p:sp>
      <p:sp>
        <p:nvSpPr>
          <p:cNvPr id="2" name="An increase in a career technical education program’s flexibility is associated with increases in enrollment and completions, but not with changes in its completion rate.">
            <a:extLst>
              <a:ext uri="{FF2B5EF4-FFF2-40B4-BE49-F238E27FC236}">
                <a16:creationId xmlns:a16="http://schemas.microsoft.com/office/drawing/2014/main" id="{F9331EB8-92B7-A4D3-2E7D-3AA7717E0E26}"/>
              </a:ext>
            </a:extLst>
          </p:cNvPr>
          <p:cNvSpPr txBox="1">
            <a:spLocks/>
          </p:cNvSpPr>
          <p:nvPr/>
        </p:nvSpPr>
        <p:spPr>
          <a:xfrm>
            <a:off x="680346" y="1163542"/>
            <a:ext cx="11111245" cy="665256"/>
          </a:xfrm>
          <a:prstGeom prst="rect">
            <a:avLst/>
          </a:prstGeom>
          <a:solidFill>
            <a:schemeClr val="bg2">
              <a:lumMod val="60000"/>
              <a:lumOff val="40000"/>
            </a:schemeClr>
          </a:solidFill>
          <a:ln>
            <a:noFill/>
          </a:ln>
        </p:spPr>
        <p:txBody>
          <a:bodyPr vert="horz" lIns="91440" tIns="45720" rIns="91440" bIns="45720" rtlCol="0" anchor="t">
            <a:normAutofit/>
          </a:bodyPr>
          <a:lstStyle>
            <a:lvl1pPr marL="171465" indent="-171465" algn="l" defTabSz="685859" rtl="0" eaLnBrk="1" latinLnBrk="0" hangingPunct="1">
              <a:lnSpc>
                <a:spcPct val="90000"/>
              </a:lnSpc>
              <a:spcBef>
                <a:spcPts val="2953"/>
              </a:spcBef>
              <a:buFont typeface="Arial" panose="020B0604020202020204" pitchFamily="34" charset="0"/>
              <a:buChar char="•"/>
              <a:defRPr sz="2100" kern="1200">
                <a:solidFill>
                  <a:schemeClr val="tx1"/>
                </a:solidFill>
                <a:latin typeface="+mn-lt"/>
                <a:ea typeface="+mn-ea"/>
                <a:cs typeface="+mn-cs"/>
              </a:defRPr>
            </a:lvl1pPr>
            <a:lvl2pPr marL="514394" indent="-171465" algn="l" defTabSz="685859" rtl="0" eaLnBrk="1" latinLnBrk="0" hangingPunct="1">
              <a:lnSpc>
                <a:spcPct val="90000"/>
              </a:lnSpc>
              <a:spcBef>
                <a:spcPts val="2953"/>
              </a:spcBef>
              <a:buFont typeface="Arial" panose="020B0604020202020204" pitchFamily="34" charset="0"/>
              <a:buChar char="•"/>
              <a:defRPr sz="1800" kern="1200">
                <a:solidFill>
                  <a:schemeClr val="tx1"/>
                </a:solidFill>
                <a:latin typeface="+mn-lt"/>
                <a:ea typeface="+mn-ea"/>
                <a:cs typeface="+mn-cs"/>
              </a:defRPr>
            </a:lvl2pPr>
            <a:lvl3pPr marL="857323" indent="-171465" algn="l" defTabSz="685859" rtl="0" eaLnBrk="1" latinLnBrk="0" hangingPunct="1">
              <a:lnSpc>
                <a:spcPct val="90000"/>
              </a:lnSpc>
              <a:spcBef>
                <a:spcPts val="2953"/>
              </a:spcBef>
              <a:buFont typeface="Arial" panose="020B0604020202020204" pitchFamily="34" charset="0"/>
              <a:buChar char="•"/>
              <a:defRPr sz="1500" kern="1200">
                <a:solidFill>
                  <a:schemeClr val="tx1"/>
                </a:solidFill>
                <a:latin typeface="+mn-lt"/>
                <a:ea typeface="+mn-ea"/>
                <a:cs typeface="+mn-cs"/>
              </a:defRPr>
            </a:lvl3pPr>
            <a:lvl4pPr marL="1200252" indent="-171465" algn="l" defTabSz="685859" rtl="0" eaLnBrk="1" latinLnBrk="0" hangingPunct="1">
              <a:lnSpc>
                <a:spcPct val="90000"/>
              </a:lnSpc>
              <a:spcBef>
                <a:spcPts val="2953"/>
              </a:spcBef>
              <a:buFont typeface="Arial" panose="020B0604020202020204" pitchFamily="34" charset="0"/>
              <a:buChar char="•"/>
              <a:defRPr sz="1350" kern="1200">
                <a:solidFill>
                  <a:schemeClr val="tx1"/>
                </a:solidFill>
                <a:latin typeface="+mn-lt"/>
                <a:ea typeface="+mn-ea"/>
                <a:cs typeface="+mn-cs"/>
              </a:defRPr>
            </a:lvl4pPr>
            <a:lvl5pPr marL="1543182" indent="-171465" algn="l" defTabSz="685859" rtl="0" eaLnBrk="1" latinLnBrk="0" hangingPunct="1">
              <a:lnSpc>
                <a:spcPct val="90000"/>
              </a:lnSpc>
              <a:spcBef>
                <a:spcPts val="2953"/>
              </a:spcBef>
              <a:buFont typeface="Arial" panose="020B0604020202020204" pitchFamily="34" charset="0"/>
              <a:buChar char="•"/>
              <a:defRPr sz="1350" kern="1200">
                <a:solidFill>
                  <a:schemeClr val="tx1"/>
                </a:solidFill>
                <a:latin typeface="+mn-lt"/>
                <a:ea typeface="+mn-ea"/>
                <a:cs typeface="+mn-cs"/>
              </a:defRPr>
            </a:lvl5pPr>
            <a:lvl6pPr marL="1886111"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40"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69"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99"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dirty="0">
                <a:solidFill>
                  <a:schemeClr val="tx2"/>
                </a:solidFill>
                <a:latin typeface="Century Gothic"/>
              </a:rPr>
              <a:t>An increase in a career technical education program’s flexibility is associated with increases in enrollment and completions, but not with changes in its completion rate.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F3D7A1B9-C90B-E222-A157-E6B9ABA88400}"/>
              </a:ext>
            </a:extLst>
          </p:cNvPr>
          <p:cNvCxnSpPr/>
          <p:nvPr/>
        </p:nvCxnSpPr>
        <p:spPr>
          <a:xfrm>
            <a:off x="899944" y="2758723"/>
            <a:ext cx="9692391" cy="0"/>
          </a:xfrm>
          <a:prstGeom prst="straightConnector1">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Chart 1">
            <a:extLst>
              <a:ext uri="{FF2B5EF4-FFF2-40B4-BE49-F238E27FC236}">
                <a16:creationId xmlns:a16="http://schemas.microsoft.com/office/drawing/2014/main" id="{5BC4CCDF-33BE-1412-26D5-BB6196C50701}"/>
              </a:ext>
            </a:extLst>
          </p:cNvPr>
          <p:cNvGraphicFramePr>
            <a:graphicFrameLocks/>
          </p:cNvGraphicFramePr>
          <p:nvPr/>
        </p:nvGraphicFramePr>
        <p:xfrm>
          <a:off x="415170" y="1539053"/>
          <a:ext cx="10567903" cy="4779554"/>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Arrow Connector 14">
            <a:extLst>
              <a:ext uri="{FF2B5EF4-FFF2-40B4-BE49-F238E27FC236}">
                <a16:creationId xmlns:a16="http://schemas.microsoft.com/office/drawing/2014/main" id="{2580CE41-D9CB-5AB1-10ED-B4A7777F8142}"/>
              </a:ext>
            </a:extLst>
          </p:cNvPr>
          <p:cNvCxnSpPr/>
          <p:nvPr/>
        </p:nvCxnSpPr>
        <p:spPr>
          <a:xfrm>
            <a:off x="852925" y="2167832"/>
            <a:ext cx="9692391" cy="0"/>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2507F25-4677-FC81-4955-FD238EF0CCA6}"/>
              </a:ext>
            </a:extLst>
          </p:cNvPr>
          <p:cNvSpPr/>
          <p:nvPr/>
        </p:nvSpPr>
        <p:spPr>
          <a:xfrm>
            <a:off x="1464086" y="2009049"/>
            <a:ext cx="740495" cy="30396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430841-838A-4E29-1303-6A08E8071A4A}"/>
              </a:ext>
            </a:extLst>
          </p:cNvPr>
          <p:cNvSpPr/>
          <p:nvPr/>
        </p:nvSpPr>
        <p:spPr>
          <a:xfrm>
            <a:off x="4087093" y="1991388"/>
            <a:ext cx="740495" cy="30396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290448-3A6D-3A8F-E2A9-E4AF6698B380}"/>
              </a:ext>
            </a:extLst>
          </p:cNvPr>
          <p:cNvSpPr/>
          <p:nvPr/>
        </p:nvSpPr>
        <p:spPr>
          <a:xfrm>
            <a:off x="6628424" y="2015852"/>
            <a:ext cx="740495" cy="30396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Student Completion: Demographics"/>
          <p:cNvSpPr txBox="1">
            <a:spLocks noGrp="1"/>
          </p:cNvSpPr>
          <p:nvPr>
            <p:ph type="title"/>
          </p:nvPr>
        </p:nvSpPr>
        <p:spPr>
          <a:prstGeom prst="rect">
            <a:avLst/>
          </a:prstGeom>
        </p:spPr>
        <p:txBody>
          <a:bodyPr>
            <a:normAutofit/>
          </a:bodyPr>
          <a:lstStyle>
            <a:lvl1pPr defTabSz="560831">
              <a:defRPr sz="6144" spc="-122"/>
            </a:lvl1pPr>
          </a:lstStyle>
          <a:p>
            <a:r>
              <a:rPr lang="en-US" sz="4000" b="1" dirty="0">
                <a:solidFill>
                  <a:srgbClr val="007088"/>
                </a:solidFill>
              </a:rPr>
              <a:t>Service Area Feeder School </a:t>
            </a:r>
            <a:r>
              <a:rPr sz="4000" b="1" dirty="0">
                <a:solidFill>
                  <a:srgbClr val="007088"/>
                </a:solidFill>
              </a:rPr>
              <a:t>Demographics</a:t>
            </a:r>
          </a:p>
        </p:txBody>
      </p:sp>
      <p:sp>
        <p:nvSpPr>
          <p:cNvPr id="170" name="* Most recent data provided by California Department of Education, Data Quest"/>
          <p:cNvSpPr txBox="1"/>
          <p:nvPr/>
        </p:nvSpPr>
        <p:spPr>
          <a:xfrm>
            <a:off x="899944" y="6354757"/>
            <a:ext cx="6954752" cy="24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marL="508000" indent="-508000" algn="l">
              <a:spcBef>
                <a:spcPts val="4200"/>
              </a:spcBef>
              <a:buClr>
                <a:srgbClr val="5C86B9"/>
              </a:buClr>
              <a:buSzPct val="70000"/>
              <a:buFont typeface="Zapf Dingbats"/>
              <a:buChar char="✤"/>
              <a:defRPr sz="2000">
                <a:solidFill>
                  <a:srgbClr val="000000"/>
                </a:solidFill>
              </a:defRPr>
            </a:lvl1pPr>
          </a:lstStyle>
          <a:p>
            <a:r>
              <a:rPr sz="1100" dirty="0"/>
              <a:t>* Most recent data provided by California Department of Education, Data Quest</a:t>
            </a:r>
            <a:r>
              <a:rPr lang="en-US" sz="1100" dirty="0"/>
              <a:t>.</a:t>
            </a:r>
          </a:p>
        </p:txBody>
      </p:sp>
      <p:sp>
        <p:nvSpPr>
          <p:cNvPr id="171" name="CA Dept. of Ed."/>
          <p:cNvSpPr txBox="1"/>
          <p:nvPr/>
        </p:nvSpPr>
        <p:spPr>
          <a:xfrm>
            <a:off x="10190267" y="6275961"/>
            <a:ext cx="72200"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u="sng">
                <a:hlinkClick r:id="" action="ppaction://noaction"/>
              </a:defRPr>
            </a:lvl1pPr>
          </a:lstStyle>
          <a:p>
            <a:pPr>
              <a:defRPr u="none"/>
            </a:pPr>
            <a:endParaRPr sz="1266" dirty="0"/>
          </a:p>
        </p:txBody>
      </p:sp>
      <p:sp>
        <p:nvSpPr>
          <p:cNvPr id="4" name="TextBox 3">
            <a:extLst>
              <a:ext uri="{FF2B5EF4-FFF2-40B4-BE49-F238E27FC236}">
                <a16:creationId xmlns:a16="http://schemas.microsoft.com/office/drawing/2014/main" id="{D6773D24-6868-E8F4-FD46-D53480CCE11E}"/>
              </a:ext>
            </a:extLst>
          </p:cNvPr>
          <p:cNvSpPr txBox="1"/>
          <p:nvPr/>
        </p:nvSpPr>
        <p:spPr>
          <a:xfrm>
            <a:off x="3420031" y="1665588"/>
            <a:ext cx="4744233" cy="276999"/>
          </a:xfrm>
          <a:prstGeom prst="rect">
            <a:avLst/>
          </a:prstGeom>
          <a:noFill/>
        </p:spPr>
        <p:txBody>
          <a:bodyPr wrap="square">
            <a:spAutoFit/>
          </a:bodyPr>
          <a:lstStyle/>
          <a:p>
            <a:r>
              <a:rPr lang="en-US" sz="1200" b="1" dirty="0">
                <a:solidFill>
                  <a:srgbClr val="0070C0"/>
                </a:solidFill>
              </a:rPr>
              <a:t>Total Alameda County Students Enroll in Community College</a:t>
            </a:r>
          </a:p>
        </p:txBody>
      </p:sp>
      <p:sp>
        <p:nvSpPr>
          <p:cNvPr id="5" name="TextBox 4">
            <a:extLst>
              <a:ext uri="{FF2B5EF4-FFF2-40B4-BE49-F238E27FC236}">
                <a16:creationId xmlns:a16="http://schemas.microsoft.com/office/drawing/2014/main" id="{A53335C1-E9DE-0B2B-E2BF-013149EE65A6}"/>
              </a:ext>
            </a:extLst>
          </p:cNvPr>
          <p:cNvSpPr txBox="1"/>
          <p:nvPr/>
        </p:nvSpPr>
        <p:spPr>
          <a:xfrm>
            <a:off x="1464086" y="1983167"/>
            <a:ext cx="1014609" cy="369332"/>
          </a:xfrm>
          <a:prstGeom prst="rect">
            <a:avLst/>
          </a:prstGeom>
          <a:noFill/>
        </p:spPr>
        <p:txBody>
          <a:bodyPr wrap="square" rtlCol="0">
            <a:spAutoFit/>
          </a:bodyPr>
          <a:lstStyle/>
          <a:p>
            <a:r>
              <a:rPr lang="en-US" b="1" dirty="0">
                <a:solidFill>
                  <a:srgbClr val="0070C0"/>
                </a:solidFill>
              </a:rPr>
              <a:t>4,911</a:t>
            </a:r>
          </a:p>
        </p:txBody>
      </p:sp>
      <p:sp>
        <p:nvSpPr>
          <p:cNvPr id="6" name="TextBox 5">
            <a:extLst>
              <a:ext uri="{FF2B5EF4-FFF2-40B4-BE49-F238E27FC236}">
                <a16:creationId xmlns:a16="http://schemas.microsoft.com/office/drawing/2014/main" id="{323DC4BE-55AD-79ED-25CC-AA60C9281734}"/>
              </a:ext>
            </a:extLst>
          </p:cNvPr>
          <p:cNvSpPr txBox="1"/>
          <p:nvPr/>
        </p:nvSpPr>
        <p:spPr>
          <a:xfrm>
            <a:off x="4041664" y="1983167"/>
            <a:ext cx="1014609" cy="369332"/>
          </a:xfrm>
          <a:prstGeom prst="rect">
            <a:avLst/>
          </a:prstGeom>
          <a:noFill/>
        </p:spPr>
        <p:txBody>
          <a:bodyPr wrap="square" rtlCol="0">
            <a:spAutoFit/>
          </a:bodyPr>
          <a:lstStyle/>
          <a:p>
            <a:r>
              <a:rPr lang="en-US" b="1" dirty="0">
                <a:solidFill>
                  <a:srgbClr val="0070C0"/>
                </a:solidFill>
              </a:rPr>
              <a:t>4,809</a:t>
            </a:r>
          </a:p>
        </p:txBody>
      </p:sp>
      <p:sp>
        <p:nvSpPr>
          <p:cNvPr id="7" name="TextBox 6">
            <a:extLst>
              <a:ext uri="{FF2B5EF4-FFF2-40B4-BE49-F238E27FC236}">
                <a16:creationId xmlns:a16="http://schemas.microsoft.com/office/drawing/2014/main" id="{B83B7CD2-C756-609E-557A-AA532D62CB55}"/>
              </a:ext>
            </a:extLst>
          </p:cNvPr>
          <p:cNvSpPr txBox="1"/>
          <p:nvPr/>
        </p:nvSpPr>
        <p:spPr>
          <a:xfrm>
            <a:off x="6628424" y="2009049"/>
            <a:ext cx="1014609" cy="369332"/>
          </a:xfrm>
          <a:prstGeom prst="rect">
            <a:avLst/>
          </a:prstGeom>
          <a:noFill/>
        </p:spPr>
        <p:txBody>
          <a:bodyPr wrap="square" rtlCol="0">
            <a:spAutoFit/>
          </a:bodyPr>
          <a:lstStyle/>
          <a:p>
            <a:r>
              <a:rPr lang="en-US" b="1" dirty="0">
                <a:solidFill>
                  <a:srgbClr val="0070C0"/>
                </a:solidFill>
              </a:rPr>
              <a:t>4,516</a:t>
            </a:r>
          </a:p>
        </p:txBody>
      </p:sp>
      <p:sp>
        <p:nvSpPr>
          <p:cNvPr id="13" name="Rectangle 12">
            <a:extLst>
              <a:ext uri="{FF2B5EF4-FFF2-40B4-BE49-F238E27FC236}">
                <a16:creationId xmlns:a16="http://schemas.microsoft.com/office/drawing/2014/main" id="{123AAAC1-AF5B-101A-79C1-52205FC9E87C}"/>
              </a:ext>
            </a:extLst>
          </p:cNvPr>
          <p:cNvSpPr/>
          <p:nvPr/>
        </p:nvSpPr>
        <p:spPr>
          <a:xfrm>
            <a:off x="9173957" y="1998277"/>
            <a:ext cx="740495" cy="30396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70722A0-01E6-3344-AA53-E2660076B050}"/>
              </a:ext>
            </a:extLst>
          </p:cNvPr>
          <p:cNvSpPr txBox="1"/>
          <p:nvPr/>
        </p:nvSpPr>
        <p:spPr>
          <a:xfrm>
            <a:off x="9176844" y="1975293"/>
            <a:ext cx="1014609" cy="369332"/>
          </a:xfrm>
          <a:prstGeom prst="rect">
            <a:avLst/>
          </a:prstGeom>
          <a:noFill/>
        </p:spPr>
        <p:txBody>
          <a:bodyPr wrap="square" rtlCol="0">
            <a:spAutoFit/>
          </a:bodyPr>
          <a:lstStyle/>
          <a:p>
            <a:r>
              <a:rPr lang="en-US" b="1" dirty="0">
                <a:solidFill>
                  <a:srgbClr val="0070C0"/>
                </a:solidFill>
              </a:rPr>
              <a:t>4,566</a:t>
            </a:r>
          </a:p>
        </p:txBody>
      </p:sp>
      <p:sp>
        <p:nvSpPr>
          <p:cNvPr id="16" name="TextBox 15">
            <a:extLst>
              <a:ext uri="{FF2B5EF4-FFF2-40B4-BE49-F238E27FC236}">
                <a16:creationId xmlns:a16="http://schemas.microsoft.com/office/drawing/2014/main" id="{0D97058D-8F6F-B978-901A-DC3C2D178FF1}"/>
              </a:ext>
            </a:extLst>
          </p:cNvPr>
          <p:cNvSpPr txBox="1"/>
          <p:nvPr/>
        </p:nvSpPr>
        <p:spPr>
          <a:xfrm>
            <a:off x="1539971" y="2691141"/>
            <a:ext cx="588723" cy="276999"/>
          </a:xfrm>
          <a:prstGeom prst="rect">
            <a:avLst/>
          </a:prstGeom>
          <a:solidFill>
            <a:schemeClr val="bg2">
              <a:lumMod val="20000"/>
              <a:lumOff val="80000"/>
            </a:schemeClr>
          </a:solidFill>
        </p:spPr>
        <p:txBody>
          <a:bodyPr wrap="square" rtlCol="0">
            <a:spAutoFit/>
          </a:bodyPr>
          <a:lstStyle/>
          <a:p>
            <a:pPr algn="ctr"/>
            <a:r>
              <a:rPr lang="en-US" sz="1200" b="1" dirty="0">
                <a:solidFill>
                  <a:schemeClr val="tx2"/>
                </a:solidFill>
              </a:rPr>
              <a:t>18%</a:t>
            </a:r>
          </a:p>
        </p:txBody>
      </p:sp>
      <p:sp>
        <p:nvSpPr>
          <p:cNvPr id="17" name="TextBox 16">
            <a:extLst>
              <a:ext uri="{FF2B5EF4-FFF2-40B4-BE49-F238E27FC236}">
                <a16:creationId xmlns:a16="http://schemas.microsoft.com/office/drawing/2014/main" id="{3BDEFCEC-C331-5B6F-8D43-9D387EEA1B0F}"/>
              </a:ext>
            </a:extLst>
          </p:cNvPr>
          <p:cNvSpPr txBox="1"/>
          <p:nvPr/>
        </p:nvSpPr>
        <p:spPr>
          <a:xfrm>
            <a:off x="4087093" y="2758723"/>
            <a:ext cx="588723" cy="276999"/>
          </a:xfrm>
          <a:prstGeom prst="rect">
            <a:avLst/>
          </a:prstGeom>
          <a:solidFill>
            <a:schemeClr val="bg2">
              <a:lumMod val="20000"/>
              <a:lumOff val="80000"/>
            </a:schemeClr>
          </a:solidFill>
        </p:spPr>
        <p:txBody>
          <a:bodyPr wrap="square" rtlCol="0">
            <a:spAutoFit/>
          </a:bodyPr>
          <a:lstStyle/>
          <a:p>
            <a:pPr algn="ctr"/>
            <a:r>
              <a:rPr lang="en-US" sz="1200" b="1" dirty="0">
                <a:solidFill>
                  <a:schemeClr val="tx2"/>
                </a:solidFill>
              </a:rPr>
              <a:t>18%</a:t>
            </a:r>
          </a:p>
        </p:txBody>
      </p:sp>
      <p:sp>
        <p:nvSpPr>
          <p:cNvPr id="18" name="TextBox 17">
            <a:extLst>
              <a:ext uri="{FF2B5EF4-FFF2-40B4-BE49-F238E27FC236}">
                <a16:creationId xmlns:a16="http://schemas.microsoft.com/office/drawing/2014/main" id="{CC38E490-913B-04D5-BB49-13CCCFCBC752}"/>
              </a:ext>
            </a:extLst>
          </p:cNvPr>
          <p:cNvSpPr txBox="1"/>
          <p:nvPr/>
        </p:nvSpPr>
        <p:spPr>
          <a:xfrm>
            <a:off x="6704309" y="2954372"/>
            <a:ext cx="588723" cy="276999"/>
          </a:xfrm>
          <a:prstGeom prst="rect">
            <a:avLst/>
          </a:prstGeom>
          <a:solidFill>
            <a:schemeClr val="bg2">
              <a:lumMod val="20000"/>
              <a:lumOff val="80000"/>
            </a:schemeClr>
          </a:solidFill>
        </p:spPr>
        <p:txBody>
          <a:bodyPr wrap="square" rtlCol="0">
            <a:spAutoFit/>
          </a:bodyPr>
          <a:lstStyle/>
          <a:p>
            <a:pPr algn="ctr"/>
            <a:r>
              <a:rPr lang="en-US" sz="1200" b="1" dirty="0">
                <a:solidFill>
                  <a:schemeClr val="tx2"/>
                </a:solidFill>
              </a:rPr>
              <a:t>20%</a:t>
            </a:r>
          </a:p>
        </p:txBody>
      </p:sp>
      <p:sp>
        <p:nvSpPr>
          <p:cNvPr id="19" name="TextBox 18">
            <a:extLst>
              <a:ext uri="{FF2B5EF4-FFF2-40B4-BE49-F238E27FC236}">
                <a16:creationId xmlns:a16="http://schemas.microsoft.com/office/drawing/2014/main" id="{A44B0247-D201-C6E1-B9D1-25D3A9FC038F}"/>
              </a:ext>
            </a:extLst>
          </p:cNvPr>
          <p:cNvSpPr txBox="1"/>
          <p:nvPr/>
        </p:nvSpPr>
        <p:spPr>
          <a:xfrm>
            <a:off x="9302005" y="2905904"/>
            <a:ext cx="588723" cy="276999"/>
          </a:xfrm>
          <a:prstGeom prst="rect">
            <a:avLst/>
          </a:prstGeom>
          <a:solidFill>
            <a:schemeClr val="bg2">
              <a:lumMod val="20000"/>
              <a:lumOff val="80000"/>
            </a:schemeClr>
          </a:solidFill>
        </p:spPr>
        <p:txBody>
          <a:bodyPr wrap="square" rtlCol="0">
            <a:spAutoFit/>
          </a:bodyPr>
          <a:lstStyle/>
          <a:p>
            <a:pPr algn="ctr"/>
            <a:r>
              <a:rPr lang="en-US" sz="1200" b="1" dirty="0">
                <a:solidFill>
                  <a:schemeClr val="tx2"/>
                </a:solidFill>
              </a:rPr>
              <a:t>18%</a:t>
            </a:r>
          </a:p>
        </p:txBody>
      </p:sp>
      <p:sp>
        <p:nvSpPr>
          <p:cNvPr id="22" name="TextBox 21">
            <a:extLst>
              <a:ext uri="{FF2B5EF4-FFF2-40B4-BE49-F238E27FC236}">
                <a16:creationId xmlns:a16="http://schemas.microsoft.com/office/drawing/2014/main" id="{699CE167-258A-7FD6-EBAD-B12F4FDEDF60}"/>
              </a:ext>
            </a:extLst>
          </p:cNvPr>
          <p:cNvSpPr txBox="1"/>
          <p:nvPr/>
        </p:nvSpPr>
        <p:spPr>
          <a:xfrm>
            <a:off x="4621480" y="2396826"/>
            <a:ext cx="4422176" cy="276999"/>
          </a:xfrm>
          <a:prstGeom prst="rect">
            <a:avLst/>
          </a:prstGeom>
          <a:noFill/>
        </p:spPr>
        <p:txBody>
          <a:bodyPr wrap="square">
            <a:spAutoFit/>
          </a:bodyPr>
          <a:lstStyle/>
          <a:p>
            <a:pPr algn="ctr"/>
            <a:r>
              <a:rPr lang="en-US" sz="1200" b="1" dirty="0">
                <a:solidFill>
                  <a:schemeClr val="accent6"/>
                </a:solidFill>
              </a:rPr>
              <a:t>Albany, Emeryville, Berkeley, and Oakland</a:t>
            </a:r>
          </a:p>
        </p:txBody>
      </p:sp>
      <p:sp>
        <p:nvSpPr>
          <p:cNvPr id="3" name="TextBox 2">
            <a:extLst>
              <a:ext uri="{FF2B5EF4-FFF2-40B4-BE49-F238E27FC236}">
                <a16:creationId xmlns:a16="http://schemas.microsoft.com/office/drawing/2014/main" id="{21341884-9BF0-7FC6-1552-4E55F8BC08B2}"/>
              </a:ext>
            </a:extLst>
          </p:cNvPr>
          <p:cNvSpPr txBox="1"/>
          <p:nvPr/>
        </p:nvSpPr>
        <p:spPr>
          <a:xfrm>
            <a:off x="10725167" y="3231371"/>
            <a:ext cx="2087584" cy="646331"/>
          </a:xfrm>
          <a:prstGeom prst="rect">
            <a:avLst/>
          </a:prstGeom>
          <a:solidFill>
            <a:schemeClr val="accent4">
              <a:lumMod val="40000"/>
              <a:lumOff val="60000"/>
            </a:schemeClr>
          </a:solidFill>
        </p:spPr>
        <p:txBody>
          <a:bodyPr wrap="square" rtlCol="0">
            <a:spAutoFit/>
          </a:bodyPr>
          <a:lstStyle/>
          <a:p>
            <a:r>
              <a:rPr lang="en-US" b="1" dirty="0">
                <a:solidFill>
                  <a:srgbClr val="FF0000"/>
                </a:solidFill>
              </a:rPr>
              <a:t>Include Adult Ed pipeline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CA Dept. of Ed."/>
          <p:cNvSpPr txBox="1"/>
          <p:nvPr/>
        </p:nvSpPr>
        <p:spPr>
          <a:xfrm>
            <a:off x="8782353" y="6501292"/>
            <a:ext cx="129362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u="sng">
                <a:hlinkClick r:id="" action="ppaction://noaction"/>
              </a:defRPr>
            </a:lvl1pPr>
          </a:lstStyle>
          <a:p>
            <a:pPr>
              <a:defRPr u="none"/>
            </a:pPr>
            <a:r>
              <a:rPr sz="1266"/>
              <a:t>CA Dept. of Ed.</a:t>
            </a:r>
          </a:p>
        </p:txBody>
      </p:sp>
      <p:sp>
        <p:nvSpPr>
          <p:cNvPr id="2" name="TextBox 1">
            <a:extLst>
              <a:ext uri="{FF2B5EF4-FFF2-40B4-BE49-F238E27FC236}">
                <a16:creationId xmlns:a16="http://schemas.microsoft.com/office/drawing/2014/main" id="{574AB2AF-8FF3-3720-16CB-44E3998FD0FF}"/>
              </a:ext>
            </a:extLst>
          </p:cNvPr>
          <p:cNvSpPr txBox="1"/>
          <p:nvPr/>
        </p:nvSpPr>
        <p:spPr>
          <a:xfrm>
            <a:off x="450889" y="5803813"/>
            <a:ext cx="106402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400" b="1" dirty="0">
                <a:solidFill>
                  <a:schemeClr val="tx2"/>
                </a:solidFill>
                <a:latin typeface="+mj-lt"/>
              </a:rPr>
              <a:t>73% of Albany, Berkeley, Emeryville, and Oakland public school students who attend a California community college are socioeconomically disadvantaged (AY 2017-2018)</a:t>
            </a:r>
          </a:p>
        </p:txBody>
      </p:sp>
      <p:sp>
        <p:nvSpPr>
          <p:cNvPr id="5" name="TextBox 4">
            <a:extLst>
              <a:ext uri="{FF2B5EF4-FFF2-40B4-BE49-F238E27FC236}">
                <a16:creationId xmlns:a16="http://schemas.microsoft.com/office/drawing/2014/main" id="{D9CB5C62-9D3B-8B75-8519-E5BE16FB0C68}"/>
              </a:ext>
            </a:extLst>
          </p:cNvPr>
          <p:cNvSpPr txBox="1"/>
          <p:nvPr/>
        </p:nvSpPr>
        <p:spPr>
          <a:xfrm>
            <a:off x="450889" y="494986"/>
            <a:ext cx="10830670" cy="1200329"/>
          </a:xfrm>
          <a:prstGeom prst="rect">
            <a:avLst/>
          </a:prstGeom>
          <a:noFill/>
        </p:spPr>
        <p:txBody>
          <a:bodyPr wrap="square">
            <a:spAutoFit/>
          </a:bodyPr>
          <a:lstStyle/>
          <a:p>
            <a:pPr fontAlgn="b"/>
            <a:r>
              <a:rPr lang="en-US" sz="2400" b="1" dirty="0">
                <a:solidFill>
                  <a:schemeClr val="tx2"/>
                </a:solidFill>
                <a:latin typeface="+mj-lt"/>
              </a:rPr>
              <a:t>Percent of Socioeconomically Disadvantaged HS Students Attending CA Community College (Albany, Berkeley, Emeryville, and Oakland School Districts)</a:t>
            </a:r>
          </a:p>
        </p:txBody>
      </p:sp>
      <p:graphicFrame>
        <p:nvGraphicFramePr>
          <p:cNvPr id="8" name="Chart 7">
            <a:extLst>
              <a:ext uri="{FF2B5EF4-FFF2-40B4-BE49-F238E27FC236}">
                <a16:creationId xmlns:a16="http://schemas.microsoft.com/office/drawing/2014/main" id="{989F392E-72AD-B95C-401C-542019A1B7DF}"/>
              </a:ext>
            </a:extLst>
          </p:cNvPr>
          <p:cNvGraphicFramePr>
            <a:graphicFrameLocks/>
          </p:cNvGraphicFramePr>
          <p:nvPr/>
        </p:nvGraphicFramePr>
        <p:xfrm>
          <a:off x="538329" y="1869574"/>
          <a:ext cx="10640291" cy="3663809"/>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0DE192E9-FD75-EB45-ECFE-1CF9A912631C}"/>
              </a:ext>
            </a:extLst>
          </p:cNvPr>
          <p:cNvSpPr/>
          <p:nvPr/>
        </p:nvSpPr>
        <p:spPr>
          <a:xfrm>
            <a:off x="7270594" y="3289610"/>
            <a:ext cx="791738" cy="434897"/>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tudent Completion: Future Pipeline"/>
          <p:cNvSpPr txBox="1">
            <a:spLocks noGrp="1"/>
          </p:cNvSpPr>
          <p:nvPr>
            <p:ph type="title"/>
          </p:nvPr>
        </p:nvSpPr>
        <p:spPr>
          <a:prstGeom prst="rect">
            <a:avLst/>
          </a:prstGeom>
        </p:spPr>
        <p:txBody>
          <a:bodyPr>
            <a:normAutofit/>
          </a:bodyPr>
          <a:lstStyle>
            <a:lvl1pPr defTabSz="560831">
              <a:defRPr sz="6144" spc="-122"/>
            </a:lvl1pPr>
          </a:lstStyle>
          <a:p>
            <a:r>
              <a:rPr lang="en-US" sz="4289" b="1" dirty="0">
                <a:solidFill>
                  <a:srgbClr val="007088"/>
                </a:solidFill>
                <a:latin typeface="+mn-lt"/>
              </a:rPr>
              <a:t>Service Area Enrollment</a:t>
            </a:r>
            <a:r>
              <a:rPr sz="4289" b="1" dirty="0">
                <a:solidFill>
                  <a:srgbClr val="007088"/>
                </a:solidFill>
                <a:latin typeface="+mn-lt"/>
              </a:rPr>
              <a:t> Pipeline</a:t>
            </a:r>
            <a:endParaRPr lang="en-US" sz="4289" b="1" dirty="0">
              <a:solidFill>
                <a:srgbClr val="007088"/>
              </a:solidFill>
              <a:latin typeface="+mn-lt"/>
            </a:endParaRPr>
          </a:p>
        </p:txBody>
      </p:sp>
      <p:sp>
        <p:nvSpPr>
          <p:cNvPr id="3" name="Analysis of CA Department of Education Albany, Berkeley, Emeryville, and Oakland K-12 public school data suggests a potential increase in student populations shown in green and a decrease in student populations shown in black. The percent changes are relative to Grade 12 (2022).">
            <a:extLst>
              <a:ext uri="{FF2B5EF4-FFF2-40B4-BE49-F238E27FC236}">
                <a16:creationId xmlns:a16="http://schemas.microsoft.com/office/drawing/2014/main" id="{65D8BD31-673A-0CC8-0760-196742967E90}"/>
              </a:ext>
            </a:extLst>
          </p:cNvPr>
          <p:cNvSpPr txBox="1">
            <a:spLocks noGrp="1"/>
          </p:cNvSpPr>
          <p:nvPr>
            <p:ph idx="1"/>
          </p:nvPr>
        </p:nvSpPr>
        <p:spPr>
          <a:xfrm>
            <a:off x="550492" y="5594938"/>
            <a:ext cx="11111245" cy="510897"/>
          </a:xfrm>
          <a:prstGeom prst="rect">
            <a:avLst/>
          </a:prstGeom>
        </p:spPr>
        <p:txBody>
          <a:bodyPr vert="horz" lIns="91440" tIns="45720" rIns="91440" bIns="45720" rtlCol="0" anchor="t">
            <a:normAutofit fontScale="85000" lnSpcReduction="10000"/>
          </a:bodyPr>
          <a:lstStyle/>
          <a:p>
            <a:pPr marL="0" indent="0">
              <a:buNone/>
            </a:pPr>
            <a:r>
              <a:rPr sz="1600" dirty="0">
                <a:solidFill>
                  <a:schemeClr val="tx2"/>
                </a:solidFill>
                <a:latin typeface="+mj-lt"/>
              </a:rPr>
              <a:t>Albany, Berkeley, Emeryville, and Oakland K-12 public school data suggests a potential increase in student populations shown in green and a decrease in student populations shown in black. The percent changes are relative to Grade 12 (2022).</a:t>
            </a:r>
            <a:endParaRPr lang="en-US" sz="1600" dirty="0">
              <a:solidFill>
                <a:schemeClr val="tx2"/>
              </a:solidFill>
              <a:latin typeface="+mj-lt"/>
            </a:endParaRPr>
          </a:p>
        </p:txBody>
      </p:sp>
      <p:pic>
        <p:nvPicPr>
          <p:cNvPr id="209" name="Image" descr="Image"/>
          <p:cNvPicPr>
            <a:picLocks noChangeAspect="1"/>
          </p:cNvPicPr>
          <p:nvPr/>
        </p:nvPicPr>
        <p:blipFill>
          <a:blip r:embed="rId2"/>
          <a:stretch>
            <a:fillRect/>
          </a:stretch>
        </p:blipFill>
        <p:spPr>
          <a:xfrm>
            <a:off x="530262" y="1562880"/>
            <a:ext cx="11111245" cy="3780359"/>
          </a:xfrm>
          <a:prstGeom prst="rect">
            <a:avLst/>
          </a:prstGeom>
          <a:ln w="12700">
            <a:miter lim="400000"/>
          </a:ln>
        </p:spPr>
      </p:pic>
      <p:sp>
        <p:nvSpPr>
          <p:cNvPr id="210" name="% Student Population Change Relative to Grade 12 (2021-22)"/>
          <p:cNvSpPr txBox="1"/>
          <p:nvPr/>
        </p:nvSpPr>
        <p:spPr>
          <a:xfrm>
            <a:off x="530262" y="1100122"/>
            <a:ext cx="6118663"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600" b="1" dirty="0">
                <a:solidFill>
                  <a:srgbClr val="1D1A10"/>
                </a:solidFill>
              </a:rPr>
              <a:t>% Student Population Change Relative to Grade 12 (2021-22)</a:t>
            </a:r>
            <a:endParaRPr lang="en-US" sz="1600" b="1" dirty="0">
              <a:solidFill>
                <a:srgbClr val="1D1A10"/>
              </a:solidFill>
            </a:endParaRPr>
          </a:p>
        </p:txBody>
      </p:sp>
      <p:sp>
        <p:nvSpPr>
          <p:cNvPr id="211" name="CA Dept. of Ed."/>
          <p:cNvSpPr txBox="1"/>
          <p:nvPr/>
        </p:nvSpPr>
        <p:spPr>
          <a:xfrm>
            <a:off x="9868701" y="6215542"/>
            <a:ext cx="1201163"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u="sng">
                <a:hlinkClick r:id="" action="ppaction://noaction"/>
              </a:defRPr>
            </a:lvl1pPr>
          </a:lstStyle>
          <a:p>
            <a:pPr>
              <a:defRPr u="none"/>
            </a:pPr>
            <a:r>
              <a:rPr sz="1266" dirty="0">
                <a:latin typeface="Palatino Linotype"/>
              </a:rPr>
              <a:t>CA Dept. of Ed.</a:t>
            </a:r>
            <a:endParaRPr lang="en-US" sz="1266" dirty="0">
              <a:latin typeface="Palatino Linotype"/>
            </a:endParaRPr>
          </a:p>
        </p:txBody>
      </p:sp>
      <p:sp>
        <p:nvSpPr>
          <p:cNvPr id="2" name="Rectangle 1">
            <a:extLst>
              <a:ext uri="{FF2B5EF4-FFF2-40B4-BE49-F238E27FC236}">
                <a16:creationId xmlns:a16="http://schemas.microsoft.com/office/drawing/2014/main" id="{EF6A28CE-7CA8-1829-1C7E-0EDB80D1B06F}"/>
              </a:ext>
            </a:extLst>
          </p:cNvPr>
          <p:cNvSpPr/>
          <p:nvPr/>
        </p:nvSpPr>
        <p:spPr>
          <a:xfrm>
            <a:off x="550492" y="1714985"/>
            <a:ext cx="5457017" cy="3580135"/>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776F9A5-01E6-F37B-D58E-3F0CB535D083}"/>
              </a:ext>
            </a:extLst>
          </p:cNvPr>
          <p:cNvSpPr/>
          <p:nvPr/>
        </p:nvSpPr>
        <p:spPr>
          <a:xfrm>
            <a:off x="530262" y="4316362"/>
            <a:ext cx="11111245" cy="501444"/>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9659F7-6CDD-A8E6-95C7-C70522020CE2}"/>
              </a:ext>
            </a:extLst>
          </p:cNvPr>
          <p:cNvSpPr txBox="1"/>
          <p:nvPr/>
        </p:nvSpPr>
        <p:spPr>
          <a:xfrm>
            <a:off x="1326995" y="2164075"/>
            <a:ext cx="613317" cy="261610"/>
          </a:xfrm>
          <a:prstGeom prst="rect">
            <a:avLst/>
          </a:prstGeom>
          <a:noFill/>
        </p:spPr>
        <p:txBody>
          <a:bodyPr wrap="square" rtlCol="0">
            <a:spAutoFit/>
          </a:bodyPr>
          <a:lstStyle/>
          <a:p>
            <a:r>
              <a:rPr lang="en-US" sz="1100" b="1" dirty="0">
                <a:solidFill>
                  <a:srgbClr val="FF0000"/>
                </a:solidFill>
              </a:rPr>
              <a:t>1,000</a:t>
            </a:r>
          </a:p>
        </p:txBody>
      </p:sp>
      <p:sp>
        <p:nvSpPr>
          <p:cNvPr id="6" name="TextBox 5">
            <a:extLst>
              <a:ext uri="{FF2B5EF4-FFF2-40B4-BE49-F238E27FC236}">
                <a16:creationId xmlns:a16="http://schemas.microsoft.com/office/drawing/2014/main" id="{EEB8E4F2-D338-E272-A3AD-02A3D65EAF16}"/>
              </a:ext>
            </a:extLst>
          </p:cNvPr>
          <p:cNvSpPr txBox="1"/>
          <p:nvPr/>
        </p:nvSpPr>
        <p:spPr>
          <a:xfrm>
            <a:off x="1436435" y="2764134"/>
            <a:ext cx="613317" cy="261610"/>
          </a:xfrm>
          <a:prstGeom prst="rect">
            <a:avLst/>
          </a:prstGeom>
          <a:noFill/>
        </p:spPr>
        <p:txBody>
          <a:bodyPr wrap="square" rtlCol="0">
            <a:spAutoFit/>
          </a:bodyPr>
          <a:lstStyle/>
          <a:p>
            <a:r>
              <a:rPr lang="en-US" sz="1100" b="1" dirty="0">
                <a:solidFill>
                  <a:srgbClr val="FF0000"/>
                </a:solidFill>
              </a:rPr>
              <a:t>18</a:t>
            </a:r>
          </a:p>
        </p:txBody>
      </p:sp>
      <p:sp>
        <p:nvSpPr>
          <p:cNvPr id="7" name="TextBox 6">
            <a:extLst>
              <a:ext uri="{FF2B5EF4-FFF2-40B4-BE49-F238E27FC236}">
                <a16:creationId xmlns:a16="http://schemas.microsoft.com/office/drawing/2014/main" id="{DAA878AE-3FC5-D758-757A-8A4C8912C6E3}"/>
              </a:ext>
            </a:extLst>
          </p:cNvPr>
          <p:cNvSpPr txBox="1"/>
          <p:nvPr/>
        </p:nvSpPr>
        <p:spPr>
          <a:xfrm>
            <a:off x="1743093" y="3145661"/>
            <a:ext cx="613317" cy="261610"/>
          </a:xfrm>
          <a:prstGeom prst="rect">
            <a:avLst/>
          </a:prstGeom>
          <a:noFill/>
        </p:spPr>
        <p:txBody>
          <a:bodyPr wrap="square" rtlCol="0">
            <a:spAutoFit/>
          </a:bodyPr>
          <a:lstStyle/>
          <a:p>
            <a:r>
              <a:rPr lang="en-US" sz="1100" b="1" dirty="0">
                <a:solidFill>
                  <a:srgbClr val="FF0000"/>
                </a:solidFill>
              </a:rPr>
              <a:t>615</a:t>
            </a:r>
          </a:p>
        </p:txBody>
      </p:sp>
      <p:sp>
        <p:nvSpPr>
          <p:cNvPr id="8" name="TextBox 7">
            <a:extLst>
              <a:ext uri="{FF2B5EF4-FFF2-40B4-BE49-F238E27FC236}">
                <a16:creationId xmlns:a16="http://schemas.microsoft.com/office/drawing/2014/main" id="{B3F1D9DD-6409-8C71-FBE6-9D37CB3BEC62}"/>
              </a:ext>
            </a:extLst>
          </p:cNvPr>
          <p:cNvSpPr txBox="1"/>
          <p:nvPr/>
        </p:nvSpPr>
        <p:spPr>
          <a:xfrm>
            <a:off x="1436433" y="4436279"/>
            <a:ext cx="613317" cy="261610"/>
          </a:xfrm>
          <a:prstGeom prst="rect">
            <a:avLst/>
          </a:prstGeom>
          <a:noFill/>
        </p:spPr>
        <p:txBody>
          <a:bodyPr wrap="square" rtlCol="0">
            <a:spAutoFit/>
          </a:bodyPr>
          <a:lstStyle/>
          <a:p>
            <a:r>
              <a:rPr lang="en-US" sz="1100" b="1" dirty="0">
                <a:solidFill>
                  <a:srgbClr val="FF0000"/>
                </a:solidFill>
              </a:rPr>
              <a:t>293</a:t>
            </a:r>
          </a:p>
        </p:txBody>
      </p:sp>
      <p:sp>
        <p:nvSpPr>
          <p:cNvPr id="9" name="TextBox 8">
            <a:extLst>
              <a:ext uri="{FF2B5EF4-FFF2-40B4-BE49-F238E27FC236}">
                <a16:creationId xmlns:a16="http://schemas.microsoft.com/office/drawing/2014/main" id="{73D3D6A3-8986-B813-7AC9-3F99F4F6B8B6}"/>
              </a:ext>
            </a:extLst>
          </p:cNvPr>
          <p:cNvSpPr txBox="1"/>
          <p:nvPr/>
        </p:nvSpPr>
        <p:spPr>
          <a:xfrm>
            <a:off x="1436434" y="3499485"/>
            <a:ext cx="613317" cy="261610"/>
          </a:xfrm>
          <a:prstGeom prst="rect">
            <a:avLst/>
          </a:prstGeom>
          <a:noFill/>
        </p:spPr>
        <p:txBody>
          <a:bodyPr wrap="square" rtlCol="0">
            <a:spAutoFit/>
          </a:bodyPr>
          <a:lstStyle/>
          <a:p>
            <a:r>
              <a:rPr lang="en-US" sz="1100" b="1" dirty="0">
                <a:solidFill>
                  <a:srgbClr val="FF0000"/>
                </a:solidFill>
              </a:rPr>
              <a:t>2,088</a:t>
            </a:r>
          </a:p>
        </p:txBody>
      </p:sp>
      <p:sp>
        <p:nvSpPr>
          <p:cNvPr id="10" name="TextBox 9">
            <a:extLst>
              <a:ext uri="{FF2B5EF4-FFF2-40B4-BE49-F238E27FC236}">
                <a16:creationId xmlns:a16="http://schemas.microsoft.com/office/drawing/2014/main" id="{F5F60DA7-B557-E8F3-8C41-1D5A694F7EB3}"/>
              </a:ext>
            </a:extLst>
          </p:cNvPr>
          <p:cNvSpPr txBox="1"/>
          <p:nvPr/>
        </p:nvSpPr>
        <p:spPr>
          <a:xfrm>
            <a:off x="1743091" y="3298195"/>
            <a:ext cx="613317" cy="261610"/>
          </a:xfrm>
          <a:prstGeom prst="rect">
            <a:avLst/>
          </a:prstGeom>
          <a:noFill/>
        </p:spPr>
        <p:txBody>
          <a:bodyPr wrap="square" rtlCol="0">
            <a:spAutoFit/>
          </a:bodyPr>
          <a:lstStyle/>
          <a:p>
            <a:r>
              <a:rPr lang="en-US" sz="1100" b="1" dirty="0">
                <a:solidFill>
                  <a:srgbClr val="FF0000"/>
                </a:solidFill>
              </a:rPr>
              <a:t>52</a:t>
            </a:r>
          </a:p>
        </p:txBody>
      </p:sp>
      <p:sp>
        <p:nvSpPr>
          <p:cNvPr id="11" name="TextBox 10">
            <a:extLst>
              <a:ext uri="{FF2B5EF4-FFF2-40B4-BE49-F238E27FC236}">
                <a16:creationId xmlns:a16="http://schemas.microsoft.com/office/drawing/2014/main" id="{9B11BA40-95A0-23F9-55A4-0742A69ADB40}"/>
              </a:ext>
            </a:extLst>
          </p:cNvPr>
          <p:cNvSpPr txBox="1"/>
          <p:nvPr/>
        </p:nvSpPr>
        <p:spPr>
          <a:xfrm>
            <a:off x="1400905" y="3831580"/>
            <a:ext cx="613317" cy="261610"/>
          </a:xfrm>
          <a:prstGeom prst="rect">
            <a:avLst/>
          </a:prstGeom>
          <a:noFill/>
        </p:spPr>
        <p:txBody>
          <a:bodyPr wrap="square" rtlCol="0">
            <a:spAutoFit/>
          </a:bodyPr>
          <a:lstStyle/>
          <a:p>
            <a:r>
              <a:rPr lang="en-US" sz="1100" b="1" dirty="0">
                <a:solidFill>
                  <a:srgbClr val="FF0000"/>
                </a:solidFill>
              </a:rPr>
              <a:t>32</a:t>
            </a:r>
          </a:p>
        </p:txBody>
      </p:sp>
      <p:sp>
        <p:nvSpPr>
          <p:cNvPr id="12" name="TextBox 11">
            <a:extLst>
              <a:ext uri="{FF2B5EF4-FFF2-40B4-BE49-F238E27FC236}">
                <a16:creationId xmlns:a16="http://schemas.microsoft.com/office/drawing/2014/main" id="{9304011A-0F3B-2B90-A62C-EE9999870AD6}"/>
              </a:ext>
            </a:extLst>
          </p:cNvPr>
          <p:cNvSpPr txBox="1"/>
          <p:nvPr/>
        </p:nvSpPr>
        <p:spPr>
          <a:xfrm>
            <a:off x="1412056" y="4794853"/>
            <a:ext cx="613317" cy="261610"/>
          </a:xfrm>
          <a:prstGeom prst="rect">
            <a:avLst/>
          </a:prstGeom>
          <a:noFill/>
        </p:spPr>
        <p:txBody>
          <a:bodyPr wrap="square" rtlCol="0">
            <a:spAutoFit/>
          </a:bodyPr>
          <a:lstStyle/>
          <a:p>
            <a:r>
              <a:rPr lang="en-US" sz="1100" b="1" dirty="0">
                <a:solidFill>
                  <a:srgbClr val="FF0000"/>
                </a:solidFill>
              </a:rPr>
              <a:t>94</a:t>
            </a:r>
          </a:p>
        </p:txBody>
      </p:sp>
      <p:sp>
        <p:nvSpPr>
          <p:cNvPr id="13" name="TextBox 12">
            <a:extLst>
              <a:ext uri="{FF2B5EF4-FFF2-40B4-BE49-F238E27FC236}">
                <a16:creationId xmlns:a16="http://schemas.microsoft.com/office/drawing/2014/main" id="{A567265C-ABE0-CF38-A360-7EBC00500572}"/>
              </a:ext>
            </a:extLst>
          </p:cNvPr>
          <p:cNvSpPr txBox="1"/>
          <p:nvPr/>
        </p:nvSpPr>
        <p:spPr>
          <a:xfrm>
            <a:off x="1743091" y="5070153"/>
            <a:ext cx="613317" cy="261610"/>
          </a:xfrm>
          <a:prstGeom prst="rect">
            <a:avLst/>
          </a:prstGeom>
          <a:noFill/>
        </p:spPr>
        <p:txBody>
          <a:bodyPr wrap="square" rtlCol="0">
            <a:spAutoFit/>
          </a:bodyPr>
          <a:lstStyle/>
          <a:p>
            <a:r>
              <a:rPr lang="en-US" sz="1100" b="1" dirty="0">
                <a:solidFill>
                  <a:srgbClr val="FF0000"/>
                </a:solidFill>
              </a:rPr>
              <a:t>4,986</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Image" descr="Image"/>
          <p:cNvPicPr>
            <a:picLocks noChangeAspect="1"/>
          </p:cNvPicPr>
          <p:nvPr/>
        </p:nvPicPr>
        <p:blipFill>
          <a:blip r:embed="rId2"/>
          <a:stretch>
            <a:fillRect/>
          </a:stretch>
        </p:blipFill>
        <p:spPr>
          <a:xfrm>
            <a:off x="751561" y="1732701"/>
            <a:ext cx="10653857" cy="4062960"/>
          </a:xfrm>
          <a:prstGeom prst="rect">
            <a:avLst/>
          </a:prstGeom>
          <a:ln w="12700">
            <a:miter lim="400000"/>
          </a:ln>
        </p:spPr>
      </p:pic>
      <p:sp>
        <p:nvSpPr>
          <p:cNvPr id="214" name="# of Students Attending Albany, Berkeley, Emeryville, and Oakland Public Schools in 2021-2022"/>
          <p:cNvSpPr txBox="1"/>
          <p:nvPr/>
        </p:nvSpPr>
        <p:spPr>
          <a:xfrm>
            <a:off x="852733" y="1205086"/>
            <a:ext cx="9475351"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300"/>
            </a:lvl1pPr>
          </a:lstStyle>
          <a:p>
            <a:r>
              <a:rPr sz="1600" b="1" dirty="0">
                <a:solidFill>
                  <a:srgbClr val="1D1A10"/>
                </a:solidFill>
                <a:latin typeface="+mj-lt"/>
              </a:rPr>
              <a:t># of Students Attending Albany, Berkeley, Emeryville, and Oakland Public Schools in 2021-2022</a:t>
            </a:r>
            <a:endParaRPr lang="en-US" sz="1600" b="1" dirty="0">
              <a:solidFill>
                <a:srgbClr val="1D1A10"/>
              </a:solidFill>
              <a:latin typeface="+mj-lt"/>
            </a:endParaRPr>
          </a:p>
        </p:txBody>
      </p:sp>
      <p:sp>
        <p:nvSpPr>
          <p:cNvPr id="216" name="Analysis of most recent CA Dept. of Ed Data - from AY 2017-2018 - indicates 29% of Albany, 18% of Berkeley, 30% of Emeryville, and 29% of Oakland public high school completers attend a California community college."/>
          <p:cNvSpPr txBox="1"/>
          <p:nvPr/>
        </p:nvSpPr>
        <p:spPr>
          <a:xfrm>
            <a:off x="751562" y="5912532"/>
            <a:ext cx="10653856" cy="503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l">
              <a:defRPr sz="1600"/>
            </a:lvl1pPr>
          </a:lstStyle>
          <a:p>
            <a:pPr marL="285750" indent="-285750">
              <a:buFont typeface="Arial" panose="020B0604020202020204" pitchFamily="34" charset="0"/>
              <a:buChar char="•"/>
              <a:defRPr sz="3000"/>
            </a:pPr>
            <a:r>
              <a:rPr sz="1400" b="1" dirty="0">
                <a:solidFill>
                  <a:srgbClr val="1D1A10"/>
                </a:solidFill>
                <a:latin typeface="+mj-lt"/>
              </a:rPr>
              <a:t>29% of Albany, 18% of Berkeley, 30% of Emeryville, and 29% of Oakland public high school completers attend a community college.</a:t>
            </a:r>
            <a:endParaRPr lang="en-US" sz="1400" b="1" dirty="0">
              <a:solidFill>
                <a:srgbClr val="1D1A10"/>
              </a:solidFill>
              <a:latin typeface="+mj-lt"/>
            </a:endParaRPr>
          </a:p>
        </p:txBody>
      </p:sp>
      <p:sp>
        <p:nvSpPr>
          <p:cNvPr id="217" name="CA Dept. of Ed."/>
          <p:cNvSpPr txBox="1"/>
          <p:nvPr/>
        </p:nvSpPr>
        <p:spPr>
          <a:xfrm>
            <a:off x="7274350" y="6510221"/>
            <a:ext cx="129362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u="sng">
                <a:hlinkClick r:id="" action="ppaction://noaction"/>
              </a:defRPr>
            </a:lvl1pPr>
          </a:lstStyle>
          <a:p>
            <a:pPr>
              <a:defRPr u="none"/>
            </a:pPr>
            <a:r>
              <a:rPr sz="1266" dirty="0"/>
              <a:t>CA Dept. of Ed.</a:t>
            </a:r>
          </a:p>
        </p:txBody>
      </p:sp>
      <p:sp>
        <p:nvSpPr>
          <p:cNvPr id="4" name="Student Completion: Future Pipeline">
            <a:extLst>
              <a:ext uri="{FF2B5EF4-FFF2-40B4-BE49-F238E27FC236}">
                <a16:creationId xmlns:a16="http://schemas.microsoft.com/office/drawing/2014/main" id="{ABD7F97C-B56A-EBF8-E93C-0838881F34B4}"/>
              </a:ext>
            </a:extLst>
          </p:cNvPr>
          <p:cNvSpPr txBox="1">
            <a:spLocks noGrp="1"/>
          </p:cNvSpPr>
          <p:nvPr>
            <p:ph type="title"/>
          </p:nvPr>
        </p:nvSpPr>
        <p:spPr>
          <a:prstGeom prst="rect">
            <a:avLst/>
          </a:prstGeom>
        </p:spPr>
        <p:txBody>
          <a:bodyPr>
            <a:normAutofit/>
          </a:bodyPr>
          <a:lstStyle>
            <a:lvl1pPr defTabSz="560831">
              <a:defRPr sz="6144" spc="-122"/>
            </a:lvl1pPr>
          </a:lstStyle>
          <a:p>
            <a:r>
              <a:rPr lang="en-US" sz="4289" b="1" dirty="0">
                <a:solidFill>
                  <a:srgbClr val="007088"/>
                </a:solidFill>
                <a:latin typeface="+mn-lt"/>
              </a:rPr>
              <a:t>Service Area Enrollment</a:t>
            </a:r>
            <a:r>
              <a:rPr sz="4289" b="1" dirty="0">
                <a:solidFill>
                  <a:srgbClr val="007088"/>
                </a:solidFill>
                <a:latin typeface="+mn-lt"/>
              </a:rPr>
              <a:t> Pipeline</a:t>
            </a:r>
            <a:endParaRPr lang="en-US" sz="4289" b="1" dirty="0">
              <a:solidFill>
                <a:srgbClr val="007088"/>
              </a:solidFill>
              <a:latin typeface="+mn-lt"/>
            </a:endParaRPr>
          </a:p>
        </p:txBody>
      </p:sp>
      <p:sp>
        <p:nvSpPr>
          <p:cNvPr id="5" name="Rectangle 4">
            <a:extLst>
              <a:ext uri="{FF2B5EF4-FFF2-40B4-BE49-F238E27FC236}">
                <a16:creationId xmlns:a16="http://schemas.microsoft.com/office/drawing/2014/main" id="{B3DFCFF1-EE97-0507-F268-885CCD4039E8}"/>
              </a:ext>
            </a:extLst>
          </p:cNvPr>
          <p:cNvSpPr/>
          <p:nvPr/>
        </p:nvSpPr>
        <p:spPr>
          <a:xfrm>
            <a:off x="7274350" y="1729954"/>
            <a:ext cx="4131068" cy="406296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Diversity, Equity, Inclusion &amp; the Global Community"/>
          <p:cNvSpPr txBox="1">
            <a:spLocks noGrp="1"/>
          </p:cNvSpPr>
          <p:nvPr>
            <p:ph type="title"/>
          </p:nvPr>
        </p:nvSpPr>
        <p:spPr>
          <a:xfrm>
            <a:off x="6942095" y="144410"/>
            <a:ext cx="4472140" cy="1852556"/>
          </a:xfrm>
          <a:prstGeom prst="rect">
            <a:avLst/>
          </a:prstGeom>
        </p:spPr>
        <p:txBody>
          <a:bodyPr>
            <a:normAutofit/>
          </a:bodyPr>
          <a:lstStyle>
            <a:lvl1pPr defTabSz="274574">
              <a:defRPr sz="3008" spc="-60"/>
            </a:lvl1pPr>
          </a:lstStyle>
          <a:p>
            <a:r>
              <a:rPr b="1" dirty="0">
                <a:solidFill>
                  <a:srgbClr val="007088"/>
                </a:solidFill>
              </a:rPr>
              <a:t>Diversity, Equity, </a:t>
            </a:r>
            <a:br>
              <a:rPr lang="en-US" b="1" dirty="0">
                <a:solidFill>
                  <a:srgbClr val="007088"/>
                </a:solidFill>
              </a:rPr>
            </a:br>
            <a:r>
              <a:rPr b="1" dirty="0">
                <a:solidFill>
                  <a:srgbClr val="007088"/>
                </a:solidFill>
              </a:rPr>
              <a:t>Inclusion &amp; </a:t>
            </a:r>
            <a:br>
              <a:rPr lang="en-US" b="1" dirty="0">
                <a:solidFill>
                  <a:srgbClr val="007088"/>
                </a:solidFill>
              </a:rPr>
            </a:br>
            <a:r>
              <a:rPr b="1" dirty="0">
                <a:solidFill>
                  <a:srgbClr val="007088"/>
                </a:solidFill>
              </a:rPr>
              <a:t>the Global Community</a:t>
            </a:r>
          </a:p>
        </p:txBody>
      </p:sp>
      <p:sp>
        <p:nvSpPr>
          <p:cNvPr id="332" name="Urban Displacement Project (UC Berkeley)"/>
          <p:cNvSpPr txBox="1">
            <a:spLocks noGrp="1"/>
          </p:cNvSpPr>
          <p:nvPr>
            <p:ph idx="1"/>
          </p:nvPr>
        </p:nvSpPr>
        <p:spPr>
          <a:xfrm>
            <a:off x="7018301" y="6108592"/>
            <a:ext cx="5386540" cy="749408"/>
          </a:xfrm>
          <a:prstGeom prst="rect">
            <a:avLst/>
          </a:prstGeom>
        </p:spPr>
        <p:txBody>
          <a:bodyPr vert="horz" lIns="91440" tIns="45720" rIns="91440" bIns="45720" rtlCol="0" anchor="t">
            <a:normAutofit/>
          </a:bodyPr>
          <a:lstStyle>
            <a:lvl1pPr marL="508000" indent="-508000">
              <a:spcBef>
                <a:spcPts val="4200"/>
              </a:spcBef>
              <a:defRPr sz="3800" u="sng">
                <a:hlinkClick r:id="" action="ppaction://noaction"/>
              </a:defRPr>
            </a:lvl1pPr>
          </a:lstStyle>
          <a:p>
            <a:pPr marL="0" indent="0">
              <a:lnSpc>
                <a:spcPct val="100000"/>
              </a:lnSpc>
              <a:buNone/>
              <a:defRPr u="none"/>
            </a:pPr>
            <a:r>
              <a:rPr sz="1800" u="sng" dirty="0">
                <a:latin typeface="Century Gothic"/>
                <a:hlinkClick r:id="rId2"/>
              </a:rPr>
              <a:t>Urban Displacement Project(UC Berkeley)</a:t>
            </a:r>
          </a:p>
        </p:txBody>
      </p:sp>
      <p:pic>
        <p:nvPicPr>
          <p:cNvPr id="333" name="Screen Shot 2022-07-27 at 1.23.47 PM.png" descr="Screen Shot 2022-07-27 at 1.23.47 PM.png"/>
          <p:cNvPicPr>
            <a:picLocks noChangeAspect="1"/>
          </p:cNvPicPr>
          <p:nvPr/>
        </p:nvPicPr>
        <p:blipFill>
          <a:blip r:embed="rId3"/>
          <a:stretch>
            <a:fillRect/>
          </a:stretch>
        </p:blipFill>
        <p:spPr>
          <a:xfrm>
            <a:off x="0" y="0"/>
            <a:ext cx="6369269" cy="6860718"/>
          </a:xfrm>
          <a:prstGeom prst="rect">
            <a:avLst/>
          </a:prstGeom>
          <a:ln w="12700">
            <a:miter lim="400000"/>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Screen Shot 2022-07-27 at 1.19.49 PM.png" descr="Screen Shot 2022-07-27 at 1.19.49 PM.png"/>
          <p:cNvPicPr>
            <a:picLocks noChangeAspect="1"/>
          </p:cNvPicPr>
          <p:nvPr/>
        </p:nvPicPr>
        <p:blipFill>
          <a:blip r:embed="rId2"/>
          <a:stretch>
            <a:fillRect/>
          </a:stretch>
        </p:blipFill>
        <p:spPr>
          <a:xfrm>
            <a:off x="2509808" y="1294189"/>
            <a:ext cx="6413476" cy="4449709"/>
          </a:xfrm>
          <a:prstGeom prst="rect">
            <a:avLst/>
          </a:prstGeom>
          <a:ln w="12700">
            <a:miter lim="400000"/>
          </a:ln>
        </p:spPr>
      </p:pic>
      <p:sp>
        <p:nvSpPr>
          <p:cNvPr id="313" name="Diversity, Equity, Inclusion &amp; the Global Community"/>
          <p:cNvSpPr txBox="1">
            <a:spLocks noGrp="1"/>
          </p:cNvSpPr>
          <p:nvPr>
            <p:ph type="title"/>
          </p:nvPr>
        </p:nvSpPr>
        <p:spPr>
          <a:xfrm>
            <a:off x="667418" y="191710"/>
            <a:ext cx="11111245" cy="1325563"/>
          </a:xfrm>
          <a:prstGeom prst="rect">
            <a:avLst/>
          </a:prstGeom>
        </p:spPr>
        <p:txBody>
          <a:bodyPr>
            <a:normAutofit/>
          </a:bodyPr>
          <a:lstStyle>
            <a:lvl1pPr defTabSz="379729">
              <a:defRPr sz="4160" spc="-83"/>
            </a:lvl1pPr>
          </a:lstStyle>
          <a:p>
            <a:r>
              <a:rPr sz="3600" b="1" dirty="0">
                <a:solidFill>
                  <a:srgbClr val="007088"/>
                </a:solidFill>
              </a:rPr>
              <a:t>Diversity, Equity, Inclusion &amp; the Global Community</a:t>
            </a:r>
          </a:p>
        </p:txBody>
      </p:sp>
      <p:sp>
        <p:nvSpPr>
          <p:cNvPr id="312" name="BUILDING EQUITY BY SUPPORTING THE WHOLE STUDENT FINDINGS FROM CASE STUDIES OF TWO COLLEGES IN THE WORKING STUDENTS SUCCESS NETWORK. Annie E. Casey Foundation. Insight Center for Community Economic Development (Oakland) and Mathematica (October 2020)"/>
          <p:cNvSpPr txBox="1">
            <a:spLocks noGrp="1"/>
          </p:cNvSpPr>
          <p:nvPr>
            <p:ph idx="1"/>
          </p:nvPr>
        </p:nvSpPr>
        <p:spPr>
          <a:xfrm>
            <a:off x="540377" y="6045529"/>
            <a:ext cx="11111245" cy="812471"/>
          </a:xfrm>
          <a:prstGeom prst="rect">
            <a:avLst/>
          </a:prstGeom>
        </p:spPr>
        <p:txBody>
          <a:bodyPr>
            <a:normAutofit/>
          </a:bodyPr>
          <a:lstStyle>
            <a:lvl1pPr>
              <a:defRPr sz="1400" u="sng">
                <a:hlinkClick r:id="" action="ppaction://noaction"/>
              </a:defRPr>
            </a:lvl1pPr>
          </a:lstStyle>
          <a:p>
            <a:pPr>
              <a:defRPr u="none"/>
            </a:pPr>
            <a:r>
              <a:rPr sz="1100" u="sng" dirty="0">
                <a:hlinkClick r:id="rId3"/>
              </a:rPr>
              <a:t>BUILDING EQUITY BY SUPPORTING THE WHOLE STUDENT FINDINGS FROM CASE STUDIES OF TWO COLLEGES IN THE WORKING STUDENTS SUCCESS NETWORK. Annie E. Casey Foundation. Insight Center for Community Economic Development (Oakland) and Mathematica (October 2020)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tudent Completion: Poverty"/>
          <p:cNvSpPr txBox="1">
            <a:spLocks noGrp="1"/>
          </p:cNvSpPr>
          <p:nvPr>
            <p:ph type="title"/>
          </p:nvPr>
        </p:nvSpPr>
        <p:spPr>
          <a:prstGeom prst="rect">
            <a:avLst/>
          </a:prstGeom>
        </p:spPr>
        <p:txBody>
          <a:bodyPr>
            <a:normAutofit/>
          </a:bodyPr>
          <a:lstStyle/>
          <a:p>
            <a:r>
              <a:rPr lang="en-US" sz="4800" b="1" dirty="0">
                <a:solidFill>
                  <a:srgbClr val="007088"/>
                </a:solidFill>
              </a:rPr>
              <a:t>Living Wage</a:t>
            </a:r>
            <a:endParaRPr sz="4800" b="1" dirty="0">
              <a:solidFill>
                <a:srgbClr val="007088"/>
              </a:solidFill>
            </a:endParaRPr>
          </a:p>
        </p:txBody>
      </p:sp>
      <p:sp>
        <p:nvSpPr>
          <p:cNvPr id="223" name="Percent of population living below poverty for Albany, Berkeley, Emeryville, and Oakland"/>
          <p:cNvSpPr txBox="1">
            <a:spLocks noGrp="1"/>
          </p:cNvSpPr>
          <p:nvPr>
            <p:ph idx="1"/>
          </p:nvPr>
        </p:nvSpPr>
        <p:spPr>
          <a:xfrm>
            <a:off x="415170" y="1479939"/>
            <a:ext cx="11111245" cy="861817"/>
          </a:xfrm>
          <a:prstGeom prst="rect">
            <a:avLst/>
          </a:prstGeom>
        </p:spPr>
        <p:txBody>
          <a:bodyPr>
            <a:noAutofit/>
          </a:bodyPr>
          <a:lstStyle/>
          <a:p>
            <a:pPr marL="0" indent="0">
              <a:buNone/>
            </a:pPr>
            <a:r>
              <a:rPr lang="en-US" sz="1800" b="1" dirty="0">
                <a:solidFill>
                  <a:schemeClr val="tx2"/>
                </a:solidFill>
                <a:latin typeface="+mj-lt"/>
              </a:rPr>
              <a:t>P</a:t>
            </a:r>
            <a:r>
              <a:rPr sz="1800" b="1" dirty="0">
                <a:solidFill>
                  <a:schemeClr val="tx2"/>
                </a:solidFill>
                <a:latin typeface="+mj-lt"/>
              </a:rPr>
              <a:t>opulation</a:t>
            </a:r>
            <a:r>
              <a:rPr lang="en-US" sz="1800" b="1" dirty="0">
                <a:solidFill>
                  <a:schemeClr val="tx2"/>
                </a:solidFill>
                <a:latin typeface="+mj-lt"/>
              </a:rPr>
              <a:t> by ethnicity</a:t>
            </a:r>
            <a:r>
              <a:rPr sz="1800" b="1" dirty="0">
                <a:solidFill>
                  <a:schemeClr val="tx2"/>
                </a:solidFill>
                <a:latin typeface="+mj-lt"/>
              </a:rPr>
              <a:t> living below poverty for Albany, Berkeley, Emeryville, and Oakland</a:t>
            </a:r>
          </a:p>
        </p:txBody>
      </p:sp>
      <p:graphicFrame>
        <p:nvGraphicFramePr>
          <p:cNvPr id="225" name="Table"/>
          <p:cNvGraphicFramePr/>
          <p:nvPr>
            <p:extLst>
              <p:ext uri="{D42A27DB-BD31-4B8C-83A1-F6EECF244321}">
                <p14:modId xmlns:p14="http://schemas.microsoft.com/office/powerpoint/2010/main" val="2464881699"/>
              </p:ext>
            </p:extLst>
          </p:nvPr>
        </p:nvGraphicFramePr>
        <p:xfrm>
          <a:off x="522033" y="2501152"/>
          <a:ext cx="6551078" cy="3516594"/>
        </p:xfrm>
        <a:graphic>
          <a:graphicData uri="http://schemas.openxmlformats.org/drawingml/2006/table">
            <a:tbl>
              <a:tblPr/>
              <a:tblGrid>
                <a:gridCol w="1868669">
                  <a:extLst>
                    <a:ext uri="{9D8B030D-6E8A-4147-A177-3AD203B41FA5}">
                      <a16:colId xmlns:a16="http://schemas.microsoft.com/office/drawing/2014/main" val="20000"/>
                    </a:ext>
                  </a:extLst>
                </a:gridCol>
                <a:gridCol w="1289273">
                  <a:extLst>
                    <a:ext uri="{9D8B030D-6E8A-4147-A177-3AD203B41FA5}">
                      <a16:colId xmlns:a16="http://schemas.microsoft.com/office/drawing/2014/main" val="20001"/>
                    </a:ext>
                  </a:extLst>
                </a:gridCol>
                <a:gridCol w="1335304">
                  <a:extLst>
                    <a:ext uri="{9D8B030D-6E8A-4147-A177-3AD203B41FA5}">
                      <a16:colId xmlns:a16="http://schemas.microsoft.com/office/drawing/2014/main" val="20002"/>
                    </a:ext>
                  </a:extLst>
                </a:gridCol>
                <a:gridCol w="2057832">
                  <a:extLst>
                    <a:ext uri="{9D8B030D-6E8A-4147-A177-3AD203B41FA5}">
                      <a16:colId xmlns:a16="http://schemas.microsoft.com/office/drawing/2014/main" val="20003"/>
                    </a:ext>
                  </a:extLst>
                </a:gridCol>
              </a:tblGrid>
              <a:tr h="290233">
                <a:tc>
                  <a:txBody>
                    <a:bodyPr/>
                    <a:lstStyle/>
                    <a:p>
                      <a:pPr defTabSz="457200">
                        <a:defRPr sz="1800">
                          <a:solidFill>
                            <a:srgbClr val="000000"/>
                          </a:solidFill>
                        </a:defRPr>
                      </a:pPr>
                      <a:r>
                        <a:rPr lang="en-US" sz="1600" b="1" dirty="0">
                          <a:solidFill>
                            <a:schemeClr val="tx1">
                              <a:lumMod val="20000"/>
                              <a:lumOff val="80000"/>
                            </a:schemeClr>
                          </a:solidFill>
                        </a:rPr>
                        <a:t>Ethnicity</a:t>
                      </a:r>
                      <a:endParaRPr sz="1600" b="1" dirty="0">
                        <a:solidFill>
                          <a:schemeClr val="tx1">
                            <a:lumMod val="20000"/>
                            <a:lumOff val="80000"/>
                          </a:schemeClr>
                        </a:solidFill>
                      </a:endParaRP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88"/>
                    </a:solidFill>
                  </a:tcPr>
                </a:tc>
                <a:tc>
                  <a:txBody>
                    <a:bodyPr/>
                    <a:lstStyle/>
                    <a:p>
                      <a:pPr algn="ctr" defTabSz="457200">
                        <a:defRPr sz="1800">
                          <a:solidFill>
                            <a:srgbClr val="000000"/>
                          </a:solidFill>
                        </a:defRPr>
                      </a:pPr>
                      <a:r>
                        <a:rPr sz="1600" b="1" dirty="0">
                          <a:solidFill>
                            <a:schemeClr val="tx1">
                              <a:lumMod val="20000"/>
                              <a:lumOff val="80000"/>
                            </a:schemeClr>
                          </a:solidFill>
                        </a:rPr>
                        <a:t>2010</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88"/>
                    </a:solidFill>
                  </a:tcPr>
                </a:tc>
                <a:tc>
                  <a:txBody>
                    <a:bodyPr/>
                    <a:lstStyle/>
                    <a:p>
                      <a:pPr algn="ctr" defTabSz="457200">
                        <a:defRPr sz="1800">
                          <a:solidFill>
                            <a:srgbClr val="000000"/>
                          </a:solidFill>
                        </a:defRPr>
                      </a:pPr>
                      <a:r>
                        <a:rPr sz="1600" b="1" dirty="0">
                          <a:solidFill>
                            <a:schemeClr val="tx1">
                              <a:lumMod val="20000"/>
                              <a:lumOff val="80000"/>
                            </a:schemeClr>
                          </a:solidFill>
                        </a:rPr>
                        <a:t>2020</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88"/>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sz="1800">
                          <a:solidFill>
                            <a:srgbClr val="000000"/>
                          </a:solidFill>
                          <a:latin typeface="Calibri"/>
                          <a:ea typeface="Calibri"/>
                          <a:cs typeface="Calibri"/>
                          <a:sym typeface="Calibri"/>
                        </a:defRPr>
                      </a:pPr>
                      <a:r>
                        <a:rPr lang="en-US" sz="1600" b="1" dirty="0">
                          <a:solidFill>
                            <a:schemeClr val="tx1">
                              <a:lumMod val="20000"/>
                              <a:lumOff val="80000"/>
                            </a:schemeClr>
                          </a:solidFill>
                        </a:rPr>
                        <a:t>Change</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88"/>
                    </a:solidFill>
                  </a:tcPr>
                </a:tc>
                <a:extLst>
                  <a:ext uri="{0D108BD9-81ED-4DB2-BD59-A6C34878D82A}">
                    <a16:rowId xmlns:a16="http://schemas.microsoft.com/office/drawing/2014/main" val="10001"/>
                  </a:ext>
                </a:extLst>
              </a:tr>
              <a:tr h="290233">
                <a:tc>
                  <a:txBody>
                    <a:bodyPr/>
                    <a:lstStyle/>
                    <a:p>
                      <a:pPr algn="l" defTabSz="457200">
                        <a:defRPr sz="1800">
                          <a:solidFill>
                            <a:srgbClr val="000000"/>
                          </a:solidFill>
                        </a:defRPr>
                      </a:pPr>
                      <a:r>
                        <a:rPr sz="1400" dirty="0">
                          <a:solidFill>
                            <a:schemeClr val="tx2"/>
                          </a:solidFill>
                        </a:rPr>
                        <a:t>White</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23,361</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18,264</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600" b="1" dirty="0">
                          <a:solidFill>
                            <a:schemeClr val="tx2"/>
                          </a:solidFill>
                        </a:rPr>
                        <a:t>-21.8%</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495105">
                <a:tc>
                  <a:txBody>
                    <a:bodyPr/>
                    <a:lstStyle/>
                    <a:p>
                      <a:pPr algn="l" defTabSz="457200">
                        <a:defRPr sz="1800">
                          <a:solidFill>
                            <a:srgbClr val="000000"/>
                          </a:solidFill>
                        </a:defRPr>
                      </a:pPr>
                      <a:r>
                        <a:rPr sz="1400" dirty="0">
                          <a:solidFill>
                            <a:schemeClr val="tx2"/>
                          </a:solidFill>
                        </a:rPr>
                        <a:t>Black or African American</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31,968</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21,868</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600" b="1" dirty="0">
                          <a:solidFill>
                            <a:schemeClr val="tx2"/>
                          </a:solidFill>
                        </a:rPr>
                        <a:t>-31.6%</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546323">
                <a:tc>
                  <a:txBody>
                    <a:bodyPr/>
                    <a:lstStyle/>
                    <a:p>
                      <a:pPr algn="l" defTabSz="457200">
                        <a:defRPr sz="1800">
                          <a:solidFill>
                            <a:srgbClr val="000000"/>
                          </a:solidFill>
                        </a:defRPr>
                      </a:pPr>
                      <a:r>
                        <a:rPr sz="1400" dirty="0">
                          <a:solidFill>
                            <a:schemeClr val="tx2"/>
                          </a:solidFill>
                        </a:rPr>
                        <a:t>American Indian or Alaska Native</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0</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278</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600" b="1" dirty="0">
                          <a:solidFill>
                            <a:schemeClr val="tx2"/>
                          </a:solidFill>
                        </a:rPr>
                        <a:t>INC</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10004"/>
                  </a:ext>
                </a:extLst>
              </a:tr>
              <a:tr h="290233">
                <a:tc>
                  <a:txBody>
                    <a:bodyPr/>
                    <a:lstStyle/>
                    <a:p>
                      <a:pPr algn="l" defTabSz="457200">
                        <a:defRPr sz="1800">
                          <a:solidFill>
                            <a:srgbClr val="000000"/>
                          </a:solidFill>
                        </a:defRPr>
                      </a:pPr>
                      <a:r>
                        <a:rPr sz="1400" dirty="0">
                          <a:solidFill>
                            <a:schemeClr val="tx2"/>
                          </a:solidFill>
                        </a:rPr>
                        <a:t>Asian</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22,624</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20,482</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600" b="1" dirty="0">
                          <a:solidFill>
                            <a:schemeClr val="tx2"/>
                          </a:solidFill>
                        </a:rPr>
                        <a:t>-9.5%</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5"/>
                  </a:ext>
                </a:extLst>
              </a:tr>
              <a:tr h="546323">
                <a:tc>
                  <a:txBody>
                    <a:bodyPr/>
                    <a:lstStyle/>
                    <a:p>
                      <a:pPr algn="l" defTabSz="457200">
                        <a:defRPr sz="1800">
                          <a:solidFill>
                            <a:srgbClr val="000000"/>
                          </a:solidFill>
                        </a:defRPr>
                      </a:pPr>
                      <a:r>
                        <a:rPr sz="1400" dirty="0">
                          <a:solidFill>
                            <a:schemeClr val="tx2"/>
                          </a:solidFill>
                        </a:rPr>
                        <a:t>Native Hawaiian or Pacific Islander</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0</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495</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600" b="1" dirty="0">
                          <a:solidFill>
                            <a:schemeClr val="tx2"/>
                          </a:solidFill>
                        </a:rPr>
                        <a:t>INC</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10006"/>
                  </a:ext>
                </a:extLst>
              </a:tr>
              <a:tr h="290233">
                <a:tc>
                  <a:txBody>
                    <a:bodyPr/>
                    <a:lstStyle/>
                    <a:p>
                      <a:pPr algn="l" defTabSz="457200">
                        <a:defRPr sz="1800">
                          <a:solidFill>
                            <a:srgbClr val="000000"/>
                          </a:solidFill>
                        </a:defRPr>
                      </a:pPr>
                      <a:r>
                        <a:rPr sz="1400" dirty="0">
                          <a:solidFill>
                            <a:schemeClr val="tx2"/>
                          </a:solidFill>
                        </a:rPr>
                        <a:t>Some other race</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514</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880</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600" b="1" dirty="0">
                          <a:solidFill>
                            <a:schemeClr val="tx2"/>
                          </a:solidFill>
                        </a:rPr>
                        <a:t>71.1%</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0007"/>
                  </a:ext>
                </a:extLst>
              </a:tr>
              <a:tr h="290233">
                <a:tc>
                  <a:txBody>
                    <a:bodyPr/>
                    <a:lstStyle/>
                    <a:p>
                      <a:pPr algn="l" defTabSz="457200">
                        <a:defRPr sz="1800">
                          <a:solidFill>
                            <a:srgbClr val="000000"/>
                          </a:solidFill>
                        </a:defRPr>
                      </a:pPr>
                      <a:r>
                        <a:rPr sz="1400" dirty="0">
                          <a:solidFill>
                            <a:schemeClr val="tx2"/>
                          </a:solidFill>
                        </a:rPr>
                        <a:t>Two or more races</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3,237</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4,573</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600" b="1" dirty="0">
                          <a:solidFill>
                            <a:schemeClr val="tx2"/>
                          </a:solidFill>
                        </a:rPr>
                        <a:t>41.3%</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0008"/>
                  </a:ext>
                </a:extLst>
              </a:tr>
              <a:tr h="207109">
                <a:tc>
                  <a:txBody>
                    <a:bodyPr/>
                    <a:lstStyle/>
                    <a:p>
                      <a:pPr algn="l" defTabSz="457200">
                        <a:defRPr sz="1800">
                          <a:solidFill>
                            <a:srgbClr val="000000"/>
                          </a:solidFill>
                        </a:defRPr>
                      </a:pPr>
                      <a:r>
                        <a:rPr lang="en-US" sz="1400" dirty="0">
                          <a:solidFill>
                            <a:schemeClr val="tx2"/>
                          </a:solidFill>
                        </a:rPr>
                        <a:t>Latinx</a:t>
                      </a:r>
                      <a:endParaRPr sz="1400" dirty="0">
                        <a:solidFill>
                          <a:schemeClr val="tx2"/>
                        </a:solidFill>
                      </a:endParaRP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30,615</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400" dirty="0">
                          <a:solidFill>
                            <a:schemeClr val="tx2"/>
                          </a:solidFill>
                        </a:rPr>
                        <a:t>25,269</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457200">
                        <a:defRPr sz="1800">
                          <a:solidFill>
                            <a:srgbClr val="000000"/>
                          </a:solidFill>
                        </a:defRPr>
                      </a:pPr>
                      <a:r>
                        <a:rPr sz="1600" b="1" dirty="0">
                          <a:solidFill>
                            <a:schemeClr val="tx2"/>
                          </a:solidFill>
                        </a:rPr>
                        <a:t>-17.5%</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9"/>
                  </a:ext>
                </a:extLst>
              </a:tr>
              <a:tr h="0">
                <a:tc>
                  <a:txBody>
                    <a:bodyPr/>
                    <a:lstStyle/>
                    <a:p>
                      <a:pPr defTabSz="457200">
                        <a:defRPr sz="1800">
                          <a:solidFill>
                            <a:srgbClr val="000000"/>
                          </a:solidFill>
                        </a:defRPr>
                      </a:pPr>
                      <a:r>
                        <a:rPr sz="1300" b="1" dirty="0">
                          <a:solidFill>
                            <a:schemeClr val="tx1">
                              <a:lumMod val="20000"/>
                              <a:lumOff val="80000"/>
                            </a:schemeClr>
                          </a:solidFill>
                        </a:rPr>
                        <a:t>Total</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88"/>
                    </a:solidFill>
                  </a:tcPr>
                </a:tc>
                <a:tc>
                  <a:txBody>
                    <a:bodyPr/>
                    <a:lstStyle/>
                    <a:p>
                      <a:pPr algn="ctr" defTabSz="457200">
                        <a:defRPr sz="1800">
                          <a:solidFill>
                            <a:srgbClr val="000000"/>
                          </a:solidFill>
                        </a:defRPr>
                      </a:pPr>
                      <a:r>
                        <a:rPr sz="1300" b="1" dirty="0">
                          <a:solidFill>
                            <a:schemeClr val="tx1">
                              <a:lumMod val="20000"/>
                              <a:lumOff val="80000"/>
                            </a:schemeClr>
                          </a:solidFill>
                        </a:rPr>
                        <a:t>112,320</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88"/>
                    </a:solidFill>
                  </a:tcPr>
                </a:tc>
                <a:tc>
                  <a:txBody>
                    <a:bodyPr/>
                    <a:lstStyle/>
                    <a:p>
                      <a:pPr algn="ctr" defTabSz="457200">
                        <a:defRPr sz="1800">
                          <a:solidFill>
                            <a:srgbClr val="000000"/>
                          </a:solidFill>
                        </a:defRPr>
                      </a:pPr>
                      <a:r>
                        <a:rPr sz="1300" b="1" dirty="0">
                          <a:solidFill>
                            <a:schemeClr val="tx1">
                              <a:lumMod val="20000"/>
                              <a:lumOff val="80000"/>
                            </a:schemeClr>
                          </a:solidFill>
                        </a:rPr>
                        <a:t>92,108</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88"/>
                    </a:solidFill>
                  </a:tcPr>
                </a:tc>
                <a:tc>
                  <a:txBody>
                    <a:bodyPr/>
                    <a:lstStyle/>
                    <a:p>
                      <a:pPr algn="ctr" defTabSz="457200">
                        <a:defRPr sz="1800">
                          <a:solidFill>
                            <a:srgbClr val="000000"/>
                          </a:solidFill>
                        </a:defRPr>
                      </a:pPr>
                      <a:r>
                        <a:rPr sz="1300" b="1" dirty="0">
                          <a:solidFill>
                            <a:schemeClr val="tx1">
                              <a:lumMod val="20000"/>
                              <a:lumOff val="80000"/>
                            </a:schemeClr>
                          </a:solidFill>
                        </a:rPr>
                        <a:t>-18.0%</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88"/>
                    </a:solidFill>
                  </a:tcPr>
                </a:tc>
                <a:extLst>
                  <a:ext uri="{0D108BD9-81ED-4DB2-BD59-A6C34878D82A}">
                    <a16:rowId xmlns:a16="http://schemas.microsoft.com/office/drawing/2014/main" val="10010"/>
                  </a:ext>
                </a:extLst>
              </a:tr>
            </a:tbl>
          </a:graphicData>
        </a:graphic>
      </p:graphicFrame>
      <p:sp>
        <p:nvSpPr>
          <p:cNvPr id="226" name="US Census Data"/>
          <p:cNvSpPr txBox="1"/>
          <p:nvPr/>
        </p:nvSpPr>
        <p:spPr>
          <a:xfrm>
            <a:off x="823116" y="6279926"/>
            <a:ext cx="1304845"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u="sng">
                <a:hlinkClick r:id="" action="ppaction://noaction"/>
              </a:defRPr>
            </a:lvl1pPr>
          </a:lstStyle>
          <a:p>
            <a:pPr>
              <a:defRPr u="none"/>
            </a:pPr>
            <a:r>
              <a:rPr sz="1266" dirty="0"/>
              <a:t>US Census Data</a:t>
            </a:r>
          </a:p>
        </p:txBody>
      </p:sp>
      <p:sp>
        <p:nvSpPr>
          <p:cNvPr id="5" name="US Census poverty threshold - defined for all states - is $17,420/yr for a two person family household…">
            <a:extLst>
              <a:ext uri="{FF2B5EF4-FFF2-40B4-BE49-F238E27FC236}">
                <a16:creationId xmlns:a16="http://schemas.microsoft.com/office/drawing/2014/main" id="{DB180FFE-070C-EEC4-DF96-895C1F85F249}"/>
              </a:ext>
            </a:extLst>
          </p:cNvPr>
          <p:cNvSpPr txBox="1">
            <a:spLocks/>
          </p:cNvSpPr>
          <p:nvPr/>
        </p:nvSpPr>
        <p:spPr>
          <a:xfrm>
            <a:off x="7629985" y="2654227"/>
            <a:ext cx="3896430" cy="4043743"/>
          </a:xfrm>
          <a:prstGeom prst="rect">
            <a:avLst/>
          </a:prstGeom>
        </p:spPr>
        <p:txBody>
          <a:bodyPr vert="horz" lIns="91440" tIns="45720" rIns="91440" bIns="45720" rtlCol="0">
            <a:normAutofit/>
          </a:bodyPr>
          <a:lstStyle>
            <a:lvl1pPr marL="171465" indent="-171465" algn="l" defTabSz="685859" rtl="0" eaLnBrk="1" latinLnBrk="0" hangingPunct="1">
              <a:lnSpc>
                <a:spcPct val="90000"/>
              </a:lnSpc>
              <a:spcBef>
                <a:spcPts val="2953"/>
              </a:spcBef>
              <a:buFont typeface="Arial" panose="020B0604020202020204" pitchFamily="34" charset="0"/>
              <a:buChar char="•"/>
              <a:defRPr sz="2100" kern="1200">
                <a:solidFill>
                  <a:schemeClr val="tx1"/>
                </a:solidFill>
                <a:latin typeface="+mn-lt"/>
                <a:ea typeface="+mn-ea"/>
                <a:cs typeface="+mn-cs"/>
              </a:defRPr>
            </a:lvl1pPr>
            <a:lvl2pPr marL="514394" indent="-171465" algn="l" defTabSz="685859" rtl="0" eaLnBrk="1" latinLnBrk="0" hangingPunct="1">
              <a:lnSpc>
                <a:spcPct val="90000"/>
              </a:lnSpc>
              <a:spcBef>
                <a:spcPts val="2953"/>
              </a:spcBef>
              <a:buFont typeface="Arial" panose="020B0604020202020204" pitchFamily="34" charset="0"/>
              <a:buChar char="•"/>
              <a:defRPr sz="1800" kern="1200">
                <a:solidFill>
                  <a:schemeClr val="tx1"/>
                </a:solidFill>
                <a:latin typeface="+mn-lt"/>
                <a:ea typeface="+mn-ea"/>
                <a:cs typeface="+mn-cs"/>
              </a:defRPr>
            </a:lvl2pPr>
            <a:lvl3pPr marL="857323" indent="-171465" algn="l" defTabSz="685859" rtl="0" eaLnBrk="1" latinLnBrk="0" hangingPunct="1">
              <a:lnSpc>
                <a:spcPct val="90000"/>
              </a:lnSpc>
              <a:spcBef>
                <a:spcPts val="2953"/>
              </a:spcBef>
              <a:buFont typeface="Arial" panose="020B0604020202020204" pitchFamily="34" charset="0"/>
              <a:buChar char="•"/>
              <a:defRPr sz="1500" kern="1200">
                <a:solidFill>
                  <a:schemeClr val="tx1"/>
                </a:solidFill>
                <a:latin typeface="+mn-lt"/>
                <a:ea typeface="+mn-ea"/>
                <a:cs typeface="+mn-cs"/>
              </a:defRPr>
            </a:lvl3pPr>
            <a:lvl4pPr marL="1200252" indent="-171465" algn="l" defTabSz="685859" rtl="0" eaLnBrk="1" latinLnBrk="0" hangingPunct="1">
              <a:lnSpc>
                <a:spcPct val="90000"/>
              </a:lnSpc>
              <a:spcBef>
                <a:spcPts val="2953"/>
              </a:spcBef>
              <a:buFont typeface="Arial" panose="020B0604020202020204" pitchFamily="34" charset="0"/>
              <a:buChar char="•"/>
              <a:defRPr sz="1350" kern="1200">
                <a:solidFill>
                  <a:schemeClr val="tx1"/>
                </a:solidFill>
                <a:latin typeface="+mn-lt"/>
                <a:ea typeface="+mn-ea"/>
                <a:cs typeface="+mn-cs"/>
              </a:defRPr>
            </a:lvl4pPr>
            <a:lvl5pPr marL="1543182" indent="-171465" algn="l" defTabSz="685859" rtl="0" eaLnBrk="1" latinLnBrk="0" hangingPunct="1">
              <a:lnSpc>
                <a:spcPct val="90000"/>
              </a:lnSpc>
              <a:spcBef>
                <a:spcPts val="2953"/>
              </a:spcBef>
              <a:buFont typeface="Arial" panose="020B0604020202020204" pitchFamily="34" charset="0"/>
              <a:buChar char="•"/>
              <a:defRPr sz="1350" kern="1200">
                <a:solidFill>
                  <a:schemeClr val="tx1"/>
                </a:solidFill>
                <a:latin typeface="+mn-lt"/>
                <a:ea typeface="+mn-ea"/>
                <a:cs typeface="+mn-cs"/>
              </a:defRPr>
            </a:lvl5pPr>
            <a:lvl6pPr marL="1886111"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40"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69"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99" indent="-171465" algn="l" defTabSz="68585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21457" indent="-321457" defTabSz="369675">
              <a:spcBef>
                <a:spcPts val="2601"/>
              </a:spcBef>
              <a:defRPr sz="3420"/>
            </a:pPr>
            <a:r>
              <a:rPr lang="en-US" sz="1600" b="1" dirty="0">
                <a:solidFill>
                  <a:schemeClr val="bg1">
                    <a:lumMod val="10000"/>
                  </a:schemeClr>
                </a:solidFill>
              </a:rPr>
              <a:t>US Census poverty threshold =  $17,420/</a:t>
            </a:r>
            <a:r>
              <a:rPr lang="en-US" sz="1600" b="1" dirty="0" err="1">
                <a:solidFill>
                  <a:schemeClr val="bg1">
                    <a:lumMod val="10000"/>
                  </a:schemeClr>
                </a:solidFill>
              </a:rPr>
              <a:t>yr</a:t>
            </a:r>
            <a:r>
              <a:rPr lang="en-US" sz="1600" b="1" dirty="0">
                <a:solidFill>
                  <a:schemeClr val="bg1">
                    <a:lumMod val="10000"/>
                  </a:schemeClr>
                </a:solidFill>
              </a:rPr>
              <a:t> for a two person household</a:t>
            </a:r>
          </a:p>
          <a:p>
            <a:pPr marL="321457" indent="-321457" defTabSz="369675">
              <a:spcBef>
                <a:spcPts val="2601"/>
              </a:spcBef>
              <a:defRPr sz="3420"/>
            </a:pPr>
            <a:r>
              <a:rPr lang="en-US" sz="1600" b="1" dirty="0">
                <a:solidFill>
                  <a:schemeClr val="bg1">
                    <a:lumMod val="10000"/>
                  </a:schemeClr>
                </a:solidFill>
              </a:rPr>
              <a:t>A living wage in Alameda County - per the MIT living wage calculator = $103,093/</a:t>
            </a:r>
            <a:r>
              <a:rPr lang="en-US" sz="1600" b="1" dirty="0" err="1">
                <a:solidFill>
                  <a:schemeClr val="bg1">
                    <a:lumMod val="10000"/>
                  </a:schemeClr>
                </a:solidFill>
              </a:rPr>
              <a:t>yr</a:t>
            </a:r>
            <a:r>
              <a:rPr lang="en-US" sz="1600" b="1" dirty="0">
                <a:solidFill>
                  <a:schemeClr val="bg1">
                    <a:lumMod val="10000"/>
                  </a:schemeClr>
                </a:solidFill>
              </a:rPr>
              <a:t> for one adult and one child before taxes.</a:t>
            </a:r>
          </a:p>
          <a:p>
            <a:pPr marL="321457" indent="-321457" defTabSz="369675">
              <a:spcBef>
                <a:spcPts val="2601"/>
              </a:spcBef>
              <a:defRPr sz="3420"/>
            </a:pPr>
            <a:r>
              <a:rPr lang="en-US" sz="1600" b="1" dirty="0">
                <a:solidFill>
                  <a:schemeClr val="bg1">
                    <a:lumMod val="10000"/>
                  </a:schemeClr>
                </a:solidFill>
              </a:rPr>
              <a:t>Alameda County living wage: An adult plus one infant living require an annual wage of $96,986 after taxes. </a:t>
            </a:r>
            <a:r>
              <a:rPr lang="en-US" sz="1100" b="1" dirty="0">
                <a:solidFill>
                  <a:schemeClr val="bg1">
                    <a:lumMod val="10000"/>
                  </a:schemeClr>
                </a:solidFill>
              </a:rPr>
              <a:t>(The Insight Center for Community Economic Development Family Needs Calculator)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tudent Completion: Median Wage"/>
          <p:cNvSpPr txBox="1">
            <a:spLocks noGrp="1"/>
          </p:cNvSpPr>
          <p:nvPr>
            <p:ph type="title"/>
          </p:nvPr>
        </p:nvSpPr>
        <p:spPr>
          <a:xfrm>
            <a:off x="613317" y="365127"/>
            <a:ext cx="10913098" cy="1325563"/>
          </a:xfrm>
          <a:prstGeom prst="rect">
            <a:avLst/>
          </a:prstGeom>
        </p:spPr>
        <p:txBody>
          <a:bodyPr>
            <a:normAutofit/>
          </a:bodyPr>
          <a:lstStyle>
            <a:lvl1pPr defTabSz="578358">
              <a:defRPr sz="6336" spc="-126"/>
            </a:lvl1pPr>
          </a:lstStyle>
          <a:p>
            <a:r>
              <a:rPr sz="4800" b="1" dirty="0">
                <a:solidFill>
                  <a:srgbClr val="007088"/>
                </a:solidFill>
              </a:rPr>
              <a:t>Median Wage</a:t>
            </a:r>
          </a:p>
        </p:txBody>
      </p:sp>
      <p:sp>
        <p:nvSpPr>
          <p:cNvPr id="234" name="Median Earnings Data in US Dollars (US Census)"/>
          <p:cNvSpPr txBox="1">
            <a:spLocks noGrp="1"/>
          </p:cNvSpPr>
          <p:nvPr>
            <p:ph idx="1"/>
          </p:nvPr>
        </p:nvSpPr>
        <p:spPr>
          <a:xfrm>
            <a:off x="696448" y="1323822"/>
            <a:ext cx="11111245" cy="420972"/>
          </a:xfrm>
          <a:prstGeom prst="rect">
            <a:avLst/>
          </a:prstGeom>
        </p:spPr>
        <p:txBody>
          <a:bodyPr/>
          <a:lstStyle/>
          <a:p>
            <a:pPr marL="0" indent="0">
              <a:buNone/>
            </a:pPr>
            <a:r>
              <a:rPr sz="1200" dirty="0">
                <a:solidFill>
                  <a:schemeClr val="tx2"/>
                </a:solidFill>
              </a:rPr>
              <a:t>Median Earnings Data </a:t>
            </a:r>
            <a:r>
              <a:rPr sz="984" dirty="0">
                <a:solidFill>
                  <a:schemeClr val="tx2"/>
                </a:solidFill>
              </a:rPr>
              <a:t>(US Census)</a:t>
            </a:r>
            <a:endParaRPr lang="en-US" sz="984" dirty="0">
              <a:solidFill>
                <a:schemeClr val="tx2"/>
              </a:solidFill>
            </a:endParaRPr>
          </a:p>
        </p:txBody>
      </p:sp>
      <p:graphicFrame>
        <p:nvGraphicFramePr>
          <p:cNvPr id="235" name="Table"/>
          <p:cNvGraphicFramePr/>
          <p:nvPr/>
        </p:nvGraphicFramePr>
        <p:xfrm>
          <a:off x="696448" y="1744793"/>
          <a:ext cx="10265059" cy="3593028"/>
        </p:xfrm>
        <a:graphic>
          <a:graphicData uri="http://schemas.openxmlformats.org/drawingml/2006/table">
            <a:tbl>
              <a:tblPr/>
              <a:tblGrid>
                <a:gridCol w="2378489">
                  <a:extLst>
                    <a:ext uri="{9D8B030D-6E8A-4147-A177-3AD203B41FA5}">
                      <a16:colId xmlns:a16="http://schemas.microsoft.com/office/drawing/2014/main" val="20000"/>
                    </a:ext>
                  </a:extLst>
                </a:gridCol>
                <a:gridCol w="1564796">
                  <a:extLst>
                    <a:ext uri="{9D8B030D-6E8A-4147-A177-3AD203B41FA5}">
                      <a16:colId xmlns:a16="http://schemas.microsoft.com/office/drawing/2014/main" val="20001"/>
                    </a:ext>
                  </a:extLst>
                </a:gridCol>
                <a:gridCol w="2712312">
                  <a:extLst>
                    <a:ext uri="{9D8B030D-6E8A-4147-A177-3AD203B41FA5}">
                      <a16:colId xmlns:a16="http://schemas.microsoft.com/office/drawing/2014/main" val="20002"/>
                    </a:ext>
                  </a:extLst>
                </a:gridCol>
                <a:gridCol w="1710843">
                  <a:extLst>
                    <a:ext uri="{9D8B030D-6E8A-4147-A177-3AD203B41FA5}">
                      <a16:colId xmlns:a16="http://schemas.microsoft.com/office/drawing/2014/main" val="20003"/>
                    </a:ext>
                  </a:extLst>
                </a:gridCol>
                <a:gridCol w="1898619">
                  <a:extLst>
                    <a:ext uri="{9D8B030D-6E8A-4147-A177-3AD203B41FA5}">
                      <a16:colId xmlns:a16="http://schemas.microsoft.com/office/drawing/2014/main" val="20004"/>
                    </a:ext>
                  </a:extLst>
                </a:gridCol>
              </a:tblGrid>
              <a:tr h="533989">
                <a:tc gridSpan="5">
                  <a:txBody>
                    <a:bodyPr/>
                    <a:lstStyle/>
                    <a:p>
                      <a:pPr algn="l" defTabSz="457200">
                        <a:defRPr sz="1800">
                          <a:solidFill>
                            <a:srgbClr val="000000"/>
                          </a:solidFill>
                        </a:defRPr>
                      </a:pPr>
                      <a:r>
                        <a:rPr sz="2000" b="1" dirty="0">
                          <a:solidFill>
                            <a:schemeClr val="tx1">
                              <a:lumMod val="20000"/>
                              <a:lumOff val="80000"/>
                            </a:schemeClr>
                          </a:solidFill>
                          <a:latin typeface="+mj-lt"/>
                          <a:ea typeface="Calibri"/>
                          <a:cs typeface="Calibri"/>
                          <a:sym typeface="Calibri"/>
                        </a:rPr>
                        <a:t>Earnings in the Past 12 Months (S2001)</a:t>
                      </a:r>
                    </a:p>
                  </a:txBody>
                  <a:tcPr marL="17859" marR="17859" marT="0" marB="1785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88"/>
                    </a:solidFill>
                  </a:tcPr>
                </a:tc>
                <a:tc hMerge="1">
                  <a:txBody>
                    <a:bodyPr/>
                    <a:lstStyle/>
                    <a:p>
                      <a:pPr algn="l" defTabSz="457200">
                        <a:defRPr sz="2200">
                          <a:solidFill>
                            <a:srgbClr val="000000"/>
                          </a:solidFill>
                          <a:latin typeface="Calibri"/>
                          <a:ea typeface="Calibri"/>
                          <a:cs typeface="Calibri"/>
                          <a:sym typeface="Calibri"/>
                        </a:defRPr>
                      </a:pPr>
                      <a:endParaRPr sz="1500" dirty="0">
                        <a:solidFill>
                          <a:schemeClr val="bg1">
                            <a:lumMod val="10000"/>
                          </a:schemeClr>
                        </a:solidFill>
                      </a:endParaRPr>
                    </a:p>
                  </a:txBody>
                  <a:tcPr marL="17859" marR="17859" marT="0" marB="17859" anchor="b" horzOverflow="overflow">
                    <a:lnL w="12700">
                      <a:miter lim="400000"/>
                    </a:lnL>
                    <a:lnR w="12700">
                      <a:miter lim="400000"/>
                    </a:lnR>
                    <a:lnT w="12700">
                      <a:miter lim="400000"/>
                    </a:lnT>
                    <a:lnB w="12700">
                      <a:miter lim="400000"/>
                    </a:lnB>
                    <a:solidFill>
                      <a:srgbClr val="A9D08E"/>
                    </a:solidFill>
                  </a:tcPr>
                </a:tc>
                <a:tc hMerge="1">
                  <a:txBody>
                    <a:bodyPr/>
                    <a:lstStyle/>
                    <a:p>
                      <a:pPr algn="l" defTabSz="457200">
                        <a:defRPr sz="2200">
                          <a:solidFill>
                            <a:srgbClr val="000000"/>
                          </a:solidFill>
                          <a:latin typeface="Calibri"/>
                          <a:ea typeface="Calibri"/>
                          <a:cs typeface="Calibri"/>
                          <a:sym typeface="Calibri"/>
                        </a:defRPr>
                      </a:pPr>
                      <a:endParaRPr sz="1500" dirty="0">
                        <a:solidFill>
                          <a:schemeClr val="bg1">
                            <a:lumMod val="10000"/>
                          </a:schemeClr>
                        </a:solidFill>
                      </a:endParaRPr>
                    </a:p>
                  </a:txBody>
                  <a:tcPr marL="17859" marR="17859" marT="0" marB="17859" anchor="b" horzOverflow="overflow">
                    <a:lnL w="12700">
                      <a:miter lim="400000"/>
                    </a:lnL>
                    <a:lnR w="12700">
                      <a:miter lim="400000"/>
                    </a:lnR>
                    <a:lnT w="12700">
                      <a:miter lim="400000"/>
                    </a:lnT>
                    <a:lnB w="12700">
                      <a:miter lim="400000"/>
                    </a:lnB>
                    <a:solidFill>
                      <a:srgbClr val="A9D08E"/>
                    </a:solidFill>
                  </a:tcPr>
                </a:tc>
                <a:tc hMerge="1">
                  <a:txBody>
                    <a:bodyPr/>
                    <a:lstStyle/>
                    <a:p>
                      <a:pPr algn="l" defTabSz="457200">
                        <a:defRPr sz="2200">
                          <a:solidFill>
                            <a:srgbClr val="000000"/>
                          </a:solidFill>
                          <a:latin typeface="Calibri"/>
                          <a:ea typeface="Calibri"/>
                          <a:cs typeface="Calibri"/>
                          <a:sym typeface="Calibri"/>
                        </a:defRPr>
                      </a:pPr>
                      <a:endParaRPr sz="1500" dirty="0">
                        <a:solidFill>
                          <a:schemeClr val="bg1">
                            <a:lumMod val="10000"/>
                          </a:schemeClr>
                        </a:solidFill>
                      </a:endParaRPr>
                    </a:p>
                  </a:txBody>
                  <a:tcPr marL="17859" marR="17859" marT="0" marB="17859" anchor="b" horzOverflow="overflow">
                    <a:lnL w="12700">
                      <a:miter lim="400000"/>
                    </a:lnL>
                    <a:lnR w="12700">
                      <a:solidFill>
                        <a:srgbClr val="AAAAAA"/>
                      </a:solidFill>
                      <a:miter lim="400000"/>
                    </a:lnR>
                    <a:lnT w="12700">
                      <a:solidFill>
                        <a:srgbClr val="AAAAAA"/>
                      </a:solidFill>
                      <a:miter lim="400000"/>
                    </a:lnT>
                    <a:lnB w="12700">
                      <a:solidFill>
                        <a:srgbClr val="AAAAAA"/>
                      </a:solidFill>
                      <a:miter lim="400000"/>
                    </a:lnB>
                  </a:tcPr>
                </a:tc>
                <a:tc hMerge="1">
                  <a:txBody>
                    <a:bodyPr/>
                    <a:lstStyle/>
                    <a:p>
                      <a:pPr algn="l" defTabSz="457200">
                        <a:defRPr sz="2200">
                          <a:solidFill>
                            <a:srgbClr val="000000"/>
                          </a:solidFill>
                          <a:latin typeface="Calibri"/>
                          <a:ea typeface="Calibri"/>
                          <a:cs typeface="Calibri"/>
                          <a:sym typeface="Calibri"/>
                        </a:defRPr>
                      </a:pPr>
                      <a:endParaRPr sz="1500" dirty="0">
                        <a:solidFill>
                          <a:schemeClr val="bg1">
                            <a:lumMod val="10000"/>
                          </a:schemeClr>
                        </a:solidFill>
                      </a:endParaRPr>
                    </a:p>
                  </a:txBody>
                  <a:tcPr marL="17859" marR="17859" marT="0" marB="17859"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extLst>
                  <a:ext uri="{0D108BD9-81ED-4DB2-BD59-A6C34878D82A}">
                    <a16:rowId xmlns:a16="http://schemas.microsoft.com/office/drawing/2014/main" val="10000"/>
                  </a:ext>
                </a:extLst>
              </a:tr>
              <a:tr h="276738">
                <a:tc>
                  <a:txBody>
                    <a:bodyPr/>
                    <a:lstStyle/>
                    <a:p>
                      <a:pPr lvl="0" algn="l" defTabSz="457200">
                        <a:buNone/>
                        <a:defRPr sz="2200">
                          <a:solidFill>
                            <a:srgbClr val="000000"/>
                          </a:solidFill>
                          <a:latin typeface="Calibri"/>
                          <a:ea typeface="Calibri"/>
                          <a:cs typeface="Calibri"/>
                          <a:sym typeface="Calibri"/>
                        </a:defRPr>
                      </a:pPr>
                      <a:r>
                        <a:rPr lang="en-US" sz="1600" b="1" dirty="0">
                          <a:latin typeface="+mj-lt"/>
                        </a:rPr>
                        <a:t>Academic Attainment</a:t>
                      </a:r>
                      <a:endParaRPr sz="1600" b="1" dirty="0">
                        <a:latin typeface="+mj-lt"/>
                      </a:endParaRP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cap="flat" cmpd="sng" algn="ctr">
                      <a:solidFill>
                        <a:schemeClr val="tx1"/>
                      </a:solidFill>
                      <a:prstDash val="solid"/>
                      <a:round/>
                      <a:headEnd type="none" w="med" len="med"/>
                      <a:tailEnd type="none" w="med" len="med"/>
                    </a:lnT>
                    <a:lnB w="12700">
                      <a:solidFill>
                        <a:srgbClr val="000000"/>
                      </a:solidFill>
                      <a:miter lim="400000"/>
                    </a:lnB>
                  </a:tcPr>
                </a:tc>
                <a:tc>
                  <a:txBody>
                    <a:bodyPr/>
                    <a:lstStyle/>
                    <a:p>
                      <a:pPr algn="ctr" defTabSz="457200">
                        <a:defRPr sz="1800">
                          <a:solidFill>
                            <a:srgbClr val="000000"/>
                          </a:solidFill>
                        </a:defRPr>
                      </a:pPr>
                      <a:r>
                        <a:rPr sz="1500" b="1" dirty="0">
                          <a:solidFill>
                            <a:schemeClr val="bg1">
                              <a:lumMod val="10000"/>
                            </a:schemeClr>
                          </a:solidFill>
                          <a:latin typeface="+mj-lt"/>
                          <a:ea typeface="Calibri"/>
                          <a:cs typeface="Calibri"/>
                          <a:sym typeface="Calibri"/>
                        </a:rPr>
                        <a:t>Albany</a:t>
                      </a: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cap="flat" cmpd="sng" algn="ctr">
                      <a:solidFill>
                        <a:schemeClr val="tx1"/>
                      </a:solidFill>
                      <a:prstDash val="solid"/>
                      <a:round/>
                      <a:headEnd type="none" w="med" len="med"/>
                      <a:tailEnd type="none" w="med" len="med"/>
                    </a:lnT>
                    <a:lnB w="12700">
                      <a:solidFill>
                        <a:srgbClr val="000000"/>
                      </a:solidFill>
                      <a:miter lim="400000"/>
                    </a:lnB>
                  </a:tcPr>
                </a:tc>
                <a:tc>
                  <a:txBody>
                    <a:bodyPr/>
                    <a:lstStyle/>
                    <a:p>
                      <a:pPr algn="ctr"/>
                      <a:r>
                        <a:rPr sz="1500" b="1" dirty="0">
                          <a:solidFill>
                            <a:schemeClr val="bg1">
                              <a:lumMod val="10000"/>
                            </a:schemeClr>
                          </a:solidFill>
                          <a:latin typeface="+mj-lt"/>
                          <a:ea typeface="Calibri"/>
                          <a:cs typeface="Calibri"/>
                          <a:sym typeface="Calibri"/>
                        </a:rPr>
                        <a:t>Berkeley</a:t>
                      </a:r>
                      <a:r>
                        <a:rPr lang="en-US" sz="1500" b="1" dirty="0">
                          <a:solidFill>
                            <a:schemeClr val="bg1">
                              <a:lumMod val="10000"/>
                            </a:schemeClr>
                          </a:solidFill>
                          <a:latin typeface="+mj-lt"/>
                          <a:ea typeface="Calibri"/>
                          <a:cs typeface="Calibri"/>
                        </a:rPr>
                        <a:t> </a:t>
                      </a:r>
                      <a:endParaRPr sz="1500" b="1" dirty="0">
                        <a:solidFill>
                          <a:schemeClr val="bg1">
                            <a:lumMod val="10000"/>
                          </a:schemeClr>
                        </a:solidFill>
                        <a:latin typeface="+mj-lt"/>
                        <a:ea typeface="Calibri"/>
                        <a:cs typeface="Calibri"/>
                        <a:sym typeface="Calibri"/>
                      </a:endParaRP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cap="flat" cmpd="sng" algn="ctr">
                      <a:solidFill>
                        <a:schemeClr val="tx1"/>
                      </a:solidFill>
                      <a:prstDash val="solid"/>
                      <a:round/>
                      <a:headEnd type="none" w="med" len="med"/>
                      <a:tailEnd type="none" w="med" len="med"/>
                    </a:lnT>
                    <a:lnB w="12700">
                      <a:solidFill>
                        <a:srgbClr val="000000"/>
                      </a:solidFill>
                      <a:miter lim="400000"/>
                    </a:lnB>
                  </a:tcPr>
                </a:tc>
                <a:tc>
                  <a:txBody>
                    <a:bodyPr/>
                    <a:lstStyle/>
                    <a:p>
                      <a:pPr algn="ctr" defTabSz="457200">
                        <a:defRPr sz="1800">
                          <a:solidFill>
                            <a:srgbClr val="000000"/>
                          </a:solidFill>
                        </a:defRPr>
                      </a:pPr>
                      <a:r>
                        <a:rPr sz="1500" b="1" dirty="0">
                          <a:solidFill>
                            <a:schemeClr val="bg1">
                              <a:lumMod val="10000"/>
                            </a:schemeClr>
                          </a:solidFill>
                          <a:latin typeface="+mj-lt"/>
                          <a:ea typeface="Calibri"/>
                          <a:cs typeface="Calibri"/>
                          <a:sym typeface="Calibri"/>
                        </a:rPr>
                        <a:t>Emeryville</a:t>
                      </a: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cap="flat" cmpd="sng" algn="ctr">
                      <a:solidFill>
                        <a:schemeClr val="tx1"/>
                      </a:solidFill>
                      <a:prstDash val="solid"/>
                      <a:round/>
                      <a:headEnd type="none" w="med" len="med"/>
                      <a:tailEnd type="none" w="med" len="med"/>
                    </a:lnT>
                    <a:lnB w="12700">
                      <a:solidFill>
                        <a:srgbClr val="000000"/>
                      </a:solidFill>
                      <a:miter lim="400000"/>
                    </a:lnB>
                  </a:tcPr>
                </a:tc>
                <a:tc>
                  <a:txBody>
                    <a:bodyPr/>
                    <a:lstStyle/>
                    <a:p>
                      <a:pPr algn="ctr" defTabSz="457200">
                        <a:defRPr sz="1800">
                          <a:solidFill>
                            <a:srgbClr val="000000"/>
                          </a:solidFill>
                        </a:defRPr>
                      </a:pPr>
                      <a:r>
                        <a:rPr sz="1500" b="1" dirty="0">
                          <a:solidFill>
                            <a:schemeClr val="bg1">
                              <a:lumMod val="10000"/>
                            </a:schemeClr>
                          </a:solidFill>
                          <a:latin typeface="+mj-lt"/>
                          <a:ea typeface="Calibri"/>
                          <a:cs typeface="Calibri"/>
                          <a:sym typeface="Calibri"/>
                        </a:rPr>
                        <a:t>Oakland</a:t>
                      </a:r>
                    </a:p>
                  </a:txBody>
                  <a:tcPr marL="17859" marR="17859" marT="0" marB="17859" anchor="b"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cap="flat" cmpd="sng" algn="ctr">
                      <a:solidFill>
                        <a:schemeClr val="tx1"/>
                      </a:solidFill>
                      <a:prstDash val="solid"/>
                      <a:round/>
                      <a:headEnd type="none" w="med" len="med"/>
                      <a:tailEnd type="none" w="med" len="med"/>
                    </a:lnT>
                    <a:lnB w="12700">
                      <a:solidFill>
                        <a:srgbClr val="000000"/>
                      </a:solidFill>
                      <a:miter lim="400000"/>
                    </a:lnB>
                  </a:tcPr>
                </a:tc>
                <a:extLst>
                  <a:ext uri="{0D108BD9-81ED-4DB2-BD59-A6C34878D82A}">
                    <a16:rowId xmlns:a16="http://schemas.microsoft.com/office/drawing/2014/main" val="10002"/>
                  </a:ext>
                </a:extLst>
              </a:tr>
              <a:tr h="533989">
                <a:tc>
                  <a:txBody>
                    <a:bodyPr/>
                    <a:lstStyle/>
                    <a:p>
                      <a:pPr algn="l" defTabSz="457200">
                        <a:defRPr sz="1800">
                          <a:solidFill>
                            <a:srgbClr val="000000"/>
                          </a:solidFill>
                        </a:defRPr>
                      </a:pPr>
                      <a:r>
                        <a:rPr sz="1500" dirty="0">
                          <a:solidFill>
                            <a:schemeClr val="bg1">
                              <a:lumMod val="10000"/>
                            </a:schemeClr>
                          </a:solidFill>
                          <a:latin typeface="+mj-lt"/>
                          <a:ea typeface="Calibri"/>
                          <a:cs typeface="Calibri"/>
                          <a:sym typeface="Calibri"/>
                        </a:rPr>
                        <a:t>Less than high school graduate</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32,009</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22,857</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55,347</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25,559</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r h="451866">
                <a:tc>
                  <a:txBody>
                    <a:bodyPr/>
                    <a:lstStyle/>
                    <a:p>
                      <a:pPr algn="l" defTabSz="457200">
                        <a:defRPr sz="1800">
                          <a:solidFill>
                            <a:srgbClr val="000000"/>
                          </a:solidFill>
                        </a:defRPr>
                      </a:pPr>
                      <a:r>
                        <a:rPr sz="1500" dirty="0">
                          <a:solidFill>
                            <a:schemeClr val="bg1">
                              <a:lumMod val="10000"/>
                            </a:schemeClr>
                          </a:solidFill>
                          <a:latin typeface="+mj-lt"/>
                          <a:ea typeface="Calibri"/>
                          <a:cs typeface="Calibri"/>
                          <a:sym typeface="Calibri"/>
                        </a:rPr>
                        <a:t>High school graduate</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39,931</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32,972</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34,700</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31,493</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4"/>
                  </a:ext>
                </a:extLst>
              </a:tr>
              <a:tr h="672290">
                <a:tc>
                  <a:txBody>
                    <a:bodyPr/>
                    <a:lstStyle/>
                    <a:p>
                      <a:pPr algn="l" defTabSz="457200">
                        <a:defRPr sz="1800">
                          <a:solidFill>
                            <a:srgbClr val="000000"/>
                          </a:solidFill>
                        </a:defRPr>
                      </a:pPr>
                      <a:r>
                        <a:rPr sz="1500" b="1" dirty="0">
                          <a:solidFill>
                            <a:schemeClr val="bg1">
                              <a:lumMod val="10000"/>
                            </a:schemeClr>
                          </a:solidFill>
                          <a:latin typeface="+mj-lt"/>
                          <a:ea typeface="Calibri"/>
                          <a:cs typeface="Calibri"/>
                          <a:sym typeface="Calibri"/>
                        </a:rPr>
                        <a:t>Some college or associate's </a:t>
                      </a:r>
                      <a:r>
                        <a:rPr lang="en-US" sz="1500" b="1" dirty="0">
                          <a:solidFill>
                            <a:schemeClr val="bg1">
                              <a:lumMod val="10000"/>
                            </a:schemeClr>
                          </a:solidFill>
                          <a:latin typeface="+mj-lt"/>
                          <a:ea typeface="Calibri"/>
                          <a:cs typeface="Calibri"/>
                        </a:rPr>
                        <a:t>degrees</a:t>
                      </a:r>
                      <a:endParaRPr sz="1500" b="1" dirty="0">
                        <a:solidFill>
                          <a:schemeClr val="bg1">
                            <a:lumMod val="10000"/>
                          </a:schemeClr>
                        </a:solidFill>
                        <a:latin typeface="+mj-lt"/>
                        <a:ea typeface="Calibri"/>
                        <a:cs typeface="Calibri"/>
                        <a:sym typeface="Calibri"/>
                      </a:endParaRP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00"/>
                    </a:solidFill>
                  </a:tcPr>
                </a:tc>
                <a:tc>
                  <a:txBody>
                    <a:bodyPr/>
                    <a:lstStyle/>
                    <a:p>
                      <a:pPr algn="ctr" defTabSz="457200">
                        <a:defRPr sz="1800">
                          <a:solidFill>
                            <a:srgbClr val="000000"/>
                          </a:solidFill>
                        </a:defRPr>
                      </a:pPr>
                      <a:r>
                        <a:rPr lang="en-US" sz="1500" b="1" dirty="0">
                          <a:solidFill>
                            <a:schemeClr val="bg1">
                              <a:lumMod val="10000"/>
                            </a:schemeClr>
                          </a:solidFill>
                          <a:latin typeface="+mj-lt"/>
                        </a:rPr>
                        <a:t>$</a:t>
                      </a:r>
                      <a:r>
                        <a:rPr sz="1500" b="1" dirty="0">
                          <a:solidFill>
                            <a:schemeClr val="bg1">
                              <a:lumMod val="10000"/>
                            </a:schemeClr>
                          </a:solidFill>
                          <a:latin typeface="+mj-lt"/>
                        </a:rPr>
                        <a:t>41,458</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00"/>
                    </a:solidFill>
                  </a:tcPr>
                </a:tc>
                <a:tc>
                  <a:txBody>
                    <a:bodyPr/>
                    <a:lstStyle/>
                    <a:p>
                      <a:pPr algn="ctr" defTabSz="457200">
                        <a:defRPr sz="1800">
                          <a:solidFill>
                            <a:srgbClr val="000000"/>
                          </a:solidFill>
                        </a:defRPr>
                      </a:pPr>
                      <a:r>
                        <a:rPr lang="en-US" sz="1500" b="1" dirty="0">
                          <a:solidFill>
                            <a:schemeClr val="bg1">
                              <a:lumMod val="10000"/>
                            </a:schemeClr>
                          </a:solidFill>
                          <a:latin typeface="+mj-lt"/>
                        </a:rPr>
                        <a:t>$</a:t>
                      </a:r>
                      <a:r>
                        <a:rPr sz="1500" b="1" dirty="0">
                          <a:solidFill>
                            <a:schemeClr val="bg1">
                              <a:lumMod val="10000"/>
                            </a:schemeClr>
                          </a:solidFill>
                          <a:latin typeface="+mj-lt"/>
                        </a:rPr>
                        <a:t>36,165</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00"/>
                    </a:solidFill>
                  </a:tcPr>
                </a:tc>
                <a:tc>
                  <a:txBody>
                    <a:bodyPr/>
                    <a:lstStyle/>
                    <a:p>
                      <a:pPr algn="ctr" defTabSz="457200">
                        <a:defRPr sz="1800">
                          <a:solidFill>
                            <a:srgbClr val="000000"/>
                          </a:solidFill>
                        </a:defRPr>
                      </a:pPr>
                      <a:r>
                        <a:rPr lang="en-US" sz="1500" b="1" dirty="0">
                          <a:solidFill>
                            <a:schemeClr val="bg1">
                              <a:lumMod val="10000"/>
                            </a:schemeClr>
                          </a:solidFill>
                          <a:latin typeface="+mj-lt"/>
                        </a:rPr>
                        <a:t>$</a:t>
                      </a:r>
                      <a:r>
                        <a:rPr sz="1500" b="1" dirty="0">
                          <a:solidFill>
                            <a:schemeClr val="bg1">
                              <a:lumMod val="10000"/>
                            </a:schemeClr>
                          </a:solidFill>
                          <a:latin typeface="+mj-lt"/>
                        </a:rPr>
                        <a:t>55,568</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00"/>
                    </a:solidFill>
                  </a:tcPr>
                </a:tc>
                <a:tc>
                  <a:txBody>
                    <a:bodyPr/>
                    <a:lstStyle/>
                    <a:p>
                      <a:pPr algn="ctr" defTabSz="457200">
                        <a:defRPr sz="1800">
                          <a:solidFill>
                            <a:srgbClr val="000000"/>
                          </a:solidFill>
                        </a:defRPr>
                      </a:pPr>
                      <a:r>
                        <a:rPr lang="en-US" sz="1500" b="1" dirty="0">
                          <a:solidFill>
                            <a:schemeClr val="bg1">
                              <a:lumMod val="10000"/>
                            </a:schemeClr>
                          </a:solidFill>
                          <a:latin typeface="+mj-lt"/>
                        </a:rPr>
                        <a:t>$</a:t>
                      </a:r>
                      <a:r>
                        <a:rPr sz="1500" b="1" dirty="0">
                          <a:solidFill>
                            <a:schemeClr val="bg1">
                              <a:lumMod val="10000"/>
                            </a:schemeClr>
                          </a:solidFill>
                          <a:latin typeface="+mj-lt"/>
                        </a:rPr>
                        <a:t>38,498</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00"/>
                    </a:solidFill>
                  </a:tcPr>
                </a:tc>
                <a:extLst>
                  <a:ext uri="{0D108BD9-81ED-4DB2-BD59-A6C34878D82A}">
                    <a16:rowId xmlns:a16="http://schemas.microsoft.com/office/drawing/2014/main" val="10005"/>
                  </a:ext>
                </a:extLst>
              </a:tr>
              <a:tr h="451866">
                <a:tc>
                  <a:txBody>
                    <a:bodyPr/>
                    <a:lstStyle/>
                    <a:p>
                      <a:pPr algn="l" defTabSz="457200">
                        <a:defRPr sz="1800">
                          <a:solidFill>
                            <a:srgbClr val="000000"/>
                          </a:solidFill>
                        </a:defRPr>
                      </a:pPr>
                      <a:r>
                        <a:rPr sz="1500" dirty="0">
                          <a:solidFill>
                            <a:schemeClr val="bg1">
                              <a:lumMod val="10000"/>
                            </a:schemeClr>
                          </a:solidFill>
                          <a:latin typeface="+mj-lt"/>
                          <a:ea typeface="Calibri"/>
                          <a:cs typeface="Calibri"/>
                          <a:sym typeface="Calibri"/>
                        </a:rPr>
                        <a:t>Bachelor's degree</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65,823</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56,541</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86,485</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68,369</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6"/>
                  </a:ext>
                </a:extLst>
              </a:tr>
              <a:tr h="672290">
                <a:tc>
                  <a:txBody>
                    <a:bodyPr/>
                    <a:lstStyle/>
                    <a:p>
                      <a:pPr algn="l" defTabSz="457200">
                        <a:defRPr sz="1800">
                          <a:solidFill>
                            <a:srgbClr val="000000"/>
                          </a:solidFill>
                        </a:defRPr>
                      </a:pPr>
                      <a:r>
                        <a:rPr sz="1500" dirty="0">
                          <a:solidFill>
                            <a:schemeClr val="bg1">
                              <a:lumMod val="10000"/>
                            </a:schemeClr>
                          </a:solidFill>
                          <a:latin typeface="+mj-lt"/>
                          <a:ea typeface="Calibri"/>
                          <a:cs typeface="Calibri"/>
                          <a:sym typeface="Calibri"/>
                        </a:rPr>
                        <a:t>Graduate or professional degree</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86,115</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81,742</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92,865</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500" dirty="0">
                          <a:solidFill>
                            <a:schemeClr val="bg1">
                              <a:lumMod val="10000"/>
                            </a:schemeClr>
                          </a:solidFill>
                          <a:latin typeface="+mj-lt"/>
                        </a:rPr>
                        <a:t>$</a:t>
                      </a:r>
                      <a:r>
                        <a:rPr sz="1500" dirty="0">
                          <a:solidFill>
                            <a:schemeClr val="bg1">
                              <a:lumMod val="10000"/>
                            </a:schemeClr>
                          </a:solidFill>
                          <a:latin typeface="+mj-lt"/>
                        </a:rPr>
                        <a:t>87,464</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7"/>
                  </a:ext>
                </a:extLst>
              </a:tr>
            </a:tbl>
          </a:graphicData>
        </a:graphic>
      </p:graphicFrame>
      <p:sp>
        <p:nvSpPr>
          <p:cNvPr id="236" name="US Census Data"/>
          <p:cNvSpPr txBox="1"/>
          <p:nvPr/>
        </p:nvSpPr>
        <p:spPr>
          <a:xfrm>
            <a:off x="8564060" y="6519151"/>
            <a:ext cx="1304845"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u="sng">
                <a:hlinkClick r:id="" action="ppaction://noaction"/>
              </a:defRPr>
            </a:lvl1pPr>
          </a:lstStyle>
          <a:p>
            <a:pPr>
              <a:defRPr u="none"/>
            </a:pPr>
            <a:r>
              <a:rPr sz="1266"/>
              <a:t>US Census Data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6" name="Table"/>
          <p:cNvGraphicFramePr/>
          <p:nvPr/>
        </p:nvGraphicFramePr>
        <p:xfrm>
          <a:off x="665584" y="2199954"/>
          <a:ext cx="10860830" cy="4085430"/>
        </p:xfrm>
        <a:graphic>
          <a:graphicData uri="http://schemas.openxmlformats.org/drawingml/2006/table">
            <a:tbl>
              <a:tblPr/>
              <a:tblGrid>
                <a:gridCol w="7175614">
                  <a:extLst>
                    <a:ext uri="{9D8B030D-6E8A-4147-A177-3AD203B41FA5}">
                      <a16:colId xmlns:a16="http://schemas.microsoft.com/office/drawing/2014/main" val="20000"/>
                    </a:ext>
                  </a:extLst>
                </a:gridCol>
                <a:gridCol w="1740309">
                  <a:extLst>
                    <a:ext uri="{9D8B030D-6E8A-4147-A177-3AD203B41FA5}">
                      <a16:colId xmlns:a16="http://schemas.microsoft.com/office/drawing/2014/main" val="20001"/>
                    </a:ext>
                  </a:extLst>
                </a:gridCol>
                <a:gridCol w="1944907">
                  <a:extLst>
                    <a:ext uri="{9D8B030D-6E8A-4147-A177-3AD203B41FA5}">
                      <a16:colId xmlns:a16="http://schemas.microsoft.com/office/drawing/2014/main" val="20002"/>
                    </a:ext>
                  </a:extLst>
                </a:gridCol>
              </a:tblGrid>
              <a:tr h="451710">
                <a:tc>
                  <a:txBody>
                    <a:bodyPr/>
                    <a:lstStyle/>
                    <a:p>
                      <a:pPr defTabSz="457200">
                        <a:defRPr sz="1800">
                          <a:solidFill>
                            <a:srgbClr val="000000"/>
                          </a:solidFill>
                        </a:defRPr>
                      </a:pPr>
                      <a:r>
                        <a:rPr sz="1600" b="1" dirty="0">
                          <a:solidFill>
                            <a:schemeClr val="bg1"/>
                          </a:solidFill>
                          <a:latin typeface="+mj-lt"/>
                        </a:rPr>
                        <a:t>Career</a:t>
                      </a:r>
                    </a:p>
                  </a:txBody>
                  <a:tcPr marL="17859" marR="17859" marT="0" marB="1785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007088"/>
                    </a:solidFill>
                  </a:tcPr>
                </a:tc>
                <a:tc>
                  <a:txBody>
                    <a:bodyPr/>
                    <a:lstStyle/>
                    <a:p>
                      <a:pPr algn="ctr"/>
                      <a:r>
                        <a:rPr sz="1600" b="1" dirty="0">
                          <a:solidFill>
                            <a:schemeClr val="bg1"/>
                          </a:solidFill>
                          <a:latin typeface="+mj-lt"/>
                        </a:rPr>
                        <a:t>2020 Median </a:t>
                      </a:r>
                      <a:endParaRPr lang="en-US" sz="1600" b="1" dirty="0">
                        <a:solidFill>
                          <a:schemeClr val="bg1"/>
                        </a:solidFill>
                        <a:latin typeface="+mj-lt"/>
                      </a:endParaRPr>
                    </a:p>
                    <a:p>
                      <a:pPr algn="ctr"/>
                      <a:r>
                        <a:rPr sz="1600" b="1" dirty="0">
                          <a:solidFill>
                            <a:schemeClr val="bg1"/>
                          </a:solidFill>
                          <a:latin typeface="+mj-lt"/>
                        </a:rPr>
                        <a:t>Salary</a:t>
                      </a:r>
                      <a:r>
                        <a:rPr lang="en-US" sz="1600" b="1" dirty="0">
                          <a:solidFill>
                            <a:schemeClr val="bg1"/>
                          </a:solidFill>
                          <a:latin typeface="+mj-lt"/>
                        </a:rPr>
                        <a:t> </a:t>
                      </a:r>
                      <a:endParaRPr sz="1600" b="1" dirty="0">
                        <a:solidFill>
                          <a:schemeClr val="bg1"/>
                        </a:solidFill>
                        <a:latin typeface="+mj-lt"/>
                      </a:endParaRP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007088"/>
                    </a:solidFill>
                  </a:tcPr>
                </a:tc>
                <a:tc>
                  <a:txBody>
                    <a:bodyPr/>
                    <a:lstStyle/>
                    <a:p>
                      <a:pPr algn="ctr" defTabSz="457200">
                        <a:defRPr sz="1800">
                          <a:solidFill>
                            <a:srgbClr val="000000"/>
                          </a:solidFill>
                        </a:defRPr>
                      </a:pPr>
                      <a:r>
                        <a:rPr sz="1600" b="1" dirty="0">
                          <a:solidFill>
                            <a:schemeClr val="bg1"/>
                          </a:solidFill>
                          <a:latin typeface="+mj-lt"/>
                        </a:rPr>
                        <a:t>Projected Growth Thr</a:t>
                      </a:r>
                      <a:r>
                        <a:rPr lang="en-US" sz="1600" b="1" dirty="0">
                          <a:solidFill>
                            <a:schemeClr val="bg1"/>
                          </a:solidFill>
                          <a:latin typeface="+mj-lt"/>
                        </a:rPr>
                        <a:t>u </a:t>
                      </a:r>
                      <a:r>
                        <a:rPr sz="1600" b="1" dirty="0">
                          <a:solidFill>
                            <a:schemeClr val="bg1"/>
                          </a:solidFill>
                          <a:latin typeface="+mj-lt"/>
                        </a:rPr>
                        <a:t>2030</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007088"/>
                    </a:solidFill>
                  </a:tcPr>
                </a:tc>
                <a:extLst>
                  <a:ext uri="{0D108BD9-81ED-4DB2-BD59-A6C34878D82A}">
                    <a16:rowId xmlns:a16="http://schemas.microsoft.com/office/drawing/2014/main" val="10000"/>
                  </a:ext>
                </a:extLst>
              </a:tr>
              <a:tr h="233834">
                <a:tc>
                  <a:txBody>
                    <a:bodyPr/>
                    <a:lstStyle/>
                    <a:p>
                      <a:pPr algn="l" defTabSz="457200">
                        <a:defRPr sz="1800">
                          <a:solidFill>
                            <a:srgbClr val="000000"/>
                          </a:solidFill>
                        </a:defRPr>
                      </a:pPr>
                      <a:r>
                        <a:rPr sz="1600" dirty="0">
                          <a:solidFill>
                            <a:schemeClr val="bg1">
                              <a:lumMod val="10000"/>
                            </a:schemeClr>
                          </a:solidFill>
                          <a:latin typeface="+mj-lt"/>
                        </a:rPr>
                        <a:t>Geological and hydrologic technicians</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600" b="1" dirty="0">
                          <a:solidFill>
                            <a:schemeClr val="bg1">
                              <a:lumMod val="10000"/>
                            </a:schemeClr>
                          </a:solidFill>
                          <a:latin typeface="+mj-lt"/>
                        </a:rPr>
                        <a:t>$</a:t>
                      </a:r>
                      <a:r>
                        <a:rPr sz="1600" b="1" dirty="0">
                          <a:solidFill>
                            <a:schemeClr val="bg1">
                              <a:lumMod val="10000"/>
                            </a:schemeClr>
                          </a:solidFill>
                          <a:latin typeface="+mj-lt"/>
                        </a:rPr>
                        <a:t>50,630</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sz="1600" b="1" dirty="0">
                          <a:solidFill>
                            <a:schemeClr val="bg1">
                              <a:lumMod val="10000"/>
                            </a:schemeClr>
                          </a:solidFill>
                          <a:latin typeface="+mj-lt"/>
                        </a:rPr>
                        <a:t>9%</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233834">
                <a:tc>
                  <a:txBody>
                    <a:bodyPr/>
                    <a:lstStyle/>
                    <a:p>
                      <a:pPr algn="l" defTabSz="457200">
                        <a:defRPr sz="1800">
                          <a:solidFill>
                            <a:srgbClr val="000000"/>
                          </a:solidFill>
                        </a:defRPr>
                      </a:pPr>
                      <a:r>
                        <a:rPr sz="1600" dirty="0">
                          <a:solidFill>
                            <a:schemeClr val="bg1">
                              <a:lumMod val="10000"/>
                            </a:schemeClr>
                          </a:solidFill>
                          <a:latin typeface="+mj-lt"/>
                        </a:rPr>
                        <a:t>Medical Equipment Repairers</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lumMod val="20000"/>
                        <a:lumOff val="80000"/>
                      </a:schemeClr>
                    </a:solidFill>
                  </a:tcPr>
                </a:tc>
                <a:tc>
                  <a:txBody>
                    <a:bodyPr/>
                    <a:lstStyle/>
                    <a:p>
                      <a:pPr algn="ctr" defTabSz="457200">
                        <a:defRPr sz="1800">
                          <a:solidFill>
                            <a:srgbClr val="000000"/>
                          </a:solidFill>
                        </a:defRPr>
                      </a:pPr>
                      <a:r>
                        <a:rPr lang="en-US" sz="1600" b="1" dirty="0">
                          <a:solidFill>
                            <a:schemeClr val="bg1">
                              <a:lumMod val="10000"/>
                            </a:schemeClr>
                          </a:solidFill>
                          <a:latin typeface="+mj-lt"/>
                        </a:rPr>
                        <a:t>$</a:t>
                      </a:r>
                      <a:r>
                        <a:rPr sz="1600" b="1" dirty="0">
                          <a:solidFill>
                            <a:schemeClr val="bg1">
                              <a:lumMod val="10000"/>
                            </a:schemeClr>
                          </a:solidFill>
                          <a:latin typeface="+mj-lt"/>
                        </a:rPr>
                        <a:t>51,610</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lumMod val="20000"/>
                        <a:lumOff val="80000"/>
                      </a:schemeClr>
                    </a:solidFill>
                  </a:tcPr>
                </a:tc>
                <a:tc>
                  <a:txBody>
                    <a:bodyPr/>
                    <a:lstStyle/>
                    <a:p>
                      <a:pPr algn="ctr" defTabSz="457200">
                        <a:defRPr sz="1800">
                          <a:solidFill>
                            <a:srgbClr val="000000"/>
                          </a:solidFill>
                        </a:defRPr>
                      </a:pPr>
                      <a:r>
                        <a:rPr sz="1600" b="1" dirty="0">
                          <a:solidFill>
                            <a:schemeClr val="bg1">
                              <a:lumMod val="10000"/>
                            </a:schemeClr>
                          </a:solidFill>
                          <a:latin typeface="+mj-lt"/>
                        </a:rPr>
                        <a:t>7%</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lumMod val="20000"/>
                        <a:lumOff val="80000"/>
                      </a:schemeClr>
                    </a:solidFill>
                  </a:tcPr>
                </a:tc>
                <a:extLst>
                  <a:ext uri="{0D108BD9-81ED-4DB2-BD59-A6C34878D82A}">
                    <a16:rowId xmlns:a16="http://schemas.microsoft.com/office/drawing/2014/main" val="10002"/>
                  </a:ext>
                </a:extLst>
              </a:tr>
              <a:tr h="233834">
                <a:tc>
                  <a:txBody>
                    <a:bodyPr/>
                    <a:lstStyle/>
                    <a:p>
                      <a:pPr algn="l" defTabSz="457200">
                        <a:defRPr sz="1800">
                          <a:solidFill>
                            <a:srgbClr val="000000"/>
                          </a:solidFill>
                        </a:defRPr>
                      </a:pPr>
                      <a:r>
                        <a:rPr sz="1600" dirty="0">
                          <a:solidFill>
                            <a:schemeClr val="bg1">
                              <a:lumMod val="10000"/>
                            </a:schemeClr>
                          </a:solidFill>
                          <a:latin typeface="+mj-lt"/>
                        </a:rPr>
                        <a:t>Environmental engineering technologists and technicians</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600" b="1" dirty="0">
                          <a:solidFill>
                            <a:schemeClr val="bg1">
                              <a:lumMod val="10000"/>
                            </a:schemeClr>
                          </a:solidFill>
                          <a:latin typeface="+mj-lt"/>
                        </a:rPr>
                        <a:t>$</a:t>
                      </a:r>
                      <a:r>
                        <a:rPr sz="1600" b="1" dirty="0">
                          <a:solidFill>
                            <a:schemeClr val="bg1">
                              <a:lumMod val="10000"/>
                            </a:schemeClr>
                          </a:solidFill>
                          <a:latin typeface="+mj-lt"/>
                        </a:rPr>
                        <a:t>51,630</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sz="1600" b="1" dirty="0">
                          <a:solidFill>
                            <a:schemeClr val="bg1">
                              <a:lumMod val="10000"/>
                            </a:schemeClr>
                          </a:solidFill>
                          <a:latin typeface="+mj-lt"/>
                        </a:rPr>
                        <a:t>8%</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r h="233834">
                <a:tc>
                  <a:txBody>
                    <a:bodyPr/>
                    <a:lstStyle/>
                    <a:p>
                      <a:pPr algn="l" defTabSz="457200">
                        <a:defRPr sz="1800">
                          <a:solidFill>
                            <a:srgbClr val="000000"/>
                          </a:solidFill>
                        </a:defRPr>
                      </a:pPr>
                      <a:r>
                        <a:rPr sz="1600" dirty="0">
                          <a:solidFill>
                            <a:schemeClr val="bg1">
                              <a:lumMod val="10000"/>
                            </a:schemeClr>
                          </a:solidFill>
                          <a:latin typeface="+mj-lt"/>
                        </a:rPr>
                        <a:t>Life, physical, and social science technicians</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lumMod val="20000"/>
                        <a:lumOff val="80000"/>
                      </a:schemeClr>
                    </a:solidFill>
                  </a:tcPr>
                </a:tc>
                <a:tc>
                  <a:txBody>
                    <a:bodyPr/>
                    <a:lstStyle/>
                    <a:p>
                      <a:pPr algn="ctr" defTabSz="457200">
                        <a:defRPr sz="1800">
                          <a:solidFill>
                            <a:srgbClr val="000000"/>
                          </a:solidFill>
                        </a:defRPr>
                      </a:pPr>
                      <a:r>
                        <a:rPr lang="en-US" sz="1600" b="1" dirty="0">
                          <a:solidFill>
                            <a:schemeClr val="bg1">
                              <a:lumMod val="10000"/>
                            </a:schemeClr>
                          </a:solidFill>
                          <a:latin typeface="+mj-lt"/>
                        </a:rPr>
                        <a:t>$</a:t>
                      </a:r>
                      <a:r>
                        <a:rPr sz="1600" b="1" dirty="0">
                          <a:solidFill>
                            <a:schemeClr val="bg1">
                              <a:lumMod val="10000"/>
                            </a:schemeClr>
                          </a:solidFill>
                          <a:latin typeface="+mj-lt"/>
                        </a:rPr>
                        <a:t>52,460</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lumMod val="20000"/>
                        <a:lumOff val="80000"/>
                      </a:schemeClr>
                    </a:solidFill>
                  </a:tcPr>
                </a:tc>
                <a:tc>
                  <a:txBody>
                    <a:bodyPr/>
                    <a:lstStyle/>
                    <a:p>
                      <a:pPr algn="ctr" defTabSz="457200">
                        <a:defRPr sz="1800">
                          <a:solidFill>
                            <a:srgbClr val="000000"/>
                          </a:solidFill>
                        </a:defRPr>
                      </a:pPr>
                      <a:r>
                        <a:rPr sz="1600" b="1" dirty="0">
                          <a:solidFill>
                            <a:schemeClr val="bg1">
                              <a:lumMod val="10000"/>
                            </a:schemeClr>
                          </a:solidFill>
                          <a:latin typeface="+mj-lt"/>
                        </a:rPr>
                        <a:t>8%</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lumMod val="20000"/>
                        <a:lumOff val="80000"/>
                      </a:schemeClr>
                    </a:solidFill>
                  </a:tcPr>
                </a:tc>
                <a:extLst>
                  <a:ext uri="{0D108BD9-81ED-4DB2-BD59-A6C34878D82A}">
                    <a16:rowId xmlns:a16="http://schemas.microsoft.com/office/drawing/2014/main" val="10004"/>
                  </a:ext>
                </a:extLst>
              </a:tr>
              <a:tr h="233834">
                <a:tc>
                  <a:txBody>
                    <a:bodyPr/>
                    <a:lstStyle/>
                    <a:p>
                      <a:pPr algn="l" defTabSz="457200">
                        <a:defRPr sz="1800">
                          <a:solidFill>
                            <a:srgbClr val="000000"/>
                          </a:solidFill>
                        </a:defRPr>
                      </a:pPr>
                      <a:r>
                        <a:rPr sz="1600" dirty="0">
                          <a:solidFill>
                            <a:schemeClr val="bg1">
                              <a:lumMod val="10000"/>
                            </a:schemeClr>
                          </a:solidFill>
                          <a:latin typeface="+mj-lt"/>
                        </a:rPr>
                        <a:t>Paralegals or legal assistants</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600" b="1" dirty="0">
                          <a:solidFill>
                            <a:schemeClr val="bg1">
                              <a:lumMod val="10000"/>
                            </a:schemeClr>
                          </a:solidFill>
                          <a:latin typeface="+mj-lt"/>
                        </a:rPr>
                        <a:t>$</a:t>
                      </a:r>
                      <a:r>
                        <a:rPr sz="1600" b="1" dirty="0">
                          <a:solidFill>
                            <a:schemeClr val="bg1">
                              <a:lumMod val="10000"/>
                            </a:schemeClr>
                          </a:solidFill>
                          <a:latin typeface="+mj-lt"/>
                        </a:rPr>
                        <a:t>52,920</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sz="1600" b="1" dirty="0">
                          <a:solidFill>
                            <a:schemeClr val="bg1">
                              <a:lumMod val="10000"/>
                            </a:schemeClr>
                          </a:solidFill>
                          <a:latin typeface="+mj-lt"/>
                        </a:rPr>
                        <a:t>12%</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5"/>
                  </a:ext>
                </a:extLst>
              </a:tr>
              <a:tr h="233834">
                <a:tc>
                  <a:txBody>
                    <a:bodyPr/>
                    <a:lstStyle/>
                    <a:p>
                      <a:pPr algn="l" defTabSz="457200">
                        <a:defRPr sz="1800">
                          <a:solidFill>
                            <a:srgbClr val="000000"/>
                          </a:solidFill>
                        </a:defRPr>
                      </a:pPr>
                      <a:r>
                        <a:rPr sz="1600" dirty="0">
                          <a:solidFill>
                            <a:schemeClr val="bg1">
                              <a:lumMod val="10000"/>
                            </a:schemeClr>
                          </a:solidFill>
                          <a:latin typeface="+mj-lt"/>
                        </a:rPr>
                        <a:t>Civil engineering technologists and technicians</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lumMod val="20000"/>
                        <a:lumOff val="80000"/>
                      </a:schemeClr>
                    </a:solidFill>
                  </a:tcPr>
                </a:tc>
                <a:tc>
                  <a:txBody>
                    <a:bodyPr/>
                    <a:lstStyle/>
                    <a:p>
                      <a:pPr algn="ctr" defTabSz="457200">
                        <a:defRPr sz="1800">
                          <a:solidFill>
                            <a:srgbClr val="000000"/>
                          </a:solidFill>
                        </a:defRPr>
                      </a:pPr>
                      <a:r>
                        <a:rPr lang="en-US" sz="1600" b="1" dirty="0">
                          <a:solidFill>
                            <a:schemeClr val="bg1">
                              <a:lumMod val="10000"/>
                            </a:schemeClr>
                          </a:solidFill>
                          <a:latin typeface="+mj-lt"/>
                        </a:rPr>
                        <a:t>$</a:t>
                      </a:r>
                      <a:r>
                        <a:rPr sz="1600" b="1" dirty="0">
                          <a:solidFill>
                            <a:schemeClr val="bg1">
                              <a:lumMod val="10000"/>
                            </a:schemeClr>
                          </a:solidFill>
                          <a:latin typeface="+mj-lt"/>
                        </a:rPr>
                        <a:t>54,080</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lumMod val="20000"/>
                        <a:lumOff val="80000"/>
                      </a:schemeClr>
                    </a:solidFill>
                  </a:tcPr>
                </a:tc>
                <a:tc>
                  <a:txBody>
                    <a:bodyPr/>
                    <a:lstStyle/>
                    <a:p>
                      <a:pPr algn="ctr" defTabSz="457200">
                        <a:defRPr sz="1800">
                          <a:solidFill>
                            <a:srgbClr val="000000"/>
                          </a:solidFill>
                        </a:defRPr>
                      </a:pPr>
                      <a:r>
                        <a:rPr sz="1600" b="1" dirty="0">
                          <a:solidFill>
                            <a:schemeClr val="bg1">
                              <a:lumMod val="10000"/>
                            </a:schemeClr>
                          </a:solidFill>
                          <a:latin typeface="+mj-lt"/>
                        </a:rPr>
                        <a:t>2%</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lumMod val="20000"/>
                        <a:lumOff val="80000"/>
                      </a:schemeClr>
                    </a:solidFill>
                  </a:tcPr>
                </a:tc>
                <a:extLst>
                  <a:ext uri="{0D108BD9-81ED-4DB2-BD59-A6C34878D82A}">
                    <a16:rowId xmlns:a16="http://schemas.microsoft.com/office/drawing/2014/main" val="10006"/>
                  </a:ext>
                </a:extLst>
              </a:tr>
              <a:tr h="233834">
                <a:tc>
                  <a:txBody>
                    <a:bodyPr/>
                    <a:lstStyle/>
                    <a:p>
                      <a:pPr algn="l" defTabSz="457200">
                        <a:defRPr sz="1800">
                          <a:solidFill>
                            <a:srgbClr val="000000"/>
                          </a:solidFill>
                        </a:defRPr>
                      </a:pPr>
                      <a:r>
                        <a:rPr sz="1600" dirty="0">
                          <a:solidFill>
                            <a:schemeClr val="bg1">
                              <a:lumMod val="10000"/>
                            </a:schemeClr>
                          </a:solidFill>
                          <a:latin typeface="+mj-lt"/>
                        </a:rPr>
                        <a:t>Computer network support specialists</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600" b="1" dirty="0">
                          <a:solidFill>
                            <a:schemeClr val="bg1">
                              <a:lumMod val="10000"/>
                            </a:schemeClr>
                          </a:solidFill>
                          <a:latin typeface="+mj-lt"/>
                        </a:rPr>
                        <a:t>$</a:t>
                      </a:r>
                      <a:r>
                        <a:rPr sz="1600" b="1" dirty="0">
                          <a:solidFill>
                            <a:schemeClr val="bg1">
                              <a:lumMod val="10000"/>
                            </a:schemeClr>
                          </a:solidFill>
                          <a:latin typeface="+mj-lt"/>
                        </a:rPr>
                        <a:t>55,510</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sz="1600" b="1" dirty="0">
                          <a:solidFill>
                            <a:schemeClr val="bg1">
                              <a:lumMod val="10000"/>
                            </a:schemeClr>
                          </a:solidFill>
                          <a:latin typeface="+mj-lt"/>
                        </a:rPr>
                        <a:t>9%</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7"/>
                  </a:ext>
                </a:extLst>
              </a:tr>
              <a:tr h="306150">
                <a:tc>
                  <a:txBody>
                    <a:bodyPr/>
                    <a:lstStyle/>
                    <a:p>
                      <a:pPr algn="l" defTabSz="457200">
                        <a:defRPr sz="1800">
                          <a:solidFill>
                            <a:srgbClr val="000000"/>
                          </a:solidFill>
                        </a:defRPr>
                      </a:pPr>
                      <a:r>
                        <a:rPr sz="1600" dirty="0">
                          <a:solidFill>
                            <a:schemeClr val="bg1">
                              <a:lumMod val="10000"/>
                            </a:schemeClr>
                          </a:solidFill>
                          <a:latin typeface="+mj-lt"/>
                        </a:rPr>
                        <a:t>Radio, cellular and tower equipment installers and repairers</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tc>
                  <a:txBody>
                    <a:bodyPr/>
                    <a:lstStyle/>
                    <a:p>
                      <a:pPr algn="ctr" defTabSz="457200">
                        <a:defRPr sz="1800">
                          <a:solidFill>
                            <a:srgbClr val="000000"/>
                          </a:solidFill>
                        </a:defRPr>
                      </a:pPr>
                      <a:r>
                        <a:rPr lang="en-US" sz="1600" b="1" dirty="0">
                          <a:solidFill>
                            <a:schemeClr val="bg1">
                              <a:lumMod val="10000"/>
                            </a:schemeClr>
                          </a:solidFill>
                          <a:latin typeface="+mj-lt"/>
                        </a:rPr>
                        <a:t>$</a:t>
                      </a:r>
                      <a:r>
                        <a:rPr sz="1600" b="1" dirty="0">
                          <a:solidFill>
                            <a:schemeClr val="bg1">
                              <a:lumMod val="10000"/>
                            </a:schemeClr>
                          </a:solidFill>
                          <a:latin typeface="+mj-lt"/>
                        </a:rPr>
                        <a:t>57,720</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tc>
                  <a:txBody>
                    <a:bodyPr/>
                    <a:lstStyle/>
                    <a:p>
                      <a:pPr algn="ctr" defTabSz="457200">
                        <a:defRPr sz="1800">
                          <a:solidFill>
                            <a:srgbClr val="000000"/>
                          </a:solidFill>
                        </a:defRPr>
                      </a:pPr>
                      <a:r>
                        <a:rPr sz="1600" b="1" dirty="0">
                          <a:solidFill>
                            <a:schemeClr val="bg1">
                              <a:lumMod val="10000"/>
                            </a:schemeClr>
                          </a:solidFill>
                          <a:latin typeface="+mj-lt"/>
                        </a:rPr>
                        <a:t>4%</a:t>
                      </a:r>
                    </a:p>
                  </a:txBody>
                  <a:tcPr marL="17859" marR="17859" marT="0" marB="17859" horzOverflow="overflow">
                    <a:lnL w="12700">
                      <a:solidFill>
                        <a:srgbClr val="000000"/>
                      </a:solidFill>
                      <a:miter lim="400000"/>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233834">
                <a:tc>
                  <a:txBody>
                    <a:bodyPr/>
                    <a:lstStyle/>
                    <a:p>
                      <a:pPr algn="l" defTabSz="457200">
                        <a:defRPr sz="1800">
                          <a:solidFill>
                            <a:srgbClr val="000000"/>
                          </a:solidFill>
                        </a:defRPr>
                      </a:pPr>
                      <a:r>
                        <a:rPr sz="1600" dirty="0">
                          <a:solidFill>
                            <a:schemeClr val="tx2"/>
                          </a:solidFill>
                          <a:latin typeface="+mj-lt"/>
                        </a:rPr>
                        <a:t>Drafters</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57,960</a:t>
                      </a: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tcPr>
                </a:tc>
                <a:tc>
                  <a:txBody>
                    <a:bodyPr/>
                    <a:lstStyle/>
                    <a:p>
                      <a:pPr algn="ctr" defTabSz="457200">
                        <a:defRPr sz="1800">
                          <a:solidFill>
                            <a:srgbClr val="000000"/>
                          </a:solidFill>
                        </a:defRPr>
                      </a:pPr>
                      <a:r>
                        <a:rPr sz="1600" b="1" dirty="0">
                          <a:solidFill>
                            <a:schemeClr val="tx2"/>
                          </a:solidFill>
                          <a:latin typeface="+mj-lt"/>
                        </a:rPr>
                        <a:t>-2%</a:t>
                      </a:r>
                    </a:p>
                  </a:txBody>
                  <a:tcPr marL="17859" marR="17859" marT="0" marB="17859" anchor="b"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tcPr>
                </a:tc>
                <a:extLst>
                  <a:ext uri="{0D108BD9-81ED-4DB2-BD59-A6C34878D82A}">
                    <a16:rowId xmlns:a16="http://schemas.microsoft.com/office/drawing/2014/main" val="3792915765"/>
                  </a:ext>
                </a:extLst>
              </a:tr>
              <a:tr h="233834">
                <a:tc>
                  <a:txBody>
                    <a:bodyPr/>
                    <a:lstStyle/>
                    <a:p>
                      <a:pPr algn="l" defTabSz="457200">
                        <a:defRPr sz="1800">
                          <a:solidFill>
                            <a:srgbClr val="000000"/>
                          </a:solidFill>
                        </a:defRPr>
                      </a:pPr>
                      <a:r>
                        <a:rPr sz="1600" dirty="0">
                          <a:solidFill>
                            <a:schemeClr val="tx2"/>
                          </a:solidFill>
                          <a:latin typeface="+mj-lt"/>
                        </a:rPr>
                        <a:t>Funeral Service Workers</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58,170</a:t>
                      </a: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tc>
                  <a:txBody>
                    <a:bodyPr/>
                    <a:lstStyle/>
                    <a:p>
                      <a:pPr algn="ctr" defTabSz="457200">
                        <a:defRPr sz="1800">
                          <a:solidFill>
                            <a:srgbClr val="000000"/>
                          </a:solidFill>
                        </a:defRPr>
                      </a:pPr>
                      <a:r>
                        <a:rPr sz="1600" b="1" dirty="0">
                          <a:solidFill>
                            <a:schemeClr val="tx2"/>
                          </a:solidFill>
                          <a:latin typeface="+mj-lt"/>
                        </a:rPr>
                        <a:t>4%</a:t>
                      </a:r>
                    </a:p>
                  </a:txBody>
                  <a:tcPr marL="17859" marR="17859" marT="0" marB="17859" anchor="b"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75826243"/>
                  </a:ext>
                </a:extLst>
              </a:tr>
              <a:tr h="306150">
                <a:tc>
                  <a:txBody>
                    <a:bodyPr/>
                    <a:lstStyle/>
                    <a:p>
                      <a:pPr algn="l" defTabSz="457200">
                        <a:defRPr sz="1800">
                          <a:solidFill>
                            <a:srgbClr val="000000"/>
                          </a:solidFill>
                        </a:defRPr>
                      </a:pPr>
                      <a:r>
                        <a:rPr sz="1600" dirty="0">
                          <a:solidFill>
                            <a:schemeClr val="tx2"/>
                          </a:solidFill>
                          <a:latin typeface="+mj-lt"/>
                        </a:rPr>
                        <a:t>Mechanical engineering technologists and technicians</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58,230</a:t>
                      </a: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tcPr>
                </a:tc>
                <a:tc>
                  <a:txBody>
                    <a:bodyPr/>
                    <a:lstStyle/>
                    <a:p>
                      <a:pPr algn="ctr" defTabSz="457200">
                        <a:defRPr sz="1800">
                          <a:solidFill>
                            <a:srgbClr val="000000"/>
                          </a:solidFill>
                        </a:defRPr>
                      </a:pPr>
                      <a:r>
                        <a:rPr sz="1600" b="1" dirty="0">
                          <a:solidFill>
                            <a:schemeClr val="tx2"/>
                          </a:solidFill>
                          <a:latin typeface="+mj-lt"/>
                        </a:rPr>
                        <a:t>6%</a:t>
                      </a:r>
                    </a:p>
                  </a:txBody>
                  <a:tcPr marL="17859" marR="17859" marT="0" marB="17859" anchor="b"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tcPr>
                </a:tc>
                <a:extLst>
                  <a:ext uri="{0D108BD9-81ED-4DB2-BD59-A6C34878D82A}">
                    <a16:rowId xmlns:a16="http://schemas.microsoft.com/office/drawing/2014/main" val="446221797"/>
                  </a:ext>
                </a:extLst>
              </a:tr>
              <a:tr h="306150">
                <a:tc>
                  <a:txBody>
                    <a:bodyPr/>
                    <a:lstStyle/>
                    <a:p>
                      <a:pPr algn="l" defTabSz="457200">
                        <a:defRPr sz="1800">
                          <a:solidFill>
                            <a:srgbClr val="000000"/>
                          </a:solidFill>
                        </a:defRPr>
                      </a:pPr>
                      <a:r>
                        <a:rPr sz="1600" dirty="0">
                          <a:solidFill>
                            <a:schemeClr val="tx2"/>
                          </a:solidFill>
                          <a:latin typeface="+mj-lt"/>
                        </a:rPr>
                        <a:t>Legal support workers</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59,540</a:t>
                      </a: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tc>
                  <a:txBody>
                    <a:bodyPr/>
                    <a:lstStyle/>
                    <a:p>
                      <a:pPr algn="ctr" defTabSz="457200">
                        <a:defRPr sz="1800">
                          <a:solidFill>
                            <a:srgbClr val="000000"/>
                          </a:solidFill>
                        </a:defRPr>
                      </a:pPr>
                      <a:r>
                        <a:rPr sz="1600" b="1" dirty="0">
                          <a:solidFill>
                            <a:schemeClr val="tx2"/>
                          </a:solidFill>
                          <a:latin typeface="+mj-lt"/>
                        </a:rPr>
                        <a:t>Flat</a:t>
                      </a:r>
                    </a:p>
                  </a:txBody>
                  <a:tcPr marL="17859" marR="17859" marT="0" marB="17859" anchor="b"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38251090"/>
                  </a:ext>
                </a:extLst>
              </a:tr>
              <a:tr h="306150">
                <a:tc>
                  <a:txBody>
                    <a:bodyPr/>
                    <a:lstStyle/>
                    <a:p>
                      <a:pPr algn="l" defTabSz="457200">
                        <a:defRPr sz="1800">
                          <a:solidFill>
                            <a:srgbClr val="000000"/>
                          </a:solidFill>
                        </a:defRPr>
                      </a:pPr>
                      <a:r>
                        <a:rPr sz="1600" dirty="0">
                          <a:solidFill>
                            <a:schemeClr val="tx2"/>
                          </a:solidFill>
                          <a:latin typeface="+mj-lt"/>
                        </a:rPr>
                        <a:t>Electro-mechanical technicians (robotics)</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59,800</a:t>
                      </a: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sz="1600" b="1" dirty="0">
                          <a:solidFill>
                            <a:schemeClr val="tx2"/>
                          </a:solidFill>
                          <a:latin typeface="+mj-lt"/>
                        </a:rPr>
                        <a:t>-2%</a:t>
                      </a:r>
                    </a:p>
                  </a:txBody>
                  <a:tcPr marL="17859" marR="17859" marT="0" marB="17859" anchor="b"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362077828"/>
                  </a:ext>
                </a:extLst>
              </a:tr>
            </a:tbl>
          </a:graphicData>
        </a:graphic>
      </p:graphicFrame>
      <p:sp>
        <p:nvSpPr>
          <p:cNvPr id="247" name="Reference: US News"/>
          <p:cNvSpPr txBox="1"/>
          <p:nvPr/>
        </p:nvSpPr>
        <p:spPr>
          <a:xfrm>
            <a:off x="9748088" y="1905669"/>
            <a:ext cx="1641476"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u="sng">
                <a:hlinkClick r:id="" action="ppaction://noaction"/>
              </a:defRPr>
            </a:lvl1pPr>
          </a:lstStyle>
          <a:p>
            <a:pPr>
              <a:defRPr u="none"/>
            </a:pPr>
            <a:r>
              <a:rPr sz="1266" dirty="0"/>
              <a:t>Reference: US News</a:t>
            </a:r>
          </a:p>
        </p:txBody>
      </p:sp>
      <p:sp>
        <p:nvSpPr>
          <p:cNvPr id="3" name="According to a US News analysis of Bureau of Labor Statistics (BLS) data the highest paying jobs for graduates with an associate’s degree and their projected growth through 2030 are shown on the following slides.">
            <a:extLst>
              <a:ext uri="{FF2B5EF4-FFF2-40B4-BE49-F238E27FC236}">
                <a16:creationId xmlns:a16="http://schemas.microsoft.com/office/drawing/2014/main" id="{A975EBBC-B349-75BF-CFCD-050B678666CC}"/>
              </a:ext>
            </a:extLst>
          </p:cNvPr>
          <p:cNvSpPr txBox="1">
            <a:spLocks noGrp="1"/>
          </p:cNvSpPr>
          <p:nvPr>
            <p:ph idx="1"/>
          </p:nvPr>
        </p:nvSpPr>
        <p:spPr>
          <a:xfrm>
            <a:off x="608806" y="1253331"/>
            <a:ext cx="11111245" cy="530864"/>
          </a:xfrm>
          <a:prstGeom prst="rect">
            <a:avLst/>
          </a:prstGeom>
        </p:spPr>
        <p:txBody>
          <a:bodyPr vert="horz" lIns="91440" tIns="45720" rIns="91440" bIns="45720" rtlCol="0" anchor="t">
            <a:normAutofit/>
          </a:bodyPr>
          <a:lstStyle/>
          <a:p>
            <a:pPr marL="0" indent="0">
              <a:buNone/>
            </a:pPr>
            <a:r>
              <a:rPr lang="en-US" sz="1600" b="1" dirty="0">
                <a:solidFill>
                  <a:schemeClr val="bg1">
                    <a:lumMod val="10000"/>
                  </a:schemeClr>
                </a:solidFill>
                <a:latin typeface="+mj-lt"/>
              </a:rPr>
              <a:t>H</a:t>
            </a:r>
            <a:r>
              <a:rPr sz="1600" b="1" dirty="0">
                <a:solidFill>
                  <a:schemeClr val="bg1">
                    <a:lumMod val="10000"/>
                  </a:schemeClr>
                </a:solidFill>
                <a:latin typeface="+mj-lt"/>
              </a:rPr>
              <a:t>ighest paying jobs for graduates with an associate’s degree and their projected growth through 2030.</a:t>
            </a:r>
            <a:r>
              <a:rPr lang="en-US" sz="1600" b="1" dirty="0">
                <a:solidFill>
                  <a:schemeClr val="bg1">
                    <a:lumMod val="10000"/>
                  </a:schemeClr>
                </a:solidFill>
                <a:latin typeface="+mj-lt"/>
              </a:rPr>
              <a:t> </a:t>
            </a:r>
            <a:r>
              <a:rPr lang="en-US" sz="1200" i="1" dirty="0">
                <a:solidFill>
                  <a:schemeClr val="bg1">
                    <a:lumMod val="10000"/>
                  </a:schemeClr>
                </a:solidFill>
              </a:rPr>
              <a:t>-US News analysis of Bureau of Labor Statistics (BLS)</a:t>
            </a:r>
            <a:endParaRPr lang="en-US" sz="1200" i="1" dirty="0">
              <a:solidFill>
                <a:schemeClr val="bg1">
                  <a:lumMod val="10000"/>
                </a:schemeClr>
              </a:solidFill>
              <a:latin typeface="+mj-lt"/>
            </a:endParaRPr>
          </a:p>
        </p:txBody>
      </p:sp>
      <p:sp>
        <p:nvSpPr>
          <p:cNvPr id="5" name="Student Completion: Employment">
            <a:extLst>
              <a:ext uri="{FF2B5EF4-FFF2-40B4-BE49-F238E27FC236}">
                <a16:creationId xmlns:a16="http://schemas.microsoft.com/office/drawing/2014/main" id="{B5153619-98A0-EEE4-76DF-0928447DE892}"/>
              </a:ext>
            </a:extLst>
          </p:cNvPr>
          <p:cNvSpPr txBox="1">
            <a:spLocks/>
          </p:cNvSpPr>
          <p:nvPr/>
        </p:nvSpPr>
        <p:spPr>
          <a:xfrm>
            <a:off x="471949" y="202506"/>
            <a:ext cx="11304882" cy="1325563"/>
          </a:xfrm>
          <a:prstGeom prst="rect">
            <a:avLst/>
          </a:prstGeom>
        </p:spPr>
        <p:txBody>
          <a:bodyPr vert="horz" lIns="91440" tIns="45720" rIns="91440" bIns="45720" rtlCol="0" anchor="ctr">
            <a:normAutofit/>
          </a:bodyPr>
          <a:lstStyle>
            <a:lvl1pPr algn="l" defTabSz="685859"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dirty="0">
                <a:solidFill>
                  <a:srgbClr val="007088"/>
                </a:solidFill>
              </a:rPr>
              <a:t>Career Salary &amp; Projected Growth</a:t>
            </a:r>
          </a:p>
        </p:txBody>
      </p:sp>
      <p:sp>
        <p:nvSpPr>
          <p:cNvPr id="2" name="Oval 1">
            <a:extLst>
              <a:ext uri="{FF2B5EF4-FFF2-40B4-BE49-F238E27FC236}">
                <a16:creationId xmlns:a16="http://schemas.microsoft.com/office/drawing/2014/main" id="{968F8124-454A-1E21-5258-399B5E94E096}"/>
              </a:ext>
            </a:extLst>
          </p:cNvPr>
          <p:cNvSpPr/>
          <p:nvPr/>
        </p:nvSpPr>
        <p:spPr>
          <a:xfrm>
            <a:off x="10047250" y="2642839"/>
            <a:ext cx="955048" cy="14162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517903-8ED0-F9E0-DC88-603E0F658E91}"/>
              </a:ext>
            </a:extLst>
          </p:cNvPr>
          <p:cNvSpPr txBox="1">
            <a:spLocks/>
          </p:cNvSpPr>
          <p:nvPr/>
        </p:nvSpPr>
        <p:spPr>
          <a:xfrm>
            <a:off x="374075" y="433788"/>
            <a:ext cx="9604004" cy="680309"/>
          </a:xfrm>
          <a:prstGeom prst="rect">
            <a:avLst/>
          </a:prstGeom>
        </p:spPr>
        <p:txBody>
          <a:bodyPr>
            <a:normAutofit/>
          </a:bodyPr>
          <a:lstStyle>
            <a:lvl1pPr algn="l" defTabSz="685859"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solidFill>
                  <a:srgbClr val="009193"/>
                </a:solidFill>
                <a:latin typeface="Franklin Gothic Demi Cond" panose="020B0603020102020204" pitchFamily="34" charset="0"/>
                <a:cs typeface="Arial" panose="020B0604020202020204" pitchFamily="34" charset="0"/>
              </a:rPr>
              <a:t>Demographics: Age Group</a:t>
            </a:r>
          </a:p>
        </p:txBody>
      </p:sp>
      <p:graphicFrame>
        <p:nvGraphicFramePr>
          <p:cNvPr id="2" name="Chart 1">
            <a:extLst>
              <a:ext uri="{FF2B5EF4-FFF2-40B4-BE49-F238E27FC236}">
                <a16:creationId xmlns:a16="http://schemas.microsoft.com/office/drawing/2014/main" id="{081744D4-F956-7946-BEA4-52F62D9F4554}"/>
              </a:ext>
            </a:extLst>
          </p:cNvPr>
          <p:cNvGraphicFramePr>
            <a:graphicFrameLocks/>
          </p:cNvGraphicFramePr>
          <p:nvPr>
            <p:extLst>
              <p:ext uri="{D42A27DB-BD31-4B8C-83A1-F6EECF244321}">
                <p14:modId xmlns:p14="http://schemas.microsoft.com/office/powerpoint/2010/main" val="2470372175"/>
              </p:ext>
            </p:extLst>
          </p:nvPr>
        </p:nvGraphicFramePr>
        <p:xfrm>
          <a:off x="382338" y="1017439"/>
          <a:ext cx="11435587" cy="5479103"/>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a:extLst>
              <a:ext uri="{FF2B5EF4-FFF2-40B4-BE49-F238E27FC236}">
                <a16:creationId xmlns:a16="http://schemas.microsoft.com/office/drawing/2014/main" id="{3831DFD3-586A-83B2-2212-26E127A65C2E}"/>
              </a:ext>
            </a:extLst>
          </p:cNvPr>
          <p:cNvCxnSpPr>
            <a:cxnSpLocks/>
          </p:cNvCxnSpPr>
          <p:nvPr/>
        </p:nvCxnSpPr>
        <p:spPr>
          <a:xfrm>
            <a:off x="8994710" y="1604865"/>
            <a:ext cx="699797" cy="134870"/>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65FFCDC-600A-F055-0A2D-D979A5A879CB}"/>
              </a:ext>
            </a:extLst>
          </p:cNvPr>
          <p:cNvCxnSpPr>
            <a:cxnSpLocks/>
          </p:cNvCxnSpPr>
          <p:nvPr/>
        </p:nvCxnSpPr>
        <p:spPr>
          <a:xfrm flipV="1">
            <a:off x="9344608" y="5428433"/>
            <a:ext cx="418324" cy="179261"/>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181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9" name="Table"/>
          <p:cNvGraphicFramePr/>
          <p:nvPr/>
        </p:nvGraphicFramePr>
        <p:xfrm>
          <a:off x="633162" y="1693406"/>
          <a:ext cx="10670471" cy="4284513"/>
        </p:xfrm>
        <a:graphic>
          <a:graphicData uri="http://schemas.openxmlformats.org/drawingml/2006/table">
            <a:tbl>
              <a:tblPr/>
              <a:tblGrid>
                <a:gridCol w="5359450">
                  <a:extLst>
                    <a:ext uri="{9D8B030D-6E8A-4147-A177-3AD203B41FA5}">
                      <a16:colId xmlns:a16="http://schemas.microsoft.com/office/drawing/2014/main" val="20000"/>
                    </a:ext>
                  </a:extLst>
                </a:gridCol>
                <a:gridCol w="3155448">
                  <a:extLst>
                    <a:ext uri="{9D8B030D-6E8A-4147-A177-3AD203B41FA5}">
                      <a16:colId xmlns:a16="http://schemas.microsoft.com/office/drawing/2014/main" val="20001"/>
                    </a:ext>
                  </a:extLst>
                </a:gridCol>
                <a:gridCol w="2155573">
                  <a:extLst>
                    <a:ext uri="{9D8B030D-6E8A-4147-A177-3AD203B41FA5}">
                      <a16:colId xmlns:a16="http://schemas.microsoft.com/office/drawing/2014/main" val="20002"/>
                    </a:ext>
                  </a:extLst>
                </a:gridCol>
              </a:tblGrid>
              <a:tr h="453145">
                <a:tc>
                  <a:txBody>
                    <a:bodyPr/>
                    <a:lstStyle/>
                    <a:p>
                      <a:pPr defTabSz="457200">
                        <a:defRPr sz="1800">
                          <a:solidFill>
                            <a:srgbClr val="000000"/>
                          </a:solidFill>
                        </a:defRPr>
                      </a:pPr>
                      <a:r>
                        <a:rPr sz="2000" b="1" dirty="0">
                          <a:solidFill>
                            <a:schemeClr val="bg1"/>
                          </a:solidFill>
                          <a:latin typeface="+mj-lt"/>
                        </a:rPr>
                        <a:t>Career</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a:solidFill>
                        <a:srgbClr val="000000"/>
                      </a:solidFill>
                      <a:miter lim="400000"/>
                    </a:lnB>
                    <a:solidFill>
                      <a:srgbClr val="007088"/>
                    </a:solidFill>
                  </a:tcPr>
                </a:tc>
                <a:tc>
                  <a:txBody>
                    <a:bodyPr/>
                    <a:lstStyle/>
                    <a:p>
                      <a:pPr algn="ctr"/>
                      <a:r>
                        <a:rPr sz="1600" b="1" dirty="0">
                          <a:solidFill>
                            <a:schemeClr val="bg1"/>
                          </a:solidFill>
                          <a:latin typeface="+mj-lt"/>
                        </a:rPr>
                        <a:t>2020 Median </a:t>
                      </a:r>
                      <a:endParaRPr lang="en-US" sz="1600" b="1" dirty="0">
                        <a:solidFill>
                          <a:schemeClr val="bg1"/>
                        </a:solidFill>
                        <a:latin typeface="+mj-lt"/>
                      </a:endParaRPr>
                    </a:p>
                    <a:p>
                      <a:pPr algn="ctr"/>
                      <a:r>
                        <a:rPr sz="1600" b="1" dirty="0">
                          <a:solidFill>
                            <a:schemeClr val="bg1"/>
                          </a:solidFill>
                          <a:latin typeface="+mj-lt"/>
                        </a:rPr>
                        <a:t>Salary</a:t>
                      </a:r>
                      <a:r>
                        <a:rPr lang="en-US" sz="1600" b="1" dirty="0">
                          <a:solidFill>
                            <a:schemeClr val="bg1"/>
                          </a:solidFill>
                          <a:latin typeface="+mj-lt"/>
                        </a:rPr>
                        <a:t> </a:t>
                      </a:r>
                      <a:endParaRPr sz="1600" b="1" dirty="0">
                        <a:solidFill>
                          <a:schemeClr val="bg1"/>
                        </a:solidFill>
                        <a:latin typeface="+mj-lt"/>
                      </a:endParaRP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007088"/>
                    </a:solidFill>
                  </a:tcPr>
                </a:tc>
                <a:tc>
                  <a:txBody>
                    <a:bodyPr/>
                    <a:lstStyle/>
                    <a:p>
                      <a:pPr algn="ctr" defTabSz="457200">
                        <a:defRPr sz="1800">
                          <a:solidFill>
                            <a:srgbClr val="000000"/>
                          </a:solidFill>
                        </a:defRPr>
                      </a:pPr>
                      <a:r>
                        <a:rPr sz="1600" b="1" dirty="0">
                          <a:solidFill>
                            <a:schemeClr val="bg1"/>
                          </a:solidFill>
                          <a:latin typeface="+mj-lt"/>
                        </a:rPr>
                        <a:t>Projected Growth Thr</a:t>
                      </a:r>
                      <a:r>
                        <a:rPr lang="en-US" sz="1600" b="1" dirty="0">
                          <a:solidFill>
                            <a:schemeClr val="bg1"/>
                          </a:solidFill>
                          <a:latin typeface="+mj-lt"/>
                        </a:rPr>
                        <a:t>u </a:t>
                      </a:r>
                      <a:r>
                        <a:rPr sz="1600" b="1" dirty="0">
                          <a:solidFill>
                            <a:schemeClr val="bg1"/>
                          </a:solidFill>
                          <a:latin typeface="+mj-lt"/>
                        </a:rPr>
                        <a:t>2030</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007088"/>
                    </a:solidFill>
                  </a:tcPr>
                </a:tc>
                <a:extLst>
                  <a:ext uri="{0D108BD9-81ED-4DB2-BD59-A6C34878D82A}">
                    <a16:rowId xmlns:a16="http://schemas.microsoft.com/office/drawing/2014/main" val="10000"/>
                  </a:ext>
                </a:extLst>
              </a:tr>
              <a:tr h="215420">
                <a:tc>
                  <a:txBody>
                    <a:bodyPr/>
                    <a:lstStyle/>
                    <a:p>
                      <a:pPr algn="l" defTabSz="457200">
                        <a:defRPr sz="1800">
                          <a:solidFill>
                            <a:srgbClr val="000000"/>
                          </a:solidFill>
                        </a:defRPr>
                      </a:pPr>
                      <a:r>
                        <a:rPr sz="1600" dirty="0">
                          <a:solidFill>
                            <a:schemeClr val="tx2"/>
                          </a:solidFill>
                          <a:latin typeface="+mj-lt"/>
                        </a:rPr>
                        <a:t>Occupational therapy assistants</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cap="flat" cmpd="sng" algn="ctr">
                      <a:solidFill>
                        <a:srgbClr val="000000"/>
                      </a:solidFill>
                      <a:prstDash val="solid"/>
                      <a:miter lim="400000"/>
                      <a:headEnd type="none" w="med" len="med"/>
                      <a:tailEnd type="none" w="med" len="med"/>
                    </a:lnT>
                    <a:lnB w="12700">
                      <a:solidFill>
                        <a:srgbClr val="000000"/>
                      </a:solidFill>
                      <a:miter lim="400000"/>
                    </a:lnB>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60,950</a:t>
                      </a: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cap="flat" cmpd="sng" algn="ctr">
                      <a:solidFill>
                        <a:srgbClr val="000000"/>
                      </a:solidFill>
                      <a:prstDash val="solid"/>
                      <a:miter lim="400000"/>
                      <a:headEnd type="none" w="med" len="med"/>
                      <a:tailEnd type="none" w="med" len="med"/>
                    </a:lnT>
                    <a:lnB w="12700">
                      <a:solidFill>
                        <a:srgbClr val="000000"/>
                      </a:solidFill>
                      <a:miter lim="400000"/>
                    </a:lnB>
                  </a:tcPr>
                </a:tc>
                <a:tc>
                  <a:txBody>
                    <a:bodyPr/>
                    <a:lstStyle/>
                    <a:p>
                      <a:pPr algn="ctr" defTabSz="457200">
                        <a:defRPr sz="1800">
                          <a:solidFill>
                            <a:srgbClr val="000000"/>
                          </a:solidFill>
                        </a:defRPr>
                      </a:pPr>
                      <a:r>
                        <a:rPr sz="1600" b="1" dirty="0">
                          <a:solidFill>
                            <a:schemeClr val="tx2"/>
                          </a:solidFill>
                          <a:latin typeface="+mj-lt"/>
                        </a:rPr>
                        <a:t>34%</a:t>
                      </a:r>
                    </a:p>
                  </a:txBody>
                  <a:tcPr marL="17859" marR="17859" marT="0" marB="17859" anchor="b"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cap="flat" cmpd="sng" algn="ctr">
                      <a:solidFill>
                        <a:srgbClr val="000000"/>
                      </a:solidFill>
                      <a:prstDash val="solid"/>
                      <a:miter lim="400000"/>
                      <a:headEnd type="none" w="med" len="med"/>
                      <a:tailEnd type="none" w="med" len="med"/>
                    </a:lnT>
                    <a:lnB w="12700">
                      <a:solidFill>
                        <a:srgbClr val="000000"/>
                      </a:solidFill>
                      <a:miter lim="400000"/>
                    </a:lnB>
                  </a:tcPr>
                </a:tc>
                <a:extLst>
                  <a:ext uri="{0D108BD9-81ED-4DB2-BD59-A6C34878D82A}">
                    <a16:rowId xmlns:a16="http://schemas.microsoft.com/office/drawing/2014/main" val="10006"/>
                  </a:ext>
                </a:extLst>
              </a:tr>
              <a:tr h="215420">
                <a:tc>
                  <a:txBody>
                    <a:bodyPr/>
                    <a:lstStyle/>
                    <a:p>
                      <a:pPr algn="l" defTabSz="457200">
                        <a:defRPr sz="1800">
                          <a:solidFill>
                            <a:srgbClr val="000000"/>
                          </a:solidFill>
                        </a:defRPr>
                      </a:pPr>
                      <a:r>
                        <a:rPr sz="1600" dirty="0">
                          <a:solidFill>
                            <a:schemeClr val="tx2"/>
                          </a:solidFill>
                          <a:latin typeface="+mj-lt"/>
                        </a:rPr>
                        <a:t>Respiratory therapists</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lumMod val="20000"/>
                        <a:lumOff val="80000"/>
                      </a:schemeClr>
                    </a:solidFill>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62,810</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lumMod val="20000"/>
                        <a:lumOff val="80000"/>
                      </a:schemeClr>
                    </a:solidFill>
                  </a:tcPr>
                </a:tc>
                <a:tc>
                  <a:txBody>
                    <a:bodyPr/>
                    <a:lstStyle/>
                    <a:p>
                      <a:pPr algn="ctr" defTabSz="457200">
                        <a:defRPr sz="1800">
                          <a:solidFill>
                            <a:srgbClr val="000000"/>
                          </a:solidFill>
                        </a:defRPr>
                      </a:pPr>
                      <a:r>
                        <a:rPr sz="1600" b="1" dirty="0">
                          <a:solidFill>
                            <a:schemeClr val="tx2"/>
                          </a:solidFill>
                          <a:latin typeface="+mj-lt"/>
                        </a:rPr>
                        <a:t>23%</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lumMod val="20000"/>
                        <a:lumOff val="80000"/>
                      </a:schemeClr>
                    </a:solidFill>
                  </a:tcPr>
                </a:tc>
                <a:extLst>
                  <a:ext uri="{0D108BD9-81ED-4DB2-BD59-A6C34878D82A}">
                    <a16:rowId xmlns:a16="http://schemas.microsoft.com/office/drawing/2014/main" val="10007"/>
                  </a:ext>
                </a:extLst>
              </a:tr>
              <a:tr h="215420">
                <a:tc>
                  <a:txBody>
                    <a:bodyPr/>
                    <a:lstStyle/>
                    <a:p>
                      <a:pPr algn="l" defTabSz="457200">
                        <a:defRPr sz="1800">
                          <a:solidFill>
                            <a:srgbClr val="000000"/>
                          </a:solidFill>
                        </a:defRPr>
                      </a:pPr>
                      <a:r>
                        <a:rPr sz="1600" dirty="0">
                          <a:solidFill>
                            <a:schemeClr val="tx2"/>
                          </a:solidFill>
                          <a:latin typeface="+mj-lt"/>
                        </a:rPr>
                        <a:t>Radiologic and MRI technologists</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63,710</a:t>
                      </a:r>
                    </a:p>
                  </a:txBody>
                  <a:tcPr marL="17859" marR="17859" marT="0" marB="1785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457200">
                        <a:defRPr sz="1800">
                          <a:solidFill>
                            <a:srgbClr val="000000"/>
                          </a:solidFill>
                        </a:defRPr>
                      </a:pPr>
                      <a:r>
                        <a:rPr sz="1600" b="1" dirty="0">
                          <a:solidFill>
                            <a:schemeClr val="tx2"/>
                          </a:solidFill>
                          <a:latin typeface="+mj-lt"/>
                        </a:rPr>
                        <a:t>9%</a:t>
                      </a:r>
                    </a:p>
                  </a:txBody>
                  <a:tcPr marL="17859" marR="17859" marT="0" marB="1785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8"/>
                  </a:ext>
                </a:extLst>
              </a:tr>
              <a:tr h="283257">
                <a:tc>
                  <a:txBody>
                    <a:bodyPr/>
                    <a:lstStyle/>
                    <a:p>
                      <a:pPr algn="l" defTabSz="457200">
                        <a:defRPr sz="1800">
                          <a:solidFill>
                            <a:srgbClr val="000000"/>
                          </a:solidFill>
                        </a:defRPr>
                      </a:pPr>
                      <a:r>
                        <a:rPr sz="1600" dirty="0">
                          <a:solidFill>
                            <a:schemeClr val="tx2"/>
                          </a:solidFill>
                          <a:latin typeface="+mj-lt"/>
                        </a:rPr>
                        <a:t>Aircraft and avionics mechanics and technicians</a:t>
                      </a:r>
                    </a:p>
                  </a:txBody>
                  <a:tcPr marL="17859" marR="17859" marT="0" marB="17859" anchor="b" horzOverflow="overflow">
                    <a:lnL w="12700">
                      <a:solidFill>
                        <a:srgbClr val="000000"/>
                      </a:solidFill>
                      <a:miter lim="400000"/>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66,680</a:t>
                      </a:r>
                    </a:p>
                  </a:txBody>
                  <a:tcPr marL="17859" marR="17859" marT="0" marB="17859" anchor="ctr" horzOverflow="overflow">
                    <a:lnL w="12700">
                      <a:solidFill>
                        <a:srgbClr val="000000"/>
                      </a:solidFill>
                      <a:miter lim="400000"/>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tc>
                  <a:txBody>
                    <a:bodyPr/>
                    <a:lstStyle/>
                    <a:p>
                      <a:pPr algn="ctr" defTabSz="457200">
                        <a:defRPr sz="1800">
                          <a:solidFill>
                            <a:srgbClr val="000000"/>
                          </a:solidFill>
                        </a:defRPr>
                      </a:pPr>
                      <a:r>
                        <a:rPr sz="1600" b="1" dirty="0">
                          <a:solidFill>
                            <a:schemeClr val="tx2"/>
                          </a:solidFill>
                          <a:latin typeface="+mj-lt"/>
                        </a:rPr>
                        <a:t>11%</a:t>
                      </a:r>
                    </a:p>
                  </a:txBody>
                  <a:tcPr marL="17859" marR="17859" marT="0" marB="17859" anchor="ctr" horzOverflow="overflow">
                    <a:lnL w="12700">
                      <a:solidFill>
                        <a:srgbClr val="000000"/>
                      </a:solidFill>
                      <a:miter lim="400000"/>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9"/>
                  </a:ext>
                </a:extLst>
              </a:tr>
              <a:tr h="416139">
                <a:tc>
                  <a:txBody>
                    <a:bodyPr/>
                    <a:lstStyle/>
                    <a:p>
                      <a:pPr algn="l" defTabSz="457200">
                        <a:defRPr sz="1800">
                          <a:solidFill>
                            <a:srgbClr val="000000"/>
                          </a:solidFill>
                        </a:defRPr>
                      </a:pPr>
                      <a:r>
                        <a:rPr sz="1600" dirty="0">
                          <a:solidFill>
                            <a:schemeClr val="tx2"/>
                          </a:solidFill>
                          <a:latin typeface="+mj-lt"/>
                        </a:rPr>
                        <a:t>Aerospace engineering and operations technologists and technicians</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68,570</a:t>
                      </a:r>
                    </a:p>
                  </a:txBody>
                  <a:tcPr marL="17859" marR="17859" marT="0" marB="17859" anchor="ctr"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tcPr>
                </a:tc>
                <a:tc>
                  <a:txBody>
                    <a:bodyPr/>
                    <a:lstStyle/>
                    <a:p>
                      <a:pPr algn="ctr" defTabSz="457200">
                        <a:defRPr sz="1800">
                          <a:solidFill>
                            <a:srgbClr val="000000"/>
                          </a:solidFill>
                        </a:defRPr>
                      </a:pPr>
                      <a:r>
                        <a:rPr sz="1600" b="1" dirty="0">
                          <a:solidFill>
                            <a:schemeClr val="tx2"/>
                          </a:solidFill>
                          <a:latin typeface="+mj-lt"/>
                        </a:rPr>
                        <a:t>9%</a:t>
                      </a:r>
                    </a:p>
                  </a:txBody>
                  <a:tcPr marL="17859" marR="17859" marT="0" marB="17859" anchor="ctr"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tcPr>
                </a:tc>
                <a:extLst>
                  <a:ext uri="{0D108BD9-81ED-4DB2-BD59-A6C34878D82A}">
                    <a16:rowId xmlns:a16="http://schemas.microsoft.com/office/drawing/2014/main" val="3748227286"/>
                  </a:ext>
                </a:extLst>
              </a:tr>
              <a:tr h="416139">
                <a:tc>
                  <a:txBody>
                    <a:bodyPr/>
                    <a:lstStyle/>
                    <a:p>
                      <a:pPr algn="l" defTabSz="457200">
                        <a:defRPr sz="1800">
                          <a:solidFill>
                            <a:srgbClr val="000000"/>
                          </a:solidFill>
                        </a:defRPr>
                      </a:pPr>
                      <a:r>
                        <a:rPr sz="1600" dirty="0">
                          <a:solidFill>
                            <a:schemeClr val="tx2"/>
                          </a:solidFill>
                          <a:latin typeface="+mj-lt"/>
                        </a:rPr>
                        <a:t>Diagnostic medical sonographers and cardiovascular technologists and technicians</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70,380</a:t>
                      </a:r>
                    </a:p>
                  </a:txBody>
                  <a:tcPr marL="17859" marR="17859" marT="0" marB="17859" anchor="ctr"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tc>
                  <a:txBody>
                    <a:bodyPr/>
                    <a:lstStyle/>
                    <a:p>
                      <a:pPr algn="ctr" defTabSz="457200">
                        <a:defRPr sz="1800">
                          <a:solidFill>
                            <a:srgbClr val="000000"/>
                          </a:solidFill>
                        </a:defRPr>
                      </a:pPr>
                      <a:r>
                        <a:rPr sz="1600" b="1" dirty="0">
                          <a:solidFill>
                            <a:schemeClr val="tx2"/>
                          </a:solidFill>
                          <a:latin typeface="+mj-lt"/>
                        </a:rPr>
                        <a:t>14%</a:t>
                      </a:r>
                    </a:p>
                  </a:txBody>
                  <a:tcPr marL="17859" marR="17859" marT="0" marB="17859" anchor="ctr"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27844777"/>
                  </a:ext>
                </a:extLst>
              </a:tr>
              <a:tr h="283257">
                <a:tc>
                  <a:txBody>
                    <a:bodyPr/>
                    <a:lstStyle/>
                    <a:p>
                      <a:pPr algn="l" defTabSz="457200">
                        <a:defRPr sz="1800">
                          <a:solidFill>
                            <a:srgbClr val="000000"/>
                          </a:solidFill>
                        </a:defRPr>
                      </a:pPr>
                      <a:r>
                        <a:rPr sz="1600" dirty="0">
                          <a:solidFill>
                            <a:schemeClr val="tx2"/>
                          </a:solidFill>
                          <a:latin typeface="+mj-lt"/>
                        </a:rPr>
                        <a:t>Dental hygienists</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77,090</a:t>
                      </a: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tcPr>
                </a:tc>
                <a:tc>
                  <a:txBody>
                    <a:bodyPr/>
                    <a:lstStyle/>
                    <a:p>
                      <a:pPr algn="ctr" defTabSz="457200">
                        <a:defRPr sz="1800">
                          <a:solidFill>
                            <a:srgbClr val="000000"/>
                          </a:solidFill>
                        </a:defRPr>
                      </a:pPr>
                      <a:r>
                        <a:rPr sz="1600" b="1" dirty="0">
                          <a:solidFill>
                            <a:schemeClr val="tx2"/>
                          </a:solidFill>
                          <a:latin typeface="+mj-lt"/>
                        </a:rPr>
                        <a:t>11%</a:t>
                      </a:r>
                    </a:p>
                  </a:txBody>
                  <a:tcPr marL="17859" marR="17859" marT="0" marB="17859" anchor="b"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tcPr>
                </a:tc>
                <a:extLst>
                  <a:ext uri="{0D108BD9-81ED-4DB2-BD59-A6C34878D82A}">
                    <a16:rowId xmlns:a16="http://schemas.microsoft.com/office/drawing/2014/main" val="2116749269"/>
                  </a:ext>
                </a:extLst>
              </a:tr>
              <a:tr h="283257">
                <a:tc>
                  <a:txBody>
                    <a:bodyPr/>
                    <a:lstStyle/>
                    <a:p>
                      <a:pPr algn="l" defTabSz="457200">
                        <a:defRPr sz="1800">
                          <a:solidFill>
                            <a:srgbClr val="000000"/>
                          </a:solidFill>
                        </a:defRPr>
                      </a:pPr>
                      <a:r>
                        <a:rPr sz="1600" dirty="0">
                          <a:solidFill>
                            <a:schemeClr val="tx2"/>
                          </a:solidFill>
                          <a:latin typeface="+mj-lt"/>
                        </a:rPr>
                        <a:t>Web developers and digital interface designers</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77,200</a:t>
                      </a: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tc>
                  <a:txBody>
                    <a:bodyPr/>
                    <a:lstStyle/>
                    <a:p>
                      <a:pPr algn="ctr" defTabSz="457200">
                        <a:defRPr sz="1800">
                          <a:solidFill>
                            <a:srgbClr val="000000"/>
                          </a:solidFill>
                        </a:defRPr>
                      </a:pPr>
                      <a:r>
                        <a:rPr sz="1600" b="1" dirty="0">
                          <a:solidFill>
                            <a:schemeClr val="tx2"/>
                          </a:solidFill>
                          <a:latin typeface="+mj-lt"/>
                        </a:rPr>
                        <a:t>13%</a:t>
                      </a:r>
                    </a:p>
                  </a:txBody>
                  <a:tcPr marL="17859" marR="17859" marT="0" marB="17859" anchor="b"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97662268"/>
                  </a:ext>
                </a:extLst>
              </a:tr>
              <a:tr h="283257">
                <a:tc>
                  <a:txBody>
                    <a:bodyPr/>
                    <a:lstStyle/>
                    <a:p>
                      <a:pPr algn="l" defTabSz="457200">
                        <a:defRPr sz="1800">
                          <a:solidFill>
                            <a:srgbClr val="000000"/>
                          </a:solidFill>
                        </a:defRPr>
                      </a:pPr>
                      <a:r>
                        <a:rPr sz="1600" dirty="0">
                          <a:solidFill>
                            <a:schemeClr val="tx2"/>
                          </a:solidFill>
                          <a:latin typeface="+mj-lt"/>
                        </a:rPr>
                        <a:t>Nuclear medicine technologists</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79,590</a:t>
                      </a: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tcPr>
                </a:tc>
                <a:tc>
                  <a:txBody>
                    <a:bodyPr/>
                    <a:lstStyle/>
                    <a:p>
                      <a:pPr algn="ctr" defTabSz="457200">
                        <a:defRPr sz="1800">
                          <a:solidFill>
                            <a:srgbClr val="000000"/>
                          </a:solidFill>
                        </a:defRPr>
                      </a:pPr>
                      <a:r>
                        <a:rPr sz="1600" b="1" dirty="0">
                          <a:solidFill>
                            <a:schemeClr val="tx2"/>
                          </a:solidFill>
                          <a:latin typeface="+mj-lt"/>
                        </a:rPr>
                        <a:t>8%</a:t>
                      </a:r>
                    </a:p>
                  </a:txBody>
                  <a:tcPr marL="17859" marR="17859" marT="0" marB="17859" anchor="b"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tcPr>
                </a:tc>
                <a:extLst>
                  <a:ext uri="{0D108BD9-81ED-4DB2-BD59-A6C34878D82A}">
                    <a16:rowId xmlns:a16="http://schemas.microsoft.com/office/drawing/2014/main" val="3078219179"/>
                  </a:ext>
                </a:extLst>
              </a:tr>
              <a:tr h="283257">
                <a:tc>
                  <a:txBody>
                    <a:bodyPr/>
                    <a:lstStyle/>
                    <a:p>
                      <a:pPr algn="l" defTabSz="457200">
                        <a:defRPr sz="1800">
                          <a:solidFill>
                            <a:srgbClr val="000000"/>
                          </a:solidFill>
                        </a:defRPr>
                      </a:pPr>
                      <a:r>
                        <a:rPr sz="1600" dirty="0">
                          <a:solidFill>
                            <a:schemeClr val="tx2"/>
                          </a:solidFill>
                          <a:latin typeface="+mj-lt"/>
                        </a:rPr>
                        <a:t>Nuclear technicians</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84,190</a:t>
                      </a: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tc>
                  <a:txBody>
                    <a:bodyPr/>
                    <a:lstStyle/>
                    <a:p>
                      <a:pPr algn="ctr" defTabSz="457200">
                        <a:defRPr sz="1800">
                          <a:solidFill>
                            <a:srgbClr val="000000"/>
                          </a:solidFill>
                        </a:defRPr>
                      </a:pPr>
                      <a:r>
                        <a:rPr sz="1600" b="1" dirty="0">
                          <a:solidFill>
                            <a:schemeClr val="tx2"/>
                          </a:solidFill>
                          <a:latin typeface="+mj-lt"/>
                        </a:rPr>
                        <a:t>-12%</a:t>
                      </a:r>
                    </a:p>
                  </a:txBody>
                  <a:tcPr marL="17859" marR="17859" marT="0" marB="17859" anchor="b"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25154769"/>
                  </a:ext>
                </a:extLst>
              </a:tr>
              <a:tr h="283257">
                <a:tc>
                  <a:txBody>
                    <a:bodyPr/>
                    <a:lstStyle/>
                    <a:p>
                      <a:pPr algn="l" defTabSz="457200">
                        <a:defRPr sz="1800">
                          <a:solidFill>
                            <a:srgbClr val="000000"/>
                          </a:solidFill>
                        </a:defRPr>
                      </a:pPr>
                      <a:r>
                        <a:rPr sz="1600" dirty="0">
                          <a:solidFill>
                            <a:schemeClr val="tx2"/>
                          </a:solidFill>
                          <a:latin typeface="+mj-lt"/>
                        </a:rPr>
                        <a:t>Radiation therapists</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86,850</a:t>
                      </a: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tcPr>
                </a:tc>
                <a:tc>
                  <a:txBody>
                    <a:bodyPr/>
                    <a:lstStyle/>
                    <a:p>
                      <a:pPr algn="ctr" defTabSz="457200">
                        <a:defRPr sz="1800">
                          <a:solidFill>
                            <a:srgbClr val="000000"/>
                          </a:solidFill>
                        </a:defRPr>
                      </a:pPr>
                      <a:r>
                        <a:rPr sz="1600" b="1" dirty="0">
                          <a:solidFill>
                            <a:schemeClr val="tx2"/>
                          </a:solidFill>
                          <a:latin typeface="+mj-lt"/>
                        </a:rPr>
                        <a:t>9%</a:t>
                      </a:r>
                    </a:p>
                  </a:txBody>
                  <a:tcPr marL="17859" marR="17859" marT="0" marB="17859" anchor="b"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tcPr>
                </a:tc>
                <a:extLst>
                  <a:ext uri="{0D108BD9-81ED-4DB2-BD59-A6C34878D82A}">
                    <a16:rowId xmlns:a16="http://schemas.microsoft.com/office/drawing/2014/main" val="3060908521"/>
                  </a:ext>
                </a:extLst>
              </a:tr>
              <a:tr h="283257">
                <a:tc>
                  <a:txBody>
                    <a:bodyPr/>
                    <a:lstStyle/>
                    <a:p>
                      <a:pPr algn="l" defTabSz="457200">
                        <a:defRPr sz="1800">
                          <a:solidFill>
                            <a:srgbClr val="000000"/>
                          </a:solidFill>
                        </a:defRPr>
                      </a:pPr>
                      <a:r>
                        <a:rPr sz="1600" dirty="0">
                          <a:solidFill>
                            <a:schemeClr val="tx2"/>
                          </a:solidFill>
                          <a:latin typeface="+mj-lt"/>
                        </a:rPr>
                        <a:t>Air traffic controllers</a:t>
                      </a:r>
                    </a:p>
                  </a:txBody>
                  <a:tcPr marL="17859" marR="17859" marT="0" marB="17859" anchor="b"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a:solidFill>
                        <a:srgbClr val="000000"/>
                      </a:solidFill>
                      <a:miter lim="400000"/>
                    </a:lnB>
                    <a:solidFill>
                      <a:schemeClr val="accent4">
                        <a:lumMod val="20000"/>
                        <a:lumOff val="80000"/>
                      </a:schemeClr>
                    </a:solidFill>
                  </a:tcPr>
                </a:tc>
                <a:tc>
                  <a:txBody>
                    <a:bodyPr/>
                    <a:lstStyle/>
                    <a:p>
                      <a:pPr algn="ctr" defTabSz="457200">
                        <a:defRPr sz="1800">
                          <a:solidFill>
                            <a:srgbClr val="000000"/>
                          </a:solidFill>
                        </a:defRPr>
                      </a:pPr>
                      <a:r>
                        <a:rPr lang="en-US" sz="1600" b="1" dirty="0">
                          <a:solidFill>
                            <a:schemeClr val="tx2"/>
                          </a:solidFill>
                          <a:latin typeface="+mj-lt"/>
                        </a:rPr>
                        <a:t>$</a:t>
                      </a:r>
                      <a:r>
                        <a:rPr sz="1600" b="1" dirty="0">
                          <a:solidFill>
                            <a:schemeClr val="tx2"/>
                          </a:solidFill>
                          <a:latin typeface="+mj-lt"/>
                        </a:rPr>
                        <a:t>130,420</a:t>
                      </a:r>
                    </a:p>
                  </a:txBody>
                  <a:tcPr marL="17859" marR="17859" marT="0" marB="17859" anchor="b"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a:solidFill>
                        <a:srgbClr val="000000"/>
                      </a:solidFill>
                      <a:miter lim="400000"/>
                    </a:lnT>
                    <a:lnB w="12700">
                      <a:solidFill>
                        <a:srgbClr val="000000"/>
                      </a:solidFill>
                      <a:miter lim="400000"/>
                    </a:lnB>
                    <a:solidFill>
                      <a:schemeClr val="accent4">
                        <a:lumMod val="20000"/>
                        <a:lumOff val="80000"/>
                      </a:schemeClr>
                    </a:solidFill>
                  </a:tcPr>
                </a:tc>
                <a:tc>
                  <a:txBody>
                    <a:bodyPr/>
                    <a:lstStyle/>
                    <a:p>
                      <a:pPr algn="ctr" defTabSz="457200">
                        <a:defRPr sz="1800">
                          <a:solidFill>
                            <a:srgbClr val="000000"/>
                          </a:solidFill>
                        </a:defRPr>
                      </a:pPr>
                      <a:r>
                        <a:rPr sz="1600" b="1" dirty="0">
                          <a:solidFill>
                            <a:schemeClr val="tx2"/>
                          </a:solidFill>
                          <a:latin typeface="+mj-lt"/>
                        </a:rPr>
                        <a:t>4%</a:t>
                      </a:r>
                    </a:p>
                  </a:txBody>
                  <a:tcPr marL="17859" marR="17859" marT="0" marB="17859" anchor="b" horzOverflow="overflow">
                    <a:lnL w="12700" cap="flat" cmpd="sng" algn="ctr">
                      <a:solidFill>
                        <a:srgbClr val="000000"/>
                      </a:solidFill>
                      <a:prstDash val="solid"/>
                      <a:miter lim="400000"/>
                      <a:headEnd type="none" w="med" len="med"/>
                      <a:tailEnd type="none" w="med" len="med"/>
                    </a:lnL>
                    <a:lnR w="12700">
                      <a:solidFill>
                        <a:srgbClr val="000000"/>
                      </a:solidFill>
                      <a:miter lim="400000"/>
                    </a:lnR>
                    <a:lnT w="12700">
                      <a:solidFill>
                        <a:srgbClr val="000000"/>
                      </a:solidFill>
                      <a:miter lim="400000"/>
                    </a:lnT>
                    <a:lnB w="12700">
                      <a:solidFill>
                        <a:srgbClr val="000000"/>
                      </a:solidFill>
                      <a:miter lim="400000"/>
                    </a:lnB>
                    <a:solidFill>
                      <a:schemeClr val="accent4">
                        <a:lumMod val="20000"/>
                        <a:lumOff val="80000"/>
                      </a:schemeClr>
                    </a:solidFill>
                  </a:tcPr>
                </a:tc>
                <a:extLst>
                  <a:ext uri="{0D108BD9-81ED-4DB2-BD59-A6C34878D82A}">
                    <a16:rowId xmlns:a16="http://schemas.microsoft.com/office/drawing/2014/main" val="3845835320"/>
                  </a:ext>
                </a:extLst>
              </a:tr>
            </a:tbl>
          </a:graphicData>
        </a:graphic>
      </p:graphicFrame>
      <p:sp>
        <p:nvSpPr>
          <p:cNvPr id="251" name="Reference: US News"/>
          <p:cNvSpPr txBox="1"/>
          <p:nvPr/>
        </p:nvSpPr>
        <p:spPr>
          <a:xfrm>
            <a:off x="9662157" y="6143257"/>
            <a:ext cx="1641476"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u="sng">
                <a:hlinkClick r:id="" action="ppaction://noaction"/>
              </a:defRPr>
            </a:lvl1pPr>
          </a:lstStyle>
          <a:p>
            <a:pPr>
              <a:defRPr u="none"/>
            </a:pPr>
            <a:r>
              <a:rPr sz="1266" dirty="0"/>
              <a:t>Reference: US News</a:t>
            </a:r>
          </a:p>
        </p:txBody>
      </p:sp>
      <p:sp>
        <p:nvSpPr>
          <p:cNvPr id="2" name="Student Completion: Employment">
            <a:extLst>
              <a:ext uri="{FF2B5EF4-FFF2-40B4-BE49-F238E27FC236}">
                <a16:creationId xmlns:a16="http://schemas.microsoft.com/office/drawing/2014/main" id="{E24C7963-7D5F-37C4-5FC6-36AE18D0D96D}"/>
              </a:ext>
            </a:extLst>
          </p:cNvPr>
          <p:cNvSpPr txBox="1">
            <a:spLocks/>
          </p:cNvSpPr>
          <p:nvPr/>
        </p:nvSpPr>
        <p:spPr>
          <a:xfrm>
            <a:off x="471949" y="202506"/>
            <a:ext cx="11304882" cy="1325563"/>
          </a:xfrm>
          <a:prstGeom prst="rect">
            <a:avLst/>
          </a:prstGeom>
        </p:spPr>
        <p:txBody>
          <a:bodyPr vert="horz" lIns="91440" tIns="45720" rIns="91440" bIns="45720" rtlCol="0" anchor="ctr">
            <a:normAutofit/>
          </a:bodyPr>
          <a:lstStyle>
            <a:lvl1pPr algn="l" defTabSz="685859"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dirty="0">
                <a:solidFill>
                  <a:srgbClr val="007088"/>
                </a:solidFill>
              </a:rPr>
              <a:t>Career Salary &amp; Projected Growth</a:t>
            </a:r>
          </a:p>
        </p:txBody>
      </p:sp>
      <p:sp>
        <p:nvSpPr>
          <p:cNvPr id="3" name="Oval 2">
            <a:extLst>
              <a:ext uri="{FF2B5EF4-FFF2-40B4-BE49-F238E27FC236}">
                <a16:creationId xmlns:a16="http://schemas.microsoft.com/office/drawing/2014/main" id="{C5007873-41D0-31EF-C5A2-AD555232EAB3}"/>
              </a:ext>
            </a:extLst>
          </p:cNvPr>
          <p:cNvSpPr/>
          <p:nvPr/>
        </p:nvSpPr>
        <p:spPr>
          <a:xfrm>
            <a:off x="9757318" y="2146610"/>
            <a:ext cx="836341" cy="5631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BDAC763-9431-3687-4381-D977FA29FA43}"/>
              </a:ext>
            </a:extLst>
          </p:cNvPr>
          <p:cNvSpPr/>
          <p:nvPr/>
        </p:nvSpPr>
        <p:spPr>
          <a:xfrm>
            <a:off x="9757318" y="4287645"/>
            <a:ext cx="836341" cy="5631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2" name="Table"/>
          <p:cNvGraphicFramePr/>
          <p:nvPr>
            <p:extLst>
              <p:ext uri="{D42A27DB-BD31-4B8C-83A1-F6EECF244321}">
                <p14:modId xmlns:p14="http://schemas.microsoft.com/office/powerpoint/2010/main" val="3977062946"/>
              </p:ext>
            </p:extLst>
          </p:nvPr>
        </p:nvGraphicFramePr>
        <p:xfrm>
          <a:off x="623937" y="1908854"/>
          <a:ext cx="10609545" cy="4295296"/>
        </p:xfrm>
        <a:graphic>
          <a:graphicData uri="http://schemas.openxmlformats.org/drawingml/2006/table">
            <a:tbl>
              <a:tblPr firstRow="1" firstCol="1"/>
              <a:tblGrid>
                <a:gridCol w="3536515">
                  <a:extLst>
                    <a:ext uri="{9D8B030D-6E8A-4147-A177-3AD203B41FA5}">
                      <a16:colId xmlns:a16="http://schemas.microsoft.com/office/drawing/2014/main" val="20000"/>
                    </a:ext>
                  </a:extLst>
                </a:gridCol>
                <a:gridCol w="3536515">
                  <a:extLst>
                    <a:ext uri="{9D8B030D-6E8A-4147-A177-3AD203B41FA5}">
                      <a16:colId xmlns:a16="http://schemas.microsoft.com/office/drawing/2014/main" val="20001"/>
                    </a:ext>
                  </a:extLst>
                </a:gridCol>
                <a:gridCol w="3536515">
                  <a:extLst>
                    <a:ext uri="{9D8B030D-6E8A-4147-A177-3AD203B41FA5}">
                      <a16:colId xmlns:a16="http://schemas.microsoft.com/office/drawing/2014/main" val="20002"/>
                    </a:ext>
                  </a:extLst>
                </a:gridCol>
              </a:tblGrid>
              <a:tr h="767246">
                <a:tc>
                  <a:txBody>
                    <a:bodyPr/>
                    <a:lstStyle/>
                    <a:p>
                      <a:pPr defTabSz="914400">
                        <a:tabLst>
                          <a:tab pos="914400" algn="l"/>
                        </a:tabLst>
                        <a:defRPr sz="1800">
                          <a:solidFill>
                            <a:srgbClr val="000000"/>
                          </a:solidFill>
                        </a:defRPr>
                      </a:pPr>
                      <a:r>
                        <a:rPr lang="en-US" sz="2000" b="1" dirty="0">
                          <a:solidFill>
                            <a:srgbClr val="F6F4EF"/>
                          </a:solidFill>
                          <a:effectLst>
                            <a:outerShdw blurRad="25400" dist="12700" dir="5400000" rotWithShape="0">
                              <a:srgbClr val="000000">
                                <a:alpha val="50000"/>
                              </a:srgbClr>
                            </a:outerShdw>
                          </a:effectLst>
                        </a:rPr>
                        <a:t>Jobs</a:t>
                      </a:r>
                      <a:endParaRPr sz="2000" b="1" dirty="0">
                        <a:solidFill>
                          <a:srgbClr val="F6F4EF"/>
                        </a:solidFill>
                        <a:effectLst>
                          <a:outerShdw blurRad="25400" dist="12700" dir="5400000" rotWithShape="0">
                            <a:srgbClr val="000000">
                              <a:alpha val="50000"/>
                            </a:srgbClr>
                          </a:outerShdw>
                        </a:effectLst>
                      </a:endParaRPr>
                    </a:p>
                  </a:txBody>
                  <a:tcPr marL="35719" marR="35719" marT="35719" marB="35719" anchor="ctr" horzOverflow="overflow">
                    <a:lnL w="12700">
                      <a:solidFill>
                        <a:srgbClr val="7695B6"/>
                      </a:solidFill>
                      <a:miter lim="400000"/>
                    </a:lnL>
                    <a:solidFill>
                      <a:srgbClr val="007088"/>
                    </a:solidFill>
                  </a:tcPr>
                </a:tc>
                <a:tc>
                  <a:txBody>
                    <a:bodyPr/>
                    <a:lstStyle/>
                    <a:p>
                      <a:pPr algn="ctr" defTabSz="914400">
                        <a:tabLst>
                          <a:tab pos="914400" algn="l"/>
                        </a:tabLst>
                        <a:defRPr sz="1800">
                          <a:solidFill>
                            <a:srgbClr val="000000"/>
                          </a:solidFill>
                        </a:defRPr>
                      </a:pPr>
                      <a:r>
                        <a:rPr sz="2000" b="1" dirty="0">
                          <a:solidFill>
                            <a:srgbClr val="F6F4EF"/>
                          </a:solidFill>
                          <a:effectLst>
                            <a:outerShdw blurRad="25400" dist="12700" dir="5400000" rotWithShape="0">
                              <a:srgbClr val="000000">
                                <a:alpha val="50000"/>
                              </a:srgbClr>
                            </a:outerShdw>
                          </a:effectLst>
                        </a:rPr>
                        <a:t>Award Category</a:t>
                      </a:r>
                    </a:p>
                  </a:txBody>
                  <a:tcPr marL="35719" marR="35719" marT="35719" marB="35719" anchor="ctr" horzOverflow="overflow">
                    <a:solidFill>
                      <a:srgbClr val="007088"/>
                    </a:solidFill>
                  </a:tcPr>
                </a:tc>
                <a:tc>
                  <a:txBody>
                    <a:bodyPr/>
                    <a:lstStyle/>
                    <a:p>
                      <a:pPr algn="ctr" defTabSz="914400">
                        <a:tabLst>
                          <a:tab pos="914400" algn="l"/>
                        </a:tabLst>
                        <a:defRPr sz="1800">
                          <a:solidFill>
                            <a:srgbClr val="000000"/>
                          </a:solidFill>
                        </a:defRPr>
                      </a:pPr>
                      <a:r>
                        <a:rPr sz="2000" b="1" dirty="0">
                          <a:solidFill>
                            <a:srgbClr val="F6F4EF"/>
                          </a:solidFill>
                          <a:effectLst>
                            <a:outerShdw blurRad="25400" dist="12700" dir="5400000" rotWithShape="0">
                              <a:srgbClr val="000000">
                                <a:alpha val="50000"/>
                              </a:srgbClr>
                            </a:outerShdw>
                          </a:effectLst>
                        </a:rPr>
                        <a:t>Median Wage 5 Years After Award (2010-11 to 2014-15)</a:t>
                      </a:r>
                    </a:p>
                  </a:txBody>
                  <a:tcPr marL="35719" marR="35719" marT="35719" marB="35719" anchor="ctr" horzOverflow="overflow">
                    <a:lnR w="12700">
                      <a:solidFill>
                        <a:srgbClr val="7695B6"/>
                      </a:solidFill>
                      <a:miter lim="400000"/>
                    </a:lnR>
                    <a:solidFill>
                      <a:srgbClr val="007088"/>
                    </a:solidFill>
                  </a:tcPr>
                </a:tc>
                <a:extLst>
                  <a:ext uri="{0D108BD9-81ED-4DB2-BD59-A6C34878D82A}">
                    <a16:rowId xmlns:a16="http://schemas.microsoft.com/office/drawing/2014/main" val="10000"/>
                  </a:ext>
                </a:extLst>
              </a:tr>
              <a:tr h="705610">
                <a:tc>
                  <a:txBody>
                    <a:bodyPr/>
                    <a:lstStyle/>
                    <a:p>
                      <a:pPr defTabSz="914400">
                        <a:tabLst>
                          <a:tab pos="914400" algn="l"/>
                        </a:tabLst>
                        <a:defRPr sz="1800">
                          <a:solidFill>
                            <a:srgbClr val="000000"/>
                          </a:solidFill>
                        </a:defRPr>
                      </a:pPr>
                      <a:r>
                        <a:rPr sz="2000" b="1" dirty="0">
                          <a:solidFill>
                            <a:srgbClr val="F6F4EF"/>
                          </a:solidFill>
                          <a:effectLst>
                            <a:outerShdw blurRad="25400" dist="12700" dir="5400000" rotWithShape="0">
                              <a:srgbClr val="000000">
                                <a:alpha val="50000"/>
                              </a:srgbClr>
                            </a:outerShdw>
                          </a:effectLst>
                        </a:rPr>
                        <a:t>Electrical Systems and Power Transmission</a:t>
                      </a:r>
                    </a:p>
                  </a:txBody>
                  <a:tcPr marL="35719" marR="35719" marT="35719" marB="35719" anchor="ctr" horzOverflow="overflow">
                    <a:solidFill>
                      <a:srgbClr val="007088"/>
                    </a:solidFill>
                  </a:tcPr>
                </a:tc>
                <a:tc>
                  <a:txBody>
                    <a:bodyPr/>
                    <a:lstStyle/>
                    <a:p>
                      <a:pPr algn="ctr" defTabSz="457200">
                        <a:defRPr sz="1800">
                          <a:solidFill>
                            <a:srgbClr val="000000"/>
                          </a:solidFill>
                        </a:defRPr>
                      </a:pPr>
                      <a:r>
                        <a:rPr sz="2000" b="1" dirty="0">
                          <a:solidFill>
                            <a:schemeClr val="tx2"/>
                          </a:solidFill>
                          <a:effectLst>
                            <a:outerShdw blurRad="25400" dist="12700" dir="5280000" rotWithShape="0">
                              <a:srgbClr val="FFFFFF"/>
                            </a:outerShdw>
                          </a:effectLst>
                        </a:rPr>
                        <a:t>Certificates Recipient               </a:t>
                      </a:r>
                    </a:p>
                  </a:txBody>
                  <a:tcPr marL="35719" marR="35719" marT="35719" marB="35719" anchor="ctr" horzOverflow="overflow"/>
                </a:tc>
                <a:tc>
                  <a:txBody>
                    <a:bodyPr/>
                    <a:lstStyle/>
                    <a:p>
                      <a:pPr algn="ctr" defTabSz="457200">
                        <a:defRPr sz="1800">
                          <a:solidFill>
                            <a:srgbClr val="000000"/>
                          </a:solidFill>
                        </a:defRPr>
                      </a:pPr>
                      <a:r>
                        <a:rPr sz="2000" b="1">
                          <a:solidFill>
                            <a:schemeClr val="tx2"/>
                          </a:solidFill>
                          <a:effectLst>
                            <a:outerShdw blurRad="25400" dist="12700" dir="5280000" rotWithShape="0">
                              <a:srgbClr val="FFFFFF"/>
                            </a:outerShdw>
                          </a:effectLst>
                        </a:rPr>
                        <a:t>$159,160</a:t>
                      </a:r>
                    </a:p>
                  </a:txBody>
                  <a:tcPr marL="35719" marR="35719" marT="35719" marB="35719" anchor="ctr" horzOverflow="overflow"/>
                </a:tc>
                <a:extLst>
                  <a:ext uri="{0D108BD9-81ED-4DB2-BD59-A6C34878D82A}">
                    <a16:rowId xmlns:a16="http://schemas.microsoft.com/office/drawing/2014/main" val="10001"/>
                  </a:ext>
                </a:extLst>
              </a:tr>
              <a:tr h="705610">
                <a:tc>
                  <a:txBody>
                    <a:bodyPr/>
                    <a:lstStyle/>
                    <a:p>
                      <a:pPr defTabSz="914400">
                        <a:tabLst>
                          <a:tab pos="914400" algn="l"/>
                        </a:tabLst>
                        <a:defRPr sz="1800">
                          <a:solidFill>
                            <a:srgbClr val="000000"/>
                          </a:solidFill>
                        </a:defRPr>
                      </a:pPr>
                      <a:r>
                        <a:rPr sz="2000" b="1" dirty="0">
                          <a:solidFill>
                            <a:srgbClr val="F6F4EF"/>
                          </a:solidFill>
                          <a:effectLst>
                            <a:outerShdw blurRad="25400" dist="12700" dir="5400000" rotWithShape="0">
                              <a:srgbClr val="000000">
                                <a:alpha val="50000"/>
                              </a:srgbClr>
                            </a:outerShdw>
                          </a:effectLst>
                        </a:rPr>
                        <a:t>Physicians Assistant</a:t>
                      </a:r>
                    </a:p>
                  </a:txBody>
                  <a:tcPr marL="35719" marR="35719" marT="35719" marB="35719" anchor="ctr" horzOverflow="overflow">
                    <a:solidFill>
                      <a:srgbClr val="007088"/>
                    </a:solidFill>
                  </a:tcPr>
                </a:tc>
                <a:tc>
                  <a:txBody>
                    <a:bodyPr/>
                    <a:lstStyle/>
                    <a:p>
                      <a:pPr algn="ctr" defTabSz="457200">
                        <a:defRPr sz="1800">
                          <a:solidFill>
                            <a:srgbClr val="000000"/>
                          </a:solidFill>
                        </a:defRPr>
                      </a:pPr>
                      <a:r>
                        <a:rPr sz="2000" b="1" dirty="0">
                          <a:solidFill>
                            <a:schemeClr val="tx2"/>
                          </a:solidFill>
                          <a:effectLst>
                            <a:outerShdw blurRad="25400" dist="12700" dir="5280000" rotWithShape="0">
                              <a:srgbClr val="FFFFFF"/>
                            </a:outerShdw>
                          </a:effectLst>
                        </a:rPr>
                        <a:t>AA/AS Degree Recipient          </a:t>
                      </a:r>
                    </a:p>
                  </a:txBody>
                  <a:tcPr marL="35719" marR="35719" marT="35719" marB="35719" anchor="ctr" horzOverflow="overflow"/>
                </a:tc>
                <a:tc>
                  <a:txBody>
                    <a:bodyPr/>
                    <a:lstStyle/>
                    <a:p>
                      <a:pPr algn="ctr" defTabSz="457200">
                        <a:defRPr sz="1800">
                          <a:solidFill>
                            <a:srgbClr val="000000"/>
                          </a:solidFill>
                        </a:defRPr>
                      </a:pPr>
                      <a:r>
                        <a:rPr sz="2000" b="1">
                          <a:solidFill>
                            <a:schemeClr val="tx2"/>
                          </a:solidFill>
                          <a:effectLst>
                            <a:outerShdw blurRad="25400" dist="12700" dir="5280000" rotWithShape="0">
                              <a:srgbClr val="FFFFFF"/>
                            </a:outerShdw>
                          </a:effectLst>
                        </a:rPr>
                        <a:t>$144,225</a:t>
                      </a:r>
                    </a:p>
                  </a:txBody>
                  <a:tcPr marL="35719" marR="35719" marT="35719" marB="35719" anchor="ctr" horzOverflow="overflow"/>
                </a:tc>
                <a:extLst>
                  <a:ext uri="{0D108BD9-81ED-4DB2-BD59-A6C34878D82A}">
                    <a16:rowId xmlns:a16="http://schemas.microsoft.com/office/drawing/2014/main" val="10002"/>
                  </a:ext>
                </a:extLst>
              </a:tr>
              <a:tr h="705610">
                <a:tc>
                  <a:txBody>
                    <a:bodyPr/>
                    <a:lstStyle/>
                    <a:p>
                      <a:pPr defTabSz="914400">
                        <a:tabLst>
                          <a:tab pos="914400" algn="l"/>
                        </a:tabLst>
                        <a:defRPr sz="1800">
                          <a:solidFill>
                            <a:srgbClr val="000000"/>
                          </a:solidFill>
                        </a:defRPr>
                      </a:pPr>
                      <a:r>
                        <a:rPr sz="2000" b="1" dirty="0">
                          <a:solidFill>
                            <a:srgbClr val="F6F4EF"/>
                          </a:solidFill>
                          <a:effectLst>
                            <a:outerShdw blurRad="25400" dist="12700" dir="5400000" rotWithShape="0">
                              <a:srgbClr val="000000">
                                <a:alpha val="50000"/>
                              </a:srgbClr>
                            </a:outerShdw>
                          </a:effectLst>
                        </a:rPr>
                        <a:t>Physicians Assistant</a:t>
                      </a:r>
                    </a:p>
                  </a:txBody>
                  <a:tcPr marL="35719" marR="35719" marT="35719" marB="35719" anchor="ctr" horzOverflow="overflow">
                    <a:solidFill>
                      <a:srgbClr val="007088"/>
                    </a:solidFill>
                  </a:tcPr>
                </a:tc>
                <a:tc>
                  <a:txBody>
                    <a:bodyPr/>
                    <a:lstStyle/>
                    <a:p>
                      <a:pPr algn="ctr" defTabSz="457200">
                        <a:defRPr sz="1800">
                          <a:solidFill>
                            <a:srgbClr val="000000"/>
                          </a:solidFill>
                        </a:defRPr>
                      </a:pPr>
                      <a:r>
                        <a:rPr sz="2000" b="1" dirty="0">
                          <a:solidFill>
                            <a:schemeClr val="tx2"/>
                          </a:solidFill>
                          <a:effectLst>
                            <a:outerShdw blurRad="25400" dist="12700" dir="5280000" rotWithShape="0">
                              <a:srgbClr val="FFFFFF"/>
                            </a:outerShdw>
                          </a:effectLst>
                        </a:rPr>
                        <a:t>Certificates Recipient               </a:t>
                      </a:r>
                    </a:p>
                  </a:txBody>
                  <a:tcPr marL="35719" marR="35719" marT="35719" marB="35719" anchor="ctr" horzOverflow="overflow"/>
                </a:tc>
                <a:tc>
                  <a:txBody>
                    <a:bodyPr/>
                    <a:lstStyle/>
                    <a:p>
                      <a:pPr algn="ctr" defTabSz="457200">
                        <a:defRPr sz="1800">
                          <a:solidFill>
                            <a:srgbClr val="000000"/>
                          </a:solidFill>
                        </a:defRPr>
                      </a:pPr>
                      <a:r>
                        <a:rPr sz="2000" b="1" dirty="0">
                          <a:solidFill>
                            <a:schemeClr val="tx2"/>
                          </a:solidFill>
                          <a:effectLst>
                            <a:outerShdw blurRad="25400" dist="12700" dir="5280000" rotWithShape="0">
                              <a:srgbClr val="FFFFFF"/>
                            </a:outerShdw>
                          </a:effectLst>
                        </a:rPr>
                        <a:t>$141,727</a:t>
                      </a:r>
                    </a:p>
                  </a:txBody>
                  <a:tcPr marL="35719" marR="35719" marT="35719" marB="35719" anchor="ctr" horzOverflow="overflow"/>
                </a:tc>
                <a:extLst>
                  <a:ext uri="{0D108BD9-81ED-4DB2-BD59-A6C34878D82A}">
                    <a16:rowId xmlns:a16="http://schemas.microsoft.com/office/drawing/2014/main" val="10003"/>
                  </a:ext>
                </a:extLst>
              </a:tr>
              <a:tr h="705610">
                <a:tc>
                  <a:txBody>
                    <a:bodyPr/>
                    <a:lstStyle/>
                    <a:p>
                      <a:pPr defTabSz="914400">
                        <a:tabLst>
                          <a:tab pos="914400" algn="l"/>
                        </a:tabLst>
                        <a:defRPr sz="1800">
                          <a:solidFill>
                            <a:srgbClr val="000000"/>
                          </a:solidFill>
                        </a:defRPr>
                      </a:pPr>
                      <a:r>
                        <a:rPr sz="2000" b="1" dirty="0">
                          <a:solidFill>
                            <a:srgbClr val="F6F4EF"/>
                          </a:solidFill>
                          <a:effectLst>
                            <a:outerShdw blurRad="25400" dist="12700" dir="5400000" rotWithShape="0">
                              <a:srgbClr val="000000">
                                <a:alpha val="50000"/>
                              </a:srgbClr>
                            </a:outerShdw>
                          </a:effectLst>
                        </a:rPr>
                        <a:t>Educational Technology</a:t>
                      </a:r>
                    </a:p>
                  </a:txBody>
                  <a:tcPr marL="35719" marR="35719" marT="35719" marB="35719" anchor="ctr" horzOverflow="overflow">
                    <a:solidFill>
                      <a:srgbClr val="007088"/>
                    </a:solidFill>
                  </a:tcPr>
                </a:tc>
                <a:tc>
                  <a:txBody>
                    <a:bodyPr/>
                    <a:lstStyle/>
                    <a:p>
                      <a:pPr algn="ctr" defTabSz="457200">
                        <a:defRPr sz="1800">
                          <a:solidFill>
                            <a:srgbClr val="000000"/>
                          </a:solidFill>
                        </a:defRPr>
                      </a:pPr>
                      <a:r>
                        <a:rPr sz="2000" b="1" dirty="0">
                          <a:solidFill>
                            <a:schemeClr val="tx2"/>
                          </a:solidFill>
                          <a:effectLst>
                            <a:outerShdw blurRad="25400" dist="12700" dir="5280000" rotWithShape="0">
                              <a:srgbClr val="FFFFFF"/>
                            </a:outerShdw>
                          </a:effectLst>
                        </a:rPr>
                        <a:t>Locally Approved Certificates Recipient       </a:t>
                      </a:r>
                    </a:p>
                  </a:txBody>
                  <a:tcPr marL="35719" marR="35719" marT="35719" marB="35719" anchor="ctr" horzOverflow="overflow"/>
                </a:tc>
                <a:tc>
                  <a:txBody>
                    <a:bodyPr/>
                    <a:lstStyle/>
                    <a:p>
                      <a:pPr algn="ctr" defTabSz="457200">
                        <a:defRPr sz="1800">
                          <a:solidFill>
                            <a:srgbClr val="000000"/>
                          </a:solidFill>
                        </a:defRPr>
                      </a:pPr>
                      <a:r>
                        <a:rPr sz="2000" b="1" dirty="0">
                          <a:solidFill>
                            <a:schemeClr val="tx2"/>
                          </a:solidFill>
                          <a:effectLst>
                            <a:outerShdw blurRad="25400" dist="12700" dir="5280000" rotWithShape="0">
                              <a:srgbClr val="FFFFFF"/>
                            </a:outerShdw>
                          </a:effectLst>
                        </a:rPr>
                        <a:t>$124,377</a:t>
                      </a:r>
                    </a:p>
                  </a:txBody>
                  <a:tcPr marL="35719" marR="35719" marT="35719" marB="35719" anchor="ctr" horzOverflow="overflow"/>
                </a:tc>
                <a:extLst>
                  <a:ext uri="{0D108BD9-81ED-4DB2-BD59-A6C34878D82A}">
                    <a16:rowId xmlns:a16="http://schemas.microsoft.com/office/drawing/2014/main" val="10004"/>
                  </a:ext>
                </a:extLst>
              </a:tr>
              <a:tr h="705610">
                <a:tc>
                  <a:txBody>
                    <a:bodyPr/>
                    <a:lstStyle/>
                    <a:p>
                      <a:pPr defTabSz="914400">
                        <a:tabLst>
                          <a:tab pos="914400" algn="l"/>
                        </a:tabLst>
                        <a:defRPr sz="1800">
                          <a:solidFill>
                            <a:srgbClr val="000000"/>
                          </a:solidFill>
                        </a:defRPr>
                      </a:pPr>
                      <a:r>
                        <a:rPr sz="2000" b="1" dirty="0">
                          <a:solidFill>
                            <a:srgbClr val="F6F4EF"/>
                          </a:solidFill>
                          <a:effectLst>
                            <a:outerShdw blurRad="25400" dist="12700" dir="5400000" rotWithShape="0">
                              <a:srgbClr val="000000">
                                <a:alpha val="50000"/>
                              </a:srgbClr>
                            </a:outerShdw>
                          </a:effectLst>
                        </a:rPr>
                        <a:t>Electrical-095220</a:t>
                      </a:r>
                    </a:p>
                  </a:txBody>
                  <a:tcPr marL="35719" marR="35719" marT="35719" marB="35719" anchor="ctr" horzOverflow="overflow">
                    <a:lnB w="12700">
                      <a:solidFill>
                        <a:srgbClr val="7695B6"/>
                      </a:solidFill>
                      <a:miter lim="400000"/>
                    </a:lnB>
                    <a:solidFill>
                      <a:srgbClr val="007088"/>
                    </a:solidFill>
                  </a:tcPr>
                </a:tc>
                <a:tc>
                  <a:txBody>
                    <a:bodyPr/>
                    <a:lstStyle/>
                    <a:p>
                      <a:pPr algn="ctr" defTabSz="457200">
                        <a:defRPr sz="1800">
                          <a:solidFill>
                            <a:srgbClr val="000000"/>
                          </a:solidFill>
                        </a:defRPr>
                      </a:pPr>
                      <a:r>
                        <a:rPr sz="2000" b="1" dirty="0">
                          <a:solidFill>
                            <a:schemeClr val="tx2"/>
                          </a:solidFill>
                          <a:effectLst>
                            <a:outerShdw blurRad="25400" dist="12700" dir="5280000" rotWithShape="0">
                              <a:srgbClr val="FFFFFF"/>
                            </a:outerShdw>
                          </a:effectLst>
                        </a:rPr>
                        <a:t>Locally Approved Certificates Recipient       </a:t>
                      </a:r>
                    </a:p>
                  </a:txBody>
                  <a:tcPr marL="35719" marR="35719" marT="35719" marB="35719" anchor="ctr" horzOverflow="overflow"/>
                </a:tc>
                <a:tc>
                  <a:txBody>
                    <a:bodyPr/>
                    <a:lstStyle/>
                    <a:p>
                      <a:pPr algn="ctr" defTabSz="457200">
                        <a:defRPr sz="1800">
                          <a:solidFill>
                            <a:srgbClr val="000000"/>
                          </a:solidFill>
                        </a:defRPr>
                      </a:pPr>
                      <a:r>
                        <a:rPr sz="2000" b="1" dirty="0">
                          <a:solidFill>
                            <a:schemeClr val="tx2"/>
                          </a:solidFill>
                          <a:effectLst>
                            <a:outerShdw blurRad="25400" dist="12700" dir="5280000" rotWithShape="0">
                              <a:srgbClr val="FFFFFF"/>
                            </a:outerShdw>
                          </a:effectLst>
                        </a:rPr>
                        <a:t>$119,918</a:t>
                      </a:r>
                    </a:p>
                  </a:txBody>
                  <a:tcPr marL="35719" marR="35719" marT="35719" marB="35719" anchor="ctr" horzOverflow="overflow"/>
                </a:tc>
                <a:extLst>
                  <a:ext uri="{0D108BD9-81ED-4DB2-BD59-A6C34878D82A}">
                    <a16:rowId xmlns:a16="http://schemas.microsoft.com/office/drawing/2014/main" val="10005"/>
                  </a:ext>
                </a:extLst>
              </a:tr>
            </a:tbl>
          </a:graphicData>
        </a:graphic>
      </p:graphicFrame>
      <p:sp>
        <p:nvSpPr>
          <p:cNvPr id="263" name="Data Mart Wage Tracker"/>
          <p:cNvSpPr txBox="1"/>
          <p:nvPr/>
        </p:nvSpPr>
        <p:spPr>
          <a:xfrm>
            <a:off x="9218507" y="1454731"/>
            <a:ext cx="2014975"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u="sng">
                <a:hlinkClick r:id="" action="ppaction://noaction"/>
              </a:defRPr>
            </a:lvl1pPr>
          </a:lstStyle>
          <a:p>
            <a:pPr>
              <a:defRPr u="none"/>
            </a:pPr>
            <a:r>
              <a:rPr sz="1266" dirty="0"/>
              <a:t>Data Mart Wage Tracker</a:t>
            </a:r>
          </a:p>
        </p:txBody>
      </p:sp>
      <p:sp>
        <p:nvSpPr>
          <p:cNvPr id="2" name="Student Completion: Employment">
            <a:extLst>
              <a:ext uri="{FF2B5EF4-FFF2-40B4-BE49-F238E27FC236}">
                <a16:creationId xmlns:a16="http://schemas.microsoft.com/office/drawing/2014/main" id="{00F16157-1859-0983-2EE8-8A1090CCD3EF}"/>
              </a:ext>
            </a:extLst>
          </p:cNvPr>
          <p:cNvSpPr txBox="1">
            <a:spLocks/>
          </p:cNvSpPr>
          <p:nvPr/>
        </p:nvSpPr>
        <p:spPr>
          <a:xfrm>
            <a:off x="694458" y="382466"/>
            <a:ext cx="11111245" cy="716345"/>
          </a:xfrm>
          <a:prstGeom prst="rect">
            <a:avLst/>
          </a:prstGeom>
        </p:spPr>
        <p:txBody>
          <a:bodyPr vert="horz" lIns="91440" tIns="45720" rIns="91440" bIns="45720" rtlCol="0" anchor="ctr">
            <a:normAutofit lnSpcReduction="10000"/>
          </a:bodyPr>
          <a:lstStyle>
            <a:lvl1pPr algn="l" defTabSz="685859"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dirty="0">
                <a:solidFill>
                  <a:srgbClr val="007088"/>
                </a:solidFill>
              </a:rPr>
              <a:t>Awards &amp; Wages</a:t>
            </a:r>
          </a:p>
        </p:txBody>
      </p:sp>
      <p:sp>
        <p:nvSpPr>
          <p:cNvPr id="4" name="Based on our analysis of the most recently available California Community Colleges Chancellor's Office Management Information Systems Data Mart Wage Tracker, the top ten (10) paying jobs for an associate’s degree or certificate holders are given on the following slide.…">
            <a:extLst>
              <a:ext uri="{FF2B5EF4-FFF2-40B4-BE49-F238E27FC236}">
                <a16:creationId xmlns:a16="http://schemas.microsoft.com/office/drawing/2014/main" id="{ABC7AF58-0DD4-747B-A3BB-627D9F5C6214}"/>
              </a:ext>
            </a:extLst>
          </p:cNvPr>
          <p:cNvSpPr txBox="1">
            <a:spLocks noGrp="1"/>
          </p:cNvSpPr>
          <p:nvPr>
            <p:ph idx="1"/>
          </p:nvPr>
        </p:nvSpPr>
        <p:spPr>
          <a:xfrm>
            <a:off x="623937" y="1051931"/>
            <a:ext cx="11111245" cy="716345"/>
          </a:xfrm>
          <a:prstGeom prst="rect">
            <a:avLst/>
          </a:prstGeom>
        </p:spPr>
        <p:txBody>
          <a:bodyPr vert="horz" lIns="91440" tIns="45720" rIns="91440" bIns="45720" rtlCol="0" anchor="t">
            <a:noAutofit/>
          </a:bodyPr>
          <a:lstStyle/>
          <a:p>
            <a:pPr marL="0" indent="0">
              <a:lnSpc>
                <a:spcPct val="100000"/>
              </a:lnSpc>
              <a:spcBef>
                <a:spcPts val="0"/>
              </a:spcBef>
              <a:buNone/>
            </a:pPr>
            <a:r>
              <a:rPr lang="en-US" sz="1400" b="1" dirty="0">
                <a:solidFill>
                  <a:schemeClr val="tx2"/>
                </a:solidFill>
              </a:rPr>
              <a:t>Top ten (10) paying jobs for an associate’s degree or certificate holders. </a:t>
            </a:r>
          </a:p>
          <a:p>
            <a:pPr marL="0" indent="0">
              <a:lnSpc>
                <a:spcPct val="100000"/>
              </a:lnSpc>
              <a:spcBef>
                <a:spcPts val="0"/>
              </a:spcBef>
              <a:buNone/>
            </a:pPr>
            <a:r>
              <a:rPr lang="en-US" sz="1400" b="1" dirty="0">
                <a:solidFill>
                  <a:schemeClr val="tx2"/>
                </a:solidFill>
              </a:rPr>
              <a:t>(Basis: Median wage 5 years after award. Award years 2010-2011 to 2014-2015.)</a:t>
            </a:r>
            <a:endParaRPr lang="en-US" sz="1400" b="1" dirty="0">
              <a:solidFill>
                <a:schemeClr val="tx2"/>
              </a:solidFill>
              <a:latin typeface="Century Gothic"/>
            </a:endParaRPr>
          </a:p>
        </p:txBody>
      </p:sp>
      <p:sp>
        <p:nvSpPr>
          <p:cNvPr id="6" name="TextBox 5">
            <a:extLst>
              <a:ext uri="{FF2B5EF4-FFF2-40B4-BE49-F238E27FC236}">
                <a16:creationId xmlns:a16="http://schemas.microsoft.com/office/drawing/2014/main" id="{0CBCFFEF-C92F-5B58-B4C0-1044D7317EB1}"/>
              </a:ext>
            </a:extLst>
          </p:cNvPr>
          <p:cNvSpPr txBox="1"/>
          <p:nvPr/>
        </p:nvSpPr>
        <p:spPr>
          <a:xfrm>
            <a:off x="470467" y="6344729"/>
            <a:ext cx="7449856" cy="261610"/>
          </a:xfrm>
          <a:prstGeom prst="rect">
            <a:avLst/>
          </a:prstGeom>
          <a:noFill/>
        </p:spPr>
        <p:txBody>
          <a:bodyPr wrap="square">
            <a:spAutoFit/>
          </a:bodyPr>
          <a:lstStyle/>
          <a:p>
            <a:r>
              <a:rPr lang="en-US" sz="1100" dirty="0">
                <a:solidFill>
                  <a:schemeClr val="tx2"/>
                </a:solidFill>
                <a:latin typeface="+mj-lt"/>
              </a:rPr>
              <a:t>*CCCCO Management Information Systems Data Mart Wage Tracker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 name="Table"/>
          <p:cNvGraphicFramePr/>
          <p:nvPr/>
        </p:nvGraphicFramePr>
        <p:xfrm>
          <a:off x="703545" y="1578172"/>
          <a:ext cx="10784910" cy="4623396"/>
        </p:xfrm>
        <a:graphic>
          <a:graphicData uri="http://schemas.openxmlformats.org/drawingml/2006/table">
            <a:tbl>
              <a:tblPr firstRow="1" firstCol="1"/>
              <a:tblGrid>
                <a:gridCol w="2542575">
                  <a:extLst>
                    <a:ext uri="{9D8B030D-6E8A-4147-A177-3AD203B41FA5}">
                      <a16:colId xmlns:a16="http://schemas.microsoft.com/office/drawing/2014/main" val="20000"/>
                    </a:ext>
                  </a:extLst>
                </a:gridCol>
                <a:gridCol w="3675888">
                  <a:extLst>
                    <a:ext uri="{9D8B030D-6E8A-4147-A177-3AD203B41FA5}">
                      <a16:colId xmlns:a16="http://schemas.microsoft.com/office/drawing/2014/main" val="20001"/>
                    </a:ext>
                  </a:extLst>
                </a:gridCol>
                <a:gridCol w="4566447">
                  <a:extLst>
                    <a:ext uri="{9D8B030D-6E8A-4147-A177-3AD203B41FA5}">
                      <a16:colId xmlns:a16="http://schemas.microsoft.com/office/drawing/2014/main" val="20002"/>
                    </a:ext>
                  </a:extLst>
                </a:gridCol>
              </a:tblGrid>
              <a:tr h="770566">
                <a:tc>
                  <a:txBody>
                    <a:bodyPr/>
                    <a:lstStyle/>
                    <a:p>
                      <a:pPr defTabSz="914400">
                        <a:tabLst>
                          <a:tab pos="914400" algn="l"/>
                        </a:tabLst>
                        <a:defRPr sz="1800">
                          <a:solidFill>
                            <a:srgbClr val="000000"/>
                          </a:solidFill>
                        </a:defRPr>
                      </a:pPr>
                      <a:r>
                        <a:rPr lang="en-US" sz="1800" b="1" dirty="0">
                          <a:solidFill>
                            <a:srgbClr val="F6F4EF"/>
                          </a:solidFill>
                          <a:effectLst>
                            <a:outerShdw blurRad="25400" dist="12700" dir="5400000" rotWithShape="0">
                              <a:srgbClr val="000000">
                                <a:alpha val="50000"/>
                              </a:srgbClr>
                            </a:outerShdw>
                          </a:effectLst>
                        </a:rPr>
                        <a:t>Jobs</a:t>
                      </a:r>
                      <a:endParaRPr sz="1800" b="1" dirty="0">
                        <a:solidFill>
                          <a:srgbClr val="F6F4EF"/>
                        </a:solidFill>
                        <a:effectLst>
                          <a:outerShdw blurRad="25400" dist="12700" dir="5400000" rotWithShape="0">
                            <a:srgbClr val="000000">
                              <a:alpha val="50000"/>
                            </a:srgbClr>
                          </a:outerShdw>
                        </a:effectLst>
                      </a:endParaRPr>
                    </a:p>
                  </a:txBody>
                  <a:tcPr marL="35719" marR="35719" marT="35719" marB="35719" anchor="ctr" horzOverflow="overflow">
                    <a:lnL w="12700">
                      <a:solidFill>
                        <a:srgbClr val="7695B6"/>
                      </a:solidFill>
                      <a:miter lim="400000"/>
                    </a:lnL>
                    <a:solidFill>
                      <a:srgbClr val="007088"/>
                    </a:solidFill>
                  </a:tcPr>
                </a:tc>
                <a:tc>
                  <a:txBody>
                    <a:bodyPr/>
                    <a:lstStyle/>
                    <a:p>
                      <a:pPr defTabSz="914400">
                        <a:tabLst>
                          <a:tab pos="914400" algn="l"/>
                        </a:tabLst>
                        <a:defRPr sz="1800">
                          <a:solidFill>
                            <a:srgbClr val="000000"/>
                          </a:solidFill>
                        </a:defRPr>
                      </a:pPr>
                      <a:r>
                        <a:rPr sz="1800" b="1" dirty="0">
                          <a:solidFill>
                            <a:srgbClr val="F6F4EF"/>
                          </a:solidFill>
                          <a:effectLst>
                            <a:outerShdw blurRad="25400" dist="12700" dir="5400000" rotWithShape="0">
                              <a:srgbClr val="000000">
                                <a:alpha val="50000"/>
                              </a:srgbClr>
                            </a:outerShdw>
                          </a:effectLst>
                        </a:rPr>
                        <a:t>Award Category</a:t>
                      </a:r>
                    </a:p>
                  </a:txBody>
                  <a:tcPr marL="35719" marR="35719" marT="35719" marB="35719" anchor="ctr" horzOverflow="overflow">
                    <a:solidFill>
                      <a:srgbClr val="007088"/>
                    </a:solidFill>
                  </a:tcPr>
                </a:tc>
                <a:tc>
                  <a:txBody>
                    <a:bodyPr/>
                    <a:lstStyle/>
                    <a:p>
                      <a:pPr algn="ctr" defTabSz="914400">
                        <a:tabLst>
                          <a:tab pos="914400" algn="l"/>
                        </a:tabLst>
                        <a:defRPr sz="1800">
                          <a:solidFill>
                            <a:srgbClr val="000000"/>
                          </a:solidFill>
                        </a:defRPr>
                      </a:pPr>
                      <a:r>
                        <a:rPr sz="1800" b="1" dirty="0">
                          <a:solidFill>
                            <a:srgbClr val="F6F4EF"/>
                          </a:solidFill>
                          <a:effectLst>
                            <a:outerShdw blurRad="25400" dist="12700" dir="5400000" rotWithShape="0">
                              <a:srgbClr val="000000">
                                <a:alpha val="50000"/>
                              </a:srgbClr>
                            </a:outerShdw>
                          </a:effectLst>
                        </a:rPr>
                        <a:t>Median Wage 5 Years After Award (Award Years 2010-2011 to 2014-2015)</a:t>
                      </a:r>
                    </a:p>
                  </a:txBody>
                  <a:tcPr marL="35719" marR="35719" marT="35719" marB="35719" anchor="ctr" horzOverflow="overflow">
                    <a:lnR w="12700">
                      <a:solidFill>
                        <a:srgbClr val="7695B6"/>
                      </a:solidFill>
                      <a:miter lim="400000"/>
                    </a:lnR>
                    <a:solidFill>
                      <a:srgbClr val="007088"/>
                    </a:solidFill>
                  </a:tcPr>
                </a:tc>
                <a:extLst>
                  <a:ext uri="{0D108BD9-81ED-4DB2-BD59-A6C34878D82A}">
                    <a16:rowId xmlns:a16="http://schemas.microsoft.com/office/drawing/2014/main" val="10000"/>
                  </a:ext>
                </a:extLst>
              </a:tr>
              <a:tr h="770566">
                <a:tc>
                  <a:txBody>
                    <a:bodyPr/>
                    <a:lstStyle/>
                    <a:p>
                      <a:pPr defTabSz="914400">
                        <a:tabLst>
                          <a:tab pos="914400" algn="l"/>
                        </a:tabLst>
                        <a:defRPr sz="1800">
                          <a:solidFill>
                            <a:srgbClr val="000000"/>
                          </a:solidFill>
                        </a:defRPr>
                      </a:pPr>
                      <a:r>
                        <a:rPr sz="1800" b="1" dirty="0">
                          <a:solidFill>
                            <a:srgbClr val="F6F4EF"/>
                          </a:solidFill>
                          <a:effectLst>
                            <a:outerShdw blurRad="25400" dist="12700" dir="5400000" rotWithShape="0">
                              <a:srgbClr val="000000">
                                <a:alpha val="50000"/>
                              </a:srgbClr>
                            </a:outerShdw>
                          </a:effectLst>
                        </a:rPr>
                        <a:t>Paramedic</a:t>
                      </a:r>
                    </a:p>
                  </a:txBody>
                  <a:tcPr marL="35719" marR="35719" marT="35719" marB="35719" anchor="ctr" horzOverflow="overflow">
                    <a:solidFill>
                      <a:srgbClr val="007088"/>
                    </a:solidFill>
                  </a:tcPr>
                </a:tc>
                <a:tc>
                  <a:txBody>
                    <a:bodyPr/>
                    <a:lstStyle/>
                    <a:p>
                      <a:pPr defTabSz="457200">
                        <a:defRPr sz="1800">
                          <a:solidFill>
                            <a:srgbClr val="000000"/>
                          </a:solidFill>
                        </a:defRPr>
                      </a:pPr>
                      <a:r>
                        <a:rPr lang="en-US" sz="1800" b="1" dirty="0">
                          <a:solidFill>
                            <a:schemeClr val="tx2"/>
                          </a:solidFill>
                          <a:effectLst>
                            <a:outerShdw blurRad="25400" dist="12700" dir="5280000" rotWithShape="0">
                              <a:srgbClr val="FFFFFF"/>
                            </a:outerShdw>
                          </a:effectLst>
                        </a:rPr>
                        <a:t>Chancellor's Office Approved </a:t>
                      </a:r>
                      <a:r>
                        <a:rPr sz="1800" b="1" dirty="0">
                          <a:solidFill>
                            <a:schemeClr val="tx2"/>
                          </a:solidFill>
                          <a:effectLst>
                            <a:outerShdw blurRad="25400" dist="12700" dir="5280000" rotWithShape="0">
                              <a:srgbClr val="FFFFFF"/>
                            </a:outerShdw>
                          </a:effectLst>
                        </a:rPr>
                        <a:t>Certificates Recipient               </a:t>
                      </a:r>
                    </a:p>
                  </a:txBody>
                  <a:tcPr marL="35719" marR="35719" marT="35719" marB="35719" anchor="ctr" horzOverflow="overflow"/>
                </a:tc>
                <a:tc>
                  <a:txBody>
                    <a:bodyPr/>
                    <a:lstStyle/>
                    <a:p>
                      <a:pPr algn="ctr" defTabSz="457200">
                        <a:defRPr sz="1800">
                          <a:solidFill>
                            <a:srgbClr val="000000"/>
                          </a:solidFill>
                        </a:defRPr>
                      </a:pPr>
                      <a:r>
                        <a:rPr sz="1800" b="1">
                          <a:solidFill>
                            <a:schemeClr val="tx2"/>
                          </a:solidFill>
                          <a:effectLst>
                            <a:outerShdw blurRad="25400" dist="12700" dir="5280000" rotWithShape="0">
                              <a:srgbClr val="FFFFFF"/>
                            </a:outerShdw>
                          </a:effectLst>
                        </a:rPr>
                        <a:t>$112,609</a:t>
                      </a:r>
                    </a:p>
                  </a:txBody>
                  <a:tcPr marL="35719" marR="35719" marT="35719" marB="35719" anchor="ctr" horzOverflow="overflow"/>
                </a:tc>
                <a:extLst>
                  <a:ext uri="{0D108BD9-81ED-4DB2-BD59-A6C34878D82A}">
                    <a16:rowId xmlns:a16="http://schemas.microsoft.com/office/drawing/2014/main" val="10001"/>
                  </a:ext>
                </a:extLst>
              </a:tr>
              <a:tr h="770566">
                <a:tc>
                  <a:txBody>
                    <a:bodyPr/>
                    <a:lstStyle/>
                    <a:p>
                      <a:pPr defTabSz="914400">
                        <a:tabLst>
                          <a:tab pos="914400" algn="l"/>
                        </a:tabLst>
                        <a:defRPr sz="1800">
                          <a:solidFill>
                            <a:srgbClr val="000000"/>
                          </a:solidFill>
                        </a:defRPr>
                      </a:pPr>
                      <a:r>
                        <a:rPr sz="1800" b="1" dirty="0">
                          <a:solidFill>
                            <a:srgbClr val="F6F4EF"/>
                          </a:solidFill>
                          <a:effectLst>
                            <a:outerShdw blurRad="25400" dist="12700" dir="5400000" rotWithShape="0">
                              <a:srgbClr val="000000">
                                <a:alpha val="50000"/>
                              </a:srgbClr>
                            </a:outerShdw>
                          </a:effectLst>
                        </a:rPr>
                        <a:t>Diagnostic Medical Sonography</a:t>
                      </a:r>
                    </a:p>
                  </a:txBody>
                  <a:tcPr marL="35719" marR="35719" marT="35719" marB="35719" anchor="ctr" horzOverflow="overflow">
                    <a:solidFill>
                      <a:srgbClr val="007088"/>
                    </a:solidFill>
                  </a:tcPr>
                </a:tc>
                <a:tc>
                  <a:txBody>
                    <a:bodyPr/>
                    <a:lstStyle/>
                    <a:p>
                      <a:pPr defTabSz="457200">
                        <a:defRPr sz="1800">
                          <a:solidFill>
                            <a:srgbClr val="000000"/>
                          </a:solidFill>
                        </a:defRPr>
                      </a:pPr>
                      <a:r>
                        <a:rPr lang="en-US" sz="1800" b="1" dirty="0">
                          <a:solidFill>
                            <a:schemeClr val="tx2"/>
                          </a:solidFill>
                          <a:effectLst>
                            <a:outerShdw blurRad="25400" dist="12700" dir="5280000" rotWithShape="0">
                              <a:srgbClr val="FFFFFF"/>
                            </a:outerShdw>
                          </a:effectLst>
                        </a:rPr>
                        <a:t>Chancellor's Office Approved </a:t>
                      </a:r>
                      <a:r>
                        <a:rPr sz="1800" b="1" dirty="0">
                          <a:solidFill>
                            <a:schemeClr val="tx2"/>
                          </a:solidFill>
                          <a:effectLst>
                            <a:outerShdw blurRad="25400" dist="12700" dir="5280000" rotWithShape="0">
                              <a:srgbClr val="FFFFFF"/>
                            </a:outerShdw>
                          </a:effectLst>
                        </a:rPr>
                        <a:t>Certificates Recipient               </a:t>
                      </a:r>
                    </a:p>
                  </a:txBody>
                  <a:tcPr marL="35719" marR="35719" marT="35719" marB="35719" anchor="ctr" horzOverflow="overflow"/>
                </a:tc>
                <a:tc>
                  <a:txBody>
                    <a:bodyPr/>
                    <a:lstStyle/>
                    <a:p>
                      <a:pPr algn="ctr" defTabSz="457200">
                        <a:defRPr sz="1800">
                          <a:solidFill>
                            <a:srgbClr val="000000"/>
                          </a:solidFill>
                        </a:defRPr>
                      </a:pPr>
                      <a:r>
                        <a:rPr sz="1800" b="1" dirty="0">
                          <a:solidFill>
                            <a:schemeClr val="tx2"/>
                          </a:solidFill>
                          <a:effectLst>
                            <a:outerShdw blurRad="25400" dist="12700" dir="5280000" rotWithShape="0">
                              <a:srgbClr val="FFFFFF"/>
                            </a:outerShdw>
                          </a:effectLst>
                        </a:rPr>
                        <a:t>$111,504</a:t>
                      </a:r>
                    </a:p>
                  </a:txBody>
                  <a:tcPr marL="35719" marR="35719" marT="35719" marB="35719" anchor="ctr" horzOverflow="overflow"/>
                </a:tc>
                <a:extLst>
                  <a:ext uri="{0D108BD9-81ED-4DB2-BD59-A6C34878D82A}">
                    <a16:rowId xmlns:a16="http://schemas.microsoft.com/office/drawing/2014/main" val="10002"/>
                  </a:ext>
                </a:extLst>
              </a:tr>
              <a:tr h="770566">
                <a:tc>
                  <a:txBody>
                    <a:bodyPr/>
                    <a:lstStyle/>
                    <a:p>
                      <a:pPr defTabSz="914400">
                        <a:tabLst>
                          <a:tab pos="914400" algn="l"/>
                        </a:tabLst>
                        <a:defRPr sz="1800">
                          <a:solidFill>
                            <a:srgbClr val="000000"/>
                          </a:solidFill>
                        </a:defRPr>
                      </a:pPr>
                      <a:r>
                        <a:rPr sz="1800" b="1" dirty="0">
                          <a:solidFill>
                            <a:srgbClr val="F6F4EF"/>
                          </a:solidFill>
                          <a:effectLst>
                            <a:outerShdw blurRad="25400" dist="12700" dir="5400000" rotWithShape="0">
                              <a:srgbClr val="000000">
                                <a:alpha val="50000"/>
                              </a:srgbClr>
                            </a:outerShdw>
                          </a:effectLst>
                        </a:rPr>
                        <a:t>Fire Technology</a:t>
                      </a:r>
                    </a:p>
                  </a:txBody>
                  <a:tcPr marL="35719" marR="35719" marT="35719" marB="35719" anchor="ctr" horzOverflow="overflow">
                    <a:solidFill>
                      <a:srgbClr val="007088"/>
                    </a:solidFill>
                  </a:tcPr>
                </a:tc>
                <a:tc>
                  <a:txBody>
                    <a:bodyPr/>
                    <a:lstStyle/>
                    <a:p>
                      <a:pPr defTabSz="457200">
                        <a:defRPr sz="1800">
                          <a:solidFill>
                            <a:srgbClr val="000000"/>
                          </a:solidFill>
                        </a:defRPr>
                      </a:pPr>
                      <a:r>
                        <a:rPr sz="1800" b="1">
                          <a:solidFill>
                            <a:schemeClr val="tx2"/>
                          </a:solidFill>
                          <a:effectLst>
                            <a:outerShdw blurRad="25400" dist="12700" dir="5280000" rotWithShape="0">
                              <a:srgbClr val="FFFFFF"/>
                            </a:outerShdw>
                          </a:effectLst>
                        </a:rPr>
                        <a:t>Locally Approved Certificates Recipient    </a:t>
                      </a:r>
                    </a:p>
                  </a:txBody>
                  <a:tcPr marL="35719" marR="35719" marT="35719" marB="35719" anchor="ctr" horzOverflow="overflow"/>
                </a:tc>
                <a:tc>
                  <a:txBody>
                    <a:bodyPr/>
                    <a:lstStyle/>
                    <a:p>
                      <a:pPr algn="ctr" defTabSz="457200">
                        <a:defRPr sz="1800">
                          <a:solidFill>
                            <a:srgbClr val="000000"/>
                          </a:solidFill>
                        </a:defRPr>
                      </a:pPr>
                      <a:r>
                        <a:rPr sz="1800" b="1" dirty="0">
                          <a:solidFill>
                            <a:schemeClr val="tx2"/>
                          </a:solidFill>
                          <a:effectLst>
                            <a:outerShdw blurRad="25400" dist="12700" dir="5280000" rotWithShape="0">
                              <a:srgbClr val="FFFFFF"/>
                            </a:outerShdw>
                          </a:effectLst>
                        </a:rPr>
                        <a:t>$106,303</a:t>
                      </a:r>
                    </a:p>
                  </a:txBody>
                  <a:tcPr marL="35719" marR="35719" marT="35719" marB="35719" anchor="ctr" horzOverflow="overflow"/>
                </a:tc>
                <a:extLst>
                  <a:ext uri="{0D108BD9-81ED-4DB2-BD59-A6C34878D82A}">
                    <a16:rowId xmlns:a16="http://schemas.microsoft.com/office/drawing/2014/main" val="10003"/>
                  </a:ext>
                </a:extLst>
              </a:tr>
              <a:tr h="770566">
                <a:tc>
                  <a:txBody>
                    <a:bodyPr/>
                    <a:lstStyle/>
                    <a:p>
                      <a:pPr defTabSz="914400">
                        <a:tabLst>
                          <a:tab pos="914400" algn="l"/>
                        </a:tabLst>
                        <a:defRPr sz="1800">
                          <a:solidFill>
                            <a:srgbClr val="000000"/>
                          </a:solidFill>
                        </a:defRPr>
                      </a:pPr>
                      <a:r>
                        <a:rPr sz="1800" b="1" dirty="0">
                          <a:solidFill>
                            <a:srgbClr val="F6F4EF"/>
                          </a:solidFill>
                          <a:effectLst>
                            <a:outerShdw blurRad="25400" dist="12700" dir="5400000" rotWithShape="0">
                              <a:srgbClr val="000000">
                                <a:alpha val="50000"/>
                              </a:srgbClr>
                            </a:outerShdw>
                          </a:effectLst>
                        </a:rPr>
                        <a:t>Public Works</a:t>
                      </a:r>
                    </a:p>
                  </a:txBody>
                  <a:tcPr marL="35719" marR="35719" marT="35719" marB="35719" anchor="ctr" horzOverflow="overflow">
                    <a:solidFill>
                      <a:srgbClr val="007088"/>
                    </a:solidFill>
                  </a:tcPr>
                </a:tc>
                <a:tc>
                  <a:txBody>
                    <a:bodyPr/>
                    <a:lstStyle/>
                    <a:p>
                      <a:pPr defTabSz="457200">
                        <a:defRPr sz="1800">
                          <a:solidFill>
                            <a:srgbClr val="000000"/>
                          </a:solidFill>
                        </a:defRPr>
                      </a:pPr>
                      <a:r>
                        <a:rPr sz="1800" b="1" dirty="0">
                          <a:solidFill>
                            <a:schemeClr val="tx2"/>
                          </a:solidFill>
                          <a:effectLst>
                            <a:outerShdw blurRad="25400" dist="12700" dir="5280000" rotWithShape="0">
                              <a:srgbClr val="FFFFFF"/>
                            </a:outerShdw>
                          </a:effectLst>
                        </a:rPr>
                        <a:t>Chancellor's Office Approved Certificates Recipient      </a:t>
                      </a:r>
                    </a:p>
                  </a:txBody>
                  <a:tcPr marL="35719" marR="35719" marT="35719" marB="35719" anchor="ctr" horzOverflow="overflow"/>
                </a:tc>
                <a:tc>
                  <a:txBody>
                    <a:bodyPr/>
                    <a:lstStyle/>
                    <a:p>
                      <a:pPr algn="ctr" defTabSz="457200">
                        <a:defRPr sz="1800">
                          <a:solidFill>
                            <a:srgbClr val="000000"/>
                          </a:solidFill>
                        </a:defRPr>
                      </a:pPr>
                      <a:r>
                        <a:rPr sz="1800" b="1" dirty="0">
                          <a:solidFill>
                            <a:schemeClr val="tx2"/>
                          </a:solidFill>
                          <a:effectLst>
                            <a:outerShdw blurRad="25400" dist="12700" dir="5280000" rotWithShape="0">
                              <a:srgbClr val="FFFFFF"/>
                            </a:outerShdw>
                          </a:effectLst>
                        </a:rPr>
                        <a:t>$102,898</a:t>
                      </a:r>
                    </a:p>
                  </a:txBody>
                  <a:tcPr marL="35719" marR="35719" marT="35719" marB="35719" anchor="ctr" horzOverflow="overflow"/>
                </a:tc>
                <a:extLst>
                  <a:ext uri="{0D108BD9-81ED-4DB2-BD59-A6C34878D82A}">
                    <a16:rowId xmlns:a16="http://schemas.microsoft.com/office/drawing/2014/main" val="10004"/>
                  </a:ext>
                </a:extLst>
              </a:tr>
              <a:tr h="770566">
                <a:tc>
                  <a:txBody>
                    <a:bodyPr/>
                    <a:lstStyle/>
                    <a:p>
                      <a:pPr defTabSz="914400">
                        <a:tabLst>
                          <a:tab pos="914400" algn="l"/>
                        </a:tabLst>
                        <a:defRPr sz="1800">
                          <a:solidFill>
                            <a:srgbClr val="000000"/>
                          </a:solidFill>
                        </a:defRPr>
                      </a:pPr>
                      <a:r>
                        <a:rPr sz="1800" b="1" dirty="0">
                          <a:solidFill>
                            <a:srgbClr val="F6F4EF"/>
                          </a:solidFill>
                          <a:effectLst>
                            <a:outerShdw blurRad="25400" dist="12700" dir="5400000" rotWithShape="0">
                              <a:srgbClr val="000000">
                                <a:alpha val="50000"/>
                              </a:srgbClr>
                            </a:outerShdw>
                          </a:effectLst>
                        </a:rPr>
                        <a:t>Surveying</a:t>
                      </a:r>
                    </a:p>
                  </a:txBody>
                  <a:tcPr marL="35719" marR="35719" marT="35719" marB="35719" anchor="ctr" horzOverflow="overflow">
                    <a:lnB w="12700">
                      <a:solidFill>
                        <a:srgbClr val="7695B6"/>
                      </a:solidFill>
                      <a:miter lim="400000"/>
                    </a:lnB>
                    <a:solidFill>
                      <a:srgbClr val="007088"/>
                    </a:solidFill>
                  </a:tcPr>
                </a:tc>
                <a:tc>
                  <a:txBody>
                    <a:bodyPr/>
                    <a:lstStyle/>
                    <a:p>
                      <a:pPr defTabSz="457200">
                        <a:defRPr sz="1800">
                          <a:solidFill>
                            <a:srgbClr val="000000"/>
                          </a:solidFill>
                        </a:defRPr>
                      </a:pPr>
                      <a:r>
                        <a:rPr sz="1800" b="1">
                          <a:solidFill>
                            <a:schemeClr val="tx2"/>
                          </a:solidFill>
                          <a:effectLst>
                            <a:outerShdw blurRad="25400" dist="12700" dir="5280000" rotWithShape="0">
                              <a:srgbClr val="FFFFFF"/>
                            </a:outerShdw>
                          </a:effectLst>
                        </a:rPr>
                        <a:t>Chancellor's Office Approved Certificates Recipient      </a:t>
                      </a:r>
                    </a:p>
                  </a:txBody>
                  <a:tcPr marL="35719" marR="35719" marT="35719" marB="35719" anchor="ctr" horzOverflow="overflow"/>
                </a:tc>
                <a:tc>
                  <a:txBody>
                    <a:bodyPr/>
                    <a:lstStyle/>
                    <a:p>
                      <a:pPr algn="ctr" defTabSz="457200">
                        <a:defRPr sz="1800">
                          <a:solidFill>
                            <a:srgbClr val="000000"/>
                          </a:solidFill>
                        </a:defRPr>
                      </a:pPr>
                      <a:r>
                        <a:rPr sz="1800" b="1" dirty="0">
                          <a:solidFill>
                            <a:schemeClr val="tx2"/>
                          </a:solidFill>
                          <a:effectLst>
                            <a:outerShdw blurRad="25400" dist="12700" dir="5280000" rotWithShape="0">
                              <a:srgbClr val="FFFFFF"/>
                            </a:outerShdw>
                          </a:effectLst>
                        </a:rPr>
                        <a:t>$100,629</a:t>
                      </a:r>
                    </a:p>
                  </a:txBody>
                  <a:tcPr marL="35719" marR="35719" marT="35719" marB="35719" anchor="ctr" horzOverflow="overflow"/>
                </a:tc>
                <a:extLst>
                  <a:ext uri="{0D108BD9-81ED-4DB2-BD59-A6C34878D82A}">
                    <a16:rowId xmlns:a16="http://schemas.microsoft.com/office/drawing/2014/main" val="10005"/>
                  </a:ext>
                </a:extLst>
              </a:tr>
            </a:tbl>
          </a:graphicData>
        </a:graphic>
      </p:graphicFrame>
      <p:sp>
        <p:nvSpPr>
          <p:cNvPr id="267" name="Data Mart Wage Tracker"/>
          <p:cNvSpPr txBox="1"/>
          <p:nvPr/>
        </p:nvSpPr>
        <p:spPr>
          <a:xfrm>
            <a:off x="9356669" y="1227752"/>
            <a:ext cx="2014975"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u="sng">
                <a:hlinkClick r:id="" action="ppaction://noaction"/>
              </a:defRPr>
            </a:lvl1pPr>
          </a:lstStyle>
          <a:p>
            <a:pPr>
              <a:defRPr u="none"/>
            </a:pPr>
            <a:r>
              <a:rPr sz="1266" dirty="0"/>
              <a:t>Data Mart Wage Tracker</a:t>
            </a:r>
          </a:p>
        </p:txBody>
      </p:sp>
      <p:sp>
        <p:nvSpPr>
          <p:cNvPr id="5" name="Student Completion: Employment &amp; STEM">
            <a:extLst>
              <a:ext uri="{FF2B5EF4-FFF2-40B4-BE49-F238E27FC236}">
                <a16:creationId xmlns:a16="http://schemas.microsoft.com/office/drawing/2014/main" id="{874A82CD-42D6-1AE0-7F53-70FD1AAF9A1C}"/>
              </a:ext>
            </a:extLst>
          </p:cNvPr>
          <p:cNvSpPr txBox="1">
            <a:spLocks noGrp="1"/>
          </p:cNvSpPr>
          <p:nvPr>
            <p:ph type="title"/>
          </p:nvPr>
        </p:nvSpPr>
        <p:spPr>
          <a:prstGeom prst="rect">
            <a:avLst/>
          </a:prstGeom>
        </p:spPr>
        <p:txBody>
          <a:bodyPr>
            <a:normAutofit/>
          </a:bodyPr>
          <a:lstStyle>
            <a:lvl1pPr defTabSz="560831">
              <a:defRPr sz="6144" spc="-122"/>
            </a:lvl1pPr>
          </a:lstStyle>
          <a:p>
            <a:r>
              <a:rPr sz="3600" b="1" dirty="0">
                <a:solidFill>
                  <a:srgbClr val="007088"/>
                </a:solidFill>
              </a:rPr>
              <a:t>Employment</a:t>
            </a:r>
            <a:r>
              <a:rPr lang="en-US" sz="3600" b="1" dirty="0">
                <a:solidFill>
                  <a:srgbClr val="007088"/>
                </a:solidFill>
              </a:rPr>
              <a:t> Wages:</a:t>
            </a:r>
            <a:r>
              <a:rPr sz="3600" b="1" dirty="0">
                <a:solidFill>
                  <a:srgbClr val="007088"/>
                </a:solidFill>
              </a:rPr>
              <a:t> </a:t>
            </a:r>
            <a:r>
              <a:rPr lang="en-US" sz="3600" b="1" dirty="0">
                <a:solidFill>
                  <a:srgbClr val="007088"/>
                </a:solidFill>
              </a:rPr>
              <a:t>Career Education</a:t>
            </a:r>
            <a:endParaRPr sz="3600" b="1" dirty="0">
              <a:solidFill>
                <a:srgbClr val="007088"/>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tudent Completion: Career Education"/>
          <p:cNvSpPr txBox="1">
            <a:spLocks noGrp="1"/>
          </p:cNvSpPr>
          <p:nvPr>
            <p:ph type="title"/>
          </p:nvPr>
        </p:nvSpPr>
        <p:spPr>
          <a:xfrm>
            <a:off x="653153" y="155088"/>
            <a:ext cx="11111245" cy="1325563"/>
          </a:xfrm>
          <a:prstGeom prst="rect">
            <a:avLst/>
          </a:prstGeom>
        </p:spPr>
        <p:txBody>
          <a:bodyPr>
            <a:normAutofit/>
          </a:bodyPr>
          <a:lstStyle>
            <a:lvl1pPr defTabSz="560831">
              <a:defRPr sz="6144" spc="-122"/>
            </a:lvl1pPr>
          </a:lstStyle>
          <a:p>
            <a:r>
              <a:rPr lang="en-US" sz="4400" b="1" dirty="0">
                <a:solidFill>
                  <a:srgbClr val="007088"/>
                </a:solidFill>
              </a:rPr>
              <a:t>Employment Wages: Career</a:t>
            </a:r>
            <a:r>
              <a:rPr sz="4400" b="1" dirty="0">
                <a:solidFill>
                  <a:srgbClr val="007088"/>
                </a:solidFill>
              </a:rPr>
              <a:t> Education</a:t>
            </a:r>
          </a:p>
        </p:txBody>
      </p:sp>
      <p:graphicFrame>
        <p:nvGraphicFramePr>
          <p:cNvPr id="282" name="Table"/>
          <p:cNvGraphicFramePr/>
          <p:nvPr>
            <p:extLst>
              <p:ext uri="{D42A27DB-BD31-4B8C-83A1-F6EECF244321}">
                <p14:modId xmlns:p14="http://schemas.microsoft.com/office/powerpoint/2010/main" val="958527304"/>
              </p:ext>
            </p:extLst>
          </p:nvPr>
        </p:nvGraphicFramePr>
        <p:xfrm>
          <a:off x="810265" y="1863821"/>
          <a:ext cx="10300740" cy="2259454"/>
        </p:xfrm>
        <a:graphic>
          <a:graphicData uri="http://schemas.openxmlformats.org/drawingml/2006/table">
            <a:tbl>
              <a:tblPr firstRow="1" firstCol="1"/>
              <a:tblGrid>
                <a:gridCol w="3038518">
                  <a:extLst>
                    <a:ext uri="{9D8B030D-6E8A-4147-A177-3AD203B41FA5}">
                      <a16:colId xmlns:a16="http://schemas.microsoft.com/office/drawing/2014/main" val="20000"/>
                    </a:ext>
                  </a:extLst>
                </a:gridCol>
                <a:gridCol w="3828642">
                  <a:extLst>
                    <a:ext uri="{9D8B030D-6E8A-4147-A177-3AD203B41FA5}">
                      <a16:colId xmlns:a16="http://schemas.microsoft.com/office/drawing/2014/main" val="20001"/>
                    </a:ext>
                  </a:extLst>
                </a:gridCol>
                <a:gridCol w="3433580">
                  <a:extLst>
                    <a:ext uri="{9D8B030D-6E8A-4147-A177-3AD203B41FA5}">
                      <a16:colId xmlns:a16="http://schemas.microsoft.com/office/drawing/2014/main" val="20002"/>
                    </a:ext>
                  </a:extLst>
                </a:gridCol>
              </a:tblGrid>
              <a:tr h="503147">
                <a:tc>
                  <a:txBody>
                    <a:bodyPr/>
                    <a:lstStyle/>
                    <a:p>
                      <a:pPr defTabSz="914400">
                        <a:tabLst>
                          <a:tab pos="914400" algn="l"/>
                        </a:tabLst>
                        <a:defRPr sz="1800">
                          <a:solidFill>
                            <a:srgbClr val="000000"/>
                          </a:solidFill>
                        </a:defRPr>
                      </a:pPr>
                      <a:r>
                        <a:rPr lang="en-US" sz="1600" b="1" dirty="0">
                          <a:solidFill>
                            <a:schemeClr val="bg1"/>
                          </a:solidFill>
                          <a:effectLst>
                            <a:outerShdw blurRad="25400" dist="12700" dir="5400000" rotWithShape="0">
                              <a:srgbClr val="000000">
                                <a:alpha val="50000"/>
                              </a:srgbClr>
                            </a:outerShdw>
                          </a:effectLst>
                        </a:rPr>
                        <a:t>Job</a:t>
                      </a:r>
                      <a:endParaRPr sz="1600" b="1" dirty="0">
                        <a:solidFill>
                          <a:schemeClr val="bg1"/>
                        </a:solidFill>
                        <a:effectLst>
                          <a:outerShdw blurRad="25400" dist="12700" dir="5400000" rotWithShape="0">
                            <a:srgbClr val="000000">
                              <a:alpha val="50000"/>
                            </a:srgbClr>
                          </a:outerShdw>
                        </a:effectLst>
                      </a:endParaRPr>
                    </a:p>
                  </a:txBody>
                  <a:tcPr marL="35719" marR="35719" marT="35719" marB="35719" anchor="b" horzOverflow="overflow">
                    <a:lnL w="12700">
                      <a:solidFill>
                        <a:srgbClr val="7695B6"/>
                      </a:solidFill>
                      <a:miter lim="400000"/>
                    </a:lnL>
                    <a:solidFill>
                      <a:srgbClr val="007088"/>
                    </a:solidFill>
                  </a:tcPr>
                </a:tc>
                <a:tc>
                  <a:txBody>
                    <a:bodyPr/>
                    <a:lstStyle/>
                    <a:p>
                      <a:pPr defTabSz="914400">
                        <a:tabLst>
                          <a:tab pos="914400" algn="l"/>
                        </a:tabLst>
                        <a:defRPr sz="1800">
                          <a:solidFill>
                            <a:srgbClr val="000000"/>
                          </a:solidFill>
                        </a:defRPr>
                      </a:pPr>
                      <a:r>
                        <a:rPr sz="1600" b="1" dirty="0">
                          <a:solidFill>
                            <a:schemeClr val="bg1"/>
                          </a:solidFill>
                          <a:effectLst>
                            <a:outerShdw blurRad="25400" dist="12700" dir="5400000" rotWithShape="0">
                              <a:srgbClr val="000000">
                                <a:alpha val="50000"/>
                              </a:srgbClr>
                            </a:outerShdw>
                          </a:effectLst>
                        </a:rPr>
                        <a:t>Award Category</a:t>
                      </a:r>
                    </a:p>
                  </a:txBody>
                  <a:tcPr marL="35719" marR="35719" marT="35719" marB="35719" anchor="b" horzOverflow="overflow">
                    <a:solidFill>
                      <a:srgbClr val="007088"/>
                    </a:solidFill>
                  </a:tcPr>
                </a:tc>
                <a:tc>
                  <a:txBody>
                    <a:bodyPr/>
                    <a:lstStyle/>
                    <a:p>
                      <a:pPr defTabSz="914400">
                        <a:tabLst>
                          <a:tab pos="914400" algn="l"/>
                        </a:tabLst>
                        <a:defRPr sz="1800">
                          <a:solidFill>
                            <a:srgbClr val="000000"/>
                          </a:solidFill>
                        </a:defRPr>
                      </a:pPr>
                      <a:r>
                        <a:rPr sz="1600" b="1" dirty="0">
                          <a:solidFill>
                            <a:schemeClr val="bg1"/>
                          </a:solidFill>
                          <a:effectLst>
                            <a:outerShdw blurRad="25400" dist="12700" dir="5400000" rotWithShape="0">
                              <a:srgbClr val="000000">
                                <a:alpha val="50000"/>
                              </a:srgbClr>
                            </a:outerShdw>
                          </a:effectLst>
                        </a:rPr>
                        <a:t>Median Wage 5 Years After Award (Award Years 2010-2011 to 2014-2015)</a:t>
                      </a:r>
                    </a:p>
                  </a:txBody>
                  <a:tcPr marL="35719" marR="35719" marT="35719" marB="35719" anchor="b" horzOverflow="overflow">
                    <a:lnR w="12700">
                      <a:solidFill>
                        <a:srgbClr val="7695B6"/>
                      </a:solidFill>
                      <a:miter lim="400000"/>
                    </a:lnR>
                    <a:solidFill>
                      <a:srgbClr val="007088"/>
                    </a:solidFill>
                  </a:tcPr>
                </a:tc>
                <a:extLst>
                  <a:ext uri="{0D108BD9-81ED-4DB2-BD59-A6C34878D82A}">
                    <a16:rowId xmlns:a16="http://schemas.microsoft.com/office/drawing/2014/main" val="10000"/>
                  </a:ext>
                </a:extLst>
              </a:tr>
              <a:tr h="448689">
                <a:tc>
                  <a:txBody>
                    <a:bodyPr/>
                    <a:lstStyle/>
                    <a:p>
                      <a:pPr defTabSz="914400">
                        <a:tabLst>
                          <a:tab pos="914400" algn="l"/>
                        </a:tabLst>
                        <a:defRPr sz="1800">
                          <a:solidFill>
                            <a:srgbClr val="000000"/>
                          </a:solidFill>
                        </a:defRPr>
                      </a:pPr>
                      <a:r>
                        <a:rPr sz="1600" b="1" dirty="0">
                          <a:solidFill>
                            <a:schemeClr val="bg1"/>
                          </a:solidFill>
                          <a:effectLst>
                            <a:outerShdw blurRad="25400" dist="12700" dir="5400000" rotWithShape="0">
                              <a:srgbClr val="000000">
                                <a:alpha val="50000"/>
                              </a:srgbClr>
                            </a:outerShdw>
                          </a:effectLst>
                        </a:rPr>
                        <a:t>Electrical Systems and Power Transmission</a:t>
                      </a:r>
                    </a:p>
                  </a:txBody>
                  <a:tcPr marL="35719" marR="35719" marT="35719" marB="35719" anchor="ctr" horzOverflow="overflow">
                    <a:solidFill>
                      <a:srgbClr val="007088"/>
                    </a:solidFill>
                  </a:tcPr>
                </a:tc>
                <a:tc>
                  <a:txBody>
                    <a:bodyPr/>
                    <a:lstStyle/>
                    <a:p>
                      <a:pPr defTabSz="457200">
                        <a:defRPr sz="1800">
                          <a:solidFill>
                            <a:srgbClr val="000000"/>
                          </a:solidFill>
                        </a:defRPr>
                      </a:pPr>
                      <a:r>
                        <a:rPr sz="1600" b="1" dirty="0">
                          <a:solidFill>
                            <a:schemeClr val="tx2"/>
                          </a:solidFill>
                          <a:effectLst>
                            <a:outerShdw blurRad="25400" dist="12700" dir="5280000" rotWithShape="0">
                              <a:srgbClr val="FFFFFF"/>
                            </a:outerShdw>
                          </a:effectLst>
                        </a:rPr>
                        <a:t>Chancellor's Office Approved Certificates</a:t>
                      </a:r>
                    </a:p>
                  </a:txBody>
                  <a:tcPr marL="35719" marR="35719" marT="35719" marB="35719" anchor="ctr" horzOverflow="overflow"/>
                </a:tc>
                <a:tc>
                  <a:txBody>
                    <a:bodyPr/>
                    <a:lstStyle/>
                    <a:p>
                      <a:pPr defTabSz="457200">
                        <a:defRPr sz="1800">
                          <a:solidFill>
                            <a:srgbClr val="000000"/>
                          </a:solidFill>
                        </a:defRPr>
                      </a:pPr>
                      <a:r>
                        <a:rPr sz="1600" b="1" dirty="0">
                          <a:solidFill>
                            <a:schemeClr val="tx2"/>
                          </a:solidFill>
                          <a:effectLst>
                            <a:outerShdw blurRad="25400" dist="12700" dir="5280000" rotWithShape="0">
                              <a:srgbClr val="FFFFFF"/>
                            </a:outerShdw>
                          </a:effectLst>
                        </a:rPr>
                        <a:t>$159,160</a:t>
                      </a:r>
                    </a:p>
                  </a:txBody>
                  <a:tcPr marL="35719" marR="35719" marT="35719" marB="35719" anchor="ctr" horzOverflow="overflow"/>
                </a:tc>
                <a:extLst>
                  <a:ext uri="{0D108BD9-81ED-4DB2-BD59-A6C34878D82A}">
                    <a16:rowId xmlns:a16="http://schemas.microsoft.com/office/drawing/2014/main" val="10001"/>
                  </a:ext>
                </a:extLst>
              </a:tr>
              <a:tr h="448689">
                <a:tc>
                  <a:txBody>
                    <a:bodyPr/>
                    <a:lstStyle/>
                    <a:p>
                      <a:pPr defTabSz="914400">
                        <a:tabLst>
                          <a:tab pos="914400" algn="l"/>
                        </a:tabLst>
                        <a:defRPr sz="1800">
                          <a:solidFill>
                            <a:srgbClr val="000000"/>
                          </a:solidFill>
                        </a:defRPr>
                      </a:pPr>
                      <a:r>
                        <a:rPr sz="1600" b="1" dirty="0">
                          <a:solidFill>
                            <a:schemeClr val="bg1"/>
                          </a:solidFill>
                          <a:effectLst>
                            <a:outerShdw blurRad="25400" dist="12700" dir="5400000" rotWithShape="0">
                              <a:srgbClr val="000000">
                                <a:alpha val="50000"/>
                              </a:srgbClr>
                            </a:outerShdw>
                          </a:effectLst>
                        </a:rPr>
                        <a:t>Educational Technology</a:t>
                      </a:r>
                    </a:p>
                  </a:txBody>
                  <a:tcPr marL="35719" marR="35719" marT="35719" marB="35719" anchor="ctr" horzOverflow="overflow">
                    <a:solidFill>
                      <a:srgbClr val="007088"/>
                    </a:solidFill>
                  </a:tcPr>
                </a:tc>
                <a:tc>
                  <a:txBody>
                    <a:bodyPr/>
                    <a:lstStyle/>
                    <a:p>
                      <a:pPr defTabSz="457200">
                        <a:defRPr sz="1800">
                          <a:solidFill>
                            <a:srgbClr val="000000"/>
                          </a:solidFill>
                        </a:defRPr>
                      </a:pPr>
                      <a:r>
                        <a:rPr sz="1600" b="1" dirty="0">
                          <a:solidFill>
                            <a:schemeClr val="tx2"/>
                          </a:solidFill>
                          <a:effectLst>
                            <a:outerShdw blurRad="25400" dist="12700" dir="5280000" rotWithShape="0">
                              <a:srgbClr val="FFFFFF"/>
                            </a:outerShdw>
                          </a:effectLst>
                        </a:rPr>
                        <a:t>Locally Approved Certificates</a:t>
                      </a:r>
                    </a:p>
                  </a:txBody>
                  <a:tcPr marL="35719" marR="35719" marT="35719" marB="35719" anchor="ctr" horzOverflow="overflow"/>
                </a:tc>
                <a:tc>
                  <a:txBody>
                    <a:bodyPr/>
                    <a:lstStyle/>
                    <a:p>
                      <a:pPr defTabSz="457200">
                        <a:defRPr sz="1800">
                          <a:solidFill>
                            <a:srgbClr val="000000"/>
                          </a:solidFill>
                        </a:defRPr>
                      </a:pPr>
                      <a:r>
                        <a:rPr sz="1600" b="1" dirty="0">
                          <a:solidFill>
                            <a:schemeClr val="tx2"/>
                          </a:solidFill>
                          <a:effectLst>
                            <a:outerShdw blurRad="25400" dist="12700" dir="5280000" rotWithShape="0">
                              <a:srgbClr val="FFFFFF"/>
                            </a:outerShdw>
                          </a:effectLst>
                        </a:rPr>
                        <a:t>$124,377</a:t>
                      </a:r>
                    </a:p>
                  </a:txBody>
                  <a:tcPr marL="35719" marR="35719" marT="35719" marB="35719" anchor="ctr" horzOverflow="overflow"/>
                </a:tc>
                <a:extLst>
                  <a:ext uri="{0D108BD9-81ED-4DB2-BD59-A6C34878D82A}">
                    <a16:rowId xmlns:a16="http://schemas.microsoft.com/office/drawing/2014/main" val="10002"/>
                  </a:ext>
                </a:extLst>
              </a:tr>
              <a:tr h="448689">
                <a:tc>
                  <a:txBody>
                    <a:bodyPr/>
                    <a:lstStyle/>
                    <a:p>
                      <a:pPr defTabSz="914400">
                        <a:tabLst>
                          <a:tab pos="914400" algn="l"/>
                        </a:tabLst>
                        <a:defRPr sz="1800">
                          <a:solidFill>
                            <a:srgbClr val="000000"/>
                          </a:solidFill>
                        </a:defRPr>
                      </a:pPr>
                      <a:r>
                        <a:rPr sz="1600" b="1" dirty="0">
                          <a:solidFill>
                            <a:schemeClr val="bg1"/>
                          </a:solidFill>
                          <a:effectLst>
                            <a:outerShdw blurRad="25400" dist="12700" dir="5400000" rotWithShape="0">
                              <a:srgbClr val="000000">
                                <a:alpha val="50000"/>
                              </a:srgbClr>
                            </a:outerShdw>
                          </a:effectLst>
                        </a:rPr>
                        <a:t>Electrical</a:t>
                      </a:r>
                    </a:p>
                  </a:txBody>
                  <a:tcPr marL="35719" marR="35719" marT="35719" marB="35719" anchor="ctr" horzOverflow="overflow">
                    <a:lnB w="12700">
                      <a:solidFill>
                        <a:srgbClr val="7695B6"/>
                      </a:solidFill>
                      <a:miter lim="400000"/>
                    </a:lnB>
                    <a:solidFill>
                      <a:srgbClr val="007088"/>
                    </a:solidFill>
                  </a:tcPr>
                </a:tc>
                <a:tc>
                  <a:txBody>
                    <a:bodyPr/>
                    <a:lstStyle/>
                    <a:p>
                      <a:pPr defTabSz="457200">
                        <a:defRPr sz="1800">
                          <a:solidFill>
                            <a:srgbClr val="000000"/>
                          </a:solidFill>
                        </a:defRPr>
                      </a:pPr>
                      <a:r>
                        <a:rPr sz="1600" b="1" dirty="0">
                          <a:solidFill>
                            <a:schemeClr val="tx2"/>
                          </a:solidFill>
                          <a:effectLst>
                            <a:outerShdw blurRad="25400" dist="12700" dir="5280000" rotWithShape="0">
                              <a:srgbClr val="FFFFFF"/>
                            </a:outerShdw>
                          </a:effectLst>
                        </a:rPr>
                        <a:t>Locally Approved Certificates</a:t>
                      </a:r>
                    </a:p>
                  </a:txBody>
                  <a:tcPr marL="35719" marR="35719" marT="35719" marB="35719" anchor="ctr" horzOverflow="overflow"/>
                </a:tc>
                <a:tc>
                  <a:txBody>
                    <a:bodyPr/>
                    <a:lstStyle/>
                    <a:p>
                      <a:pPr defTabSz="457200">
                        <a:defRPr sz="1800">
                          <a:solidFill>
                            <a:srgbClr val="000000"/>
                          </a:solidFill>
                        </a:defRPr>
                      </a:pPr>
                      <a:r>
                        <a:rPr sz="1600" b="1" dirty="0">
                          <a:solidFill>
                            <a:schemeClr val="tx2"/>
                          </a:solidFill>
                          <a:effectLst>
                            <a:outerShdw blurRad="25400" dist="12700" dir="5280000" rotWithShape="0">
                              <a:srgbClr val="FFFFFF"/>
                            </a:outerShdw>
                          </a:effectLst>
                        </a:rPr>
                        <a:t>$119,918</a:t>
                      </a:r>
                    </a:p>
                  </a:txBody>
                  <a:tcPr marL="35719" marR="35719" marT="35719" marB="35719" anchor="ctr" horzOverflow="overflow"/>
                </a:tc>
                <a:extLst>
                  <a:ext uri="{0D108BD9-81ED-4DB2-BD59-A6C34878D82A}">
                    <a16:rowId xmlns:a16="http://schemas.microsoft.com/office/drawing/2014/main" val="10003"/>
                  </a:ext>
                </a:extLst>
              </a:tr>
            </a:tbl>
          </a:graphicData>
        </a:graphic>
      </p:graphicFrame>
      <p:sp>
        <p:nvSpPr>
          <p:cNvPr id="283" name="Data Mart Wage Tracker"/>
          <p:cNvSpPr txBox="1"/>
          <p:nvPr/>
        </p:nvSpPr>
        <p:spPr>
          <a:xfrm>
            <a:off x="9108084" y="4123275"/>
            <a:ext cx="2014975"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u="sng">
                <a:hlinkClick r:id="" action="ppaction://noaction"/>
              </a:defRPr>
            </a:lvl1pPr>
          </a:lstStyle>
          <a:p>
            <a:pPr>
              <a:defRPr u="none"/>
            </a:pPr>
            <a:r>
              <a:rPr sz="1266" dirty="0"/>
              <a:t>Data Mart Wage Tracker</a:t>
            </a:r>
          </a:p>
        </p:txBody>
      </p:sp>
      <p:sp>
        <p:nvSpPr>
          <p:cNvPr id="3" name="TextBox 2">
            <a:extLst>
              <a:ext uri="{FF2B5EF4-FFF2-40B4-BE49-F238E27FC236}">
                <a16:creationId xmlns:a16="http://schemas.microsoft.com/office/drawing/2014/main" id="{5C5DAE77-C28F-8FB6-051F-4169AAF90728}"/>
              </a:ext>
            </a:extLst>
          </p:cNvPr>
          <p:cNvSpPr txBox="1"/>
          <p:nvPr/>
        </p:nvSpPr>
        <p:spPr>
          <a:xfrm>
            <a:off x="665585" y="1027908"/>
            <a:ext cx="103007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2"/>
                </a:solidFill>
                <a:latin typeface="Century Gothic"/>
              </a:rPr>
              <a:t>Top three (3) paying jobs for an associate’s degree or certificate holders. </a:t>
            </a:r>
          </a:p>
          <a:p>
            <a:r>
              <a:rPr lang="en-US" b="1" dirty="0">
                <a:solidFill>
                  <a:schemeClr val="tx2"/>
                </a:solidFill>
                <a:latin typeface="Century Gothic"/>
              </a:rPr>
              <a:t>(Basis: Median wage 5 years after award. Award years 2010-2011 to 2014-2015.)</a:t>
            </a:r>
          </a:p>
        </p:txBody>
      </p:sp>
      <p:sp>
        <p:nvSpPr>
          <p:cNvPr id="4" name="TextBox 3">
            <a:extLst>
              <a:ext uri="{FF2B5EF4-FFF2-40B4-BE49-F238E27FC236}">
                <a16:creationId xmlns:a16="http://schemas.microsoft.com/office/drawing/2014/main" id="{2275447F-7250-D14A-F4DA-1AF53DD222C9}"/>
              </a:ext>
            </a:extLst>
          </p:cNvPr>
          <p:cNvSpPr txBox="1"/>
          <p:nvPr/>
        </p:nvSpPr>
        <p:spPr>
          <a:xfrm>
            <a:off x="742505" y="4793688"/>
            <a:ext cx="5251366" cy="1077218"/>
          </a:xfrm>
          <a:prstGeom prst="rect">
            <a:avLst/>
          </a:prstGeom>
          <a:solidFill>
            <a:schemeClr val="accent4">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00000"/>
                </a:solidFill>
                <a:latin typeface="Century Gothic"/>
              </a:rPr>
              <a:t>Digital Media</a:t>
            </a:r>
          </a:p>
          <a:p>
            <a:pPr marL="285750" indent="-165100">
              <a:buFont typeface="Arial" panose="020B0604020202020204" pitchFamily="34" charset="0"/>
              <a:buChar char="•"/>
            </a:pPr>
            <a:r>
              <a:rPr lang="en-US" sz="1600" b="1" dirty="0">
                <a:solidFill>
                  <a:srgbClr val="000000"/>
                </a:solidFill>
                <a:latin typeface="Century Gothic"/>
              </a:rPr>
              <a:t>$46k AA</a:t>
            </a:r>
          </a:p>
          <a:p>
            <a:pPr marL="285750" indent="-165100">
              <a:buFont typeface="Arial" panose="020B0604020202020204" pitchFamily="34" charset="0"/>
              <a:buChar char="•"/>
            </a:pPr>
            <a:r>
              <a:rPr lang="en-US" sz="1600" b="1" dirty="0">
                <a:solidFill>
                  <a:srgbClr val="000000"/>
                </a:solidFill>
                <a:latin typeface="Century Gothic"/>
              </a:rPr>
              <a:t>$50k Chancellor's Approved Certificate</a:t>
            </a:r>
          </a:p>
          <a:p>
            <a:pPr marL="285750" indent="-165100">
              <a:buFont typeface="Arial" panose="020B0604020202020204" pitchFamily="34" charset="0"/>
              <a:buChar char="•"/>
            </a:pPr>
            <a:r>
              <a:rPr lang="en-US" sz="1600" b="1" dirty="0">
                <a:solidFill>
                  <a:srgbClr val="000000"/>
                </a:solidFill>
                <a:latin typeface="Century Gothic"/>
              </a:rPr>
              <a:t>$21k Locally Approved Certificate</a:t>
            </a:r>
          </a:p>
        </p:txBody>
      </p:sp>
      <p:sp>
        <p:nvSpPr>
          <p:cNvPr id="2" name="TextBox 1">
            <a:extLst>
              <a:ext uri="{FF2B5EF4-FFF2-40B4-BE49-F238E27FC236}">
                <a16:creationId xmlns:a16="http://schemas.microsoft.com/office/drawing/2014/main" id="{BDB8DDAF-A5BF-E01E-4627-C79CDB048BE9}"/>
              </a:ext>
            </a:extLst>
          </p:cNvPr>
          <p:cNvSpPr txBox="1"/>
          <p:nvPr/>
        </p:nvSpPr>
        <p:spPr>
          <a:xfrm>
            <a:off x="6322068" y="4793688"/>
            <a:ext cx="5317352" cy="830997"/>
          </a:xfrm>
          <a:prstGeom prst="rect">
            <a:avLst/>
          </a:prstGeom>
          <a:solidFill>
            <a:schemeClr val="accent4">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2425" indent="-342900">
              <a:tabLst>
                <a:tab pos="341313" algn="l"/>
              </a:tabLst>
            </a:pPr>
            <a:r>
              <a:rPr lang="en-US" sz="1600" b="1" dirty="0">
                <a:solidFill>
                  <a:srgbClr val="000000"/>
                </a:solidFill>
                <a:latin typeface="Century Gothic"/>
              </a:rPr>
              <a:t>Multimedia </a:t>
            </a:r>
          </a:p>
          <a:p>
            <a:pPr marL="285750" lvl="1" indent="-120650">
              <a:buFont typeface="Arial" panose="020B0604020202020204" pitchFamily="34" charset="0"/>
              <a:buChar char="•"/>
            </a:pPr>
            <a:r>
              <a:rPr lang="en-US" sz="1600" b="1" dirty="0">
                <a:solidFill>
                  <a:srgbClr val="000000"/>
                </a:solidFill>
                <a:latin typeface="Century Gothic"/>
              </a:rPr>
              <a:t>$36k AA</a:t>
            </a:r>
          </a:p>
          <a:p>
            <a:pPr marL="285750" lvl="1" indent="-120650">
              <a:buFont typeface="Arial" panose="020B0604020202020204" pitchFamily="34" charset="0"/>
              <a:buChar char="•"/>
            </a:pPr>
            <a:r>
              <a:rPr lang="en-US" sz="1600" b="1" dirty="0">
                <a:solidFill>
                  <a:srgbClr val="000000"/>
                </a:solidFill>
                <a:latin typeface="Century Gothic"/>
              </a:rPr>
              <a:t> $39k Chancellor's Approved Certificate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 name="Table"/>
          <p:cNvGraphicFramePr/>
          <p:nvPr/>
        </p:nvGraphicFramePr>
        <p:xfrm>
          <a:off x="601421" y="2603459"/>
          <a:ext cx="10559442" cy="3435693"/>
        </p:xfrm>
        <a:graphic>
          <a:graphicData uri="http://schemas.openxmlformats.org/drawingml/2006/table">
            <a:tbl>
              <a:tblPr firstRow="1" firstCol="1"/>
              <a:tblGrid>
                <a:gridCol w="3519814">
                  <a:extLst>
                    <a:ext uri="{9D8B030D-6E8A-4147-A177-3AD203B41FA5}">
                      <a16:colId xmlns:a16="http://schemas.microsoft.com/office/drawing/2014/main" val="20000"/>
                    </a:ext>
                  </a:extLst>
                </a:gridCol>
                <a:gridCol w="3519814">
                  <a:extLst>
                    <a:ext uri="{9D8B030D-6E8A-4147-A177-3AD203B41FA5}">
                      <a16:colId xmlns:a16="http://schemas.microsoft.com/office/drawing/2014/main" val="20001"/>
                    </a:ext>
                  </a:extLst>
                </a:gridCol>
                <a:gridCol w="3519814">
                  <a:extLst>
                    <a:ext uri="{9D8B030D-6E8A-4147-A177-3AD203B41FA5}">
                      <a16:colId xmlns:a16="http://schemas.microsoft.com/office/drawing/2014/main" val="20002"/>
                    </a:ext>
                  </a:extLst>
                </a:gridCol>
              </a:tblGrid>
              <a:tr h="526200">
                <a:tc>
                  <a:txBody>
                    <a:bodyPr/>
                    <a:lstStyle/>
                    <a:p>
                      <a:pPr defTabSz="914400">
                        <a:tabLst>
                          <a:tab pos="914400" algn="l"/>
                        </a:tabLst>
                        <a:defRPr sz="1800">
                          <a:solidFill>
                            <a:srgbClr val="000000"/>
                          </a:solidFill>
                        </a:defRPr>
                      </a:pPr>
                      <a:r>
                        <a:rPr lang="en-US" sz="1800" b="1" dirty="0">
                          <a:solidFill>
                            <a:srgbClr val="F6F4EF"/>
                          </a:solidFill>
                          <a:effectLst>
                            <a:outerShdw blurRad="25400" dist="12700" dir="5400000" rotWithShape="0">
                              <a:srgbClr val="000000">
                                <a:alpha val="50000"/>
                              </a:srgbClr>
                            </a:outerShdw>
                          </a:effectLst>
                        </a:rPr>
                        <a:t>Jobs</a:t>
                      </a:r>
                      <a:endParaRPr sz="1800" b="1" dirty="0">
                        <a:solidFill>
                          <a:srgbClr val="F6F4EF"/>
                        </a:solidFill>
                        <a:effectLst>
                          <a:outerShdw blurRad="25400" dist="12700" dir="5400000" rotWithShape="0">
                            <a:srgbClr val="000000">
                              <a:alpha val="50000"/>
                            </a:srgbClr>
                          </a:outerShdw>
                        </a:effectLst>
                      </a:endParaRPr>
                    </a:p>
                  </a:txBody>
                  <a:tcPr marL="35719" marR="35719" marT="35719" marB="35719" anchor="ctr" horzOverflow="overflow">
                    <a:lnL w="12700">
                      <a:solidFill>
                        <a:srgbClr val="7695B6"/>
                      </a:solidFill>
                      <a:miter lim="400000"/>
                    </a:lnL>
                    <a:solidFill>
                      <a:srgbClr val="007088"/>
                    </a:solidFill>
                  </a:tcPr>
                </a:tc>
                <a:tc>
                  <a:txBody>
                    <a:bodyPr/>
                    <a:lstStyle/>
                    <a:p>
                      <a:pPr defTabSz="914400">
                        <a:tabLst>
                          <a:tab pos="914400" algn="l"/>
                        </a:tabLst>
                        <a:defRPr sz="1800">
                          <a:solidFill>
                            <a:srgbClr val="000000"/>
                          </a:solidFill>
                        </a:defRPr>
                      </a:pPr>
                      <a:r>
                        <a:rPr sz="1800" b="1" dirty="0">
                          <a:solidFill>
                            <a:srgbClr val="F6F4EF"/>
                          </a:solidFill>
                          <a:effectLst>
                            <a:outerShdw blurRad="25400" dist="12700" dir="5400000" rotWithShape="0">
                              <a:srgbClr val="000000">
                                <a:alpha val="50000"/>
                              </a:srgbClr>
                            </a:outerShdw>
                          </a:effectLst>
                        </a:rPr>
                        <a:t>Award Category</a:t>
                      </a:r>
                    </a:p>
                  </a:txBody>
                  <a:tcPr marL="35719" marR="35719" marT="35719" marB="35719" anchor="ctr" horzOverflow="overflow">
                    <a:solidFill>
                      <a:srgbClr val="007088"/>
                    </a:solidFill>
                  </a:tcPr>
                </a:tc>
                <a:tc>
                  <a:txBody>
                    <a:bodyPr/>
                    <a:lstStyle/>
                    <a:p>
                      <a:pPr algn="ctr" defTabSz="914400">
                        <a:tabLst>
                          <a:tab pos="914400" algn="l"/>
                        </a:tabLst>
                        <a:defRPr sz="1800">
                          <a:solidFill>
                            <a:srgbClr val="000000"/>
                          </a:solidFill>
                        </a:defRPr>
                      </a:pPr>
                      <a:r>
                        <a:rPr sz="1800" b="1" dirty="0">
                          <a:solidFill>
                            <a:srgbClr val="F6F4EF"/>
                          </a:solidFill>
                          <a:effectLst>
                            <a:outerShdw blurRad="25400" dist="12700" dir="5400000" rotWithShape="0">
                              <a:srgbClr val="000000">
                                <a:alpha val="50000"/>
                              </a:srgbClr>
                            </a:outerShdw>
                          </a:effectLst>
                        </a:rPr>
                        <a:t>Median Wage 5 Years After Award (2010-11 to 2014-15)</a:t>
                      </a:r>
                    </a:p>
                  </a:txBody>
                  <a:tcPr marL="35719" marR="35719" marT="35719" marB="35719" anchor="ctr" horzOverflow="overflow">
                    <a:lnR w="12700">
                      <a:solidFill>
                        <a:srgbClr val="7695B6"/>
                      </a:solidFill>
                      <a:miter lim="400000"/>
                    </a:lnR>
                    <a:solidFill>
                      <a:srgbClr val="007088"/>
                    </a:solidFill>
                  </a:tcPr>
                </a:tc>
                <a:extLst>
                  <a:ext uri="{0D108BD9-81ED-4DB2-BD59-A6C34878D82A}">
                    <a16:rowId xmlns:a16="http://schemas.microsoft.com/office/drawing/2014/main" val="10000"/>
                  </a:ext>
                </a:extLst>
              </a:tr>
              <a:tr h="1155849">
                <a:tc>
                  <a:txBody>
                    <a:bodyPr/>
                    <a:lstStyle/>
                    <a:p>
                      <a:pPr defTabSz="914400">
                        <a:tabLst>
                          <a:tab pos="914400" algn="l"/>
                        </a:tabLst>
                        <a:defRPr sz="1800">
                          <a:solidFill>
                            <a:srgbClr val="000000"/>
                          </a:solidFill>
                        </a:defRPr>
                      </a:pPr>
                      <a:r>
                        <a:rPr sz="1800" b="1" dirty="0">
                          <a:solidFill>
                            <a:srgbClr val="F6F4EF"/>
                          </a:solidFill>
                          <a:effectLst>
                            <a:outerShdw blurRad="25400" dist="12700" dir="5400000" rotWithShape="0">
                              <a:srgbClr val="000000">
                                <a:alpha val="50000"/>
                              </a:srgbClr>
                            </a:outerShdw>
                          </a:effectLst>
                        </a:rPr>
                        <a:t>Geographic Information Systems</a:t>
                      </a:r>
                    </a:p>
                  </a:txBody>
                  <a:tcPr marL="35719" marR="35719" marT="35719" marB="35719" anchor="ctr" horzOverflow="overflow">
                    <a:solidFill>
                      <a:srgbClr val="007088"/>
                    </a:solidFill>
                  </a:tcPr>
                </a:tc>
                <a:tc>
                  <a:txBody>
                    <a:bodyPr/>
                    <a:lstStyle/>
                    <a:p>
                      <a:pPr defTabSz="457200">
                        <a:defRPr sz="1800">
                          <a:solidFill>
                            <a:srgbClr val="000000"/>
                          </a:solidFill>
                        </a:defRPr>
                      </a:pPr>
                      <a:r>
                        <a:rPr sz="1800" b="1" dirty="0">
                          <a:solidFill>
                            <a:schemeClr val="tx2"/>
                          </a:solidFill>
                          <a:effectLst>
                            <a:outerShdw blurRad="25400" dist="12700" dir="5280000" rotWithShape="0">
                              <a:srgbClr val="FFFFFF"/>
                            </a:outerShdw>
                          </a:effectLst>
                        </a:rPr>
                        <a:t>Chancellor's Office Approved Certificates Recipient   ($74k), AA (~$58.8k)            </a:t>
                      </a:r>
                    </a:p>
                  </a:txBody>
                  <a:tcPr marL="35719" marR="35719" marT="35719" marB="35719" anchor="ctr" horzOverflow="overflow"/>
                </a:tc>
                <a:tc>
                  <a:txBody>
                    <a:bodyPr/>
                    <a:lstStyle/>
                    <a:p>
                      <a:pPr algn="ctr" defTabSz="457200">
                        <a:defRPr sz="1800">
                          <a:solidFill>
                            <a:srgbClr val="000000"/>
                          </a:solidFill>
                        </a:defRPr>
                      </a:pPr>
                      <a:r>
                        <a:rPr sz="1800" b="1" dirty="0">
                          <a:solidFill>
                            <a:schemeClr val="tx2"/>
                          </a:solidFill>
                          <a:effectLst>
                            <a:outerShdw blurRad="25400" dist="12700" dir="5280000" rotWithShape="0">
                              <a:srgbClr val="FFFFFF"/>
                            </a:outerShdw>
                          </a:effectLst>
                        </a:rPr>
                        <a:t>$58,778 - $74,440</a:t>
                      </a:r>
                    </a:p>
                  </a:txBody>
                  <a:tcPr marL="35719" marR="35719" marT="35719" marB="35719" anchor="ctr" horzOverflow="overflow"/>
                </a:tc>
                <a:extLst>
                  <a:ext uri="{0D108BD9-81ED-4DB2-BD59-A6C34878D82A}">
                    <a16:rowId xmlns:a16="http://schemas.microsoft.com/office/drawing/2014/main" val="10001"/>
                  </a:ext>
                </a:extLst>
              </a:tr>
              <a:tr h="503917">
                <a:tc>
                  <a:txBody>
                    <a:bodyPr/>
                    <a:lstStyle/>
                    <a:p>
                      <a:pPr defTabSz="914400">
                        <a:tabLst>
                          <a:tab pos="914400" algn="l"/>
                        </a:tabLst>
                        <a:defRPr sz="1800">
                          <a:solidFill>
                            <a:srgbClr val="000000"/>
                          </a:solidFill>
                        </a:defRPr>
                      </a:pPr>
                      <a:r>
                        <a:rPr sz="1800" b="1" dirty="0">
                          <a:solidFill>
                            <a:srgbClr val="F6F4EF"/>
                          </a:solidFill>
                          <a:effectLst>
                            <a:outerShdw blurRad="25400" dist="12700" dir="5400000" rotWithShape="0">
                              <a:srgbClr val="000000">
                                <a:alpha val="50000"/>
                              </a:srgbClr>
                            </a:outerShdw>
                          </a:effectLst>
                        </a:rPr>
                        <a:t>Economics</a:t>
                      </a:r>
                    </a:p>
                  </a:txBody>
                  <a:tcPr marL="35719" marR="35719" marT="35719" marB="35719" anchor="ctr" horzOverflow="overflow">
                    <a:solidFill>
                      <a:srgbClr val="007088"/>
                    </a:solidFill>
                  </a:tcPr>
                </a:tc>
                <a:tc>
                  <a:txBody>
                    <a:bodyPr/>
                    <a:lstStyle/>
                    <a:p>
                      <a:pPr defTabSz="457200">
                        <a:defRPr sz="1800">
                          <a:solidFill>
                            <a:srgbClr val="000000"/>
                          </a:solidFill>
                        </a:defRPr>
                      </a:pPr>
                      <a:r>
                        <a:rPr sz="1800" b="1" dirty="0">
                          <a:solidFill>
                            <a:schemeClr val="tx2"/>
                          </a:solidFill>
                          <a:effectLst>
                            <a:outerShdw blurRad="25400" dist="12700" dir="5280000" rotWithShape="0">
                              <a:srgbClr val="FFFFFF"/>
                            </a:outerShdw>
                          </a:effectLst>
                        </a:rPr>
                        <a:t>AA/AS Degree Recipient          </a:t>
                      </a:r>
                    </a:p>
                  </a:txBody>
                  <a:tcPr marL="35719" marR="35719" marT="35719" marB="35719" anchor="ctr" horzOverflow="overflow"/>
                </a:tc>
                <a:tc>
                  <a:txBody>
                    <a:bodyPr/>
                    <a:lstStyle/>
                    <a:p>
                      <a:pPr algn="ctr" defTabSz="457200">
                        <a:defRPr sz="1800">
                          <a:solidFill>
                            <a:srgbClr val="000000"/>
                          </a:solidFill>
                        </a:defRPr>
                      </a:pPr>
                      <a:r>
                        <a:rPr sz="1800" b="1" dirty="0">
                          <a:solidFill>
                            <a:schemeClr val="tx2"/>
                          </a:solidFill>
                          <a:effectLst>
                            <a:outerShdw blurRad="25400" dist="12700" dir="5280000" rotWithShape="0">
                              <a:srgbClr val="FFFFFF"/>
                            </a:outerShdw>
                          </a:effectLst>
                        </a:rPr>
                        <a:t>$55,708</a:t>
                      </a:r>
                    </a:p>
                  </a:txBody>
                  <a:tcPr marL="35719" marR="35719" marT="35719" marB="35719" anchor="ctr" horzOverflow="overflow"/>
                </a:tc>
                <a:extLst>
                  <a:ext uri="{0D108BD9-81ED-4DB2-BD59-A6C34878D82A}">
                    <a16:rowId xmlns:a16="http://schemas.microsoft.com/office/drawing/2014/main" val="10002"/>
                  </a:ext>
                </a:extLst>
              </a:tr>
              <a:tr h="1155849">
                <a:tc>
                  <a:txBody>
                    <a:bodyPr/>
                    <a:lstStyle/>
                    <a:p>
                      <a:pPr defTabSz="914400">
                        <a:tabLst>
                          <a:tab pos="914400" algn="l"/>
                        </a:tabLst>
                        <a:defRPr sz="1800">
                          <a:solidFill>
                            <a:srgbClr val="000000"/>
                          </a:solidFill>
                        </a:defRPr>
                      </a:pPr>
                      <a:r>
                        <a:rPr sz="1800" b="1" dirty="0">
                          <a:solidFill>
                            <a:srgbClr val="F6F4EF"/>
                          </a:solidFill>
                          <a:effectLst>
                            <a:outerShdw blurRad="25400" dist="12700" dir="5400000" rotWithShape="0">
                              <a:srgbClr val="000000">
                                <a:alpha val="50000"/>
                              </a:srgbClr>
                            </a:outerShdw>
                          </a:effectLst>
                        </a:rPr>
                        <a:t>Speech Communication</a:t>
                      </a:r>
                    </a:p>
                  </a:txBody>
                  <a:tcPr marL="35719" marR="35719" marT="35719" marB="35719" anchor="ctr" horzOverflow="overflow">
                    <a:lnB w="12700">
                      <a:solidFill>
                        <a:srgbClr val="7695B6"/>
                      </a:solidFill>
                      <a:miter lim="400000"/>
                    </a:lnB>
                    <a:solidFill>
                      <a:srgbClr val="007088"/>
                    </a:solidFill>
                  </a:tcPr>
                </a:tc>
                <a:tc>
                  <a:txBody>
                    <a:bodyPr/>
                    <a:lstStyle/>
                    <a:p>
                      <a:pPr defTabSz="457200">
                        <a:defRPr sz="1800">
                          <a:solidFill>
                            <a:srgbClr val="000000"/>
                          </a:solidFill>
                        </a:defRPr>
                      </a:pPr>
                      <a:r>
                        <a:rPr sz="1800" b="1">
                          <a:solidFill>
                            <a:schemeClr val="tx2"/>
                          </a:solidFill>
                          <a:effectLst>
                            <a:outerShdw blurRad="25400" dist="12700" dir="5280000" rotWithShape="0">
                              <a:srgbClr val="FFFFFF"/>
                            </a:outerShdw>
                          </a:effectLst>
                        </a:rPr>
                        <a:t>Locally Approved Certificates Recipient    </a:t>
                      </a:r>
                    </a:p>
                  </a:txBody>
                  <a:tcPr marL="35719" marR="35719" marT="35719" marB="35719" anchor="ctr" horzOverflow="overflow"/>
                </a:tc>
                <a:tc>
                  <a:txBody>
                    <a:bodyPr/>
                    <a:lstStyle/>
                    <a:p>
                      <a:pPr algn="ctr" defTabSz="457200">
                        <a:defRPr sz="1800">
                          <a:solidFill>
                            <a:srgbClr val="000000"/>
                          </a:solidFill>
                        </a:defRPr>
                      </a:pPr>
                      <a:r>
                        <a:rPr sz="1800" b="1" dirty="0">
                          <a:solidFill>
                            <a:schemeClr val="tx2"/>
                          </a:solidFill>
                          <a:effectLst>
                            <a:outerShdw blurRad="25400" dist="12700" dir="5280000" rotWithShape="0">
                              <a:srgbClr val="FFFFFF"/>
                            </a:outerShdw>
                          </a:effectLst>
                        </a:rPr>
                        <a:t>$54,865</a:t>
                      </a:r>
                    </a:p>
                  </a:txBody>
                  <a:tcPr marL="35719" marR="35719" marT="35719" marB="35719" anchor="ctr" horzOverflow="overflow"/>
                </a:tc>
                <a:extLst>
                  <a:ext uri="{0D108BD9-81ED-4DB2-BD59-A6C34878D82A}">
                    <a16:rowId xmlns:a16="http://schemas.microsoft.com/office/drawing/2014/main" val="10003"/>
                  </a:ext>
                </a:extLst>
              </a:tr>
            </a:tbl>
          </a:graphicData>
        </a:graphic>
      </p:graphicFrame>
      <p:sp>
        <p:nvSpPr>
          <p:cNvPr id="275" name="Data Mart Wage Tracker"/>
          <p:cNvSpPr txBox="1"/>
          <p:nvPr/>
        </p:nvSpPr>
        <p:spPr>
          <a:xfrm>
            <a:off x="9123272" y="6159280"/>
            <a:ext cx="2014975"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u="sng">
                <a:hlinkClick r:id="" action="ppaction://noaction"/>
              </a:defRPr>
            </a:lvl1pPr>
          </a:lstStyle>
          <a:p>
            <a:pPr>
              <a:defRPr u="none"/>
            </a:pPr>
            <a:r>
              <a:rPr sz="1266"/>
              <a:t>Data Mart Wage Tracker</a:t>
            </a:r>
          </a:p>
        </p:txBody>
      </p:sp>
      <p:sp>
        <p:nvSpPr>
          <p:cNvPr id="5" name="Student Completion: Employment &amp; STEM">
            <a:extLst>
              <a:ext uri="{FF2B5EF4-FFF2-40B4-BE49-F238E27FC236}">
                <a16:creationId xmlns:a16="http://schemas.microsoft.com/office/drawing/2014/main" id="{08C906F6-1FA3-C306-FD5D-17E48014557D}"/>
              </a:ext>
            </a:extLst>
          </p:cNvPr>
          <p:cNvSpPr txBox="1">
            <a:spLocks noGrp="1"/>
          </p:cNvSpPr>
          <p:nvPr>
            <p:ph type="title"/>
          </p:nvPr>
        </p:nvSpPr>
        <p:spPr>
          <a:xfrm>
            <a:off x="601421" y="354565"/>
            <a:ext cx="11397291" cy="1325563"/>
          </a:xfrm>
          <a:prstGeom prst="rect">
            <a:avLst/>
          </a:prstGeom>
        </p:spPr>
        <p:txBody>
          <a:bodyPr>
            <a:normAutofit/>
          </a:bodyPr>
          <a:lstStyle>
            <a:lvl1pPr defTabSz="560831">
              <a:defRPr sz="6144" spc="-122"/>
            </a:lvl1pPr>
          </a:lstStyle>
          <a:p>
            <a:r>
              <a:rPr sz="3600" b="1" dirty="0">
                <a:solidFill>
                  <a:srgbClr val="007088"/>
                </a:solidFill>
              </a:rPr>
              <a:t>Employment</a:t>
            </a:r>
            <a:r>
              <a:rPr lang="en-US" sz="3600" b="1" dirty="0">
                <a:solidFill>
                  <a:srgbClr val="007088"/>
                </a:solidFill>
              </a:rPr>
              <a:t> Wages:</a:t>
            </a:r>
            <a:r>
              <a:rPr sz="3600" b="1" dirty="0">
                <a:solidFill>
                  <a:srgbClr val="007088"/>
                </a:solidFill>
              </a:rPr>
              <a:t> </a:t>
            </a:r>
            <a:r>
              <a:rPr lang="en-US" sz="3600" b="1" dirty="0">
                <a:solidFill>
                  <a:srgbClr val="007088"/>
                </a:solidFill>
              </a:rPr>
              <a:t>Arts/Humanities/Social Sciences</a:t>
            </a:r>
            <a:endParaRPr sz="3600" b="1" dirty="0">
              <a:solidFill>
                <a:srgbClr val="007088"/>
              </a:solidFill>
            </a:endParaRPr>
          </a:p>
        </p:txBody>
      </p:sp>
      <p:sp>
        <p:nvSpPr>
          <p:cNvPr id="8" name="TextBox 7">
            <a:extLst>
              <a:ext uri="{FF2B5EF4-FFF2-40B4-BE49-F238E27FC236}">
                <a16:creationId xmlns:a16="http://schemas.microsoft.com/office/drawing/2014/main" id="{05B48635-73DA-6A34-3507-E4DE075C286C}"/>
              </a:ext>
            </a:extLst>
          </p:cNvPr>
          <p:cNvSpPr txBox="1"/>
          <p:nvPr/>
        </p:nvSpPr>
        <p:spPr>
          <a:xfrm>
            <a:off x="601421" y="1573899"/>
            <a:ext cx="109891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2"/>
                </a:solidFill>
                <a:latin typeface="+mj-lt"/>
              </a:rPr>
              <a:t>Top three (3) paying jobs for an associate’s degree or certificate holders. </a:t>
            </a:r>
          </a:p>
          <a:p>
            <a:r>
              <a:rPr lang="en-US" b="1" dirty="0">
                <a:solidFill>
                  <a:schemeClr val="tx2"/>
                </a:solidFill>
                <a:latin typeface="+mj-lt"/>
              </a:rPr>
              <a:t>(Basis: Median wage 5 years after award. Award years 2010-2011 to 2014-2015.)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tudent Completion: Employment &amp; STEM"/>
          <p:cNvSpPr txBox="1">
            <a:spLocks noGrp="1"/>
          </p:cNvSpPr>
          <p:nvPr>
            <p:ph type="title"/>
          </p:nvPr>
        </p:nvSpPr>
        <p:spPr>
          <a:xfrm>
            <a:off x="740991" y="193019"/>
            <a:ext cx="11111245" cy="1078734"/>
          </a:xfrm>
          <a:prstGeom prst="rect">
            <a:avLst/>
          </a:prstGeom>
        </p:spPr>
        <p:txBody>
          <a:bodyPr>
            <a:normAutofit/>
          </a:bodyPr>
          <a:lstStyle>
            <a:lvl1pPr defTabSz="560831">
              <a:defRPr sz="6144" spc="-122"/>
            </a:lvl1pPr>
          </a:lstStyle>
          <a:p>
            <a:r>
              <a:rPr sz="4400" b="1" dirty="0">
                <a:solidFill>
                  <a:srgbClr val="007088"/>
                </a:solidFill>
              </a:rPr>
              <a:t>Employment</a:t>
            </a:r>
            <a:r>
              <a:rPr lang="en-US" sz="4400" b="1" dirty="0">
                <a:solidFill>
                  <a:srgbClr val="007088"/>
                </a:solidFill>
              </a:rPr>
              <a:t> Wages:</a:t>
            </a:r>
            <a:r>
              <a:rPr sz="4400" b="1" dirty="0">
                <a:solidFill>
                  <a:srgbClr val="007088"/>
                </a:solidFill>
              </a:rPr>
              <a:t> STEM</a:t>
            </a:r>
          </a:p>
        </p:txBody>
      </p:sp>
      <p:graphicFrame>
        <p:nvGraphicFramePr>
          <p:cNvPr id="278" name="Table"/>
          <p:cNvGraphicFramePr/>
          <p:nvPr/>
        </p:nvGraphicFramePr>
        <p:xfrm>
          <a:off x="820712" y="2493514"/>
          <a:ext cx="10002933" cy="3015620"/>
        </p:xfrm>
        <a:graphic>
          <a:graphicData uri="http://schemas.openxmlformats.org/drawingml/2006/table">
            <a:tbl>
              <a:tblPr firstRow="1" firstCol="1"/>
              <a:tblGrid>
                <a:gridCol w="3334311">
                  <a:extLst>
                    <a:ext uri="{9D8B030D-6E8A-4147-A177-3AD203B41FA5}">
                      <a16:colId xmlns:a16="http://schemas.microsoft.com/office/drawing/2014/main" val="20000"/>
                    </a:ext>
                  </a:extLst>
                </a:gridCol>
                <a:gridCol w="3334311">
                  <a:extLst>
                    <a:ext uri="{9D8B030D-6E8A-4147-A177-3AD203B41FA5}">
                      <a16:colId xmlns:a16="http://schemas.microsoft.com/office/drawing/2014/main" val="20001"/>
                    </a:ext>
                  </a:extLst>
                </a:gridCol>
                <a:gridCol w="3334311">
                  <a:extLst>
                    <a:ext uri="{9D8B030D-6E8A-4147-A177-3AD203B41FA5}">
                      <a16:colId xmlns:a16="http://schemas.microsoft.com/office/drawing/2014/main" val="20002"/>
                    </a:ext>
                  </a:extLst>
                </a:gridCol>
              </a:tblGrid>
              <a:tr h="707074">
                <a:tc>
                  <a:txBody>
                    <a:bodyPr/>
                    <a:lstStyle/>
                    <a:p>
                      <a:pPr defTabSz="914400">
                        <a:tabLst>
                          <a:tab pos="914400" algn="l"/>
                        </a:tabLst>
                        <a:defRPr sz="1800">
                          <a:solidFill>
                            <a:srgbClr val="000000"/>
                          </a:solidFill>
                        </a:defRPr>
                      </a:pPr>
                      <a:r>
                        <a:rPr lang="en-US" sz="1800" b="1" dirty="0">
                          <a:solidFill>
                            <a:schemeClr val="bg1"/>
                          </a:solidFill>
                          <a:effectLst>
                            <a:outerShdw blurRad="25400" dist="12700" dir="5400000" rotWithShape="0">
                              <a:srgbClr val="000000">
                                <a:alpha val="50000"/>
                              </a:srgbClr>
                            </a:outerShdw>
                          </a:effectLst>
                        </a:rPr>
                        <a:t>Jobs</a:t>
                      </a:r>
                      <a:endParaRPr sz="1800" b="1" dirty="0">
                        <a:solidFill>
                          <a:schemeClr val="bg1"/>
                        </a:solidFill>
                        <a:effectLst>
                          <a:outerShdw blurRad="25400" dist="12700" dir="5400000" rotWithShape="0">
                            <a:srgbClr val="000000">
                              <a:alpha val="50000"/>
                            </a:srgbClr>
                          </a:outerShdw>
                        </a:effectLst>
                      </a:endParaRPr>
                    </a:p>
                  </a:txBody>
                  <a:tcPr marL="35719" marR="35719" marT="35719" marB="35719" anchor="ctr" horzOverflow="overflow">
                    <a:lnL w="12700">
                      <a:solidFill>
                        <a:srgbClr val="7695B6"/>
                      </a:solidFill>
                      <a:miter lim="400000"/>
                    </a:lnL>
                    <a:solidFill>
                      <a:srgbClr val="007088"/>
                    </a:solidFill>
                  </a:tcPr>
                </a:tc>
                <a:tc>
                  <a:txBody>
                    <a:bodyPr/>
                    <a:lstStyle/>
                    <a:p>
                      <a:pPr defTabSz="914400">
                        <a:tabLst>
                          <a:tab pos="914400" algn="l"/>
                        </a:tabLst>
                        <a:defRPr sz="1800">
                          <a:solidFill>
                            <a:srgbClr val="000000"/>
                          </a:solidFill>
                        </a:defRPr>
                      </a:pPr>
                      <a:r>
                        <a:rPr sz="1800" b="1" dirty="0">
                          <a:solidFill>
                            <a:schemeClr val="bg1"/>
                          </a:solidFill>
                          <a:effectLst>
                            <a:outerShdw blurRad="25400" dist="12700" dir="5400000" rotWithShape="0">
                              <a:srgbClr val="000000">
                                <a:alpha val="50000"/>
                              </a:srgbClr>
                            </a:outerShdw>
                          </a:effectLst>
                        </a:rPr>
                        <a:t>Award Category</a:t>
                      </a:r>
                    </a:p>
                  </a:txBody>
                  <a:tcPr marL="35719" marR="35719" marT="35719" marB="35719" anchor="ctr" horzOverflow="overflow">
                    <a:solidFill>
                      <a:srgbClr val="007088"/>
                    </a:solidFill>
                  </a:tcPr>
                </a:tc>
                <a:tc>
                  <a:txBody>
                    <a:bodyPr/>
                    <a:lstStyle/>
                    <a:p>
                      <a:pPr algn="ctr" defTabSz="914400">
                        <a:tabLst>
                          <a:tab pos="914400" algn="l"/>
                        </a:tabLst>
                        <a:defRPr sz="1800">
                          <a:solidFill>
                            <a:srgbClr val="000000"/>
                          </a:solidFill>
                        </a:defRPr>
                      </a:pPr>
                      <a:r>
                        <a:rPr sz="1800" b="1" dirty="0">
                          <a:solidFill>
                            <a:schemeClr val="bg1"/>
                          </a:solidFill>
                          <a:effectLst>
                            <a:outerShdw blurRad="25400" dist="12700" dir="5400000" rotWithShape="0">
                              <a:srgbClr val="000000">
                                <a:alpha val="50000"/>
                              </a:srgbClr>
                            </a:outerShdw>
                          </a:effectLst>
                        </a:rPr>
                        <a:t>Median Wage 5 Years After Award (Award Years 2010-2011 to 2014-2015)</a:t>
                      </a:r>
                    </a:p>
                  </a:txBody>
                  <a:tcPr marL="35719" marR="35719" marT="35719" marB="35719" anchor="ctr" horzOverflow="overflow">
                    <a:lnR w="12700">
                      <a:solidFill>
                        <a:srgbClr val="7695B6"/>
                      </a:solidFill>
                      <a:miter lim="400000"/>
                    </a:lnR>
                    <a:solidFill>
                      <a:srgbClr val="007088"/>
                    </a:solidFill>
                  </a:tcPr>
                </a:tc>
                <a:extLst>
                  <a:ext uri="{0D108BD9-81ED-4DB2-BD59-A6C34878D82A}">
                    <a16:rowId xmlns:a16="http://schemas.microsoft.com/office/drawing/2014/main" val="10000"/>
                  </a:ext>
                </a:extLst>
              </a:tr>
              <a:tr h="707074">
                <a:tc>
                  <a:txBody>
                    <a:bodyPr/>
                    <a:lstStyle/>
                    <a:p>
                      <a:pPr defTabSz="914400">
                        <a:tabLst>
                          <a:tab pos="914400" algn="l"/>
                        </a:tabLst>
                        <a:defRPr sz="1800">
                          <a:solidFill>
                            <a:srgbClr val="000000"/>
                          </a:solidFill>
                        </a:defRPr>
                      </a:pPr>
                      <a:r>
                        <a:rPr sz="1800" b="1" dirty="0">
                          <a:solidFill>
                            <a:schemeClr val="bg1"/>
                          </a:solidFill>
                          <a:effectLst>
                            <a:outerShdw blurRad="25400" dist="12700" dir="5400000" rotWithShape="0">
                              <a:srgbClr val="000000">
                                <a:alpha val="50000"/>
                              </a:srgbClr>
                            </a:outerShdw>
                          </a:effectLst>
                        </a:rPr>
                        <a:t>Physics, General</a:t>
                      </a:r>
                    </a:p>
                  </a:txBody>
                  <a:tcPr marL="35719" marR="35719" marT="35719" marB="35719" anchor="ctr" horzOverflow="overflow">
                    <a:solidFill>
                      <a:srgbClr val="007088"/>
                    </a:solidFill>
                  </a:tcPr>
                </a:tc>
                <a:tc>
                  <a:txBody>
                    <a:bodyPr/>
                    <a:lstStyle/>
                    <a:p>
                      <a:pPr defTabSz="457200">
                        <a:defRPr sz="1800">
                          <a:solidFill>
                            <a:srgbClr val="000000"/>
                          </a:solidFill>
                        </a:defRPr>
                      </a:pPr>
                      <a:r>
                        <a:rPr sz="1800" b="1" dirty="0">
                          <a:solidFill>
                            <a:schemeClr val="tx2"/>
                          </a:solidFill>
                          <a:effectLst>
                            <a:outerShdw blurRad="25400" dist="12700" dir="5280000" rotWithShape="0">
                              <a:srgbClr val="FFFFFF"/>
                            </a:outerShdw>
                          </a:effectLst>
                        </a:rPr>
                        <a:t>AA/AS Degree Recipient                                                             </a:t>
                      </a:r>
                    </a:p>
                  </a:txBody>
                  <a:tcPr marL="35719" marR="35719" marT="35719" marB="35719" anchor="ctr" horzOverflow="overflow"/>
                </a:tc>
                <a:tc>
                  <a:txBody>
                    <a:bodyPr/>
                    <a:lstStyle/>
                    <a:p>
                      <a:pPr algn="ctr" defTabSz="457200">
                        <a:defRPr sz="1800">
                          <a:solidFill>
                            <a:srgbClr val="000000"/>
                          </a:solidFill>
                        </a:defRPr>
                      </a:pPr>
                      <a:r>
                        <a:rPr sz="1800" b="1" dirty="0">
                          <a:solidFill>
                            <a:schemeClr val="tx2"/>
                          </a:solidFill>
                          <a:effectLst>
                            <a:outerShdw blurRad="25400" dist="12700" dir="5280000" rotWithShape="0">
                              <a:srgbClr val="FFFFFF"/>
                            </a:outerShdw>
                          </a:effectLst>
                        </a:rPr>
                        <a:t>$69,639</a:t>
                      </a:r>
                    </a:p>
                  </a:txBody>
                  <a:tcPr marL="35719" marR="35719" marT="35719" marB="35719" anchor="ctr" horzOverflow="overflow"/>
                </a:tc>
                <a:extLst>
                  <a:ext uri="{0D108BD9-81ED-4DB2-BD59-A6C34878D82A}">
                    <a16:rowId xmlns:a16="http://schemas.microsoft.com/office/drawing/2014/main" val="10001"/>
                  </a:ext>
                </a:extLst>
              </a:tr>
              <a:tr h="707074">
                <a:tc>
                  <a:txBody>
                    <a:bodyPr/>
                    <a:lstStyle/>
                    <a:p>
                      <a:pPr defTabSz="914400">
                        <a:tabLst>
                          <a:tab pos="914400" algn="l"/>
                        </a:tabLst>
                        <a:defRPr sz="1800">
                          <a:solidFill>
                            <a:srgbClr val="000000"/>
                          </a:solidFill>
                        </a:defRPr>
                      </a:pPr>
                      <a:r>
                        <a:rPr sz="1800" b="1" dirty="0">
                          <a:solidFill>
                            <a:schemeClr val="bg1"/>
                          </a:solidFill>
                          <a:effectLst>
                            <a:outerShdw blurRad="25400" dist="12700" dir="5400000" rotWithShape="0">
                              <a:srgbClr val="000000">
                                <a:alpha val="50000"/>
                              </a:srgbClr>
                            </a:outerShdw>
                          </a:effectLst>
                        </a:rPr>
                        <a:t>Biotechnology and Biomedical Technology</a:t>
                      </a:r>
                    </a:p>
                  </a:txBody>
                  <a:tcPr marL="35719" marR="35719" marT="35719" marB="35719" anchor="ctr" horzOverflow="overflow">
                    <a:solidFill>
                      <a:srgbClr val="007088"/>
                    </a:solidFill>
                  </a:tcPr>
                </a:tc>
                <a:tc>
                  <a:txBody>
                    <a:bodyPr/>
                    <a:lstStyle/>
                    <a:p>
                      <a:pPr defTabSz="457200">
                        <a:defRPr sz="1800">
                          <a:solidFill>
                            <a:srgbClr val="000000"/>
                          </a:solidFill>
                        </a:defRPr>
                      </a:pPr>
                      <a:r>
                        <a:rPr sz="1800" b="1" dirty="0">
                          <a:solidFill>
                            <a:schemeClr val="tx2"/>
                          </a:solidFill>
                          <a:effectLst>
                            <a:outerShdw blurRad="25400" dist="12700" dir="5280000" rotWithShape="0">
                              <a:srgbClr val="FFFFFF"/>
                            </a:outerShdw>
                          </a:effectLst>
                        </a:rPr>
                        <a:t>AA/AS Degree Recipient          </a:t>
                      </a:r>
                    </a:p>
                  </a:txBody>
                  <a:tcPr marL="35719" marR="35719" marT="35719" marB="35719" anchor="ctr" horzOverflow="overflow"/>
                </a:tc>
                <a:tc>
                  <a:txBody>
                    <a:bodyPr/>
                    <a:lstStyle/>
                    <a:p>
                      <a:pPr algn="ctr" defTabSz="457200">
                        <a:defRPr sz="1800">
                          <a:solidFill>
                            <a:srgbClr val="000000"/>
                          </a:solidFill>
                        </a:defRPr>
                      </a:pPr>
                      <a:r>
                        <a:rPr sz="1800" b="1" dirty="0">
                          <a:solidFill>
                            <a:schemeClr val="tx2"/>
                          </a:solidFill>
                          <a:effectLst>
                            <a:outerShdw blurRad="25400" dist="12700" dir="5280000" rotWithShape="0">
                              <a:srgbClr val="FFFFFF"/>
                            </a:outerShdw>
                          </a:effectLst>
                        </a:rPr>
                        <a:t>$64,439</a:t>
                      </a:r>
                    </a:p>
                  </a:txBody>
                  <a:tcPr marL="35719" marR="35719" marT="35719" marB="35719" anchor="ctr" horzOverflow="overflow"/>
                </a:tc>
                <a:extLst>
                  <a:ext uri="{0D108BD9-81ED-4DB2-BD59-A6C34878D82A}">
                    <a16:rowId xmlns:a16="http://schemas.microsoft.com/office/drawing/2014/main" val="10002"/>
                  </a:ext>
                </a:extLst>
              </a:tr>
              <a:tr h="707074">
                <a:tc>
                  <a:txBody>
                    <a:bodyPr/>
                    <a:lstStyle/>
                    <a:p>
                      <a:pPr defTabSz="914400">
                        <a:tabLst>
                          <a:tab pos="914400" algn="l"/>
                        </a:tabLst>
                        <a:defRPr sz="1800">
                          <a:solidFill>
                            <a:srgbClr val="000000"/>
                          </a:solidFill>
                        </a:defRPr>
                      </a:pPr>
                      <a:r>
                        <a:rPr sz="1800" b="1" dirty="0">
                          <a:solidFill>
                            <a:schemeClr val="bg1"/>
                          </a:solidFill>
                          <a:effectLst>
                            <a:outerShdw blurRad="25400" dist="12700" dir="5400000" rotWithShape="0">
                              <a:srgbClr val="000000">
                                <a:alpha val="50000"/>
                              </a:srgbClr>
                            </a:outerShdw>
                          </a:effectLst>
                        </a:rPr>
                        <a:t>Mathematics, General</a:t>
                      </a:r>
                    </a:p>
                  </a:txBody>
                  <a:tcPr marL="35719" marR="35719" marT="35719" marB="35719" anchor="ctr" horzOverflow="overflow">
                    <a:lnB w="12700">
                      <a:solidFill>
                        <a:srgbClr val="7695B6"/>
                      </a:solidFill>
                      <a:miter lim="400000"/>
                    </a:lnB>
                    <a:solidFill>
                      <a:srgbClr val="007088"/>
                    </a:solidFill>
                  </a:tcPr>
                </a:tc>
                <a:tc>
                  <a:txBody>
                    <a:bodyPr/>
                    <a:lstStyle/>
                    <a:p>
                      <a:pPr defTabSz="457200">
                        <a:defRPr sz="1800">
                          <a:solidFill>
                            <a:srgbClr val="000000"/>
                          </a:solidFill>
                        </a:defRPr>
                      </a:pPr>
                      <a:r>
                        <a:rPr sz="1800" b="1">
                          <a:solidFill>
                            <a:schemeClr val="tx2"/>
                          </a:solidFill>
                          <a:effectLst>
                            <a:outerShdw blurRad="25400" dist="12700" dir="5280000" rotWithShape="0">
                              <a:srgbClr val="FFFFFF"/>
                            </a:outerShdw>
                          </a:effectLst>
                        </a:rPr>
                        <a:t>AA/AS Degree Recipient          </a:t>
                      </a:r>
                    </a:p>
                  </a:txBody>
                  <a:tcPr marL="35719" marR="35719" marT="35719" marB="35719" anchor="ctr" horzOverflow="overflow"/>
                </a:tc>
                <a:tc>
                  <a:txBody>
                    <a:bodyPr/>
                    <a:lstStyle/>
                    <a:p>
                      <a:pPr algn="ctr" defTabSz="457200">
                        <a:defRPr sz="1800">
                          <a:solidFill>
                            <a:srgbClr val="000000"/>
                          </a:solidFill>
                        </a:defRPr>
                      </a:pPr>
                      <a:r>
                        <a:rPr sz="1800" b="1" dirty="0">
                          <a:solidFill>
                            <a:schemeClr val="tx2"/>
                          </a:solidFill>
                          <a:effectLst>
                            <a:outerShdw blurRad="25400" dist="12700" dir="5280000" rotWithShape="0">
                              <a:srgbClr val="FFFFFF"/>
                            </a:outerShdw>
                          </a:effectLst>
                        </a:rPr>
                        <a:t>$60,163</a:t>
                      </a:r>
                    </a:p>
                  </a:txBody>
                  <a:tcPr marL="35719" marR="35719" marT="35719" marB="35719" anchor="ctr" horzOverflow="overflow"/>
                </a:tc>
                <a:extLst>
                  <a:ext uri="{0D108BD9-81ED-4DB2-BD59-A6C34878D82A}">
                    <a16:rowId xmlns:a16="http://schemas.microsoft.com/office/drawing/2014/main" val="10003"/>
                  </a:ext>
                </a:extLst>
              </a:tr>
            </a:tbl>
          </a:graphicData>
        </a:graphic>
      </p:graphicFrame>
      <p:sp>
        <p:nvSpPr>
          <p:cNvPr id="279" name="Data Mart Wage Tracker"/>
          <p:cNvSpPr txBox="1"/>
          <p:nvPr/>
        </p:nvSpPr>
        <p:spPr>
          <a:xfrm>
            <a:off x="6874748" y="6484067"/>
            <a:ext cx="2014975"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u="sng">
                <a:hlinkClick r:id="" action="ppaction://noaction"/>
              </a:defRPr>
            </a:lvl1pPr>
          </a:lstStyle>
          <a:p>
            <a:pPr>
              <a:defRPr u="none"/>
            </a:pPr>
            <a:r>
              <a:rPr sz="1266"/>
              <a:t>Data Mart Wage Tracker</a:t>
            </a:r>
          </a:p>
        </p:txBody>
      </p:sp>
      <p:sp>
        <p:nvSpPr>
          <p:cNvPr id="3" name="TextBox 2">
            <a:extLst>
              <a:ext uri="{FF2B5EF4-FFF2-40B4-BE49-F238E27FC236}">
                <a16:creationId xmlns:a16="http://schemas.microsoft.com/office/drawing/2014/main" id="{C6FCF47D-27C4-75C1-4DC1-2111A11D1317}"/>
              </a:ext>
            </a:extLst>
          </p:cNvPr>
          <p:cNvSpPr txBox="1"/>
          <p:nvPr/>
        </p:nvSpPr>
        <p:spPr>
          <a:xfrm>
            <a:off x="820712" y="1056478"/>
            <a:ext cx="1030074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2"/>
                </a:solidFill>
                <a:latin typeface="+mj-lt"/>
              </a:rPr>
              <a:t>Top three (3) paying jobs for an associate’s degree or certificate holders are given on the following slides. (Basis: Median wage 5 years after award. Award years 2010-2011 to 2014-2015.)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Exiting poverty: a systematic review of U.S. postsecondary education and job skills training programs in the post-welfare reform era. International Journal of Sociology and Social Policy"/>
          <p:cNvSpPr txBox="1"/>
          <p:nvPr/>
        </p:nvSpPr>
        <p:spPr>
          <a:xfrm>
            <a:off x="950289" y="6194215"/>
            <a:ext cx="9004068" cy="583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1600"/>
            </a:pPr>
            <a:r>
              <a:rPr sz="1100" u="sng" dirty="0">
                <a:latin typeface="Century Gothic"/>
                <a:hlinkClick r:id="rId2" invalidUrl="http:///"/>
              </a:rPr>
              <a:t>Exiting poverty: a systematic review of U.S. postsecondary education and job skills training programs in the post-welfare reform era.</a:t>
            </a:r>
            <a:r>
              <a:rPr lang="en-US" sz="1100" u="sng" dirty="0">
                <a:latin typeface="Century Gothic"/>
                <a:hlinkClick r:id="rId3" invalidUrl="http:///"/>
              </a:rPr>
              <a:t> </a:t>
            </a:r>
            <a:endParaRPr lang="en-US" sz="1100" u="sng">
              <a:latin typeface="Century Gothic"/>
            </a:endParaRPr>
          </a:p>
          <a:p>
            <a:pPr algn="l">
              <a:defRPr sz="1600"/>
            </a:pPr>
            <a:r>
              <a:rPr sz="1100" u="sng" dirty="0">
                <a:latin typeface="Century Gothic"/>
                <a:hlinkClick r:id="rId4" invalidUrl="http:///"/>
              </a:rPr>
              <a:t>International Journal of Sociology and Social Policy</a:t>
            </a:r>
            <a:endParaRPr lang="en-US" sz="1100" u="sng">
              <a:latin typeface="Century Gothic"/>
            </a:endParaRPr>
          </a:p>
          <a:p>
            <a:endParaRPr sz="1125" u="sng" dirty="0">
              <a:latin typeface="Palatino Linotype"/>
              <a:hlinkClick r:id="rId5" invalidUrl="http:///"/>
            </a:endParaRPr>
          </a:p>
        </p:txBody>
      </p:sp>
      <p:sp>
        <p:nvSpPr>
          <p:cNvPr id="2" name="TextBox 1">
            <a:extLst>
              <a:ext uri="{FF2B5EF4-FFF2-40B4-BE49-F238E27FC236}">
                <a16:creationId xmlns:a16="http://schemas.microsoft.com/office/drawing/2014/main" id="{CACE2E65-A9C1-5261-11DD-62B806536871}"/>
              </a:ext>
            </a:extLst>
          </p:cNvPr>
          <p:cNvSpPr txBox="1"/>
          <p:nvPr/>
        </p:nvSpPr>
        <p:spPr>
          <a:xfrm>
            <a:off x="639174" y="1260788"/>
            <a:ext cx="10971399" cy="43165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2672"/>
              </a:spcBef>
            </a:pPr>
            <a:r>
              <a:rPr lang="en-US" dirty="0">
                <a:solidFill>
                  <a:schemeClr val="tx2"/>
                </a:solidFill>
                <a:latin typeface="Century Gothic"/>
                <a:cs typeface="Arial"/>
              </a:rPr>
              <a:t>Successful education and job skills training for low-income individuals with employment barriers focused on: </a:t>
            </a:r>
            <a:endParaRPr lang="en-US" dirty="0">
              <a:solidFill>
                <a:schemeClr val="tx2"/>
              </a:solidFill>
              <a:ea typeface="+mn-lt"/>
              <a:cs typeface="+mn-lt"/>
            </a:endParaRPr>
          </a:p>
          <a:p>
            <a:pPr marL="610870" lvl="1" indent="-285750">
              <a:lnSpc>
                <a:spcPct val="90000"/>
              </a:lnSpc>
              <a:spcBef>
                <a:spcPts val="2672"/>
              </a:spcBef>
              <a:buFont typeface="Arial"/>
              <a:buChar char="•"/>
            </a:pPr>
            <a:r>
              <a:rPr lang="en-US" dirty="0">
                <a:solidFill>
                  <a:schemeClr val="tx2"/>
                </a:solidFill>
                <a:latin typeface="Century Gothic"/>
                <a:cs typeface="Arial"/>
              </a:rPr>
              <a:t>curriculums targeting specific job sectors and occupations</a:t>
            </a:r>
            <a:endParaRPr lang="en-US" dirty="0">
              <a:solidFill>
                <a:schemeClr val="tx2"/>
              </a:solidFill>
              <a:ea typeface="+mn-lt"/>
              <a:cs typeface="+mn-lt"/>
            </a:endParaRPr>
          </a:p>
          <a:p>
            <a:pPr marL="610870" lvl="1" indent="-285750">
              <a:lnSpc>
                <a:spcPct val="90000"/>
              </a:lnSpc>
              <a:spcBef>
                <a:spcPts val="2672"/>
              </a:spcBef>
              <a:buFont typeface="Arial"/>
              <a:buChar char="•"/>
            </a:pPr>
            <a:r>
              <a:rPr lang="en-US" dirty="0">
                <a:solidFill>
                  <a:schemeClr val="tx2"/>
                </a:solidFill>
                <a:latin typeface="Century Gothic"/>
                <a:cs typeface="Arial"/>
              </a:rPr>
              <a:t>local employers' involvement in developing curriculums and providing work opportunities  </a:t>
            </a:r>
            <a:endParaRPr lang="en-US" dirty="0">
              <a:solidFill>
                <a:schemeClr val="tx2"/>
              </a:solidFill>
              <a:ea typeface="+mn-lt"/>
              <a:cs typeface="+mn-lt"/>
            </a:endParaRPr>
          </a:p>
          <a:p>
            <a:pPr marL="610870" lvl="1" indent="-285750">
              <a:lnSpc>
                <a:spcPct val="90000"/>
              </a:lnSpc>
              <a:spcBef>
                <a:spcPts val="2672"/>
              </a:spcBef>
              <a:buFont typeface="Arial"/>
              <a:buChar char="•"/>
            </a:pPr>
            <a:r>
              <a:rPr lang="en-US" dirty="0">
                <a:solidFill>
                  <a:schemeClr val="tx2"/>
                </a:solidFill>
                <a:latin typeface="Century Gothic"/>
                <a:cs typeface="Arial"/>
              </a:rPr>
              <a:t>post-program job retention and career advancement services</a:t>
            </a:r>
            <a:endParaRPr lang="en-US" dirty="0"/>
          </a:p>
          <a:p>
            <a:pPr>
              <a:buChar char="•"/>
            </a:pPr>
            <a:endParaRPr lang="en-US" dirty="0">
              <a:solidFill>
                <a:schemeClr val="tx2"/>
              </a:solidFill>
              <a:latin typeface="Century Gothic"/>
              <a:cs typeface="Arial"/>
            </a:endParaRPr>
          </a:p>
          <a:p>
            <a:pPr marL="285750" indent="-285750">
              <a:buFont typeface="Arial"/>
              <a:buChar char="•"/>
            </a:pPr>
            <a:endParaRPr lang="en-US" dirty="0">
              <a:solidFill>
                <a:schemeClr val="tx2"/>
              </a:solidFill>
              <a:latin typeface="Century Gothic"/>
              <a:cs typeface="Arial"/>
            </a:endParaRPr>
          </a:p>
          <a:p>
            <a:pPr marL="285750" indent="-285750">
              <a:buFont typeface="Arial"/>
              <a:buChar char="•"/>
            </a:pPr>
            <a:r>
              <a:rPr lang="en-US" dirty="0">
                <a:solidFill>
                  <a:schemeClr val="tx2"/>
                </a:solidFill>
                <a:latin typeface="Century Gothic"/>
                <a:cs typeface="Arial"/>
              </a:rPr>
              <a:t>Intensive case-management services for low-income community college students​ such as Stay the Course (STC) program (Fort Worth, Texas) significantly increased persistence and degree completion for women.​</a:t>
            </a:r>
          </a:p>
          <a:p>
            <a:pPr marL="285750" indent="-285750">
              <a:buFont typeface="Arial"/>
              <a:buChar char="•"/>
            </a:pPr>
            <a:endParaRPr lang="en-US" dirty="0">
              <a:solidFill>
                <a:schemeClr val="tx2"/>
              </a:solidFill>
              <a:latin typeface="Century Gothic"/>
              <a:cs typeface="Arial"/>
            </a:endParaRPr>
          </a:p>
          <a:p>
            <a:pPr marL="742950" lvl="1" indent="-285750">
              <a:buFont typeface="Arial"/>
              <a:buChar char="•"/>
            </a:pPr>
            <a:r>
              <a:rPr lang="en-US" dirty="0">
                <a:solidFill>
                  <a:schemeClr val="tx2"/>
                </a:solidFill>
                <a:latin typeface="Century Gothic"/>
                <a:cs typeface="Arial"/>
              </a:rPr>
              <a:t>STC tripled associate's degree receipt by 31.5 percentage points. </a:t>
            </a:r>
            <a:endParaRPr lang="en-US" dirty="0">
              <a:solidFill>
                <a:schemeClr val="tx2"/>
              </a:solidFill>
            </a:endParaRPr>
          </a:p>
        </p:txBody>
      </p:sp>
      <p:sp>
        <p:nvSpPr>
          <p:cNvPr id="4" name="Increasing Community College Completion Rates Among Low-Income Students: Evidence from a Randomized Controlled Trial Evaluation of a Case-Management Intervention. Journal of Policy Analysis and Management">
            <a:extLst>
              <a:ext uri="{FF2B5EF4-FFF2-40B4-BE49-F238E27FC236}">
                <a16:creationId xmlns:a16="http://schemas.microsoft.com/office/drawing/2014/main" id="{756A9709-5593-6869-1784-B177EBC70BE7}"/>
              </a:ext>
            </a:extLst>
          </p:cNvPr>
          <p:cNvSpPr txBox="1"/>
          <p:nvPr/>
        </p:nvSpPr>
        <p:spPr>
          <a:xfrm>
            <a:off x="950940" y="5683003"/>
            <a:ext cx="9730229" cy="418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800" u="sng">
                <a:hlinkClick r:id="" action="ppaction://noaction"/>
              </a:defRPr>
            </a:lvl1pPr>
          </a:lstStyle>
          <a:p>
            <a:pPr>
              <a:defRPr u="none"/>
            </a:pPr>
            <a:r>
              <a:rPr sz="1125" dirty="0"/>
              <a:t>Increasing Community College Completion Rates Among Low-Income Students:</a:t>
            </a:r>
            <a:r>
              <a:rPr lang="en-US" sz="1125" dirty="0"/>
              <a:t> </a:t>
            </a:r>
            <a:endParaRPr lang="en-US" sz="1125" dirty="0">
              <a:hlinkClick r:id="" action="ppaction://noaction"/>
            </a:endParaRPr>
          </a:p>
          <a:p>
            <a:pPr>
              <a:defRPr u="none"/>
            </a:pPr>
            <a:r>
              <a:rPr sz="1125" dirty="0"/>
              <a:t>Evidence from a Randomized Controlled Trial Evaluation of a Case-Management Intervention. Journal of Policy Analysis and Management</a:t>
            </a:r>
            <a:endParaRPr sz="1125" dirty="0">
              <a:hlinkClick r:id="" action="ppaction://noaction"/>
            </a:endParaRPr>
          </a:p>
        </p:txBody>
      </p:sp>
      <p:sp>
        <p:nvSpPr>
          <p:cNvPr id="6" name="Student Completion: Key Takeaways from Research Studies">
            <a:extLst>
              <a:ext uri="{FF2B5EF4-FFF2-40B4-BE49-F238E27FC236}">
                <a16:creationId xmlns:a16="http://schemas.microsoft.com/office/drawing/2014/main" id="{EDD9CFB0-6D3F-AD08-F47F-C0C31AA1AFCE}"/>
              </a:ext>
            </a:extLst>
          </p:cNvPr>
          <p:cNvSpPr txBox="1">
            <a:spLocks noGrp="1"/>
          </p:cNvSpPr>
          <p:nvPr>
            <p:ph type="title"/>
          </p:nvPr>
        </p:nvSpPr>
        <p:spPr>
          <a:xfrm>
            <a:off x="639174" y="260024"/>
            <a:ext cx="11111245" cy="1325563"/>
          </a:xfrm>
          <a:prstGeom prst="rect">
            <a:avLst/>
          </a:prstGeom>
        </p:spPr>
        <p:txBody>
          <a:bodyPr>
            <a:normAutofit/>
          </a:bodyPr>
          <a:lstStyle>
            <a:lvl1pPr defTabSz="560831">
              <a:defRPr sz="6144" spc="-122"/>
            </a:lvl1pPr>
          </a:lstStyle>
          <a:p>
            <a:r>
              <a:rPr sz="3600" b="1" dirty="0">
                <a:solidFill>
                  <a:srgbClr val="007088"/>
                </a:solidFill>
              </a:rPr>
              <a:t>Student </a:t>
            </a:r>
            <a:r>
              <a:rPr lang="en-US" sz="3600" b="1" dirty="0">
                <a:solidFill>
                  <a:srgbClr val="007088"/>
                </a:solidFill>
              </a:rPr>
              <a:t>Success</a:t>
            </a:r>
            <a:r>
              <a:rPr sz="3600" b="1" dirty="0">
                <a:solidFill>
                  <a:srgbClr val="007088"/>
                </a:solidFill>
              </a:rPr>
              <a:t>: Key Takeaways from Research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97B6E-9025-1866-4494-94C18FB2027A}"/>
              </a:ext>
            </a:extLst>
          </p:cNvPr>
          <p:cNvSpPr>
            <a:spLocks noGrp="1"/>
          </p:cNvSpPr>
          <p:nvPr>
            <p:ph type="title"/>
          </p:nvPr>
        </p:nvSpPr>
        <p:spPr>
          <a:xfrm>
            <a:off x="743436" y="407168"/>
            <a:ext cx="11080143" cy="928414"/>
          </a:xfrm>
        </p:spPr>
        <p:txBody>
          <a:bodyPr>
            <a:normAutofit/>
          </a:bodyPr>
          <a:lstStyle/>
          <a:p>
            <a:r>
              <a:rPr lang="en-US" sz="3600" b="1" dirty="0">
                <a:solidFill>
                  <a:srgbClr val="FFC000"/>
                </a:solidFill>
              </a:rPr>
              <a:t>DUAL ENROLLMENT</a:t>
            </a:r>
          </a:p>
        </p:txBody>
      </p:sp>
      <p:graphicFrame>
        <p:nvGraphicFramePr>
          <p:cNvPr id="4" name="Chart 3">
            <a:extLst>
              <a:ext uri="{FF2B5EF4-FFF2-40B4-BE49-F238E27FC236}">
                <a16:creationId xmlns:a16="http://schemas.microsoft.com/office/drawing/2014/main" id="{00177DBD-4EE8-463D-94FA-B11578A3B2F1}"/>
              </a:ext>
            </a:extLst>
          </p:cNvPr>
          <p:cNvGraphicFramePr>
            <a:graphicFrameLocks/>
          </p:cNvGraphicFramePr>
          <p:nvPr>
            <p:extLst>
              <p:ext uri="{D42A27DB-BD31-4B8C-83A1-F6EECF244321}">
                <p14:modId xmlns:p14="http://schemas.microsoft.com/office/powerpoint/2010/main" val="2049793506"/>
              </p:ext>
            </p:extLst>
          </p:nvPr>
        </p:nvGraphicFramePr>
        <p:xfrm>
          <a:off x="813067" y="1335581"/>
          <a:ext cx="10635497" cy="49157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8747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58D94-1C0A-923D-05AE-ADA068F15372}"/>
              </a:ext>
            </a:extLst>
          </p:cNvPr>
          <p:cNvSpPr txBox="1">
            <a:spLocks/>
          </p:cNvSpPr>
          <p:nvPr/>
        </p:nvSpPr>
        <p:spPr>
          <a:xfrm>
            <a:off x="792576" y="507124"/>
            <a:ext cx="9604004" cy="838200"/>
          </a:xfrm>
          <a:prstGeom prst="rect">
            <a:avLst/>
          </a:prstGeom>
        </p:spPr>
        <p:txBody>
          <a:bodyPr>
            <a:normAutofit/>
          </a:bodyPr>
          <a:lstStyle>
            <a:lvl1pPr algn="l" defTabSz="685859"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b="1">
                <a:solidFill>
                  <a:srgbClr val="009193"/>
                </a:solidFill>
                <a:latin typeface="Franklin Gothic Demi Cond" panose="020B0603020102020204" pitchFamily="34" charset="0"/>
                <a:cs typeface="Arial" panose="020B0604020202020204" pitchFamily="34" charset="0"/>
              </a:rPr>
              <a:t>Annual Demographics: Ethnicity</a:t>
            </a:r>
            <a:endParaRPr lang="en-US" sz="4400" b="1" dirty="0">
              <a:solidFill>
                <a:srgbClr val="009193"/>
              </a:solidFill>
              <a:latin typeface="Franklin Gothic Demi Cond" panose="020B0603020102020204" pitchFamily="34" charset="0"/>
              <a:cs typeface="Arial" panose="020B0604020202020204" pitchFamily="34" charset="0"/>
            </a:endParaRPr>
          </a:p>
        </p:txBody>
      </p:sp>
      <p:graphicFrame>
        <p:nvGraphicFramePr>
          <p:cNvPr id="3" name="Chart 2">
            <a:extLst>
              <a:ext uri="{FF2B5EF4-FFF2-40B4-BE49-F238E27FC236}">
                <a16:creationId xmlns:a16="http://schemas.microsoft.com/office/drawing/2014/main" id="{D1147C0A-8C9B-554F-8E93-7DEF7A5950E4}"/>
              </a:ext>
            </a:extLst>
          </p:cNvPr>
          <p:cNvGraphicFramePr>
            <a:graphicFrameLocks/>
          </p:cNvGraphicFramePr>
          <p:nvPr>
            <p:extLst>
              <p:ext uri="{D42A27DB-BD31-4B8C-83A1-F6EECF244321}">
                <p14:modId xmlns:p14="http://schemas.microsoft.com/office/powerpoint/2010/main" val="883396213"/>
              </p:ext>
            </p:extLst>
          </p:nvPr>
        </p:nvGraphicFramePr>
        <p:xfrm>
          <a:off x="792576" y="1315871"/>
          <a:ext cx="9604004" cy="503500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F2A33AE9-4305-BB01-819B-83376BAFFEF9}"/>
              </a:ext>
            </a:extLst>
          </p:cNvPr>
          <p:cNvSpPr txBox="1"/>
          <p:nvPr/>
        </p:nvSpPr>
        <p:spPr>
          <a:xfrm>
            <a:off x="9794782" y="2002598"/>
            <a:ext cx="1511559" cy="276999"/>
          </a:xfrm>
          <a:prstGeom prst="rect">
            <a:avLst/>
          </a:prstGeom>
          <a:noFill/>
        </p:spPr>
        <p:txBody>
          <a:bodyPr wrap="square" rtlCol="0">
            <a:spAutoFit/>
          </a:bodyPr>
          <a:lstStyle/>
          <a:p>
            <a:r>
              <a:rPr lang="en-US" sz="1200" b="1" dirty="0">
                <a:solidFill>
                  <a:srgbClr val="C00000"/>
                </a:solidFill>
              </a:rPr>
              <a:t>Latinx</a:t>
            </a:r>
          </a:p>
        </p:txBody>
      </p:sp>
      <p:sp>
        <p:nvSpPr>
          <p:cNvPr id="6" name="TextBox 5">
            <a:extLst>
              <a:ext uri="{FF2B5EF4-FFF2-40B4-BE49-F238E27FC236}">
                <a16:creationId xmlns:a16="http://schemas.microsoft.com/office/drawing/2014/main" id="{A2C2188C-62C4-0D5D-6077-F4C6367C20A9}"/>
              </a:ext>
            </a:extLst>
          </p:cNvPr>
          <p:cNvSpPr txBox="1"/>
          <p:nvPr/>
        </p:nvSpPr>
        <p:spPr>
          <a:xfrm>
            <a:off x="9906194" y="2831240"/>
            <a:ext cx="1511559" cy="276999"/>
          </a:xfrm>
          <a:prstGeom prst="rect">
            <a:avLst/>
          </a:prstGeom>
          <a:noFill/>
        </p:spPr>
        <p:txBody>
          <a:bodyPr wrap="square" rtlCol="0">
            <a:spAutoFit/>
          </a:bodyPr>
          <a:lstStyle/>
          <a:p>
            <a:r>
              <a:rPr lang="en-US" sz="1200" b="1" dirty="0">
                <a:solidFill>
                  <a:srgbClr val="C00000"/>
                </a:solidFill>
              </a:rPr>
              <a:t>White</a:t>
            </a:r>
          </a:p>
        </p:txBody>
      </p:sp>
      <p:sp>
        <p:nvSpPr>
          <p:cNvPr id="8" name="TextBox 7">
            <a:extLst>
              <a:ext uri="{FF2B5EF4-FFF2-40B4-BE49-F238E27FC236}">
                <a16:creationId xmlns:a16="http://schemas.microsoft.com/office/drawing/2014/main" id="{1B33C27C-0935-FF8B-F6FA-8464B5F183F1}"/>
              </a:ext>
            </a:extLst>
          </p:cNvPr>
          <p:cNvSpPr txBox="1"/>
          <p:nvPr/>
        </p:nvSpPr>
        <p:spPr>
          <a:xfrm>
            <a:off x="9948815" y="3087063"/>
            <a:ext cx="1511559" cy="276999"/>
          </a:xfrm>
          <a:prstGeom prst="rect">
            <a:avLst/>
          </a:prstGeom>
          <a:noFill/>
        </p:spPr>
        <p:txBody>
          <a:bodyPr wrap="square" rtlCol="0">
            <a:spAutoFit/>
          </a:bodyPr>
          <a:lstStyle/>
          <a:p>
            <a:r>
              <a:rPr lang="en-US" sz="1200" b="1" dirty="0">
                <a:solidFill>
                  <a:srgbClr val="C00000"/>
                </a:solidFill>
              </a:rPr>
              <a:t>Asian</a:t>
            </a:r>
          </a:p>
        </p:txBody>
      </p:sp>
      <p:sp>
        <p:nvSpPr>
          <p:cNvPr id="10" name="TextBox 9">
            <a:extLst>
              <a:ext uri="{FF2B5EF4-FFF2-40B4-BE49-F238E27FC236}">
                <a16:creationId xmlns:a16="http://schemas.microsoft.com/office/drawing/2014/main" id="{A588308B-A14D-652D-D807-6612CD040F40}"/>
              </a:ext>
            </a:extLst>
          </p:cNvPr>
          <p:cNvSpPr txBox="1"/>
          <p:nvPr/>
        </p:nvSpPr>
        <p:spPr>
          <a:xfrm>
            <a:off x="9917914" y="5383295"/>
            <a:ext cx="1991364" cy="276999"/>
          </a:xfrm>
          <a:prstGeom prst="rect">
            <a:avLst/>
          </a:prstGeom>
          <a:noFill/>
        </p:spPr>
        <p:txBody>
          <a:bodyPr wrap="square" rtlCol="0">
            <a:spAutoFit/>
          </a:bodyPr>
          <a:lstStyle/>
          <a:p>
            <a:r>
              <a:rPr lang="en-US" sz="1200" b="1" dirty="0">
                <a:solidFill>
                  <a:srgbClr val="C00000"/>
                </a:solidFill>
              </a:rPr>
              <a:t>Unknown</a:t>
            </a:r>
          </a:p>
        </p:txBody>
      </p:sp>
      <p:sp>
        <p:nvSpPr>
          <p:cNvPr id="11" name="TextBox 10">
            <a:extLst>
              <a:ext uri="{FF2B5EF4-FFF2-40B4-BE49-F238E27FC236}">
                <a16:creationId xmlns:a16="http://schemas.microsoft.com/office/drawing/2014/main" id="{C5539E47-F913-2093-F61D-BD775C197669}"/>
              </a:ext>
            </a:extLst>
          </p:cNvPr>
          <p:cNvSpPr txBox="1"/>
          <p:nvPr/>
        </p:nvSpPr>
        <p:spPr>
          <a:xfrm>
            <a:off x="9917914" y="3665694"/>
            <a:ext cx="1991364" cy="276999"/>
          </a:xfrm>
          <a:prstGeom prst="rect">
            <a:avLst/>
          </a:prstGeom>
          <a:noFill/>
        </p:spPr>
        <p:txBody>
          <a:bodyPr wrap="square" rtlCol="0">
            <a:spAutoFit/>
          </a:bodyPr>
          <a:lstStyle/>
          <a:p>
            <a:r>
              <a:rPr lang="en-US" sz="1200" b="1" dirty="0">
                <a:solidFill>
                  <a:srgbClr val="C00000"/>
                </a:solidFill>
              </a:rPr>
              <a:t>Black/African American</a:t>
            </a:r>
          </a:p>
        </p:txBody>
      </p:sp>
      <p:sp>
        <p:nvSpPr>
          <p:cNvPr id="12" name="TextBox 11">
            <a:extLst>
              <a:ext uri="{FF2B5EF4-FFF2-40B4-BE49-F238E27FC236}">
                <a16:creationId xmlns:a16="http://schemas.microsoft.com/office/drawing/2014/main" id="{EA3DD114-5260-CB86-33EA-E2BAB92F4BA9}"/>
              </a:ext>
            </a:extLst>
          </p:cNvPr>
          <p:cNvSpPr txBox="1"/>
          <p:nvPr/>
        </p:nvSpPr>
        <p:spPr>
          <a:xfrm>
            <a:off x="9794782" y="4830255"/>
            <a:ext cx="1991364" cy="276999"/>
          </a:xfrm>
          <a:prstGeom prst="rect">
            <a:avLst/>
          </a:prstGeom>
          <a:noFill/>
        </p:spPr>
        <p:txBody>
          <a:bodyPr wrap="square" rtlCol="0">
            <a:spAutoFit/>
          </a:bodyPr>
          <a:lstStyle/>
          <a:p>
            <a:r>
              <a:rPr lang="en-US" sz="1200" b="1" dirty="0">
                <a:solidFill>
                  <a:srgbClr val="C00000"/>
                </a:solidFill>
              </a:rPr>
              <a:t>Two+</a:t>
            </a:r>
          </a:p>
        </p:txBody>
      </p:sp>
      <p:sp>
        <p:nvSpPr>
          <p:cNvPr id="13" name="TextBox 12">
            <a:extLst>
              <a:ext uri="{FF2B5EF4-FFF2-40B4-BE49-F238E27FC236}">
                <a16:creationId xmlns:a16="http://schemas.microsoft.com/office/drawing/2014/main" id="{D9E95386-DE4E-046C-89D6-0BE0CA5D445D}"/>
              </a:ext>
            </a:extLst>
          </p:cNvPr>
          <p:cNvSpPr txBox="1"/>
          <p:nvPr/>
        </p:nvSpPr>
        <p:spPr>
          <a:xfrm>
            <a:off x="10156677" y="5617943"/>
            <a:ext cx="1991364" cy="276999"/>
          </a:xfrm>
          <a:prstGeom prst="rect">
            <a:avLst/>
          </a:prstGeom>
          <a:noFill/>
        </p:spPr>
        <p:txBody>
          <a:bodyPr wrap="square" rtlCol="0">
            <a:spAutoFit/>
          </a:bodyPr>
          <a:lstStyle/>
          <a:p>
            <a:r>
              <a:rPr lang="en-US" sz="1200" b="1" dirty="0">
                <a:solidFill>
                  <a:srgbClr val="C00000"/>
                </a:solidFill>
              </a:rPr>
              <a:t>Pacific Islander</a:t>
            </a:r>
          </a:p>
        </p:txBody>
      </p:sp>
      <p:sp>
        <p:nvSpPr>
          <p:cNvPr id="14" name="TextBox 13">
            <a:extLst>
              <a:ext uri="{FF2B5EF4-FFF2-40B4-BE49-F238E27FC236}">
                <a16:creationId xmlns:a16="http://schemas.microsoft.com/office/drawing/2014/main" id="{87C407D2-AEA3-5C12-FEA4-1FA9E43DF933}"/>
              </a:ext>
            </a:extLst>
          </p:cNvPr>
          <p:cNvSpPr txBox="1"/>
          <p:nvPr/>
        </p:nvSpPr>
        <p:spPr>
          <a:xfrm>
            <a:off x="10156677" y="5821134"/>
            <a:ext cx="1991364" cy="276999"/>
          </a:xfrm>
          <a:prstGeom prst="rect">
            <a:avLst/>
          </a:prstGeom>
          <a:noFill/>
        </p:spPr>
        <p:txBody>
          <a:bodyPr wrap="square" rtlCol="0">
            <a:spAutoFit/>
          </a:bodyPr>
          <a:lstStyle/>
          <a:p>
            <a:r>
              <a:rPr lang="en-US" sz="1200" b="1" dirty="0">
                <a:solidFill>
                  <a:srgbClr val="C00000"/>
                </a:solidFill>
              </a:rPr>
              <a:t>American Indian</a:t>
            </a:r>
          </a:p>
        </p:txBody>
      </p:sp>
    </p:spTree>
    <p:extLst>
      <p:ext uri="{BB962C8B-B14F-4D97-AF65-F5344CB8AC3E}">
        <p14:creationId xmlns:p14="http://schemas.microsoft.com/office/powerpoint/2010/main" val="1981263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23A20-E704-4B4C-9D76-F622DD9151A8}"/>
              </a:ext>
            </a:extLst>
          </p:cNvPr>
          <p:cNvSpPr>
            <a:spLocks noGrp="1"/>
          </p:cNvSpPr>
          <p:nvPr>
            <p:ph type="title"/>
          </p:nvPr>
        </p:nvSpPr>
        <p:spPr>
          <a:xfrm>
            <a:off x="1489230" y="226087"/>
            <a:ext cx="9604004" cy="1066500"/>
          </a:xfrm>
        </p:spPr>
        <p:txBody>
          <a:bodyPr>
            <a:normAutofit/>
          </a:bodyPr>
          <a:lstStyle/>
          <a:p>
            <a:r>
              <a:rPr lang="en-US" sz="4000" b="1" dirty="0">
                <a:solidFill>
                  <a:srgbClr val="FFC000"/>
                </a:solidFill>
                <a:latin typeface="Franklin Gothic Demi Cond" panose="020B0603020102020204" pitchFamily="34" charset="0"/>
              </a:rPr>
              <a:t>Spring Census Trend</a:t>
            </a:r>
          </a:p>
        </p:txBody>
      </p:sp>
      <p:sp>
        <p:nvSpPr>
          <p:cNvPr id="6" name="Oval 5">
            <a:extLst>
              <a:ext uri="{FF2B5EF4-FFF2-40B4-BE49-F238E27FC236}">
                <a16:creationId xmlns:a16="http://schemas.microsoft.com/office/drawing/2014/main" id="{E3B0D760-DD02-A64B-B910-50B37B6612A5}"/>
              </a:ext>
            </a:extLst>
          </p:cNvPr>
          <p:cNvSpPr/>
          <p:nvPr/>
        </p:nvSpPr>
        <p:spPr>
          <a:xfrm>
            <a:off x="4433455" y="1560946"/>
            <a:ext cx="591127" cy="2770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2FA3F7-8DB4-2F42-B439-B28943B0A37F}"/>
              </a:ext>
            </a:extLst>
          </p:cNvPr>
          <p:cNvSpPr/>
          <p:nvPr/>
        </p:nvSpPr>
        <p:spPr>
          <a:xfrm>
            <a:off x="4350327" y="2728214"/>
            <a:ext cx="591127" cy="2770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E010222-D746-5B41-8060-8F249E49E4AC}"/>
              </a:ext>
            </a:extLst>
          </p:cNvPr>
          <p:cNvSpPr/>
          <p:nvPr/>
        </p:nvSpPr>
        <p:spPr>
          <a:xfrm>
            <a:off x="4387272" y="3839872"/>
            <a:ext cx="591127" cy="2770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829BCCF-2E74-9544-AE49-C56FBC2D7A45}"/>
              </a:ext>
            </a:extLst>
          </p:cNvPr>
          <p:cNvSpPr/>
          <p:nvPr/>
        </p:nvSpPr>
        <p:spPr>
          <a:xfrm>
            <a:off x="4387272" y="4951530"/>
            <a:ext cx="591127" cy="2770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C2F9684-D02B-4348-AAEE-DCAAF8A88BF2}"/>
              </a:ext>
            </a:extLst>
          </p:cNvPr>
          <p:cNvCxnSpPr>
            <a:cxnSpLocks/>
          </p:cNvCxnSpPr>
          <p:nvPr/>
        </p:nvCxnSpPr>
        <p:spPr>
          <a:xfrm flipV="1">
            <a:off x="4682834" y="1962081"/>
            <a:ext cx="0" cy="6887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A917BA1-11ED-7A49-A93B-FC0F578A5C01}"/>
              </a:ext>
            </a:extLst>
          </p:cNvPr>
          <p:cNvCxnSpPr>
            <a:cxnSpLocks/>
          </p:cNvCxnSpPr>
          <p:nvPr/>
        </p:nvCxnSpPr>
        <p:spPr>
          <a:xfrm flipV="1">
            <a:off x="4645890" y="3084622"/>
            <a:ext cx="0" cy="6887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C665DFA-FD29-654A-B269-CC2DAFA095F3}"/>
              </a:ext>
            </a:extLst>
          </p:cNvPr>
          <p:cNvSpPr txBox="1"/>
          <p:nvPr/>
        </p:nvSpPr>
        <p:spPr>
          <a:xfrm>
            <a:off x="4770581" y="2152973"/>
            <a:ext cx="831272" cy="369332"/>
          </a:xfrm>
          <a:prstGeom prst="rect">
            <a:avLst/>
          </a:prstGeom>
          <a:solidFill>
            <a:srgbClr val="FFFF00"/>
          </a:solidFill>
        </p:spPr>
        <p:txBody>
          <a:bodyPr wrap="square" rtlCol="0">
            <a:spAutoFit/>
          </a:bodyPr>
          <a:lstStyle/>
          <a:p>
            <a:r>
              <a:rPr lang="en-US" dirty="0">
                <a:latin typeface="Franklin Gothic Medium Cond" panose="020B0606030402020204" pitchFamily="34" charset="0"/>
              </a:rPr>
              <a:t>-3,214</a:t>
            </a:r>
          </a:p>
        </p:txBody>
      </p:sp>
      <p:sp>
        <p:nvSpPr>
          <p:cNvPr id="17" name="TextBox 16">
            <a:extLst>
              <a:ext uri="{FF2B5EF4-FFF2-40B4-BE49-F238E27FC236}">
                <a16:creationId xmlns:a16="http://schemas.microsoft.com/office/drawing/2014/main" id="{74DA68F4-037B-DA4A-BF7E-AF26BC22BE9E}"/>
              </a:ext>
            </a:extLst>
          </p:cNvPr>
          <p:cNvSpPr txBox="1"/>
          <p:nvPr/>
        </p:nvSpPr>
        <p:spPr>
          <a:xfrm>
            <a:off x="4770581" y="3278395"/>
            <a:ext cx="831272" cy="369332"/>
          </a:xfrm>
          <a:prstGeom prst="rect">
            <a:avLst/>
          </a:prstGeom>
          <a:solidFill>
            <a:srgbClr val="FFFF00"/>
          </a:solidFill>
        </p:spPr>
        <p:txBody>
          <a:bodyPr wrap="square" rtlCol="0">
            <a:spAutoFit/>
          </a:bodyPr>
          <a:lstStyle/>
          <a:p>
            <a:r>
              <a:rPr lang="en-US" dirty="0">
                <a:latin typeface="Franklin Gothic Medium Cond" panose="020B0606030402020204" pitchFamily="34" charset="0"/>
              </a:rPr>
              <a:t>-2,238</a:t>
            </a:r>
          </a:p>
        </p:txBody>
      </p:sp>
      <p:grpSp>
        <p:nvGrpSpPr>
          <p:cNvPr id="3" name="Group 2">
            <a:extLst>
              <a:ext uri="{FF2B5EF4-FFF2-40B4-BE49-F238E27FC236}">
                <a16:creationId xmlns:a16="http://schemas.microsoft.com/office/drawing/2014/main" id="{4F163ED1-0A0C-A1D9-89F5-3EBCCD47E2F2}"/>
              </a:ext>
            </a:extLst>
          </p:cNvPr>
          <p:cNvGrpSpPr/>
          <p:nvPr/>
        </p:nvGrpSpPr>
        <p:grpSpPr>
          <a:xfrm>
            <a:off x="1489230" y="1280648"/>
            <a:ext cx="9213540" cy="4985459"/>
            <a:chOff x="2211842" y="1202904"/>
            <a:chExt cx="9213540" cy="4985459"/>
          </a:xfrm>
        </p:grpSpPr>
        <p:graphicFrame>
          <p:nvGraphicFramePr>
            <p:cNvPr id="19" name="Chart 18">
              <a:extLst>
                <a:ext uri="{FF2B5EF4-FFF2-40B4-BE49-F238E27FC236}">
                  <a16:creationId xmlns:a16="http://schemas.microsoft.com/office/drawing/2014/main" id="{DBD3DD64-D248-2448-99E5-25BD4D996F06}"/>
                </a:ext>
              </a:extLst>
            </p:cNvPr>
            <p:cNvGraphicFramePr>
              <a:graphicFrameLocks/>
            </p:cNvGraphicFramePr>
            <p:nvPr>
              <p:extLst>
                <p:ext uri="{D42A27DB-BD31-4B8C-83A1-F6EECF244321}">
                  <p14:modId xmlns:p14="http://schemas.microsoft.com/office/powerpoint/2010/main" val="2417502032"/>
                </p:ext>
              </p:extLst>
            </p:nvPr>
          </p:nvGraphicFramePr>
          <p:xfrm>
            <a:off x="2211842" y="1202904"/>
            <a:ext cx="9213540" cy="4985459"/>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a:extLst>
                <a:ext uri="{FF2B5EF4-FFF2-40B4-BE49-F238E27FC236}">
                  <a16:creationId xmlns:a16="http://schemas.microsoft.com/office/drawing/2014/main" id="{A5171D10-1FEE-E54F-8223-A9994500F107}"/>
                </a:ext>
              </a:extLst>
            </p:cNvPr>
            <p:cNvSpPr txBox="1">
              <a:spLocks/>
            </p:cNvSpPr>
            <p:nvPr/>
          </p:nvSpPr>
          <p:spPr>
            <a:xfrm>
              <a:off x="9010812" y="1935173"/>
              <a:ext cx="831272" cy="369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60" baseline="0">
                  <a:solidFill>
                    <a:schemeClr val="accent1">
                      <a:lumMod val="50000"/>
                    </a:schemeClr>
                  </a:solidFill>
                  <a:latin typeface="Helvetica" pitchFamily="2" charset="0"/>
                  <a:ea typeface="+mj-ea"/>
                  <a:cs typeface="+mj-cs"/>
                </a:defRPr>
              </a:lvl1pPr>
            </a:lstStyle>
            <a:p>
              <a:r>
                <a:rPr lang="en-US" sz="1600" b="1" dirty="0">
                  <a:solidFill>
                    <a:srgbClr val="FF0000"/>
                  </a:solidFill>
                  <a:latin typeface="Franklin Gothic Demi Cond" panose="020B0603020102020204" pitchFamily="34" charset="0"/>
                </a:rPr>
                <a:t>-2,238 </a:t>
              </a:r>
            </a:p>
          </p:txBody>
        </p:sp>
        <p:sp>
          <p:nvSpPr>
            <p:cNvPr id="20" name="Title 1">
              <a:extLst>
                <a:ext uri="{FF2B5EF4-FFF2-40B4-BE49-F238E27FC236}">
                  <a16:creationId xmlns:a16="http://schemas.microsoft.com/office/drawing/2014/main" id="{8E20E5D1-3753-2C47-9BA8-ACC785C0356C}"/>
                </a:ext>
              </a:extLst>
            </p:cNvPr>
            <p:cNvSpPr txBox="1">
              <a:spLocks/>
            </p:cNvSpPr>
            <p:nvPr/>
          </p:nvSpPr>
          <p:spPr>
            <a:xfrm>
              <a:off x="10240819" y="2642464"/>
              <a:ext cx="831272" cy="369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60" baseline="0">
                  <a:solidFill>
                    <a:schemeClr val="accent1">
                      <a:lumMod val="50000"/>
                    </a:schemeClr>
                  </a:solidFill>
                  <a:latin typeface="Helvetica" pitchFamily="2" charset="0"/>
                  <a:ea typeface="+mj-ea"/>
                  <a:cs typeface="+mj-cs"/>
                </a:defRPr>
              </a:lvl1pPr>
            </a:lstStyle>
            <a:p>
              <a:r>
                <a:rPr lang="en-US" sz="1600" b="1" dirty="0">
                  <a:solidFill>
                    <a:srgbClr val="FF0000"/>
                  </a:solidFill>
                  <a:latin typeface="Franklin Gothic Demi Cond" panose="020B0603020102020204" pitchFamily="34" charset="0"/>
                </a:rPr>
                <a:t>--3,124</a:t>
              </a:r>
            </a:p>
          </p:txBody>
        </p:sp>
        <p:sp>
          <p:nvSpPr>
            <p:cNvPr id="21" name="Title 1">
              <a:extLst>
                <a:ext uri="{FF2B5EF4-FFF2-40B4-BE49-F238E27FC236}">
                  <a16:creationId xmlns:a16="http://schemas.microsoft.com/office/drawing/2014/main" id="{B44737DD-797B-E748-84E9-31E09C1E61FF}"/>
                </a:ext>
              </a:extLst>
            </p:cNvPr>
            <p:cNvSpPr txBox="1">
              <a:spLocks/>
            </p:cNvSpPr>
            <p:nvPr/>
          </p:nvSpPr>
          <p:spPr>
            <a:xfrm>
              <a:off x="9850383" y="4585436"/>
              <a:ext cx="831272" cy="369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60" baseline="0">
                  <a:solidFill>
                    <a:schemeClr val="accent1">
                      <a:lumMod val="50000"/>
                    </a:schemeClr>
                  </a:solidFill>
                  <a:latin typeface="Helvetica" pitchFamily="2" charset="0"/>
                  <a:ea typeface="+mj-ea"/>
                  <a:cs typeface="+mj-cs"/>
                </a:defRPr>
              </a:lvl1pPr>
            </a:lstStyle>
            <a:p>
              <a:r>
                <a:rPr lang="en-US" sz="1600" b="1" dirty="0">
                  <a:solidFill>
                    <a:srgbClr val="FF0000"/>
                  </a:solidFill>
                  <a:latin typeface="Franklin Gothic Demi Cond" panose="020B0603020102020204" pitchFamily="34" charset="0"/>
                </a:rPr>
                <a:t>-322</a:t>
              </a:r>
            </a:p>
          </p:txBody>
        </p:sp>
      </p:grpSp>
      <p:sp>
        <p:nvSpPr>
          <p:cNvPr id="18" name="Left Brace 17">
            <a:extLst>
              <a:ext uri="{FF2B5EF4-FFF2-40B4-BE49-F238E27FC236}">
                <a16:creationId xmlns:a16="http://schemas.microsoft.com/office/drawing/2014/main" id="{4984D85A-B77A-1C24-391A-021BBC82222A}"/>
              </a:ext>
            </a:extLst>
          </p:cNvPr>
          <p:cNvSpPr/>
          <p:nvPr/>
        </p:nvSpPr>
        <p:spPr>
          <a:xfrm rot="6634011">
            <a:off x="8451421" y="1709356"/>
            <a:ext cx="93069" cy="1292732"/>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Left Brace 21">
            <a:extLst>
              <a:ext uri="{FF2B5EF4-FFF2-40B4-BE49-F238E27FC236}">
                <a16:creationId xmlns:a16="http://schemas.microsoft.com/office/drawing/2014/main" id="{00A9D85F-C6E4-9C0E-3CAF-A672EA5BD42D}"/>
              </a:ext>
            </a:extLst>
          </p:cNvPr>
          <p:cNvSpPr/>
          <p:nvPr/>
        </p:nvSpPr>
        <p:spPr>
          <a:xfrm rot="7337949">
            <a:off x="9644829" y="2398505"/>
            <a:ext cx="93069" cy="1292732"/>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e 22">
            <a:extLst>
              <a:ext uri="{FF2B5EF4-FFF2-40B4-BE49-F238E27FC236}">
                <a16:creationId xmlns:a16="http://schemas.microsoft.com/office/drawing/2014/main" id="{A87636D5-949A-CBB7-5A6E-0CB6C3078CA2}"/>
              </a:ext>
            </a:extLst>
          </p:cNvPr>
          <p:cNvSpPr/>
          <p:nvPr/>
        </p:nvSpPr>
        <p:spPr>
          <a:xfrm rot="5701490">
            <a:off x="9352094" y="4340739"/>
            <a:ext cx="93069" cy="1292732"/>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77734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76060A-0178-E45A-6188-E468DF62D796}"/>
              </a:ext>
            </a:extLst>
          </p:cNvPr>
          <p:cNvSpPr txBox="1">
            <a:spLocks/>
          </p:cNvSpPr>
          <p:nvPr/>
        </p:nvSpPr>
        <p:spPr>
          <a:xfrm>
            <a:off x="415169" y="291495"/>
            <a:ext cx="11111245" cy="1325563"/>
          </a:xfrm>
          <a:prstGeom prst="rect">
            <a:avLst/>
          </a:prstGeom>
        </p:spPr>
        <p:txBody>
          <a:bodyPr vert="horz" lIns="91440" tIns="45720" rIns="91440" bIns="45720" rtlCol="0" anchor="ctr">
            <a:normAutofit/>
          </a:bodyPr>
          <a:lstStyle>
            <a:lvl1pPr algn="l" defTabSz="685859"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solidFill>
                  <a:srgbClr val="007088"/>
                </a:solidFill>
              </a:rPr>
              <a:t>Fall Enrollment Trend</a:t>
            </a:r>
            <a:endParaRPr lang="en-US" sz="1200" dirty="0">
              <a:solidFill>
                <a:srgbClr val="007088"/>
              </a:solidFill>
            </a:endParaRPr>
          </a:p>
        </p:txBody>
      </p:sp>
      <p:graphicFrame>
        <p:nvGraphicFramePr>
          <p:cNvPr id="5" name="Chart 4">
            <a:extLst>
              <a:ext uri="{FF2B5EF4-FFF2-40B4-BE49-F238E27FC236}">
                <a16:creationId xmlns:a16="http://schemas.microsoft.com/office/drawing/2014/main" id="{C9755BF4-1458-24AC-B7A1-CFC0E069F66F}"/>
              </a:ext>
            </a:extLst>
          </p:cNvPr>
          <p:cNvGraphicFramePr>
            <a:graphicFrameLocks/>
          </p:cNvGraphicFramePr>
          <p:nvPr>
            <p:extLst>
              <p:ext uri="{D42A27DB-BD31-4B8C-83A1-F6EECF244321}">
                <p14:modId xmlns:p14="http://schemas.microsoft.com/office/powerpoint/2010/main" val="2395242069"/>
              </p:ext>
            </p:extLst>
          </p:nvPr>
        </p:nvGraphicFramePr>
        <p:xfrm>
          <a:off x="497470" y="1617058"/>
          <a:ext cx="11028944" cy="4660452"/>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Arrow Connector 6">
            <a:extLst>
              <a:ext uri="{FF2B5EF4-FFF2-40B4-BE49-F238E27FC236}">
                <a16:creationId xmlns:a16="http://schemas.microsoft.com/office/drawing/2014/main" id="{3930C021-6C1A-5734-8B30-AE01DAE15F91}"/>
              </a:ext>
            </a:extLst>
          </p:cNvPr>
          <p:cNvCxnSpPr>
            <a:cxnSpLocks/>
          </p:cNvCxnSpPr>
          <p:nvPr/>
        </p:nvCxnSpPr>
        <p:spPr>
          <a:xfrm>
            <a:off x="5404914" y="1792551"/>
            <a:ext cx="2044558" cy="1294544"/>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8FB1F27-E1E5-5E9B-464A-09D2A369AD6A}"/>
              </a:ext>
            </a:extLst>
          </p:cNvPr>
          <p:cNvCxnSpPr>
            <a:cxnSpLocks/>
          </p:cNvCxnSpPr>
          <p:nvPr/>
        </p:nvCxnSpPr>
        <p:spPr>
          <a:xfrm>
            <a:off x="1551398" y="3213217"/>
            <a:ext cx="2094215" cy="812515"/>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ED14F7A-5D2B-F3CC-65C8-1DF046C3F90B}"/>
              </a:ext>
            </a:extLst>
          </p:cNvPr>
          <p:cNvCxnSpPr>
            <a:cxnSpLocks/>
          </p:cNvCxnSpPr>
          <p:nvPr/>
        </p:nvCxnSpPr>
        <p:spPr>
          <a:xfrm>
            <a:off x="8414535" y="4584521"/>
            <a:ext cx="2421276" cy="217735"/>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AB7AC8B-BB20-10A1-C31A-4E6ACBBC729D}"/>
              </a:ext>
            </a:extLst>
          </p:cNvPr>
          <p:cNvSpPr txBox="1"/>
          <p:nvPr/>
        </p:nvSpPr>
        <p:spPr>
          <a:xfrm>
            <a:off x="6427193" y="2178369"/>
            <a:ext cx="1006868" cy="369332"/>
          </a:xfrm>
          <a:prstGeom prst="rect">
            <a:avLst/>
          </a:prstGeom>
          <a:noFill/>
        </p:spPr>
        <p:txBody>
          <a:bodyPr wrap="square" rtlCol="0">
            <a:spAutoFit/>
          </a:bodyPr>
          <a:lstStyle/>
          <a:p>
            <a:r>
              <a:rPr lang="en-US" b="1" dirty="0">
                <a:solidFill>
                  <a:srgbClr val="FF0000"/>
                </a:solidFill>
              </a:rPr>
              <a:t>-40%</a:t>
            </a:r>
          </a:p>
        </p:txBody>
      </p:sp>
      <p:sp>
        <p:nvSpPr>
          <p:cNvPr id="14" name="TextBox 13">
            <a:extLst>
              <a:ext uri="{FF2B5EF4-FFF2-40B4-BE49-F238E27FC236}">
                <a16:creationId xmlns:a16="http://schemas.microsoft.com/office/drawing/2014/main" id="{5D684507-7B82-9D2A-1C17-50D21C63AA34}"/>
              </a:ext>
            </a:extLst>
          </p:cNvPr>
          <p:cNvSpPr txBox="1"/>
          <p:nvPr/>
        </p:nvSpPr>
        <p:spPr>
          <a:xfrm>
            <a:off x="2381892" y="3239171"/>
            <a:ext cx="1006868" cy="369332"/>
          </a:xfrm>
          <a:prstGeom prst="rect">
            <a:avLst/>
          </a:prstGeom>
          <a:noFill/>
        </p:spPr>
        <p:txBody>
          <a:bodyPr wrap="square" rtlCol="0">
            <a:spAutoFit/>
          </a:bodyPr>
          <a:lstStyle/>
          <a:p>
            <a:r>
              <a:rPr lang="en-US" b="1" dirty="0">
                <a:solidFill>
                  <a:srgbClr val="FF0000"/>
                </a:solidFill>
              </a:rPr>
              <a:t>-28%</a:t>
            </a:r>
          </a:p>
        </p:txBody>
      </p:sp>
      <p:sp>
        <p:nvSpPr>
          <p:cNvPr id="15" name="TextBox 14">
            <a:extLst>
              <a:ext uri="{FF2B5EF4-FFF2-40B4-BE49-F238E27FC236}">
                <a16:creationId xmlns:a16="http://schemas.microsoft.com/office/drawing/2014/main" id="{E2F275FA-4D39-4051-0393-0A518C2FE9D8}"/>
              </a:ext>
            </a:extLst>
          </p:cNvPr>
          <p:cNvSpPr txBox="1"/>
          <p:nvPr/>
        </p:nvSpPr>
        <p:spPr>
          <a:xfrm>
            <a:off x="9346058" y="4339467"/>
            <a:ext cx="1006868" cy="369332"/>
          </a:xfrm>
          <a:prstGeom prst="rect">
            <a:avLst/>
          </a:prstGeom>
          <a:noFill/>
        </p:spPr>
        <p:txBody>
          <a:bodyPr wrap="square" rtlCol="0">
            <a:spAutoFit/>
          </a:bodyPr>
          <a:lstStyle/>
          <a:p>
            <a:r>
              <a:rPr lang="en-US" b="1" dirty="0">
                <a:solidFill>
                  <a:srgbClr val="FF0000"/>
                </a:solidFill>
              </a:rPr>
              <a:t>-38%</a:t>
            </a:r>
          </a:p>
        </p:txBody>
      </p:sp>
    </p:spTree>
    <p:extLst>
      <p:ext uri="{BB962C8B-B14F-4D97-AF65-F5344CB8AC3E}">
        <p14:creationId xmlns:p14="http://schemas.microsoft.com/office/powerpoint/2010/main" val="308547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4E742A82-5C78-8748-AE6E-7D288D7904EE}"/>
              </a:ext>
            </a:extLst>
          </p:cNvPr>
          <p:cNvGraphicFramePr>
            <a:graphicFrameLocks/>
          </p:cNvGraphicFramePr>
          <p:nvPr>
            <p:extLst>
              <p:ext uri="{D42A27DB-BD31-4B8C-83A1-F6EECF244321}">
                <p14:modId xmlns:p14="http://schemas.microsoft.com/office/powerpoint/2010/main" val="1706692480"/>
              </p:ext>
            </p:extLst>
          </p:nvPr>
        </p:nvGraphicFramePr>
        <p:xfrm>
          <a:off x="751609" y="1934020"/>
          <a:ext cx="10504969" cy="4351165"/>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1C3FB422-8F58-EEB1-DA04-6B2B77A23547}"/>
              </a:ext>
            </a:extLst>
          </p:cNvPr>
          <p:cNvSpPr>
            <a:spLocks noGrp="1"/>
          </p:cNvSpPr>
          <p:nvPr>
            <p:ph type="title"/>
          </p:nvPr>
        </p:nvSpPr>
        <p:spPr>
          <a:xfrm>
            <a:off x="751609" y="412531"/>
            <a:ext cx="9604004" cy="956817"/>
          </a:xfrm>
        </p:spPr>
        <p:txBody>
          <a:bodyPr>
            <a:normAutofit/>
          </a:bodyPr>
          <a:lstStyle/>
          <a:p>
            <a:r>
              <a:rPr lang="en-US" sz="4400" b="1" dirty="0">
                <a:solidFill>
                  <a:srgbClr val="FFC000"/>
                </a:solidFill>
                <a:latin typeface="Franklin Gothic Demi Cond" panose="020B0603020102020204" pitchFamily="34" charset="0"/>
                <a:cs typeface="Arial" panose="020B0604020202020204" pitchFamily="34" charset="0"/>
              </a:rPr>
              <a:t>Persistence at BCC</a:t>
            </a:r>
          </a:p>
        </p:txBody>
      </p:sp>
    </p:spTree>
    <p:extLst>
      <p:ext uri="{BB962C8B-B14F-4D97-AF65-F5344CB8AC3E}">
        <p14:creationId xmlns:p14="http://schemas.microsoft.com/office/powerpoint/2010/main" val="3734319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C63A-0D8D-824D-B18A-0A860659A98A}"/>
              </a:ext>
            </a:extLst>
          </p:cNvPr>
          <p:cNvSpPr>
            <a:spLocks noGrp="1"/>
          </p:cNvSpPr>
          <p:nvPr>
            <p:ph type="title"/>
          </p:nvPr>
        </p:nvSpPr>
        <p:spPr>
          <a:xfrm>
            <a:off x="681135" y="365127"/>
            <a:ext cx="10814178" cy="928414"/>
          </a:xfrm>
        </p:spPr>
        <p:txBody>
          <a:bodyPr>
            <a:normAutofit/>
          </a:bodyPr>
          <a:lstStyle/>
          <a:p>
            <a:r>
              <a:rPr lang="en-US" sz="4000" b="1" dirty="0">
                <a:latin typeface="Franklin Gothic Demi Cond" panose="020B0603020102020204" pitchFamily="34" charset="0"/>
              </a:rPr>
              <a:t>Fall ‘20 to Spring ‘21 Persistence: First Time Students</a:t>
            </a:r>
          </a:p>
        </p:txBody>
      </p:sp>
      <p:graphicFrame>
        <p:nvGraphicFramePr>
          <p:cNvPr id="4" name="Content Placeholder 3">
            <a:extLst>
              <a:ext uri="{FF2B5EF4-FFF2-40B4-BE49-F238E27FC236}">
                <a16:creationId xmlns:a16="http://schemas.microsoft.com/office/drawing/2014/main" id="{723AF781-BED6-2345-A936-314BB156675E}"/>
              </a:ext>
            </a:extLst>
          </p:cNvPr>
          <p:cNvGraphicFramePr>
            <a:graphicFrameLocks noGrp="1"/>
          </p:cNvGraphicFramePr>
          <p:nvPr>
            <p:ph idx="1"/>
            <p:extLst>
              <p:ext uri="{D42A27DB-BD31-4B8C-83A1-F6EECF244321}">
                <p14:modId xmlns:p14="http://schemas.microsoft.com/office/powerpoint/2010/main" val="1090505160"/>
              </p:ext>
            </p:extLst>
          </p:nvPr>
        </p:nvGraphicFramePr>
        <p:xfrm>
          <a:off x="1892944" y="1293541"/>
          <a:ext cx="7538751" cy="4830227"/>
        </p:xfrm>
        <a:graphic>
          <a:graphicData uri="http://schemas.openxmlformats.org/drawingml/2006/table">
            <a:tbl>
              <a:tblPr>
                <a:tableStyleId>{5C22544A-7EE6-4342-B048-85BDC9FD1C3A}</a:tableStyleId>
              </a:tblPr>
              <a:tblGrid>
                <a:gridCol w="3889214">
                  <a:extLst>
                    <a:ext uri="{9D8B030D-6E8A-4147-A177-3AD203B41FA5}">
                      <a16:colId xmlns:a16="http://schemas.microsoft.com/office/drawing/2014/main" val="2470070628"/>
                    </a:ext>
                  </a:extLst>
                </a:gridCol>
                <a:gridCol w="3649537">
                  <a:extLst>
                    <a:ext uri="{9D8B030D-6E8A-4147-A177-3AD203B41FA5}">
                      <a16:colId xmlns:a16="http://schemas.microsoft.com/office/drawing/2014/main" val="1042766224"/>
                    </a:ext>
                  </a:extLst>
                </a:gridCol>
              </a:tblGrid>
              <a:tr h="624311">
                <a:tc>
                  <a:txBody>
                    <a:bodyPr/>
                    <a:lstStyle/>
                    <a:p>
                      <a:pPr algn="l" fontAlgn="b"/>
                      <a:r>
                        <a:rPr lang="en-US" sz="2500" b="0" i="0" u="none" strike="noStrike" dirty="0">
                          <a:solidFill>
                            <a:schemeClr val="bg1"/>
                          </a:solidFill>
                          <a:effectLst/>
                          <a:latin typeface="Franklin Gothic Medium" panose="020B0603020102020204" pitchFamily="34" charset="0"/>
                        </a:rPr>
                        <a:t>Ethnicity</a:t>
                      </a:r>
                    </a:p>
                  </a:txBody>
                  <a:tcPr marL="11716" marR="11716" marT="11716" marB="0" anchor="b">
                    <a:solidFill>
                      <a:srgbClr val="009193"/>
                    </a:solidFill>
                  </a:tcPr>
                </a:tc>
                <a:tc>
                  <a:txBody>
                    <a:bodyPr/>
                    <a:lstStyle/>
                    <a:p>
                      <a:pPr algn="ctr" fontAlgn="b"/>
                      <a:r>
                        <a:rPr lang="en-US" sz="2500" b="0" i="0" u="none" strike="noStrike" dirty="0">
                          <a:solidFill>
                            <a:schemeClr val="bg1"/>
                          </a:solidFill>
                          <a:effectLst/>
                          <a:latin typeface="Franklin Gothic Medium" panose="020B0603020102020204" pitchFamily="34" charset="0"/>
                        </a:rPr>
                        <a:t>Persistence Rate</a:t>
                      </a:r>
                    </a:p>
                  </a:txBody>
                  <a:tcPr marL="11716" marR="11716" marT="11716" marB="0" anchor="b">
                    <a:solidFill>
                      <a:srgbClr val="009193"/>
                    </a:solidFill>
                  </a:tcPr>
                </a:tc>
                <a:extLst>
                  <a:ext uri="{0D108BD9-81ED-4DB2-BD59-A6C34878D82A}">
                    <a16:rowId xmlns:a16="http://schemas.microsoft.com/office/drawing/2014/main" val="1848129057"/>
                  </a:ext>
                </a:extLst>
              </a:tr>
              <a:tr h="467324">
                <a:tc>
                  <a:txBody>
                    <a:bodyPr/>
                    <a:lstStyle/>
                    <a:p>
                      <a:pPr algn="l" fontAlgn="b"/>
                      <a:r>
                        <a:rPr lang="en-US" sz="2500" b="0" i="0" u="none" strike="noStrike">
                          <a:effectLst/>
                          <a:latin typeface="Franklin Gothic Medium" panose="020B0603020102020204" pitchFamily="34" charset="0"/>
                        </a:rPr>
                        <a:t>American Indian</a:t>
                      </a:r>
                      <a:endParaRPr lang="en-US" sz="2500" b="0" i="0" u="none" strike="noStrike">
                        <a:solidFill>
                          <a:srgbClr val="000000"/>
                        </a:solidFill>
                        <a:effectLst/>
                        <a:latin typeface="Franklin Gothic Medium" panose="020B0603020102020204" pitchFamily="34" charset="0"/>
                      </a:endParaRPr>
                    </a:p>
                  </a:txBody>
                  <a:tcPr marL="11716" marR="11716" marT="11716" marB="0" anchor="b"/>
                </a:tc>
                <a:tc>
                  <a:txBody>
                    <a:bodyPr/>
                    <a:lstStyle/>
                    <a:p>
                      <a:pPr algn="ctr" fontAlgn="b"/>
                      <a:r>
                        <a:rPr lang="en-US" sz="2500" b="0" i="0" u="none" strike="noStrike">
                          <a:effectLst/>
                          <a:latin typeface="Franklin Gothic Medium" panose="020B0603020102020204" pitchFamily="34" charset="0"/>
                        </a:rPr>
                        <a:t>33%</a:t>
                      </a:r>
                      <a:endParaRPr lang="en-US" sz="2500" b="0" i="0" u="none" strike="noStrike">
                        <a:solidFill>
                          <a:srgbClr val="000000"/>
                        </a:solidFill>
                        <a:effectLst/>
                        <a:latin typeface="Franklin Gothic Medium" panose="020B0603020102020204" pitchFamily="34" charset="0"/>
                      </a:endParaRPr>
                    </a:p>
                  </a:txBody>
                  <a:tcPr marL="11716" marR="11716" marT="11716" marB="0" anchor="b"/>
                </a:tc>
                <a:extLst>
                  <a:ext uri="{0D108BD9-81ED-4DB2-BD59-A6C34878D82A}">
                    <a16:rowId xmlns:a16="http://schemas.microsoft.com/office/drawing/2014/main" val="1771699133"/>
                  </a:ext>
                </a:extLst>
              </a:tr>
              <a:tr h="467324">
                <a:tc>
                  <a:txBody>
                    <a:bodyPr/>
                    <a:lstStyle/>
                    <a:p>
                      <a:pPr algn="l" fontAlgn="b"/>
                      <a:r>
                        <a:rPr lang="en-US" sz="2500" b="0" i="0" u="none" strike="noStrike">
                          <a:effectLst/>
                          <a:latin typeface="Franklin Gothic Medium" panose="020B0603020102020204" pitchFamily="34" charset="0"/>
                        </a:rPr>
                        <a:t>Asian</a:t>
                      </a:r>
                      <a:endParaRPr lang="en-US" sz="2500" b="0" i="0" u="none" strike="noStrike">
                        <a:solidFill>
                          <a:srgbClr val="000000"/>
                        </a:solidFill>
                        <a:effectLst/>
                        <a:latin typeface="Franklin Gothic Medium" panose="020B0603020102020204" pitchFamily="34" charset="0"/>
                      </a:endParaRPr>
                    </a:p>
                  </a:txBody>
                  <a:tcPr marL="11716" marR="11716" marT="11716" marB="0" anchor="b"/>
                </a:tc>
                <a:tc>
                  <a:txBody>
                    <a:bodyPr/>
                    <a:lstStyle/>
                    <a:p>
                      <a:pPr algn="ctr" fontAlgn="b"/>
                      <a:r>
                        <a:rPr lang="en-US" sz="2500" b="0" i="0" u="none" strike="noStrike" dirty="0">
                          <a:effectLst/>
                          <a:latin typeface="Franklin Gothic Medium" panose="020B0603020102020204" pitchFamily="34" charset="0"/>
                        </a:rPr>
                        <a:t>50%</a:t>
                      </a:r>
                      <a:endParaRPr lang="en-US" sz="2500" b="0" i="0" u="none" strike="noStrike" dirty="0">
                        <a:solidFill>
                          <a:srgbClr val="000000"/>
                        </a:solidFill>
                        <a:effectLst/>
                        <a:latin typeface="Franklin Gothic Medium" panose="020B0603020102020204" pitchFamily="34" charset="0"/>
                      </a:endParaRPr>
                    </a:p>
                  </a:txBody>
                  <a:tcPr marL="11716" marR="11716" marT="11716" marB="0" anchor="b"/>
                </a:tc>
                <a:extLst>
                  <a:ext uri="{0D108BD9-81ED-4DB2-BD59-A6C34878D82A}">
                    <a16:rowId xmlns:a16="http://schemas.microsoft.com/office/drawing/2014/main" val="2607693702"/>
                  </a:ext>
                </a:extLst>
              </a:tr>
              <a:tr h="467324">
                <a:tc>
                  <a:txBody>
                    <a:bodyPr/>
                    <a:lstStyle/>
                    <a:p>
                      <a:pPr algn="l" fontAlgn="b"/>
                      <a:r>
                        <a:rPr lang="en-US" sz="2500" b="0" i="0" u="none" strike="noStrike" dirty="0">
                          <a:effectLst/>
                          <a:latin typeface="Franklin Gothic Medium" panose="020B0603020102020204" pitchFamily="34" charset="0"/>
                        </a:rPr>
                        <a:t>Black/African American</a:t>
                      </a:r>
                      <a:endParaRPr lang="en-US" sz="2500" b="0" i="0" u="none" strike="noStrike" dirty="0">
                        <a:solidFill>
                          <a:srgbClr val="000000"/>
                        </a:solidFill>
                        <a:effectLst/>
                        <a:latin typeface="Franklin Gothic Medium" panose="020B0603020102020204" pitchFamily="34" charset="0"/>
                      </a:endParaRPr>
                    </a:p>
                  </a:txBody>
                  <a:tcPr marL="11716" marR="11716" marT="11716" marB="0" anchor="b"/>
                </a:tc>
                <a:tc>
                  <a:txBody>
                    <a:bodyPr/>
                    <a:lstStyle/>
                    <a:p>
                      <a:pPr algn="ctr" fontAlgn="b"/>
                      <a:r>
                        <a:rPr lang="en-US" sz="2500" b="0" i="0" u="none" strike="noStrike">
                          <a:effectLst/>
                          <a:latin typeface="Franklin Gothic Medium" panose="020B0603020102020204" pitchFamily="34" charset="0"/>
                        </a:rPr>
                        <a:t>43%</a:t>
                      </a:r>
                      <a:endParaRPr lang="en-US" sz="2500" b="0" i="0" u="none" strike="noStrike">
                        <a:solidFill>
                          <a:srgbClr val="000000"/>
                        </a:solidFill>
                        <a:effectLst/>
                        <a:latin typeface="Franklin Gothic Medium" panose="020B0603020102020204" pitchFamily="34" charset="0"/>
                      </a:endParaRPr>
                    </a:p>
                  </a:txBody>
                  <a:tcPr marL="11716" marR="11716" marT="11716" marB="0" anchor="b"/>
                </a:tc>
                <a:extLst>
                  <a:ext uri="{0D108BD9-81ED-4DB2-BD59-A6C34878D82A}">
                    <a16:rowId xmlns:a16="http://schemas.microsoft.com/office/drawing/2014/main" val="976447624"/>
                  </a:ext>
                </a:extLst>
              </a:tr>
              <a:tr h="467324">
                <a:tc>
                  <a:txBody>
                    <a:bodyPr/>
                    <a:lstStyle/>
                    <a:p>
                      <a:pPr algn="l" fontAlgn="b"/>
                      <a:r>
                        <a:rPr lang="en-US" sz="2500" b="0" i="0" u="none" strike="noStrike" dirty="0">
                          <a:effectLst/>
                          <a:latin typeface="Franklin Gothic Medium" panose="020B0603020102020204" pitchFamily="34" charset="0"/>
                        </a:rPr>
                        <a:t>Latinx</a:t>
                      </a:r>
                      <a:endParaRPr lang="en-US" sz="2500" b="0" i="0" u="none" strike="noStrike" dirty="0">
                        <a:solidFill>
                          <a:srgbClr val="000000"/>
                        </a:solidFill>
                        <a:effectLst/>
                        <a:latin typeface="Franklin Gothic Medium" panose="020B0603020102020204" pitchFamily="34" charset="0"/>
                      </a:endParaRPr>
                    </a:p>
                  </a:txBody>
                  <a:tcPr marL="11716" marR="11716" marT="11716" marB="0" anchor="b"/>
                </a:tc>
                <a:tc>
                  <a:txBody>
                    <a:bodyPr/>
                    <a:lstStyle/>
                    <a:p>
                      <a:pPr algn="ctr" fontAlgn="b"/>
                      <a:r>
                        <a:rPr lang="en-US" sz="2500" b="0" i="0" u="none" strike="noStrike">
                          <a:effectLst/>
                          <a:latin typeface="Franklin Gothic Medium" panose="020B0603020102020204" pitchFamily="34" charset="0"/>
                        </a:rPr>
                        <a:t>50%</a:t>
                      </a:r>
                      <a:endParaRPr lang="en-US" sz="2500" b="0" i="0" u="none" strike="noStrike">
                        <a:solidFill>
                          <a:srgbClr val="000000"/>
                        </a:solidFill>
                        <a:effectLst/>
                        <a:latin typeface="Franklin Gothic Medium" panose="020B0603020102020204" pitchFamily="34" charset="0"/>
                      </a:endParaRPr>
                    </a:p>
                  </a:txBody>
                  <a:tcPr marL="11716" marR="11716" marT="11716" marB="0" anchor="b"/>
                </a:tc>
                <a:extLst>
                  <a:ext uri="{0D108BD9-81ED-4DB2-BD59-A6C34878D82A}">
                    <a16:rowId xmlns:a16="http://schemas.microsoft.com/office/drawing/2014/main" val="550516265"/>
                  </a:ext>
                </a:extLst>
              </a:tr>
              <a:tr h="467324">
                <a:tc>
                  <a:txBody>
                    <a:bodyPr/>
                    <a:lstStyle/>
                    <a:p>
                      <a:pPr algn="l" fontAlgn="b"/>
                      <a:r>
                        <a:rPr lang="en-US" sz="2500" b="0" i="0" u="none" strike="noStrike">
                          <a:effectLst/>
                          <a:latin typeface="Franklin Gothic Medium" panose="020B0603020102020204" pitchFamily="34" charset="0"/>
                        </a:rPr>
                        <a:t>Pacific Islander</a:t>
                      </a:r>
                      <a:endParaRPr lang="en-US" sz="2500" b="0" i="0" u="none" strike="noStrike">
                        <a:solidFill>
                          <a:srgbClr val="000000"/>
                        </a:solidFill>
                        <a:effectLst/>
                        <a:latin typeface="Franklin Gothic Medium" panose="020B0603020102020204" pitchFamily="34" charset="0"/>
                      </a:endParaRPr>
                    </a:p>
                  </a:txBody>
                  <a:tcPr marL="11716" marR="11716" marT="11716" marB="0" anchor="b"/>
                </a:tc>
                <a:tc>
                  <a:txBody>
                    <a:bodyPr/>
                    <a:lstStyle/>
                    <a:p>
                      <a:pPr algn="ctr" fontAlgn="b"/>
                      <a:r>
                        <a:rPr lang="en-US" sz="2500" b="0" i="0" u="none" strike="noStrike">
                          <a:effectLst/>
                          <a:latin typeface="Franklin Gothic Medium" panose="020B0603020102020204" pitchFamily="34" charset="0"/>
                        </a:rPr>
                        <a:t>0%</a:t>
                      </a:r>
                      <a:endParaRPr lang="en-US" sz="2500" b="0" i="0" u="none" strike="noStrike">
                        <a:solidFill>
                          <a:srgbClr val="000000"/>
                        </a:solidFill>
                        <a:effectLst/>
                        <a:latin typeface="Franklin Gothic Medium" panose="020B0603020102020204" pitchFamily="34" charset="0"/>
                      </a:endParaRPr>
                    </a:p>
                  </a:txBody>
                  <a:tcPr marL="11716" marR="11716" marT="11716" marB="0" anchor="b"/>
                </a:tc>
                <a:extLst>
                  <a:ext uri="{0D108BD9-81ED-4DB2-BD59-A6C34878D82A}">
                    <a16:rowId xmlns:a16="http://schemas.microsoft.com/office/drawing/2014/main" val="852997566"/>
                  </a:ext>
                </a:extLst>
              </a:tr>
              <a:tr h="467324">
                <a:tc>
                  <a:txBody>
                    <a:bodyPr/>
                    <a:lstStyle/>
                    <a:p>
                      <a:pPr algn="l" fontAlgn="b"/>
                      <a:r>
                        <a:rPr lang="en-US" sz="2500" b="0" i="0" u="none" strike="noStrike">
                          <a:effectLst/>
                          <a:latin typeface="Franklin Gothic Medium" panose="020B0603020102020204" pitchFamily="34" charset="0"/>
                        </a:rPr>
                        <a:t>Two or More</a:t>
                      </a:r>
                      <a:endParaRPr lang="en-US" sz="2500" b="0" i="0" u="none" strike="noStrike">
                        <a:solidFill>
                          <a:srgbClr val="000000"/>
                        </a:solidFill>
                        <a:effectLst/>
                        <a:latin typeface="Franklin Gothic Medium" panose="020B0603020102020204" pitchFamily="34" charset="0"/>
                      </a:endParaRPr>
                    </a:p>
                  </a:txBody>
                  <a:tcPr marL="11716" marR="11716" marT="11716" marB="0" anchor="b"/>
                </a:tc>
                <a:tc>
                  <a:txBody>
                    <a:bodyPr/>
                    <a:lstStyle/>
                    <a:p>
                      <a:pPr algn="ctr" fontAlgn="b"/>
                      <a:r>
                        <a:rPr lang="en-US" sz="2500" b="0" i="0" u="none" strike="noStrike">
                          <a:effectLst/>
                          <a:latin typeface="Franklin Gothic Medium" panose="020B0603020102020204" pitchFamily="34" charset="0"/>
                        </a:rPr>
                        <a:t>54%</a:t>
                      </a:r>
                      <a:endParaRPr lang="en-US" sz="2500" b="0" i="0" u="none" strike="noStrike">
                        <a:solidFill>
                          <a:srgbClr val="000000"/>
                        </a:solidFill>
                        <a:effectLst/>
                        <a:latin typeface="Franklin Gothic Medium" panose="020B0603020102020204" pitchFamily="34" charset="0"/>
                      </a:endParaRPr>
                    </a:p>
                  </a:txBody>
                  <a:tcPr marL="11716" marR="11716" marT="11716" marB="0" anchor="b"/>
                </a:tc>
                <a:extLst>
                  <a:ext uri="{0D108BD9-81ED-4DB2-BD59-A6C34878D82A}">
                    <a16:rowId xmlns:a16="http://schemas.microsoft.com/office/drawing/2014/main" val="3894495568"/>
                  </a:ext>
                </a:extLst>
              </a:tr>
              <a:tr h="467324">
                <a:tc>
                  <a:txBody>
                    <a:bodyPr/>
                    <a:lstStyle/>
                    <a:p>
                      <a:pPr algn="l" fontAlgn="b"/>
                      <a:r>
                        <a:rPr lang="en-US" sz="2500" b="0" i="0" u="none" strike="noStrike" dirty="0">
                          <a:effectLst/>
                          <a:latin typeface="Franklin Gothic Medium" panose="020B0603020102020204" pitchFamily="34" charset="0"/>
                        </a:rPr>
                        <a:t>Unknown/NR</a:t>
                      </a:r>
                      <a:endParaRPr lang="en-US" sz="2500" b="0" i="0" u="none" strike="noStrike" dirty="0">
                        <a:solidFill>
                          <a:srgbClr val="000000"/>
                        </a:solidFill>
                        <a:effectLst/>
                        <a:latin typeface="Franklin Gothic Medium" panose="020B0603020102020204" pitchFamily="34" charset="0"/>
                      </a:endParaRPr>
                    </a:p>
                  </a:txBody>
                  <a:tcPr marL="11716" marR="11716" marT="11716" marB="0" anchor="b"/>
                </a:tc>
                <a:tc>
                  <a:txBody>
                    <a:bodyPr/>
                    <a:lstStyle/>
                    <a:p>
                      <a:pPr algn="ctr" fontAlgn="b"/>
                      <a:r>
                        <a:rPr lang="en-US" sz="2500" b="0" i="0" u="none" strike="noStrike">
                          <a:effectLst/>
                          <a:latin typeface="Franklin Gothic Medium" panose="020B0603020102020204" pitchFamily="34" charset="0"/>
                        </a:rPr>
                        <a:t>48%</a:t>
                      </a:r>
                      <a:endParaRPr lang="en-US" sz="2500" b="0" i="0" u="none" strike="noStrike">
                        <a:solidFill>
                          <a:srgbClr val="000000"/>
                        </a:solidFill>
                        <a:effectLst/>
                        <a:latin typeface="Franklin Gothic Medium" panose="020B0603020102020204" pitchFamily="34" charset="0"/>
                      </a:endParaRPr>
                    </a:p>
                  </a:txBody>
                  <a:tcPr marL="11716" marR="11716" marT="11716" marB="0" anchor="b"/>
                </a:tc>
                <a:extLst>
                  <a:ext uri="{0D108BD9-81ED-4DB2-BD59-A6C34878D82A}">
                    <a16:rowId xmlns:a16="http://schemas.microsoft.com/office/drawing/2014/main" val="1362393972"/>
                  </a:ext>
                </a:extLst>
              </a:tr>
              <a:tr h="467324">
                <a:tc>
                  <a:txBody>
                    <a:bodyPr/>
                    <a:lstStyle/>
                    <a:p>
                      <a:pPr algn="l" fontAlgn="b"/>
                      <a:r>
                        <a:rPr lang="en-US" sz="2500" b="0" i="0" u="none" strike="noStrike">
                          <a:effectLst/>
                          <a:latin typeface="Franklin Gothic Medium" panose="020B0603020102020204" pitchFamily="34" charset="0"/>
                        </a:rPr>
                        <a:t>White</a:t>
                      </a:r>
                      <a:endParaRPr lang="en-US" sz="2500" b="0" i="0" u="none" strike="noStrike">
                        <a:solidFill>
                          <a:srgbClr val="000000"/>
                        </a:solidFill>
                        <a:effectLst/>
                        <a:latin typeface="Franklin Gothic Medium" panose="020B0603020102020204" pitchFamily="34" charset="0"/>
                      </a:endParaRPr>
                    </a:p>
                  </a:txBody>
                  <a:tcPr marL="11716" marR="11716" marT="11716" marB="0" anchor="b"/>
                </a:tc>
                <a:tc>
                  <a:txBody>
                    <a:bodyPr/>
                    <a:lstStyle/>
                    <a:p>
                      <a:pPr algn="ctr" fontAlgn="b"/>
                      <a:r>
                        <a:rPr lang="en-US" sz="2500" b="0" i="0" u="none" strike="noStrike">
                          <a:effectLst/>
                          <a:latin typeface="Franklin Gothic Medium" panose="020B0603020102020204" pitchFamily="34" charset="0"/>
                        </a:rPr>
                        <a:t>57%</a:t>
                      </a:r>
                      <a:endParaRPr lang="en-US" sz="2500" b="0" i="0" u="none" strike="noStrike">
                        <a:solidFill>
                          <a:srgbClr val="000000"/>
                        </a:solidFill>
                        <a:effectLst/>
                        <a:latin typeface="Franklin Gothic Medium" panose="020B0603020102020204" pitchFamily="34" charset="0"/>
                      </a:endParaRPr>
                    </a:p>
                  </a:txBody>
                  <a:tcPr marL="11716" marR="11716" marT="11716" marB="0" anchor="b"/>
                </a:tc>
                <a:extLst>
                  <a:ext uri="{0D108BD9-81ED-4DB2-BD59-A6C34878D82A}">
                    <a16:rowId xmlns:a16="http://schemas.microsoft.com/office/drawing/2014/main" val="1399518050"/>
                  </a:ext>
                </a:extLst>
              </a:tr>
              <a:tr h="467324">
                <a:tc>
                  <a:txBody>
                    <a:bodyPr/>
                    <a:lstStyle/>
                    <a:p>
                      <a:pPr algn="l" fontAlgn="b"/>
                      <a:r>
                        <a:rPr lang="en-US" sz="2500" b="0" i="0" u="none" strike="noStrike" dirty="0">
                          <a:solidFill>
                            <a:schemeClr val="bg1"/>
                          </a:solidFill>
                          <a:effectLst/>
                          <a:latin typeface="Franklin Gothic Medium" panose="020B0603020102020204" pitchFamily="34" charset="0"/>
                        </a:rPr>
                        <a:t>Overall</a:t>
                      </a:r>
                    </a:p>
                  </a:txBody>
                  <a:tcPr marL="11716" marR="11716" marT="11716" marB="0" anchor="b">
                    <a:solidFill>
                      <a:srgbClr val="009193"/>
                    </a:solidFill>
                  </a:tcPr>
                </a:tc>
                <a:tc>
                  <a:txBody>
                    <a:bodyPr/>
                    <a:lstStyle/>
                    <a:p>
                      <a:pPr algn="ctr" fontAlgn="b"/>
                      <a:r>
                        <a:rPr lang="en-US" sz="2500" b="0" i="0" u="none" strike="noStrike" dirty="0">
                          <a:solidFill>
                            <a:schemeClr val="bg1"/>
                          </a:solidFill>
                          <a:effectLst/>
                          <a:latin typeface="Franklin Gothic Medium" panose="020B0603020102020204" pitchFamily="34" charset="0"/>
                        </a:rPr>
                        <a:t>51%</a:t>
                      </a:r>
                    </a:p>
                  </a:txBody>
                  <a:tcPr marL="11716" marR="11716" marT="11716" marB="0" anchor="b">
                    <a:solidFill>
                      <a:srgbClr val="009193"/>
                    </a:solidFill>
                  </a:tcPr>
                </a:tc>
                <a:extLst>
                  <a:ext uri="{0D108BD9-81ED-4DB2-BD59-A6C34878D82A}">
                    <a16:rowId xmlns:a16="http://schemas.microsoft.com/office/drawing/2014/main" val="1772528159"/>
                  </a:ext>
                </a:extLst>
              </a:tr>
            </a:tbl>
          </a:graphicData>
        </a:graphic>
      </p:graphicFrame>
    </p:spTree>
    <p:extLst>
      <p:ext uri="{BB962C8B-B14F-4D97-AF65-F5344CB8AC3E}">
        <p14:creationId xmlns:p14="http://schemas.microsoft.com/office/powerpoint/2010/main" val="2125116986"/>
      </p:ext>
    </p:extLst>
  </p:cSld>
  <p:clrMapOvr>
    <a:masterClrMapping/>
  </p:clrMapOvr>
</p:sld>
</file>

<file path=ppt/theme/theme1.xml><?xml version="1.0" encoding="utf-8"?>
<a:theme xmlns:a="http://schemas.openxmlformats.org/drawingml/2006/main" name="Peralta - 2021 Light">
  <a:themeElements>
    <a:clrScheme name="Custom 3">
      <a:dk1>
        <a:srgbClr val="999999"/>
      </a:dk1>
      <a:lt1>
        <a:srgbClr val="EDEAE0"/>
      </a:lt1>
      <a:dk2>
        <a:srgbClr val="000000"/>
      </a:dk2>
      <a:lt2>
        <a:srgbClr val="F2DD85"/>
      </a:lt2>
      <a:accent1>
        <a:srgbClr val="007088"/>
      </a:accent1>
      <a:accent2>
        <a:srgbClr val="937D4E"/>
      </a:accent2>
      <a:accent3>
        <a:srgbClr val="7FAE49"/>
      </a:accent3>
      <a:accent4>
        <a:srgbClr val="41B8C8"/>
      </a:accent4>
      <a:accent5>
        <a:srgbClr val="6C41AE"/>
      </a:accent5>
      <a:accent6>
        <a:srgbClr val="AE494D"/>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F5826C9-E45D-C24D-ADFA-49BE4C54F9E2}" vid="{2F115936-9F68-B44A-BD1B-A3E9C1367E42}"/>
    </a:ext>
  </a:extLst>
</a:theme>
</file>

<file path=ppt/theme/theme2.xml><?xml version="1.0" encoding="utf-8"?>
<a:theme xmlns:a="http://schemas.openxmlformats.org/drawingml/2006/main" name="1_Peralta 2021">
  <a:themeElements>
    <a:clrScheme name="Peralta 2021">
      <a:dk1>
        <a:srgbClr val="000000"/>
      </a:dk1>
      <a:lt1>
        <a:srgbClr val="FFFFFF"/>
      </a:lt1>
      <a:dk2>
        <a:srgbClr val="103459"/>
      </a:dk2>
      <a:lt2>
        <a:srgbClr val="E7E6E6"/>
      </a:lt2>
      <a:accent1>
        <a:srgbClr val="0E4C90"/>
      </a:accent1>
      <a:accent2>
        <a:srgbClr val="D15E14"/>
      </a:accent2>
      <a:accent3>
        <a:srgbClr val="AA9767"/>
      </a:accent3>
      <a:accent4>
        <a:srgbClr val="1D8649"/>
      </a:accent4>
      <a:accent5>
        <a:srgbClr val="416BA9"/>
      </a:accent5>
      <a:accent6>
        <a:srgbClr val="101820"/>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F5826C9-E45D-C24D-ADFA-49BE4C54F9E2}" vid="{66F4F8FE-955B-F540-8685-A1B3D72FC871}"/>
    </a:ext>
  </a:extLst>
</a:theme>
</file>

<file path=ppt/theme/theme3.xml><?xml version="1.0" encoding="utf-8"?>
<a:theme xmlns:a="http://schemas.openxmlformats.org/drawingml/2006/main" name="2_Peralta 2021">
  <a:themeElements>
    <a:clrScheme name="Peralta 2021">
      <a:dk1>
        <a:srgbClr val="000000"/>
      </a:dk1>
      <a:lt1>
        <a:srgbClr val="FFFFFF"/>
      </a:lt1>
      <a:dk2>
        <a:srgbClr val="103459"/>
      </a:dk2>
      <a:lt2>
        <a:srgbClr val="E7E6E6"/>
      </a:lt2>
      <a:accent1>
        <a:srgbClr val="0E4C90"/>
      </a:accent1>
      <a:accent2>
        <a:srgbClr val="D15E14"/>
      </a:accent2>
      <a:accent3>
        <a:srgbClr val="AA9767"/>
      </a:accent3>
      <a:accent4>
        <a:srgbClr val="1D8649"/>
      </a:accent4>
      <a:accent5>
        <a:srgbClr val="416BA9"/>
      </a:accent5>
      <a:accent6>
        <a:srgbClr val="101820"/>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F5826C9-E45D-C24D-ADFA-49BE4C54F9E2}" vid="{BFFC9857-B7EF-9949-9DCF-CC776603F91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Peralta - 2021 Light</Template>
  <TotalTime>12320</TotalTime>
  <Words>2404</Words>
  <Application>Microsoft Macintosh PowerPoint</Application>
  <PresentationFormat>Widescreen</PresentationFormat>
  <Paragraphs>579</Paragraphs>
  <Slides>36</Slides>
  <Notes>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36</vt:i4>
      </vt:variant>
    </vt:vector>
  </HeadingPairs>
  <TitlesOfParts>
    <vt:vector size="50" baseType="lpstr">
      <vt:lpstr>Arial</vt:lpstr>
      <vt:lpstr>ArialMT</vt:lpstr>
      <vt:lpstr>Calibri</vt:lpstr>
      <vt:lpstr>Century Gothic</vt:lpstr>
      <vt:lpstr>Franklin Gothic Demi Cond</vt:lpstr>
      <vt:lpstr>Franklin Gothic Medium</vt:lpstr>
      <vt:lpstr>Franklin Gothic Medium Cond</vt:lpstr>
      <vt:lpstr>Garamond</vt:lpstr>
      <vt:lpstr>Helvetica</vt:lpstr>
      <vt:lpstr>Palatino Linotype</vt:lpstr>
      <vt:lpstr>Zapf Dingbats</vt:lpstr>
      <vt:lpstr>Peralta - 2021 Light</vt:lpstr>
      <vt:lpstr>1_Peralta 2021</vt:lpstr>
      <vt:lpstr>2_Peralta 2021</vt:lpstr>
      <vt:lpstr>PowerPoint Presentation</vt:lpstr>
      <vt:lpstr>PowerPoint Presentation</vt:lpstr>
      <vt:lpstr>PowerPoint Presentation</vt:lpstr>
      <vt:lpstr>DUAL ENROLLMENT</vt:lpstr>
      <vt:lpstr>PowerPoint Presentation</vt:lpstr>
      <vt:lpstr>Spring Census Trend</vt:lpstr>
      <vt:lpstr>PowerPoint Presentation</vt:lpstr>
      <vt:lpstr>Persistence at BCC</vt:lpstr>
      <vt:lpstr>Fall ‘20 to Spring ‘21 Persistence: First Time Students</vt:lpstr>
      <vt:lpstr>COURSE SUCCESS, RETENTION, WITHDRAWAL RATES</vt:lpstr>
      <vt:lpstr>Course Success &amp; Retention: 2020-21</vt:lpstr>
      <vt:lpstr>Course Success &amp; Retention: 2020-21</vt:lpstr>
      <vt:lpstr>Spring 2021 Drops: Units Taken/Earned</vt:lpstr>
      <vt:lpstr>PowerPoint Presentation</vt:lpstr>
      <vt:lpstr>PowerPoint Presentation</vt:lpstr>
      <vt:lpstr>PowerPoint Presentation</vt:lpstr>
      <vt:lpstr>Overview of Research</vt:lpstr>
      <vt:lpstr>Preliminary Strategic Priorities for EMP</vt:lpstr>
      <vt:lpstr>Student Success: Key Takeaways from Research</vt:lpstr>
      <vt:lpstr>Student Success: Key Takeaways from Research</vt:lpstr>
      <vt:lpstr>Service Area Feeder School Demographics</vt:lpstr>
      <vt:lpstr>PowerPoint Presentation</vt:lpstr>
      <vt:lpstr>Service Area Enrollment Pipeline</vt:lpstr>
      <vt:lpstr>Service Area Enrollment Pipeline</vt:lpstr>
      <vt:lpstr>Diversity, Equity,  Inclusion &amp;  the Global Community</vt:lpstr>
      <vt:lpstr>Diversity, Equity, Inclusion &amp; the Global Community</vt:lpstr>
      <vt:lpstr>Living Wage</vt:lpstr>
      <vt:lpstr>Median Wage</vt:lpstr>
      <vt:lpstr>PowerPoint Presentation</vt:lpstr>
      <vt:lpstr>PowerPoint Presentation</vt:lpstr>
      <vt:lpstr>PowerPoint Presentation</vt:lpstr>
      <vt:lpstr>Employment Wages: Career Education</vt:lpstr>
      <vt:lpstr>Employment Wages: Career Education</vt:lpstr>
      <vt:lpstr>Employment Wages: Arts/Humanities/Social Sciences</vt:lpstr>
      <vt:lpstr>Employment Wages: STEM</vt:lpstr>
      <vt:lpstr>Student Success: Key Takeaways from Research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Phoumy Sayavong</dc:creator>
  <cp:lastModifiedBy>Phoumy Sayavong</cp:lastModifiedBy>
  <cp:revision>38</cp:revision>
  <dcterms:created xsi:type="dcterms:W3CDTF">2022-02-07T19:10:08Z</dcterms:created>
  <dcterms:modified xsi:type="dcterms:W3CDTF">2022-09-13T19:08:36Z</dcterms:modified>
</cp:coreProperties>
</file>