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28"/>
  </p:notesMasterIdLst>
  <p:sldIdLst>
    <p:sldId id="256" r:id="rId4"/>
    <p:sldId id="262" r:id="rId5"/>
    <p:sldId id="265" r:id="rId6"/>
    <p:sldId id="358" r:id="rId7"/>
    <p:sldId id="268" r:id="rId8"/>
    <p:sldId id="270" r:id="rId9"/>
    <p:sldId id="274" r:id="rId10"/>
    <p:sldId id="279" r:id="rId11"/>
    <p:sldId id="280" r:id="rId12"/>
    <p:sldId id="282" r:id="rId13"/>
    <p:sldId id="284" r:id="rId14"/>
    <p:sldId id="287" r:id="rId15"/>
    <p:sldId id="288" r:id="rId16"/>
    <p:sldId id="291" r:id="rId17"/>
    <p:sldId id="292" r:id="rId18"/>
    <p:sldId id="296" r:id="rId19"/>
    <p:sldId id="294" r:id="rId20"/>
    <p:sldId id="295" r:id="rId21"/>
    <p:sldId id="299" r:id="rId22"/>
    <p:sldId id="310" r:id="rId23"/>
    <p:sldId id="303" r:id="rId24"/>
    <p:sldId id="319" r:id="rId25"/>
    <p:sldId id="320" r:id="rId26"/>
    <p:sldId id="32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007088"/>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2"/>
    <p:restoredTop sz="93253"/>
  </p:normalViewPr>
  <p:slideViewPr>
    <p:cSldViewPr snapToGrid="0">
      <p:cViewPr varScale="1">
        <p:scale>
          <a:sx n="131" d="100"/>
          <a:sy n="131" d="100"/>
        </p:scale>
        <p:origin x="11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psayavong\Documents\EDUCATION%20MASTER%20PLAN\EMP%202023-27\EMP%20Research%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psayavong\Documents\EDUCATION%20MASTER%20PLAN\EMP%202023-27\EMP%20Research%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Total Alameda County Students Enroll in CA Community College</c:v>
                </c:pt>
              </c:strCache>
            </c:strRef>
          </c:tx>
          <c:spPr>
            <a:solidFill>
              <a:srgbClr val="0070C0"/>
            </a:solidFill>
            <a:ln>
              <a:noFill/>
            </a:ln>
            <a:effectLst/>
          </c:spPr>
          <c:invertIfNegative val="0"/>
          <c:dLbls>
            <c:delete val="1"/>
          </c:dLbls>
          <c:cat>
            <c:strRef>
              <c:f>Sheet1!$A$2:$A$5</c:f>
              <c:strCache>
                <c:ptCount val="4"/>
                <c:pt idx="0">
                  <c:v>2014-2015</c:v>
                </c:pt>
                <c:pt idx="1">
                  <c:v>2015-2016</c:v>
                </c:pt>
                <c:pt idx="2">
                  <c:v>2016-2017</c:v>
                </c:pt>
                <c:pt idx="3">
                  <c:v>2017-2018</c:v>
                </c:pt>
              </c:strCache>
            </c:strRef>
          </c:cat>
          <c:val>
            <c:numRef>
              <c:f>Sheet1!$B$2:$B$5</c:f>
              <c:numCache>
                <c:formatCode>#,##0</c:formatCode>
                <c:ptCount val="4"/>
                <c:pt idx="0">
                  <c:v>4911</c:v>
                </c:pt>
                <c:pt idx="1">
                  <c:v>4809</c:v>
                </c:pt>
                <c:pt idx="2">
                  <c:v>4516</c:v>
                </c:pt>
                <c:pt idx="3">
                  <c:v>4566</c:v>
                </c:pt>
              </c:numCache>
            </c:numRef>
          </c:val>
          <c:extLst>
            <c:ext xmlns:c16="http://schemas.microsoft.com/office/drawing/2014/chart" uri="{C3380CC4-5D6E-409C-BE32-E72D297353CC}">
              <c16:uniqueId val="{00000000-3566-CD42-969A-FE77CA8AA57F}"/>
            </c:ext>
          </c:extLst>
        </c:ser>
        <c:ser>
          <c:idx val="1"/>
          <c:order val="1"/>
          <c:tx>
            <c:strRef>
              <c:f>Sheet1!$C$1</c:f>
              <c:strCache>
                <c:ptCount val="1"/>
                <c:pt idx="0">
                  <c:v>Total Albany, Emeryville, Berkeley, and Oakland Students Enrolled in CA Community College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2014-2015</c:v>
                </c:pt>
                <c:pt idx="1">
                  <c:v>2015-2016</c:v>
                </c:pt>
                <c:pt idx="2">
                  <c:v>2016-2017</c:v>
                </c:pt>
                <c:pt idx="3">
                  <c:v>2017-2018</c:v>
                </c:pt>
              </c:strCache>
            </c:strRef>
          </c:cat>
          <c:val>
            <c:numRef>
              <c:f>Sheet1!$C$2:$C$5</c:f>
              <c:numCache>
                <c:formatCode>General</c:formatCode>
                <c:ptCount val="4"/>
                <c:pt idx="0">
                  <c:v>902</c:v>
                </c:pt>
                <c:pt idx="1">
                  <c:v>879</c:v>
                </c:pt>
                <c:pt idx="2">
                  <c:v>900</c:v>
                </c:pt>
                <c:pt idx="3">
                  <c:v>817</c:v>
                </c:pt>
              </c:numCache>
            </c:numRef>
          </c:val>
          <c:extLst>
            <c:ext xmlns:c16="http://schemas.microsoft.com/office/drawing/2014/chart" uri="{C3380CC4-5D6E-409C-BE32-E72D297353CC}">
              <c16:uniqueId val="{00000001-3566-CD42-969A-FE77CA8AA57F}"/>
            </c:ext>
          </c:extLst>
        </c:ser>
        <c:dLbls>
          <c:dLblPos val="inEnd"/>
          <c:showLegendKey val="0"/>
          <c:showVal val="1"/>
          <c:showCatName val="0"/>
          <c:showSerName val="0"/>
          <c:showPercent val="0"/>
          <c:showBubbleSize val="0"/>
        </c:dLbls>
        <c:gapWidth val="150"/>
        <c:overlap val="100"/>
        <c:axId val="1450380239"/>
        <c:axId val="1344930367"/>
      </c:barChart>
      <c:catAx>
        <c:axId val="145038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4930367"/>
        <c:crosses val="autoZero"/>
        <c:auto val="1"/>
        <c:lblAlgn val="ctr"/>
        <c:lblOffset val="100"/>
        <c:noMultiLvlLbl val="0"/>
      </c:catAx>
      <c:valAx>
        <c:axId val="13449303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50380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Sheet1!$G$2</c:f>
              <c:strCache>
                <c:ptCount val="1"/>
                <c:pt idx="0">
                  <c:v>African American</c:v>
                </c:pt>
              </c:strCache>
            </c:strRef>
          </c:tx>
          <c:spPr>
            <a:ln w="28575" cap="rnd">
              <a:solidFill>
                <a:schemeClr val="accent1"/>
              </a:solidFill>
              <a:round/>
            </a:ln>
            <a:effectLst/>
          </c:spPr>
          <c:marker>
            <c:symbol val="none"/>
          </c:marker>
          <c:dLbls>
            <c:dLbl>
              <c:idx val="0"/>
              <c:layout>
                <c:manualLayout>
                  <c:x val="-4.9895153907029914E-2"/>
                  <c:y val="-3.9914744464026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2D-DC4E-ADCE-B96B15031277}"/>
                </c:ext>
              </c:extLst>
            </c:dLbl>
            <c:dLbl>
              <c:idx val="1"/>
              <c:layout>
                <c:manualLayout>
                  <c:x val="-2.3618974711763763E-2"/>
                  <c:y val="-1.78502754919817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2D-DC4E-ADCE-B96B15031277}"/>
                </c:ext>
              </c:extLst>
            </c:dLbl>
            <c:dLbl>
              <c:idx val="2"/>
              <c:layout>
                <c:manualLayout>
                  <c:x val="-4.9895153907029914E-2"/>
                  <c:y val="2.2479337760238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2D-DC4E-ADCE-B96B15031277}"/>
                </c:ext>
              </c:extLst>
            </c:dLbl>
            <c:dLbl>
              <c:idx val="3"/>
              <c:layout>
                <c:manualLayout>
                  <c:x val="-1.2842223957874391E-3"/>
                  <c:y val="-2.9515730759982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Sheet1!$H$2:$K$2</c:f>
              <c:numCache>
                <c:formatCode>0%</c:formatCode>
                <c:ptCount val="4"/>
                <c:pt idx="0">
                  <c:v>0.75</c:v>
                </c:pt>
                <c:pt idx="1">
                  <c:v>0.66</c:v>
                </c:pt>
                <c:pt idx="2">
                  <c:v>0.69</c:v>
                </c:pt>
                <c:pt idx="3">
                  <c:v>0.75</c:v>
                </c:pt>
              </c:numCache>
            </c:numRef>
          </c:val>
          <c:smooth val="0"/>
          <c:extLst>
            <c:ext xmlns:c16="http://schemas.microsoft.com/office/drawing/2014/chart" uri="{C3380CC4-5D6E-409C-BE32-E72D297353CC}">
              <c16:uniqueId val="{00000004-882D-DC4E-ADCE-B96B15031277}"/>
            </c:ext>
          </c:extLst>
        </c:ser>
        <c:ser>
          <c:idx val="1"/>
          <c:order val="1"/>
          <c:tx>
            <c:strRef>
              <c:f>Sheet1!$G$3</c:f>
              <c:strCache>
                <c:ptCount val="1"/>
                <c:pt idx="0">
                  <c:v>Am Indian or Alaska Native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Sheet1!$H$3:$K$3</c:f>
              <c:numCache>
                <c:formatCode>0%</c:formatCode>
                <c:ptCount val="4"/>
                <c:pt idx="0">
                  <c:v>0</c:v>
                </c:pt>
                <c:pt idx="1">
                  <c:v>0</c:v>
                </c:pt>
                <c:pt idx="2">
                  <c:v>0</c:v>
                </c:pt>
                <c:pt idx="3">
                  <c:v>0</c:v>
                </c:pt>
              </c:numCache>
            </c:numRef>
          </c:val>
          <c:smooth val="0"/>
          <c:extLst>
            <c:ext xmlns:c16="http://schemas.microsoft.com/office/drawing/2014/chart" uri="{C3380CC4-5D6E-409C-BE32-E72D297353CC}">
              <c16:uniqueId val="{00000005-882D-DC4E-ADCE-B96B15031277}"/>
            </c:ext>
          </c:extLst>
        </c:ser>
        <c:ser>
          <c:idx val="2"/>
          <c:order val="2"/>
          <c:tx>
            <c:strRef>
              <c:f>Sheet1!$G$4</c:f>
              <c:strCache>
                <c:ptCount val="1"/>
                <c:pt idx="0">
                  <c:v>Asian</c:v>
                </c:pt>
              </c:strCache>
            </c:strRef>
          </c:tx>
          <c:spPr>
            <a:ln w="28575" cap="rnd">
              <a:solidFill>
                <a:schemeClr val="accent3"/>
              </a:solidFill>
              <a:round/>
            </a:ln>
            <a:effectLst/>
          </c:spPr>
          <c:marker>
            <c:symbol val="none"/>
          </c:marker>
          <c:dLbls>
            <c:dLbl>
              <c:idx val="0"/>
              <c:layout>
                <c:manualLayout>
                  <c:x val="-4.0698491188686771E-2"/>
                  <c:y val="1.9012999858890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2D-DC4E-ADCE-B96B15031277}"/>
                </c:ext>
              </c:extLst>
            </c:dLbl>
            <c:dLbl>
              <c:idx val="1"/>
              <c:layout>
                <c:manualLayout>
                  <c:x val="-1.9444372604496999E-2"/>
                  <c:y val="9.17706135882083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2D-DC4E-ADCE-B96B15031277}"/>
                </c:ext>
              </c:extLst>
            </c:dLbl>
            <c:dLbl>
              <c:idx val="2"/>
              <c:layout>
                <c:manualLayout>
                  <c:x val="-2.2305165752000457E-2"/>
                  <c:y val="1.68131035214990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2D-DC4E-ADCE-B96B15031277}"/>
                </c:ext>
              </c:extLst>
            </c:dLbl>
            <c:dLbl>
              <c:idx val="3"/>
              <c:layout>
                <c:manualLayout>
                  <c:x val="1.3167676161608848E-2"/>
                  <c:y val="1.2080324056193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Sheet1!$H$4:$K$4</c:f>
              <c:numCache>
                <c:formatCode>0%</c:formatCode>
                <c:ptCount val="4"/>
                <c:pt idx="0">
                  <c:v>0.74</c:v>
                </c:pt>
                <c:pt idx="1">
                  <c:v>0.72</c:v>
                </c:pt>
                <c:pt idx="2">
                  <c:v>0.72</c:v>
                </c:pt>
                <c:pt idx="3">
                  <c:v>0.76</c:v>
                </c:pt>
              </c:numCache>
            </c:numRef>
          </c:val>
          <c:smooth val="0"/>
          <c:extLst>
            <c:ext xmlns:c16="http://schemas.microsoft.com/office/drawing/2014/chart" uri="{C3380CC4-5D6E-409C-BE32-E72D297353CC}">
              <c16:uniqueId val="{0000000A-882D-DC4E-ADCE-B96B15031277}"/>
            </c:ext>
          </c:extLst>
        </c:ser>
        <c:ser>
          <c:idx val="3"/>
          <c:order val="3"/>
          <c:tx>
            <c:strRef>
              <c:f>Sheet1!$G$5</c:f>
              <c:strCache>
                <c:ptCount val="1"/>
                <c:pt idx="0">
                  <c:v>Filipino</c:v>
                </c:pt>
              </c:strCache>
            </c:strRef>
          </c:tx>
          <c:spPr>
            <a:ln w="28575" cap="rnd">
              <a:solidFill>
                <a:schemeClr val="accent4"/>
              </a:solidFill>
              <a:round/>
            </a:ln>
            <a:effectLst/>
          </c:spPr>
          <c:marker>
            <c:symbol val="none"/>
          </c:marker>
          <c:dLbls>
            <c:dLbl>
              <c:idx val="0"/>
              <c:layout>
                <c:manualLayout>
                  <c:x val="-2.2305165752000457E-2"/>
                  <c:y val="5.14764825349793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2D-DC4E-ADCE-B96B15031277}"/>
                </c:ext>
              </c:extLst>
            </c:dLbl>
            <c:dLbl>
              <c:idx val="1"/>
              <c:layout>
                <c:manualLayout>
                  <c:x val="-2.2305165752000457E-2"/>
                  <c:y val="4.6743703069674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2D-DC4E-ADCE-B96B15031277}"/>
                </c:ext>
              </c:extLst>
            </c:dLbl>
            <c:dLbl>
              <c:idx val="2"/>
              <c:layout>
                <c:manualLayout>
                  <c:x val="-1.836373887271063E-2"/>
                  <c:y val="2.2479337760238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2D-DC4E-ADCE-B96B15031277}"/>
                </c:ext>
              </c:extLst>
            </c:dLbl>
            <c:dLbl>
              <c:idx val="3"/>
              <c:layout>
                <c:manualLayout>
                  <c:x val="-1.7049929912947129E-2"/>
                  <c:y val="-8.71770335189416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Sheet1!$H$5:$K$5</c:f>
              <c:numCache>
                <c:formatCode>0%</c:formatCode>
                <c:ptCount val="4"/>
                <c:pt idx="0">
                  <c:v>0.67</c:v>
                </c:pt>
                <c:pt idx="1">
                  <c:v>0.63</c:v>
                </c:pt>
                <c:pt idx="2">
                  <c:v>0</c:v>
                </c:pt>
                <c:pt idx="3">
                  <c:v>0.7</c:v>
                </c:pt>
              </c:numCache>
            </c:numRef>
          </c:val>
          <c:smooth val="0"/>
          <c:extLst>
            <c:ext xmlns:c16="http://schemas.microsoft.com/office/drawing/2014/chart" uri="{C3380CC4-5D6E-409C-BE32-E72D297353CC}">
              <c16:uniqueId val="{0000000F-882D-DC4E-ADCE-B96B15031277}"/>
            </c:ext>
          </c:extLst>
        </c:ser>
        <c:ser>
          <c:idx val="4"/>
          <c:order val="4"/>
          <c:tx>
            <c:strRef>
              <c:f>Sheet1!$G$6</c:f>
              <c:strCache>
                <c:ptCount val="1"/>
                <c:pt idx="0">
                  <c:v>Latinx</c:v>
                </c:pt>
              </c:strCache>
            </c:strRef>
          </c:tx>
          <c:spPr>
            <a:ln w="28575" cap="rnd">
              <a:solidFill>
                <a:schemeClr val="accent5"/>
              </a:solidFill>
              <a:round/>
            </a:ln>
            <a:effectLst/>
          </c:spPr>
          <c:marker>
            <c:symbol val="none"/>
          </c:marker>
          <c:dLbls>
            <c:dLbl>
              <c:idx val="0"/>
              <c:layout>
                <c:manualLayout>
                  <c:x val="-9.1670761543673797E-3"/>
                  <c:y val="-4.6847420266722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2D-DC4E-ADCE-B96B15031277}"/>
                </c:ext>
              </c:extLst>
            </c:dLbl>
            <c:dLbl>
              <c:idx val="3"/>
              <c:layout>
                <c:manualLayout>
                  <c:x val="-2.493278367152707E-2"/>
                  <c:y val="-6.4179109773462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Sheet1!$H$6:$K$6</c:f>
              <c:numCache>
                <c:formatCode>0%</c:formatCode>
                <c:ptCount val="4"/>
                <c:pt idx="0">
                  <c:v>0.76</c:v>
                </c:pt>
                <c:pt idx="1">
                  <c:v>0.81</c:v>
                </c:pt>
                <c:pt idx="2">
                  <c:v>0.72</c:v>
                </c:pt>
                <c:pt idx="3">
                  <c:v>0.82</c:v>
                </c:pt>
              </c:numCache>
            </c:numRef>
          </c:val>
          <c:smooth val="0"/>
          <c:extLst>
            <c:ext xmlns:c16="http://schemas.microsoft.com/office/drawing/2014/chart" uri="{C3380CC4-5D6E-409C-BE32-E72D297353CC}">
              <c16:uniqueId val="{00000012-882D-DC4E-ADCE-B96B15031277}"/>
            </c:ext>
          </c:extLst>
        </c:ser>
        <c:ser>
          <c:idx val="5"/>
          <c:order val="5"/>
          <c:tx>
            <c:strRef>
              <c:f>Sheet1!$G$7</c:f>
              <c:strCache>
                <c:ptCount val="1"/>
                <c:pt idx="0">
                  <c:v>Pacific Islander</c:v>
                </c:pt>
              </c:strCache>
            </c:strRef>
          </c:tx>
          <c:spPr>
            <a:ln w="28575" cap="rnd">
              <a:solidFill>
                <a:schemeClr val="accent6"/>
              </a:solidFill>
              <a:round/>
            </a:ln>
            <a:effectLst/>
          </c:spPr>
          <c:marker>
            <c:symbol val="none"/>
          </c:marker>
          <c:dLbls>
            <c:dLbl>
              <c:idx val="0"/>
              <c:layout>
                <c:manualLayout>
                  <c:x val="-1.8363738872710544E-2"/>
                  <c:y val="2.5945675661586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2D-DC4E-ADCE-B96B15031277}"/>
                </c:ext>
              </c:extLst>
            </c:dLbl>
            <c:dLbl>
              <c:idx val="1"/>
              <c:layout>
                <c:manualLayout>
                  <c:x val="-2.3618974711763763E-2"/>
                  <c:y val="-8.7177033518941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82D-DC4E-ADCE-B96B15031277}"/>
                </c:ext>
              </c:extLst>
            </c:dLbl>
            <c:dLbl>
              <c:idx val="2"/>
              <c:layout>
                <c:manualLayout>
                  <c:x val="5.284822403028906E-3"/>
                  <c:y val="-2.2583054957286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82D-DC4E-ADCE-B96B15031277}"/>
                </c:ext>
              </c:extLst>
            </c:dLbl>
            <c:dLbl>
              <c:idx val="3"/>
              <c:layout>
                <c:manualLayout>
                  <c:x val="-1.7049929912947129E-2"/>
                  <c:y val="8.61398615484595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Sheet1!$H$7:$K$7</c:f>
              <c:numCache>
                <c:formatCode>0%</c:formatCode>
                <c:ptCount val="4"/>
                <c:pt idx="0">
                  <c:v>0.63</c:v>
                </c:pt>
                <c:pt idx="1">
                  <c:v>0.75</c:v>
                </c:pt>
                <c:pt idx="2">
                  <c:v>0.67</c:v>
                </c:pt>
                <c:pt idx="3">
                  <c:v>0.83</c:v>
                </c:pt>
              </c:numCache>
            </c:numRef>
          </c:val>
          <c:smooth val="0"/>
          <c:extLst>
            <c:ext xmlns:c16="http://schemas.microsoft.com/office/drawing/2014/chart" uri="{C3380CC4-5D6E-409C-BE32-E72D297353CC}">
              <c16:uniqueId val="{00000017-882D-DC4E-ADCE-B96B15031277}"/>
            </c:ext>
          </c:extLst>
        </c:ser>
        <c:ser>
          <c:idx val="6"/>
          <c:order val="6"/>
          <c:tx>
            <c:strRef>
              <c:f>Sheet1!$G$8</c:f>
              <c:strCache>
                <c:ptCount val="1"/>
                <c:pt idx="0">
                  <c:v>White</c:v>
                </c:pt>
              </c:strCache>
            </c:strRef>
          </c:tx>
          <c:spPr>
            <a:ln w="28575" cap="rnd">
              <a:solidFill>
                <a:schemeClr val="accent1">
                  <a:lumMod val="60000"/>
                </a:schemeClr>
              </a:solidFill>
              <a:round/>
            </a:ln>
            <a:effectLst/>
          </c:spPr>
          <c:marker>
            <c:symbol val="none"/>
          </c:marker>
          <c:dLbls>
            <c:dLbl>
              <c:idx val="3"/>
              <c:layout>
                <c:manualLayout>
                  <c:x val="-1.6816754684970337E-2"/>
                  <c:y val="2.650875086556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Sheet1!$H$8:$K$8</c:f>
              <c:numCache>
                <c:formatCode>0%</c:formatCode>
                <c:ptCount val="4"/>
                <c:pt idx="0">
                  <c:v>0.26</c:v>
                </c:pt>
                <c:pt idx="1">
                  <c:v>0.31</c:v>
                </c:pt>
                <c:pt idx="2">
                  <c:v>0.24</c:v>
                </c:pt>
                <c:pt idx="3">
                  <c:v>0.33</c:v>
                </c:pt>
              </c:numCache>
            </c:numRef>
          </c:val>
          <c:smooth val="0"/>
          <c:extLst>
            <c:ext xmlns:c16="http://schemas.microsoft.com/office/drawing/2014/chart" uri="{C3380CC4-5D6E-409C-BE32-E72D297353CC}">
              <c16:uniqueId val="{00000019-882D-DC4E-ADCE-B96B15031277}"/>
            </c:ext>
          </c:extLst>
        </c:ser>
        <c:ser>
          <c:idx val="7"/>
          <c:order val="7"/>
          <c:tx>
            <c:strRef>
              <c:f>Sheet1!$G$9</c:f>
              <c:strCache>
                <c:ptCount val="1"/>
                <c:pt idx="0">
                  <c:v>Two or More</c:v>
                </c:pt>
              </c:strCache>
            </c:strRef>
          </c:tx>
          <c:spPr>
            <a:ln w="28575" cap="rnd">
              <a:solidFill>
                <a:schemeClr val="accent2">
                  <a:lumMod val="60000"/>
                </a:schemeClr>
              </a:solidFill>
              <a:round/>
            </a:ln>
            <a:effectLst/>
          </c:spPr>
          <c:marker>
            <c:symbol val="none"/>
          </c:marker>
          <c:dLbls>
            <c:dLbl>
              <c:idx val="0"/>
              <c:layout>
                <c:manualLayout>
                  <c:x val="-3.3896271161893345E-2"/>
                  <c:y val="1.9576075062864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82D-DC4E-ADCE-B96B15031277}"/>
                </c:ext>
              </c:extLst>
            </c:dLbl>
            <c:dLbl>
              <c:idx val="1"/>
              <c:layout>
                <c:manualLayout>
                  <c:x val="-2.3618974711763763E-2"/>
                  <c:y val="-3.6448406562678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82D-DC4E-ADCE-B96B15031277}"/>
                </c:ext>
              </c:extLst>
            </c:dLbl>
            <c:dLbl>
              <c:idx val="2"/>
              <c:layout>
                <c:manualLayout>
                  <c:x val="-1.5502945725207029E-2"/>
                  <c:y val="3.3441426668256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82D-DC4E-ADCE-B96B15031277}"/>
                </c:ext>
              </c:extLst>
            </c:dLbl>
            <c:dLbl>
              <c:idx val="3"/>
              <c:layout>
                <c:manualLayout>
                  <c:x val="-1.1794694073893899E-2"/>
                  <c:y val="5.14764825349780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Sheet1!$H$9:$K$9</c:f>
              <c:numCache>
                <c:formatCode>0%</c:formatCode>
                <c:ptCount val="4"/>
                <c:pt idx="0">
                  <c:v>0.22</c:v>
                </c:pt>
                <c:pt idx="1">
                  <c:v>0.1</c:v>
                </c:pt>
                <c:pt idx="2">
                  <c:v>0.23</c:v>
                </c:pt>
                <c:pt idx="3">
                  <c:v>0.48</c:v>
                </c:pt>
              </c:numCache>
            </c:numRef>
          </c:val>
          <c:smooth val="0"/>
          <c:extLst>
            <c:ext xmlns:c16="http://schemas.microsoft.com/office/drawing/2014/chart" uri="{C3380CC4-5D6E-409C-BE32-E72D297353CC}">
              <c16:uniqueId val="{0000001E-882D-DC4E-ADCE-B96B15031277}"/>
            </c:ext>
          </c:extLst>
        </c:ser>
        <c:ser>
          <c:idx val="8"/>
          <c:order val="8"/>
          <c:tx>
            <c:strRef>
              <c:f>Sheet1!$G$10</c:f>
              <c:strCache>
                <c:ptCount val="1"/>
                <c:pt idx="0">
                  <c:v>Not Reported</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Sheet1!$H$10:$K$10</c:f>
              <c:numCache>
                <c:formatCode>0%</c:formatCode>
                <c:ptCount val="4"/>
                <c:pt idx="0">
                  <c:v>0</c:v>
                </c:pt>
                <c:pt idx="1">
                  <c:v>0</c:v>
                </c:pt>
                <c:pt idx="2">
                  <c:v>0</c:v>
                </c:pt>
                <c:pt idx="3">
                  <c:v>0</c:v>
                </c:pt>
              </c:numCache>
            </c:numRef>
          </c:val>
          <c:smooth val="0"/>
          <c:extLst>
            <c:ext xmlns:c16="http://schemas.microsoft.com/office/drawing/2014/chart" uri="{C3380CC4-5D6E-409C-BE32-E72D297353CC}">
              <c16:uniqueId val="{0000001F-882D-DC4E-ADCE-B96B15031277}"/>
            </c:ext>
          </c:extLst>
        </c:ser>
        <c:dLbls>
          <c:dLblPos val="t"/>
          <c:showLegendKey val="0"/>
          <c:showVal val="1"/>
          <c:showCatName val="0"/>
          <c:showSerName val="0"/>
          <c:showPercent val="0"/>
          <c:showBubbleSize val="0"/>
        </c:dLbls>
        <c:smooth val="0"/>
        <c:axId val="1026127871"/>
        <c:axId val="1026106063"/>
      </c:lineChart>
      <c:catAx>
        <c:axId val="102612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26106063"/>
        <c:crosses val="autoZero"/>
        <c:auto val="1"/>
        <c:lblAlgn val="ctr"/>
        <c:lblOffset val="100"/>
        <c:noMultiLvlLbl val="0"/>
      </c:catAx>
      <c:valAx>
        <c:axId val="102610606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261278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20FD0-AB03-3241-A30F-7F0DE66433D9}" type="datetimeFigureOut">
              <a:rPr lang="en-US" smtClean="0"/>
              <a:t>8/31/22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D22D-9CF9-BE43-8F76-96F0915B5B9A}" type="slidenum">
              <a:rPr lang="en-US" smtClean="0"/>
              <a:t>‹#›</a:t>
            </a:fld>
            <a:endParaRPr lang="en-US"/>
          </a:p>
        </p:txBody>
      </p:sp>
    </p:spTree>
    <p:extLst>
      <p:ext uri="{BB962C8B-B14F-4D97-AF65-F5344CB8AC3E}">
        <p14:creationId xmlns:p14="http://schemas.microsoft.com/office/powerpoint/2010/main" val="372987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64710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684787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14397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51925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381000" y="1803797"/>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8" name="Line"/>
          <p:cNvSpPr/>
          <p:nvPr/>
        </p:nvSpPr>
        <p:spPr>
          <a:xfrm>
            <a:off x="381000" y="1839516"/>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9" name="117356722_2160x1620.jpeg"/>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33375" y="312539"/>
            <a:ext cx="5453063" cy="1437680"/>
          </a:xfrm>
          <a:prstGeom prst="rect">
            <a:avLst/>
          </a:prstGeom>
        </p:spPr>
        <p:txBody>
          <a:bodyPr/>
          <a:lstStyle/>
          <a:p>
            <a:r>
              <a:t>Title Text</a:t>
            </a:r>
          </a:p>
        </p:txBody>
      </p:sp>
      <p:sp>
        <p:nvSpPr>
          <p:cNvPr id="81" name="Body Level One…"/>
          <p:cNvSpPr txBox="1">
            <a:spLocks noGrp="1"/>
          </p:cNvSpPr>
          <p:nvPr>
            <p:ph type="body" sz="half" idx="1"/>
          </p:nvPr>
        </p:nvSpPr>
        <p:spPr>
          <a:xfrm>
            <a:off x="333375" y="2098477"/>
            <a:ext cx="5453063" cy="4446984"/>
          </a:xfrm>
          <a:prstGeom prst="rect">
            <a:avLst/>
          </a:prstGeom>
        </p:spPr>
        <p:txBody>
          <a:bodyPr/>
          <a:lstStyle>
            <a:lvl1pPr marL="267881" indent="-267881">
              <a:defRPr sz="2109"/>
            </a:lvl1pPr>
            <a:lvl2pPr marL="535762" indent="-267881">
              <a:defRPr sz="2109"/>
            </a:lvl2pPr>
            <a:lvl3pPr marL="803643" indent="-267881">
              <a:defRPr sz="2109"/>
            </a:lvl3pPr>
            <a:lvl4pPr marL="1071524" indent="-267881">
              <a:defRPr sz="2109"/>
            </a:lvl4pPr>
            <a:lvl5pPr marL="1339406" indent="-267881">
              <a:defRPr sz="2109"/>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5181167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8.sv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png"/><Relationship Id="rId2" Type="http://schemas.openxmlformats.org/officeDocument/2006/relationships/slideLayout" Target="../slideLayouts/slideLayout26.xml"/><Relationship Id="rId16"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4" r:id="rId12"/>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3" r:id="rId12"/>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rbandisplacement.org/maps/sf-bay-area-gentrification-and-displace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aecf.org/m/resourcedoc/mathmatica-buildingequitybysupporting-2020.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2E00-CFA6-8743-F006-B91FAD5CB4B2}"/>
              </a:ext>
            </a:extLst>
          </p:cNvPr>
          <p:cNvSpPr txBox="1">
            <a:spLocks/>
          </p:cNvSpPr>
          <p:nvPr/>
        </p:nvSpPr>
        <p:spPr>
          <a:xfrm>
            <a:off x="416298" y="3148167"/>
            <a:ext cx="11222424" cy="1745396"/>
          </a:xfrm>
          <a:prstGeom prst="rect">
            <a:avLst/>
          </a:prstGeom>
        </p:spPr>
        <p:txBody>
          <a:bodyPr>
            <a:normAutofit fontScale="77500" lnSpcReduction="2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pPr lvl="1" algn="ctr"/>
            <a:r>
              <a:rPr lang="en-US" sz="5400" dirty="0">
                <a:solidFill>
                  <a:srgbClr val="009193"/>
                </a:solidFill>
                <a:latin typeface="Franklin Gothic Medium Cond" panose="020B0606030402020204" pitchFamily="34" charset="0"/>
              </a:rPr>
              <a:t>EDUCATIONAL MASTER PLAN 2023 - 2027 </a:t>
            </a:r>
          </a:p>
          <a:p>
            <a:pPr lvl="1" algn="ctr"/>
            <a:r>
              <a:rPr lang="en-US" sz="5400" dirty="0">
                <a:solidFill>
                  <a:srgbClr val="009193"/>
                </a:solidFill>
                <a:latin typeface="Franklin Gothic Medium Cond" panose="020B0606030402020204" pitchFamily="34" charset="0"/>
              </a:rPr>
              <a:t>AN OVERVIEW</a:t>
            </a:r>
          </a:p>
          <a:p>
            <a:pPr algn="ctr"/>
            <a:endParaRPr lang="en-US" sz="3600" dirty="0">
              <a:solidFill>
                <a:srgbClr val="009193"/>
              </a:solidFill>
              <a:latin typeface="Franklin Gothic Medium Cond" panose="020B0606030402020204" pitchFamily="34" charset="0"/>
            </a:endParaRPr>
          </a:p>
          <a:p>
            <a:pPr algn="ctr"/>
            <a:r>
              <a:rPr lang="en-US" sz="3600" dirty="0">
                <a:solidFill>
                  <a:srgbClr val="009193"/>
                </a:solidFill>
                <a:latin typeface="Franklin Gothic Medium Cond" panose="020B0606030402020204" pitchFamily="34" charset="0"/>
              </a:rPr>
              <a:t>Roundtable: August 29, 2022</a:t>
            </a:r>
          </a:p>
        </p:txBody>
      </p:sp>
      <p:sp>
        <p:nvSpPr>
          <p:cNvPr id="3" name="Subtitle 2">
            <a:extLst>
              <a:ext uri="{FF2B5EF4-FFF2-40B4-BE49-F238E27FC236}">
                <a16:creationId xmlns:a16="http://schemas.microsoft.com/office/drawing/2014/main" id="{DD792C49-BB25-F0AD-DA01-A3A886411C6C}"/>
              </a:ext>
            </a:extLst>
          </p:cNvPr>
          <p:cNvSpPr txBox="1">
            <a:spLocks/>
          </p:cNvSpPr>
          <p:nvPr/>
        </p:nvSpPr>
        <p:spPr>
          <a:xfrm>
            <a:off x="8091693" y="5664040"/>
            <a:ext cx="3683761" cy="805398"/>
          </a:xfrm>
          <a:prstGeom prst="rect">
            <a:avLst/>
          </a:prstGeom>
        </p:spPr>
        <p:txBody>
          <a:bodyPr>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2000" dirty="0">
                <a:latin typeface="Franklin Gothic Medium Cond"/>
              </a:rPr>
              <a:t>Dr. Phoumy Sayavong</a:t>
            </a:r>
          </a:p>
          <a:p>
            <a:pPr marL="0" indent="0" algn="r">
              <a:lnSpc>
                <a:spcPct val="100000"/>
              </a:lnSpc>
              <a:buNone/>
            </a:pPr>
            <a:r>
              <a:rPr lang="en-US" sz="2000" dirty="0">
                <a:latin typeface="Franklin Gothic Medium Cond" panose="020B0606030402020204" pitchFamily="34" charset="0"/>
              </a:rPr>
              <a:t>Senior Research &amp; Planning Analyst</a:t>
            </a:r>
          </a:p>
        </p:txBody>
      </p:sp>
    </p:spTree>
    <p:extLst>
      <p:ext uri="{BB962C8B-B14F-4D97-AF65-F5344CB8AC3E}">
        <p14:creationId xmlns:p14="http://schemas.microsoft.com/office/powerpoint/2010/main" val="421780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tudent Completion: Poverty"/>
          <p:cNvSpPr txBox="1">
            <a:spLocks noGrp="1"/>
          </p:cNvSpPr>
          <p:nvPr>
            <p:ph type="title"/>
          </p:nvPr>
        </p:nvSpPr>
        <p:spPr>
          <a:prstGeom prst="rect">
            <a:avLst/>
          </a:prstGeom>
        </p:spPr>
        <p:txBody>
          <a:bodyPr>
            <a:normAutofit/>
          </a:bodyPr>
          <a:lstStyle/>
          <a:p>
            <a:r>
              <a:rPr lang="en-US" sz="4800" b="1" dirty="0">
                <a:solidFill>
                  <a:srgbClr val="007088"/>
                </a:solidFill>
              </a:rPr>
              <a:t>Living Wage</a:t>
            </a:r>
            <a:endParaRPr sz="4800" b="1" dirty="0">
              <a:solidFill>
                <a:srgbClr val="007088"/>
              </a:solidFill>
            </a:endParaRPr>
          </a:p>
        </p:txBody>
      </p:sp>
      <p:sp>
        <p:nvSpPr>
          <p:cNvPr id="223" name="Percent of population living below poverty for Albany, Berkeley, Emeryville, and Oakland"/>
          <p:cNvSpPr txBox="1">
            <a:spLocks noGrp="1"/>
          </p:cNvSpPr>
          <p:nvPr>
            <p:ph idx="1"/>
          </p:nvPr>
        </p:nvSpPr>
        <p:spPr>
          <a:xfrm>
            <a:off x="463389" y="1415723"/>
            <a:ext cx="11111245" cy="558280"/>
          </a:xfrm>
          <a:prstGeom prst="rect">
            <a:avLst/>
          </a:prstGeom>
        </p:spPr>
        <p:txBody>
          <a:bodyPr>
            <a:noAutofit/>
          </a:bodyPr>
          <a:lstStyle/>
          <a:p>
            <a:pPr marL="0" indent="0">
              <a:buNone/>
            </a:pPr>
            <a:r>
              <a:rPr lang="en-US" sz="1800" b="1" dirty="0">
                <a:solidFill>
                  <a:schemeClr val="tx2"/>
                </a:solidFill>
                <a:latin typeface="+mj-lt"/>
              </a:rPr>
              <a:t>P</a:t>
            </a:r>
            <a:r>
              <a:rPr sz="1800" b="1" dirty="0">
                <a:solidFill>
                  <a:schemeClr val="tx2"/>
                </a:solidFill>
                <a:latin typeface="+mj-lt"/>
              </a:rPr>
              <a:t>opulation</a:t>
            </a:r>
            <a:r>
              <a:rPr lang="en-US" sz="1800" b="1" dirty="0">
                <a:solidFill>
                  <a:schemeClr val="tx2"/>
                </a:solidFill>
                <a:latin typeface="+mj-lt"/>
              </a:rPr>
              <a:t> by ethnicity</a:t>
            </a:r>
            <a:r>
              <a:rPr sz="1800" b="1" dirty="0">
                <a:solidFill>
                  <a:schemeClr val="tx2"/>
                </a:solidFill>
                <a:latin typeface="+mj-lt"/>
              </a:rPr>
              <a:t> living below poverty for Albany, Berkeley, Emeryville, and Oakland</a:t>
            </a:r>
          </a:p>
        </p:txBody>
      </p:sp>
      <p:graphicFrame>
        <p:nvGraphicFramePr>
          <p:cNvPr id="225" name="Table"/>
          <p:cNvGraphicFramePr/>
          <p:nvPr/>
        </p:nvGraphicFramePr>
        <p:xfrm>
          <a:off x="823116" y="2028461"/>
          <a:ext cx="6551078" cy="3516594"/>
        </p:xfrm>
        <a:graphic>
          <a:graphicData uri="http://schemas.openxmlformats.org/drawingml/2006/table">
            <a:tbl>
              <a:tblPr/>
              <a:tblGrid>
                <a:gridCol w="1868669">
                  <a:extLst>
                    <a:ext uri="{9D8B030D-6E8A-4147-A177-3AD203B41FA5}">
                      <a16:colId xmlns:a16="http://schemas.microsoft.com/office/drawing/2014/main" val="20000"/>
                    </a:ext>
                  </a:extLst>
                </a:gridCol>
                <a:gridCol w="1289273">
                  <a:extLst>
                    <a:ext uri="{9D8B030D-6E8A-4147-A177-3AD203B41FA5}">
                      <a16:colId xmlns:a16="http://schemas.microsoft.com/office/drawing/2014/main" val="20001"/>
                    </a:ext>
                  </a:extLst>
                </a:gridCol>
                <a:gridCol w="1335304">
                  <a:extLst>
                    <a:ext uri="{9D8B030D-6E8A-4147-A177-3AD203B41FA5}">
                      <a16:colId xmlns:a16="http://schemas.microsoft.com/office/drawing/2014/main" val="20002"/>
                    </a:ext>
                  </a:extLst>
                </a:gridCol>
                <a:gridCol w="2057832">
                  <a:extLst>
                    <a:ext uri="{9D8B030D-6E8A-4147-A177-3AD203B41FA5}">
                      <a16:colId xmlns:a16="http://schemas.microsoft.com/office/drawing/2014/main" val="20003"/>
                    </a:ext>
                  </a:extLst>
                </a:gridCol>
              </a:tblGrid>
              <a:tr h="290233">
                <a:tc>
                  <a:txBody>
                    <a:bodyPr/>
                    <a:lstStyle/>
                    <a:p>
                      <a:pPr defTabSz="457200">
                        <a:defRPr sz="1800">
                          <a:solidFill>
                            <a:srgbClr val="000000"/>
                          </a:solidFill>
                        </a:defRPr>
                      </a:pPr>
                      <a:r>
                        <a:rPr lang="en-US" sz="1600" b="1" dirty="0">
                          <a:solidFill>
                            <a:schemeClr val="tx1">
                              <a:lumMod val="20000"/>
                              <a:lumOff val="80000"/>
                            </a:schemeClr>
                          </a:solidFill>
                        </a:rPr>
                        <a:t>Ethnicity</a:t>
                      </a:r>
                      <a:endParaRPr sz="1600" b="1" dirty="0">
                        <a:solidFill>
                          <a:schemeClr val="tx1">
                            <a:lumMod val="20000"/>
                            <a:lumOff val="80000"/>
                          </a:schemeClr>
                        </a:solidFill>
                      </a:endParaRP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600" b="1" dirty="0">
                          <a:solidFill>
                            <a:schemeClr val="tx1">
                              <a:lumMod val="20000"/>
                              <a:lumOff val="80000"/>
                            </a:schemeClr>
                          </a:solidFill>
                        </a:rPr>
                        <a:t>2010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600" b="1" dirty="0">
                          <a:solidFill>
                            <a:schemeClr val="tx1">
                              <a:lumMod val="20000"/>
                              <a:lumOff val="80000"/>
                            </a:schemeClr>
                          </a:solidFill>
                        </a:rPr>
                        <a:t>2020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r>
                        <a:rPr lang="en-US" sz="1600" b="1" dirty="0">
                          <a:solidFill>
                            <a:schemeClr val="tx1">
                              <a:lumMod val="20000"/>
                              <a:lumOff val="80000"/>
                            </a:schemeClr>
                          </a:solidFill>
                        </a:rPr>
                        <a:t>Change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extLst>
                  <a:ext uri="{0D108BD9-81ED-4DB2-BD59-A6C34878D82A}">
                    <a16:rowId xmlns:a16="http://schemas.microsoft.com/office/drawing/2014/main" val="10001"/>
                  </a:ext>
                </a:extLst>
              </a:tr>
              <a:tr h="290233">
                <a:tc>
                  <a:txBody>
                    <a:bodyPr/>
                    <a:lstStyle/>
                    <a:p>
                      <a:pPr algn="l" defTabSz="457200">
                        <a:defRPr sz="1800">
                          <a:solidFill>
                            <a:srgbClr val="000000"/>
                          </a:solidFill>
                        </a:defRPr>
                      </a:pPr>
                      <a:r>
                        <a:rPr sz="1400" dirty="0">
                          <a:solidFill>
                            <a:schemeClr val="tx2"/>
                          </a:solidFill>
                        </a:rPr>
                        <a:t>White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23,361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18,264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-21.8%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5105">
                <a:tc>
                  <a:txBody>
                    <a:bodyPr/>
                    <a:lstStyle/>
                    <a:p>
                      <a:pPr algn="l" defTabSz="457200">
                        <a:defRPr sz="1800">
                          <a:solidFill>
                            <a:srgbClr val="000000"/>
                          </a:solidFill>
                        </a:defRPr>
                      </a:pPr>
                      <a:r>
                        <a:rPr sz="1400" dirty="0">
                          <a:solidFill>
                            <a:schemeClr val="tx2"/>
                          </a:solidFill>
                        </a:rPr>
                        <a:t>Black or African American</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31,968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21,868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-31.6%</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46323">
                <a:tc>
                  <a:txBody>
                    <a:bodyPr/>
                    <a:lstStyle/>
                    <a:p>
                      <a:pPr algn="l" defTabSz="457200">
                        <a:defRPr sz="1800">
                          <a:solidFill>
                            <a:srgbClr val="000000"/>
                          </a:solidFill>
                        </a:defRPr>
                      </a:pPr>
                      <a:r>
                        <a:rPr sz="1400" dirty="0">
                          <a:solidFill>
                            <a:schemeClr val="tx2"/>
                          </a:solidFill>
                        </a:rPr>
                        <a:t>American Indian or Alaska Native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278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INC</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4"/>
                  </a:ext>
                </a:extLst>
              </a:tr>
              <a:tr h="290233">
                <a:tc>
                  <a:txBody>
                    <a:bodyPr/>
                    <a:lstStyle/>
                    <a:p>
                      <a:pPr algn="l" defTabSz="457200">
                        <a:defRPr sz="1800">
                          <a:solidFill>
                            <a:srgbClr val="000000"/>
                          </a:solidFill>
                        </a:defRPr>
                      </a:pPr>
                      <a:r>
                        <a:rPr sz="1400" dirty="0">
                          <a:solidFill>
                            <a:schemeClr val="tx2"/>
                          </a:solidFill>
                        </a:rPr>
                        <a:t>Asian</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22,624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20,482</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-9.5%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546323">
                <a:tc>
                  <a:txBody>
                    <a:bodyPr/>
                    <a:lstStyle/>
                    <a:p>
                      <a:pPr algn="l" defTabSz="457200">
                        <a:defRPr sz="1800">
                          <a:solidFill>
                            <a:srgbClr val="000000"/>
                          </a:solidFill>
                        </a:defRPr>
                      </a:pPr>
                      <a:r>
                        <a:rPr sz="1400" dirty="0">
                          <a:solidFill>
                            <a:schemeClr val="tx2"/>
                          </a:solidFill>
                        </a:rPr>
                        <a:t>Native Hawaiian or Pacific Islander</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495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INC</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6"/>
                  </a:ext>
                </a:extLst>
              </a:tr>
              <a:tr h="290233">
                <a:tc>
                  <a:txBody>
                    <a:bodyPr/>
                    <a:lstStyle/>
                    <a:p>
                      <a:pPr algn="l" defTabSz="457200">
                        <a:defRPr sz="1800">
                          <a:solidFill>
                            <a:srgbClr val="000000"/>
                          </a:solidFill>
                        </a:defRPr>
                      </a:pPr>
                      <a:r>
                        <a:rPr sz="1400" dirty="0">
                          <a:solidFill>
                            <a:schemeClr val="tx2"/>
                          </a:solidFill>
                        </a:rPr>
                        <a:t>Some other race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514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880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71.1%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290233">
                <a:tc>
                  <a:txBody>
                    <a:bodyPr/>
                    <a:lstStyle/>
                    <a:p>
                      <a:pPr algn="l" defTabSz="457200">
                        <a:defRPr sz="1800">
                          <a:solidFill>
                            <a:srgbClr val="000000"/>
                          </a:solidFill>
                        </a:defRPr>
                      </a:pPr>
                      <a:r>
                        <a:rPr sz="1400" dirty="0">
                          <a:solidFill>
                            <a:schemeClr val="tx2"/>
                          </a:solidFill>
                        </a:rPr>
                        <a:t>Two or more races</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3,237</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4,573</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41.3%</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8"/>
                  </a:ext>
                </a:extLst>
              </a:tr>
              <a:tr h="207109">
                <a:tc>
                  <a:txBody>
                    <a:bodyPr/>
                    <a:lstStyle/>
                    <a:p>
                      <a:pPr algn="l" defTabSz="457200">
                        <a:defRPr sz="1800">
                          <a:solidFill>
                            <a:srgbClr val="000000"/>
                          </a:solidFill>
                        </a:defRPr>
                      </a:pPr>
                      <a:r>
                        <a:rPr lang="en-US" sz="1400" dirty="0">
                          <a:solidFill>
                            <a:schemeClr val="tx2"/>
                          </a:solidFill>
                        </a:rPr>
                        <a:t>Latinx</a:t>
                      </a:r>
                      <a:endParaRPr sz="1400" dirty="0">
                        <a:solidFill>
                          <a:schemeClr val="tx2"/>
                        </a:solidFill>
                      </a:endParaRP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30,615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25,269</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-17.5%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0">
                <a:tc>
                  <a:txBody>
                    <a:bodyPr/>
                    <a:lstStyle/>
                    <a:p>
                      <a:pPr defTabSz="457200">
                        <a:defRPr sz="1800">
                          <a:solidFill>
                            <a:srgbClr val="000000"/>
                          </a:solidFill>
                        </a:defRPr>
                      </a:pPr>
                      <a:r>
                        <a:rPr sz="1300" b="1" dirty="0">
                          <a:solidFill>
                            <a:schemeClr val="tx1">
                              <a:lumMod val="20000"/>
                              <a:lumOff val="80000"/>
                            </a:schemeClr>
                          </a:solidFill>
                        </a:rPr>
                        <a:t>Total</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112,320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92,108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-18.0%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extLst>
                  <a:ext uri="{0D108BD9-81ED-4DB2-BD59-A6C34878D82A}">
                    <a16:rowId xmlns:a16="http://schemas.microsoft.com/office/drawing/2014/main" val="10010"/>
                  </a:ext>
                </a:extLst>
              </a:tr>
            </a:tbl>
          </a:graphicData>
        </a:graphic>
      </p:graphicFrame>
      <p:sp>
        <p:nvSpPr>
          <p:cNvPr id="226" name="US Census Data"/>
          <p:cNvSpPr txBox="1"/>
          <p:nvPr/>
        </p:nvSpPr>
        <p:spPr>
          <a:xfrm>
            <a:off x="823116" y="6279926"/>
            <a:ext cx="130484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US Census Data</a:t>
            </a:r>
          </a:p>
        </p:txBody>
      </p:sp>
      <p:sp>
        <p:nvSpPr>
          <p:cNvPr id="5" name="US Census poverty threshold - defined for all states - is $17,420/yr for a two person family household…">
            <a:extLst>
              <a:ext uri="{FF2B5EF4-FFF2-40B4-BE49-F238E27FC236}">
                <a16:creationId xmlns:a16="http://schemas.microsoft.com/office/drawing/2014/main" id="{DB180FFE-070C-EEC4-DF96-895C1F85F249}"/>
              </a:ext>
            </a:extLst>
          </p:cNvPr>
          <p:cNvSpPr txBox="1">
            <a:spLocks/>
          </p:cNvSpPr>
          <p:nvPr/>
        </p:nvSpPr>
        <p:spPr>
          <a:xfrm>
            <a:off x="7678204" y="1974003"/>
            <a:ext cx="3896430" cy="4043743"/>
          </a:xfrm>
          <a:prstGeom prst="rect">
            <a:avLst/>
          </a:prstGeom>
        </p:spPr>
        <p:txBody>
          <a:bodyPr vert="horz" lIns="91440" tIns="45720" rIns="91440" bIns="45720" rtlCol="0">
            <a:normAutofit/>
          </a:bodyPr>
          <a:lstStyle>
            <a:lvl1pPr marL="171465" indent="-171465" algn="l" defTabSz="685859" rtl="0" eaLnBrk="1" latinLnBrk="0" hangingPunct="1">
              <a:lnSpc>
                <a:spcPct val="90000"/>
              </a:lnSpc>
              <a:spcBef>
                <a:spcPts val="2953"/>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2953"/>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2953"/>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1457" indent="-321457" defTabSz="369675">
              <a:spcBef>
                <a:spcPts val="2601"/>
              </a:spcBef>
              <a:defRPr sz="3420"/>
            </a:pPr>
            <a:r>
              <a:rPr lang="en-US" sz="1600" b="1" dirty="0">
                <a:solidFill>
                  <a:schemeClr val="bg1">
                    <a:lumMod val="10000"/>
                  </a:schemeClr>
                </a:solidFill>
              </a:rPr>
              <a:t>US Census poverty threshold =  $17,420/</a:t>
            </a:r>
            <a:r>
              <a:rPr lang="en-US" sz="1600" b="1" dirty="0" err="1">
                <a:solidFill>
                  <a:schemeClr val="bg1">
                    <a:lumMod val="10000"/>
                  </a:schemeClr>
                </a:solidFill>
              </a:rPr>
              <a:t>yr</a:t>
            </a:r>
            <a:r>
              <a:rPr lang="en-US" sz="1600" b="1" dirty="0">
                <a:solidFill>
                  <a:schemeClr val="bg1">
                    <a:lumMod val="10000"/>
                  </a:schemeClr>
                </a:solidFill>
              </a:rPr>
              <a:t> for a two person household.</a:t>
            </a:r>
          </a:p>
          <a:p>
            <a:pPr marL="321457" indent="-321457" defTabSz="369675">
              <a:spcBef>
                <a:spcPts val="2601"/>
              </a:spcBef>
              <a:defRPr sz="3420"/>
            </a:pPr>
            <a:r>
              <a:rPr lang="en-US" sz="1600" b="1" dirty="0">
                <a:solidFill>
                  <a:schemeClr val="bg1">
                    <a:lumMod val="10000"/>
                  </a:schemeClr>
                </a:solidFill>
              </a:rPr>
              <a:t>A living wage in Alameda County - per the MIT living wage calculator = $103,093/</a:t>
            </a:r>
            <a:r>
              <a:rPr lang="en-US" sz="1600" b="1" dirty="0" err="1">
                <a:solidFill>
                  <a:schemeClr val="bg1">
                    <a:lumMod val="10000"/>
                  </a:schemeClr>
                </a:solidFill>
              </a:rPr>
              <a:t>yr</a:t>
            </a:r>
            <a:r>
              <a:rPr lang="en-US" sz="1600" b="1" dirty="0">
                <a:solidFill>
                  <a:schemeClr val="bg1">
                    <a:lumMod val="10000"/>
                  </a:schemeClr>
                </a:solidFill>
              </a:rPr>
              <a:t> for one adult and one child before taxes.</a:t>
            </a:r>
          </a:p>
          <a:p>
            <a:pPr marL="321457" indent="-321457" defTabSz="369675">
              <a:spcBef>
                <a:spcPts val="2601"/>
              </a:spcBef>
              <a:defRPr sz="3420"/>
            </a:pPr>
            <a:r>
              <a:rPr lang="en-US" sz="1600" b="1" dirty="0">
                <a:solidFill>
                  <a:schemeClr val="bg1">
                    <a:lumMod val="10000"/>
                  </a:schemeClr>
                </a:solidFill>
              </a:rPr>
              <a:t>Alameda County living wage: An adult plus one infant living require an annual wage of $96,986 after taxes. </a:t>
            </a:r>
            <a:r>
              <a:rPr lang="en-US" sz="1100" b="1" dirty="0">
                <a:solidFill>
                  <a:schemeClr val="bg1">
                    <a:lumMod val="10000"/>
                  </a:schemeClr>
                </a:solidFill>
              </a:rPr>
              <a:t>(The Insight Center for Community Economic Development Family Needs Calculator)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tudent Completion: Median Wage"/>
          <p:cNvSpPr txBox="1">
            <a:spLocks noGrp="1"/>
          </p:cNvSpPr>
          <p:nvPr>
            <p:ph type="title"/>
          </p:nvPr>
        </p:nvSpPr>
        <p:spPr>
          <a:prstGeom prst="rect">
            <a:avLst/>
          </a:prstGeom>
        </p:spPr>
        <p:txBody>
          <a:bodyPr>
            <a:normAutofit/>
          </a:bodyPr>
          <a:lstStyle>
            <a:lvl1pPr defTabSz="578358">
              <a:defRPr sz="6336" spc="-126"/>
            </a:lvl1pPr>
          </a:lstStyle>
          <a:p>
            <a:r>
              <a:rPr sz="4800" b="1" dirty="0">
                <a:solidFill>
                  <a:srgbClr val="007088"/>
                </a:solidFill>
              </a:rPr>
              <a:t>Median Wage</a:t>
            </a:r>
          </a:p>
        </p:txBody>
      </p:sp>
      <p:sp>
        <p:nvSpPr>
          <p:cNvPr id="234" name="Median Earnings Data in US Dollars (US Census)"/>
          <p:cNvSpPr txBox="1">
            <a:spLocks noGrp="1"/>
          </p:cNvSpPr>
          <p:nvPr>
            <p:ph idx="1"/>
          </p:nvPr>
        </p:nvSpPr>
        <p:spPr>
          <a:xfrm>
            <a:off x="696448" y="5547416"/>
            <a:ext cx="11111245" cy="381069"/>
          </a:xfrm>
          <a:prstGeom prst="rect">
            <a:avLst/>
          </a:prstGeom>
        </p:spPr>
        <p:txBody>
          <a:bodyPr/>
          <a:lstStyle/>
          <a:p>
            <a:pPr marL="0" indent="0">
              <a:buNone/>
            </a:pPr>
            <a:r>
              <a:rPr sz="1200" dirty="0">
                <a:solidFill>
                  <a:schemeClr val="tx2"/>
                </a:solidFill>
              </a:rPr>
              <a:t>Median Earnings Data </a:t>
            </a:r>
            <a:r>
              <a:rPr sz="984" dirty="0">
                <a:solidFill>
                  <a:schemeClr val="tx2"/>
                </a:solidFill>
              </a:rPr>
              <a:t>(US Census)</a:t>
            </a:r>
            <a:endParaRPr lang="en-US" sz="984" dirty="0">
              <a:solidFill>
                <a:schemeClr val="tx2"/>
              </a:solidFill>
            </a:endParaRPr>
          </a:p>
        </p:txBody>
      </p:sp>
      <p:graphicFrame>
        <p:nvGraphicFramePr>
          <p:cNvPr id="235" name="Table"/>
          <p:cNvGraphicFramePr/>
          <p:nvPr>
            <p:extLst>
              <p:ext uri="{D42A27DB-BD31-4B8C-83A1-F6EECF244321}">
                <p14:modId xmlns:p14="http://schemas.microsoft.com/office/powerpoint/2010/main" val="4166936310"/>
              </p:ext>
            </p:extLst>
          </p:nvPr>
        </p:nvGraphicFramePr>
        <p:xfrm>
          <a:off x="696448" y="1744793"/>
          <a:ext cx="10265059" cy="3593028"/>
        </p:xfrm>
        <a:graphic>
          <a:graphicData uri="http://schemas.openxmlformats.org/drawingml/2006/table">
            <a:tbl>
              <a:tblPr/>
              <a:tblGrid>
                <a:gridCol w="2378489">
                  <a:extLst>
                    <a:ext uri="{9D8B030D-6E8A-4147-A177-3AD203B41FA5}">
                      <a16:colId xmlns:a16="http://schemas.microsoft.com/office/drawing/2014/main" val="20000"/>
                    </a:ext>
                  </a:extLst>
                </a:gridCol>
                <a:gridCol w="1564796">
                  <a:extLst>
                    <a:ext uri="{9D8B030D-6E8A-4147-A177-3AD203B41FA5}">
                      <a16:colId xmlns:a16="http://schemas.microsoft.com/office/drawing/2014/main" val="20001"/>
                    </a:ext>
                  </a:extLst>
                </a:gridCol>
                <a:gridCol w="2712312">
                  <a:extLst>
                    <a:ext uri="{9D8B030D-6E8A-4147-A177-3AD203B41FA5}">
                      <a16:colId xmlns:a16="http://schemas.microsoft.com/office/drawing/2014/main" val="20002"/>
                    </a:ext>
                  </a:extLst>
                </a:gridCol>
                <a:gridCol w="1710843">
                  <a:extLst>
                    <a:ext uri="{9D8B030D-6E8A-4147-A177-3AD203B41FA5}">
                      <a16:colId xmlns:a16="http://schemas.microsoft.com/office/drawing/2014/main" val="20003"/>
                    </a:ext>
                  </a:extLst>
                </a:gridCol>
                <a:gridCol w="1898619">
                  <a:extLst>
                    <a:ext uri="{9D8B030D-6E8A-4147-A177-3AD203B41FA5}">
                      <a16:colId xmlns:a16="http://schemas.microsoft.com/office/drawing/2014/main" val="20004"/>
                    </a:ext>
                  </a:extLst>
                </a:gridCol>
              </a:tblGrid>
              <a:tr h="533989">
                <a:tc gridSpan="5">
                  <a:txBody>
                    <a:bodyPr/>
                    <a:lstStyle/>
                    <a:p>
                      <a:pPr algn="l" defTabSz="457200">
                        <a:defRPr sz="1800">
                          <a:solidFill>
                            <a:srgbClr val="000000"/>
                          </a:solidFill>
                        </a:defRPr>
                      </a:pPr>
                      <a:r>
                        <a:rPr sz="2000" b="1" dirty="0">
                          <a:solidFill>
                            <a:schemeClr val="tx1">
                              <a:lumMod val="20000"/>
                              <a:lumOff val="80000"/>
                            </a:schemeClr>
                          </a:solidFill>
                          <a:latin typeface="+mj-lt"/>
                          <a:ea typeface="Calibri"/>
                          <a:cs typeface="Calibri"/>
                          <a:sym typeface="Calibri"/>
                        </a:rPr>
                        <a:t>Earnings in the Past 12 Months</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solidFill>
                        <a:srgbClr val="AAAAAA"/>
                      </a:solidFill>
                      <a:miter lim="400000"/>
                    </a:lnR>
                    <a:lnT w="12700">
                      <a:solidFill>
                        <a:srgbClr val="AAAAAA"/>
                      </a:solidFill>
                      <a:miter lim="400000"/>
                    </a:lnT>
                    <a:lnB w="12700">
                      <a:solidFill>
                        <a:srgbClr val="AAAAAA"/>
                      </a:solidFill>
                      <a:miter lim="400000"/>
                    </a:lnB>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0"/>
                  </a:ext>
                </a:extLst>
              </a:tr>
              <a:tr h="276738">
                <a:tc>
                  <a:txBody>
                    <a:bodyPr/>
                    <a:lstStyle/>
                    <a:p>
                      <a:pPr lvl="0" algn="l" defTabSz="457200">
                        <a:buNone/>
                        <a:defRPr sz="2200">
                          <a:solidFill>
                            <a:srgbClr val="000000"/>
                          </a:solidFill>
                          <a:latin typeface="Calibri"/>
                          <a:ea typeface="Calibri"/>
                          <a:cs typeface="Calibri"/>
                          <a:sym typeface="Calibri"/>
                        </a:defRPr>
                      </a:pPr>
                      <a:r>
                        <a:rPr lang="en-US" sz="1600" b="1" dirty="0">
                          <a:latin typeface="+mj-lt"/>
                        </a:rPr>
                        <a:t>Academic Attainment</a:t>
                      </a:r>
                      <a:endParaRPr sz="1600" b="1" dirty="0">
                        <a:latin typeface="+mj-lt"/>
                      </a:endParaRP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Albany</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a:r>
                        <a:rPr sz="1500" b="1" dirty="0">
                          <a:solidFill>
                            <a:schemeClr val="bg1">
                              <a:lumMod val="10000"/>
                            </a:schemeClr>
                          </a:solidFill>
                          <a:latin typeface="+mj-lt"/>
                          <a:ea typeface="Calibri"/>
                          <a:cs typeface="Calibri"/>
                          <a:sym typeface="Calibri"/>
                        </a:rPr>
                        <a:t>Berkeley</a:t>
                      </a:r>
                      <a:r>
                        <a:rPr lang="en-US" sz="1500" b="1" dirty="0">
                          <a:solidFill>
                            <a:schemeClr val="bg1">
                              <a:lumMod val="10000"/>
                            </a:schemeClr>
                          </a:solidFill>
                          <a:latin typeface="+mj-lt"/>
                          <a:ea typeface="Calibri"/>
                          <a:cs typeface="Calibri"/>
                        </a:rPr>
                        <a:t> </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Emeryville</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Oakland</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chemeClr val="tx1"/>
                      </a:solidFill>
                      <a:prstDash val="solid"/>
                      <a:round/>
                      <a:headEnd type="none" w="med" len="med"/>
                      <a:tailEnd type="none" w="med" len="med"/>
                    </a:lnT>
                    <a:lnB w="12700">
                      <a:solidFill>
                        <a:srgbClr val="000000"/>
                      </a:solidFill>
                      <a:miter lim="400000"/>
                    </a:lnB>
                  </a:tcPr>
                </a:tc>
                <a:extLst>
                  <a:ext uri="{0D108BD9-81ED-4DB2-BD59-A6C34878D82A}">
                    <a16:rowId xmlns:a16="http://schemas.microsoft.com/office/drawing/2014/main" val="10002"/>
                  </a:ext>
                </a:extLst>
              </a:tr>
              <a:tr h="533989">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Less than 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32,009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22,857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55,347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25,559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39,931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32,972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34,700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31,493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672290">
                <a:tc>
                  <a:txBody>
                    <a:bodyPr/>
                    <a:lstStyle/>
                    <a:p>
                      <a:pPr algn="l" defTabSz="457200">
                        <a:defRPr sz="1800">
                          <a:solidFill>
                            <a:srgbClr val="000000"/>
                          </a:solidFill>
                        </a:defRPr>
                      </a:pPr>
                      <a:r>
                        <a:rPr sz="1500" b="1" dirty="0">
                          <a:solidFill>
                            <a:schemeClr val="bg1">
                              <a:lumMod val="10000"/>
                            </a:schemeClr>
                          </a:solidFill>
                          <a:latin typeface="+mj-lt"/>
                          <a:ea typeface="Calibri"/>
                          <a:cs typeface="Calibri"/>
                          <a:sym typeface="Calibri"/>
                        </a:rPr>
                        <a:t>Some college or associate's </a:t>
                      </a:r>
                      <a:r>
                        <a:rPr lang="en-US" sz="1500" b="1" dirty="0">
                          <a:solidFill>
                            <a:schemeClr val="bg1">
                              <a:lumMod val="10000"/>
                            </a:schemeClr>
                          </a:solidFill>
                          <a:latin typeface="+mj-lt"/>
                          <a:ea typeface="Calibri"/>
                          <a:cs typeface="Calibri"/>
                        </a:rPr>
                        <a:t>degrees</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41,458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36,165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55,568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38,498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extLst>
                  <a:ext uri="{0D108BD9-81ED-4DB2-BD59-A6C34878D82A}">
                    <a16:rowId xmlns:a16="http://schemas.microsoft.com/office/drawing/2014/main" val="10005"/>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Bachelor's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65,823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56,541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86,485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68,369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672290">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Graduate or professional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86,115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81,742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92,865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87,464</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
        <p:nvSpPr>
          <p:cNvPr id="236" name="US Census Data"/>
          <p:cNvSpPr txBox="1"/>
          <p:nvPr/>
        </p:nvSpPr>
        <p:spPr>
          <a:xfrm>
            <a:off x="8564060" y="6519151"/>
            <a:ext cx="130484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US Census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Table"/>
          <p:cNvGraphicFramePr/>
          <p:nvPr/>
        </p:nvGraphicFramePr>
        <p:xfrm>
          <a:off x="665584" y="2199954"/>
          <a:ext cx="10860830" cy="4085430"/>
        </p:xfrm>
        <a:graphic>
          <a:graphicData uri="http://schemas.openxmlformats.org/drawingml/2006/table">
            <a:tbl>
              <a:tblPr/>
              <a:tblGrid>
                <a:gridCol w="7175614">
                  <a:extLst>
                    <a:ext uri="{9D8B030D-6E8A-4147-A177-3AD203B41FA5}">
                      <a16:colId xmlns:a16="http://schemas.microsoft.com/office/drawing/2014/main" val="20000"/>
                    </a:ext>
                  </a:extLst>
                </a:gridCol>
                <a:gridCol w="1740309">
                  <a:extLst>
                    <a:ext uri="{9D8B030D-6E8A-4147-A177-3AD203B41FA5}">
                      <a16:colId xmlns:a16="http://schemas.microsoft.com/office/drawing/2014/main" val="20001"/>
                    </a:ext>
                  </a:extLst>
                </a:gridCol>
                <a:gridCol w="1944907">
                  <a:extLst>
                    <a:ext uri="{9D8B030D-6E8A-4147-A177-3AD203B41FA5}">
                      <a16:colId xmlns:a16="http://schemas.microsoft.com/office/drawing/2014/main" val="20002"/>
                    </a:ext>
                  </a:extLst>
                </a:gridCol>
              </a:tblGrid>
              <a:tr h="451710">
                <a:tc>
                  <a:txBody>
                    <a:bodyPr/>
                    <a:lstStyle/>
                    <a:p>
                      <a:pPr defTabSz="457200">
                        <a:defRPr sz="1800">
                          <a:solidFill>
                            <a:srgbClr val="000000"/>
                          </a:solidFill>
                        </a:defRPr>
                      </a:pPr>
                      <a:r>
                        <a:rPr sz="1600" b="1" dirty="0">
                          <a:solidFill>
                            <a:schemeClr val="bg1"/>
                          </a:solidFill>
                          <a:latin typeface="+mj-lt"/>
                        </a:rPr>
                        <a:t>Career</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33834">
                <a:tc>
                  <a:txBody>
                    <a:bodyPr/>
                    <a:lstStyle/>
                    <a:p>
                      <a:pPr algn="l" defTabSz="457200">
                        <a:defRPr sz="1800">
                          <a:solidFill>
                            <a:srgbClr val="000000"/>
                          </a:solidFill>
                        </a:defRPr>
                      </a:pPr>
                      <a:r>
                        <a:rPr sz="1600" dirty="0">
                          <a:solidFill>
                            <a:schemeClr val="bg1">
                              <a:lumMod val="10000"/>
                            </a:schemeClr>
                          </a:solidFill>
                          <a:latin typeface="+mj-lt"/>
                        </a:rPr>
                        <a:t>Geological and hydrologic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50,630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33834">
                <a:tc>
                  <a:txBody>
                    <a:bodyPr/>
                    <a:lstStyle/>
                    <a:p>
                      <a:pPr algn="l" defTabSz="457200">
                        <a:defRPr sz="1800">
                          <a:solidFill>
                            <a:srgbClr val="000000"/>
                          </a:solidFill>
                        </a:defRPr>
                      </a:pPr>
                      <a:r>
                        <a:rPr sz="1600" dirty="0">
                          <a:solidFill>
                            <a:schemeClr val="bg1">
                              <a:lumMod val="10000"/>
                            </a:schemeClr>
                          </a:solidFill>
                          <a:latin typeface="+mj-lt"/>
                        </a:rPr>
                        <a:t>Medical Equipment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7%</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2"/>
                  </a:ext>
                </a:extLst>
              </a:tr>
              <a:tr h="233834">
                <a:tc>
                  <a:txBody>
                    <a:bodyPr/>
                    <a:lstStyle/>
                    <a:p>
                      <a:pPr algn="l" defTabSz="457200">
                        <a:defRPr sz="1800">
                          <a:solidFill>
                            <a:srgbClr val="000000"/>
                          </a:solidFill>
                        </a:defRPr>
                      </a:pPr>
                      <a:r>
                        <a:rPr sz="1600" dirty="0">
                          <a:solidFill>
                            <a:schemeClr val="bg1">
                              <a:lumMod val="10000"/>
                            </a:schemeClr>
                          </a:solidFill>
                          <a:latin typeface="+mj-lt"/>
                        </a:rPr>
                        <a:t>Environmental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233834">
                <a:tc>
                  <a:txBody>
                    <a:bodyPr/>
                    <a:lstStyle/>
                    <a:p>
                      <a:pPr algn="l" defTabSz="457200">
                        <a:defRPr sz="1800">
                          <a:solidFill>
                            <a:srgbClr val="000000"/>
                          </a:solidFill>
                        </a:defRPr>
                      </a:pPr>
                      <a:r>
                        <a:rPr sz="1600" dirty="0">
                          <a:solidFill>
                            <a:schemeClr val="bg1">
                              <a:lumMod val="10000"/>
                            </a:schemeClr>
                          </a:solidFill>
                          <a:latin typeface="+mj-lt"/>
                        </a:rPr>
                        <a:t>Life, physical, and social science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52,460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4"/>
                  </a:ext>
                </a:extLst>
              </a:tr>
              <a:tr h="233834">
                <a:tc>
                  <a:txBody>
                    <a:bodyPr/>
                    <a:lstStyle/>
                    <a:p>
                      <a:pPr algn="l" defTabSz="457200">
                        <a:defRPr sz="1800">
                          <a:solidFill>
                            <a:srgbClr val="000000"/>
                          </a:solidFill>
                        </a:defRPr>
                      </a:pPr>
                      <a:r>
                        <a:rPr sz="1600" dirty="0">
                          <a:solidFill>
                            <a:schemeClr val="bg1">
                              <a:lumMod val="10000"/>
                            </a:schemeClr>
                          </a:solidFill>
                          <a:latin typeface="+mj-lt"/>
                        </a:rPr>
                        <a:t>Paralegals or legal assistants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52,920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12%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233834">
                <a:tc>
                  <a:txBody>
                    <a:bodyPr/>
                    <a:lstStyle/>
                    <a:p>
                      <a:pPr algn="l" defTabSz="457200">
                        <a:defRPr sz="1800">
                          <a:solidFill>
                            <a:srgbClr val="000000"/>
                          </a:solidFill>
                        </a:defRPr>
                      </a:pPr>
                      <a:r>
                        <a:rPr sz="1600" dirty="0">
                          <a:solidFill>
                            <a:schemeClr val="bg1">
                              <a:lumMod val="10000"/>
                            </a:schemeClr>
                          </a:solidFill>
                          <a:latin typeface="+mj-lt"/>
                        </a:rPr>
                        <a:t>Civil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54,080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6"/>
                  </a:ext>
                </a:extLst>
              </a:tr>
              <a:tr h="233834">
                <a:tc>
                  <a:txBody>
                    <a:bodyPr/>
                    <a:lstStyle/>
                    <a:p>
                      <a:pPr algn="l" defTabSz="457200">
                        <a:defRPr sz="1800">
                          <a:solidFill>
                            <a:srgbClr val="000000"/>
                          </a:solidFill>
                        </a:defRPr>
                      </a:pPr>
                      <a:r>
                        <a:rPr sz="1600" dirty="0">
                          <a:solidFill>
                            <a:schemeClr val="bg1">
                              <a:lumMod val="10000"/>
                            </a:schemeClr>
                          </a:solidFill>
                          <a:latin typeface="+mj-lt"/>
                        </a:rPr>
                        <a:t>Computer network support specialists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55,510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r h="306150">
                <a:tc>
                  <a:txBody>
                    <a:bodyPr/>
                    <a:lstStyle/>
                    <a:p>
                      <a:pPr algn="l" defTabSz="457200">
                        <a:defRPr sz="1800">
                          <a:solidFill>
                            <a:srgbClr val="000000"/>
                          </a:solidFill>
                        </a:defRPr>
                      </a:pPr>
                      <a:r>
                        <a:rPr sz="1600" dirty="0">
                          <a:solidFill>
                            <a:schemeClr val="bg1">
                              <a:lumMod val="10000"/>
                            </a:schemeClr>
                          </a:solidFill>
                          <a:latin typeface="+mj-lt"/>
                        </a:rPr>
                        <a:t>Radio, cellular and tower equipment installers and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57,720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4%</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33834">
                <a:tc>
                  <a:txBody>
                    <a:bodyPr/>
                    <a:lstStyle/>
                    <a:p>
                      <a:pPr algn="l" defTabSz="457200">
                        <a:defRPr sz="1800">
                          <a:solidFill>
                            <a:srgbClr val="000000"/>
                          </a:solidFill>
                        </a:defRPr>
                      </a:pPr>
                      <a:r>
                        <a:rPr sz="1600" dirty="0">
                          <a:solidFill>
                            <a:schemeClr val="tx2"/>
                          </a:solidFill>
                          <a:latin typeface="+mj-lt"/>
                        </a:rPr>
                        <a:t>Drafters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57,960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92915765"/>
                  </a:ext>
                </a:extLst>
              </a:tr>
              <a:tr h="233834">
                <a:tc>
                  <a:txBody>
                    <a:bodyPr/>
                    <a:lstStyle/>
                    <a:p>
                      <a:pPr algn="l" defTabSz="457200">
                        <a:defRPr sz="1800">
                          <a:solidFill>
                            <a:srgbClr val="000000"/>
                          </a:solidFill>
                        </a:defRPr>
                      </a:pPr>
                      <a:r>
                        <a:rPr sz="1600" dirty="0">
                          <a:solidFill>
                            <a:schemeClr val="tx2"/>
                          </a:solidFill>
                          <a:latin typeface="+mj-lt"/>
                        </a:rPr>
                        <a:t>Funeral Service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58,170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75826243"/>
                  </a:ext>
                </a:extLst>
              </a:tr>
              <a:tr h="306150">
                <a:tc>
                  <a:txBody>
                    <a:bodyPr/>
                    <a:lstStyle/>
                    <a:p>
                      <a:pPr algn="l" defTabSz="457200">
                        <a:defRPr sz="1800">
                          <a:solidFill>
                            <a:srgbClr val="000000"/>
                          </a:solidFill>
                        </a:defRPr>
                      </a:pPr>
                      <a:r>
                        <a:rPr sz="1600" dirty="0">
                          <a:solidFill>
                            <a:schemeClr val="tx2"/>
                          </a:solidFill>
                          <a:latin typeface="+mj-lt"/>
                        </a:rPr>
                        <a:t>Mechanical engineering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58,230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6%</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446221797"/>
                  </a:ext>
                </a:extLst>
              </a:tr>
              <a:tr h="306150">
                <a:tc>
                  <a:txBody>
                    <a:bodyPr/>
                    <a:lstStyle/>
                    <a:p>
                      <a:pPr algn="l" defTabSz="457200">
                        <a:defRPr sz="1800">
                          <a:solidFill>
                            <a:srgbClr val="000000"/>
                          </a:solidFill>
                        </a:defRPr>
                      </a:pPr>
                      <a:r>
                        <a:rPr sz="1600" dirty="0">
                          <a:solidFill>
                            <a:schemeClr val="tx2"/>
                          </a:solidFill>
                          <a:latin typeface="+mj-lt"/>
                        </a:rPr>
                        <a:t>Legal support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59,540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Flat</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8251090"/>
                  </a:ext>
                </a:extLst>
              </a:tr>
              <a:tr h="306150">
                <a:tc>
                  <a:txBody>
                    <a:bodyPr/>
                    <a:lstStyle/>
                    <a:p>
                      <a:pPr algn="l" defTabSz="457200">
                        <a:defRPr sz="1800">
                          <a:solidFill>
                            <a:srgbClr val="000000"/>
                          </a:solidFill>
                        </a:defRPr>
                      </a:pPr>
                      <a:r>
                        <a:rPr sz="1600" dirty="0">
                          <a:solidFill>
                            <a:schemeClr val="tx2"/>
                          </a:solidFill>
                          <a:latin typeface="+mj-lt"/>
                        </a:rPr>
                        <a:t>Electro-mechanical technicians (robotics)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59,800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362077828"/>
                  </a:ext>
                </a:extLst>
              </a:tr>
            </a:tbl>
          </a:graphicData>
        </a:graphic>
      </p:graphicFrame>
      <p:sp>
        <p:nvSpPr>
          <p:cNvPr id="247" name="Reference: US News"/>
          <p:cNvSpPr txBox="1"/>
          <p:nvPr/>
        </p:nvSpPr>
        <p:spPr>
          <a:xfrm>
            <a:off x="9748088" y="1905669"/>
            <a:ext cx="1641476"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3" name="According to a US News analysis of Bureau of Labor Statistics (BLS) data the highest paying jobs for graduates with an associate’s degree and their projected growth through 2030 are shown on the following slides.">
            <a:extLst>
              <a:ext uri="{FF2B5EF4-FFF2-40B4-BE49-F238E27FC236}">
                <a16:creationId xmlns:a16="http://schemas.microsoft.com/office/drawing/2014/main" id="{A975EBBC-B349-75BF-CFCD-050B678666CC}"/>
              </a:ext>
            </a:extLst>
          </p:cNvPr>
          <p:cNvSpPr txBox="1">
            <a:spLocks noGrp="1"/>
          </p:cNvSpPr>
          <p:nvPr>
            <p:ph idx="1"/>
          </p:nvPr>
        </p:nvSpPr>
        <p:spPr>
          <a:xfrm>
            <a:off x="608806" y="1231668"/>
            <a:ext cx="11111245" cy="646650"/>
          </a:xfrm>
          <a:prstGeom prst="rect">
            <a:avLst/>
          </a:prstGeom>
        </p:spPr>
        <p:txBody>
          <a:bodyPr vert="horz" lIns="91440" tIns="45720" rIns="91440" bIns="45720" rtlCol="0" anchor="t">
            <a:normAutofit/>
          </a:bodyPr>
          <a:lstStyle/>
          <a:p>
            <a:pPr marL="0" indent="0">
              <a:buNone/>
            </a:pPr>
            <a:r>
              <a:rPr lang="en-US" sz="1600" b="1" dirty="0">
                <a:solidFill>
                  <a:schemeClr val="bg1">
                    <a:lumMod val="10000"/>
                  </a:schemeClr>
                </a:solidFill>
                <a:latin typeface="+mj-lt"/>
              </a:rPr>
              <a:t>H</a:t>
            </a:r>
            <a:r>
              <a:rPr sz="1600" b="1" dirty="0">
                <a:solidFill>
                  <a:schemeClr val="bg1">
                    <a:lumMod val="10000"/>
                  </a:schemeClr>
                </a:solidFill>
                <a:latin typeface="+mj-lt"/>
              </a:rPr>
              <a:t>ighest paying jobs for graduates with an associate’s degree and their projected growth through 2030.</a:t>
            </a:r>
            <a:r>
              <a:rPr lang="en-US" sz="1600" b="1" dirty="0">
                <a:solidFill>
                  <a:schemeClr val="bg1">
                    <a:lumMod val="10000"/>
                  </a:schemeClr>
                </a:solidFill>
                <a:latin typeface="+mj-lt"/>
              </a:rPr>
              <a:t> </a:t>
            </a:r>
          </a:p>
          <a:p>
            <a:pPr marL="0" indent="0">
              <a:buNone/>
            </a:pPr>
            <a:r>
              <a:rPr lang="en-US" sz="1200" i="1" dirty="0">
                <a:solidFill>
                  <a:schemeClr val="bg1">
                    <a:lumMod val="10000"/>
                  </a:schemeClr>
                </a:solidFill>
              </a:rPr>
              <a:t>-US News analysis of Bureau of Labor Statistics (BLS)</a:t>
            </a:r>
            <a:endParaRPr lang="en-US" sz="1200" i="1" dirty="0">
              <a:solidFill>
                <a:schemeClr val="bg1">
                  <a:lumMod val="10000"/>
                </a:schemeClr>
              </a:solidFill>
              <a:latin typeface="+mj-lt"/>
            </a:endParaRPr>
          </a:p>
        </p:txBody>
      </p:sp>
      <p:sp>
        <p:nvSpPr>
          <p:cNvPr id="5" name="Student Completion: Employment">
            <a:extLst>
              <a:ext uri="{FF2B5EF4-FFF2-40B4-BE49-F238E27FC236}">
                <a16:creationId xmlns:a16="http://schemas.microsoft.com/office/drawing/2014/main" id="{B5153619-98A0-EEE4-76DF-0928447DE892}"/>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2" name="Oval 1">
            <a:extLst>
              <a:ext uri="{FF2B5EF4-FFF2-40B4-BE49-F238E27FC236}">
                <a16:creationId xmlns:a16="http://schemas.microsoft.com/office/drawing/2014/main" id="{968F8124-454A-1E21-5258-399B5E94E096}"/>
              </a:ext>
            </a:extLst>
          </p:cNvPr>
          <p:cNvSpPr/>
          <p:nvPr/>
        </p:nvSpPr>
        <p:spPr>
          <a:xfrm>
            <a:off x="10047250" y="2642839"/>
            <a:ext cx="955048" cy="14162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Table"/>
          <p:cNvGraphicFramePr/>
          <p:nvPr/>
        </p:nvGraphicFramePr>
        <p:xfrm>
          <a:off x="633162" y="1693406"/>
          <a:ext cx="10670471" cy="4284513"/>
        </p:xfrm>
        <a:graphic>
          <a:graphicData uri="http://schemas.openxmlformats.org/drawingml/2006/table">
            <a:tbl>
              <a:tblPr/>
              <a:tblGrid>
                <a:gridCol w="5359450">
                  <a:extLst>
                    <a:ext uri="{9D8B030D-6E8A-4147-A177-3AD203B41FA5}">
                      <a16:colId xmlns:a16="http://schemas.microsoft.com/office/drawing/2014/main" val="20000"/>
                    </a:ext>
                  </a:extLst>
                </a:gridCol>
                <a:gridCol w="3155448">
                  <a:extLst>
                    <a:ext uri="{9D8B030D-6E8A-4147-A177-3AD203B41FA5}">
                      <a16:colId xmlns:a16="http://schemas.microsoft.com/office/drawing/2014/main" val="20001"/>
                    </a:ext>
                  </a:extLst>
                </a:gridCol>
                <a:gridCol w="2155573">
                  <a:extLst>
                    <a:ext uri="{9D8B030D-6E8A-4147-A177-3AD203B41FA5}">
                      <a16:colId xmlns:a16="http://schemas.microsoft.com/office/drawing/2014/main" val="20002"/>
                    </a:ext>
                  </a:extLst>
                </a:gridCol>
              </a:tblGrid>
              <a:tr h="453145">
                <a:tc>
                  <a:txBody>
                    <a:bodyPr/>
                    <a:lstStyle/>
                    <a:p>
                      <a:pPr defTabSz="457200">
                        <a:defRPr sz="1800">
                          <a:solidFill>
                            <a:srgbClr val="000000"/>
                          </a:solidFill>
                        </a:defRPr>
                      </a:pPr>
                      <a:r>
                        <a:rPr sz="2000" b="1" dirty="0">
                          <a:solidFill>
                            <a:schemeClr val="bg1"/>
                          </a:solidFill>
                          <a:latin typeface="+mj-lt"/>
                        </a:rPr>
                        <a:t>Career</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15420">
                <a:tc>
                  <a:txBody>
                    <a:bodyPr/>
                    <a:lstStyle/>
                    <a:p>
                      <a:pPr algn="l" defTabSz="457200">
                        <a:defRPr sz="1800">
                          <a:solidFill>
                            <a:srgbClr val="000000"/>
                          </a:solidFill>
                        </a:defRPr>
                      </a:pPr>
                      <a:r>
                        <a:rPr sz="1600" dirty="0">
                          <a:solidFill>
                            <a:schemeClr val="tx2"/>
                          </a:solidFill>
                          <a:latin typeface="+mj-lt"/>
                        </a:rPr>
                        <a:t>Occupational therapy assistants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60,950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34%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rgbClr val="000000"/>
                      </a:solidFill>
                      <a:prstDash val="solid"/>
                      <a:miter lim="400000"/>
                      <a:headEnd type="none" w="med" len="med"/>
                      <a:tailEnd type="none" w="med" len="med"/>
                    </a:lnT>
                    <a:lnB w="12700">
                      <a:solidFill>
                        <a:srgbClr val="000000"/>
                      </a:solidFill>
                      <a:miter lim="400000"/>
                    </a:lnB>
                  </a:tcPr>
                </a:tc>
                <a:extLst>
                  <a:ext uri="{0D108BD9-81ED-4DB2-BD59-A6C34878D82A}">
                    <a16:rowId xmlns:a16="http://schemas.microsoft.com/office/drawing/2014/main" val="10006"/>
                  </a:ext>
                </a:extLst>
              </a:tr>
              <a:tr h="215420">
                <a:tc>
                  <a:txBody>
                    <a:bodyPr/>
                    <a:lstStyle/>
                    <a:p>
                      <a:pPr algn="l" defTabSz="457200">
                        <a:defRPr sz="1800">
                          <a:solidFill>
                            <a:srgbClr val="000000"/>
                          </a:solidFill>
                        </a:defRPr>
                      </a:pPr>
                      <a:r>
                        <a:rPr sz="1600" dirty="0">
                          <a:solidFill>
                            <a:schemeClr val="tx2"/>
                          </a:solidFill>
                          <a:latin typeface="+mj-lt"/>
                        </a:rPr>
                        <a:t>Respiratory therapists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62,810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7"/>
                  </a:ext>
                </a:extLst>
              </a:tr>
              <a:tr h="215420">
                <a:tc>
                  <a:txBody>
                    <a:bodyPr/>
                    <a:lstStyle/>
                    <a:p>
                      <a:pPr algn="l" defTabSz="457200">
                        <a:defRPr sz="1800">
                          <a:solidFill>
                            <a:srgbClr val="000000"/>
                          </a:solidFill>
                        </a:defRPr>
                      </a:pPr>
                      <a:r>
                        <a:rPr sz="1600" dirty="0">
                          <a:solidFill>
                            <a:schemeClr val="tx2"/>
                          </a:solidFill>
                          <a:latin typeface="+mj-lt"/>
                        </a:rPr>
                        <a:t>Radiologic and MRI technologists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63,710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8"/>
                  </a:ext>
                </a:extLst>
              </a:tr>
              <a:tr h="283257">
                <a:tc>
                  <a:txBody>
                    <a:bodyPr/>
                    <a:lstStyle/>
                    <a:p>
                      <a:pPr algn="l" defTabSz="457200">
                        <a:defRPr sz="1800">
                          <a:solidFill>
                            <a:srgbClr val="000000"/>
                          </a:solidFill>
                        </a:defRPr>
                      </a:pPr>
                      <a:r>
                        <a:rPr sz="1600" dirty="0">
                          <a:solidFill>
                            <a:schemeClr val="tx2"/>
                          </a:solidFill>
                          <a:latin typeface="+mj-lt"/>
                        </a:rPr>
                        <a:t>Aircraft and avionics mechanics and technicians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66,680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416139">
                <a:tc>
                  <a:txBody>
                    <a:bodyPr/>
                    <a:lstStyle/>
                    <a:p>
                      <a:pPr algn="l" defTabSz="457200">
                        <a:defRPr sz="1800">
                          <a:solidFill>
                            <a:srgbClr val="000000"/>
                          </a:solidFill>
                        </a:defRPr>
                      </a:pPr>
                      <a:r>
                        <a:rPr sz="1600" dirty="0">
                          <a:solidFill>
                            <a:schemeClr val="tx2"/>
                          </a:solidFill>
                          <a:latin typeface="+mj-lt"/>
                        </a:rPr>
                        <a:t>Aerospace engineering and operations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68,570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48227286"/>
                  </a:ext>
                </a:extLst>
              </a:tr>
              <a:tr h="416139">
                <a:tc>
                  <a:txBody>
                    <a:bodyPr/>
                    <a:lstStyle/>
                    <a:p>
                      <a:pPr algn="l" defTabSz="457200">
                        <a:defRPr sz="1800">
                          <a:solidFill>
                            <a:srgbClr val="000000"/>
                          </a:solidFill>
                        </a:defRPr>
                      </a:pPr>
                      <a:r>
                        <a:rPr sz="1600" dirty="0">
                          <a:solidFill>
                            <a:schemeClr val="tx2"/>
                          </a:solidFill>
                          <a:latin typeface="+mj-lt"/>
                        </a:rPr>
                        <a:t>Diagnostic medical sonographers and cardiovascular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70,380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14%</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7844777"/>
                  </a:ext>
                </a:extLst>
              </a:tr>
              <a:tr h="283257">
                <a:tc>
                  <a:txBody>
                    <a:bodyPr/>
                    <a:lstStyle/>
                    <a:p>
                      <a:pPr algn="l" defTabSz="457200">
                        <a:defRPr sz="1800">
                          <a:solidFill>
                            <a:srgbClr val="000000"/>
                          </a:solidFill>
                        </a:defRPr>
                      </a:pPr>
                      <a:r>
                        <a:rPr sz="1600" dirty="0">
                          <a:solidFill>
                            <a:schemeClr val="tx2"/>
                          </a:solidFill>
                          <a:latin typeface="+mj-lt"/>
                        </a:rPr>
                        <a:t>Dental hygienists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77,090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2116749269"/>
                  </a:ext>
                </a:extLst>
              </a:tr>
              <a:tr h="283257">
                <a:tc>
                  <a:txBody>
                    <a:bodyPr/>
                    <a:lstStyle/>
                    <a:p>
                      <a:pPr algn="l" defTabSz="457200">
                        <a:defRPr sz="1800">
                          <a:solidFill>
                            <a:srgbClr val="000000"/>
                          </a:solidFill>
                        </a:defRPr>
                      </a:pPr>
                      <a:r>
                        <a:rPr sz="1600" dirty="0">
                          <a:solidFill>
                            <a:schemeClr val="tx2"/>
                          </a:solidFill>
                          <a:latin typeface="+mj-lt"/>
                        </a:rPr>
                        <a:t>Web developers and digital interface designers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77,200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13%</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7662268"/>
                  </a:ext>
                </a:extLst>
              </a:tr>
              <a:tr h="283257">
                <a:tc>
                  <a:txBody>
                    <a:bodyPr/>
                    <a:lstStyle/>
                    <a:p>
                      <a:pPr algn="l" defTabSz="457200">
                        <a:defRPr sz="1800">
                          <a:solidFill>
                            <a:srgbClr val="000000"/>
                          </a:solidFill>
                        </a:defRPr>
                      </a:pPr>
                      <a:r>
                        <a:rPr sz="1600" dirty="0">
                          <a:solidFill>
                            <a:schemeClr val="tx2"/>
                          </a:solidFill>
                          <a:latin typeface="+mj-lt"/>
                        </a:rPr>
                        <a:t>Nuclear medicine technologists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79,590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8%</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78219179"/>
                  </a:ext>
                </a:extLst>
              </a:tr>
              <a:tr h="283257">
                <a:tc>
                  <a:txBody>
                    <a:bodyPr/>
                    <a:lstStyle/>
                    <a:p>
                      <a:pPr algn="l" defTabSz="457200">
                        <a:defRPr sz="1800">
                          <a:solidFill>
                            <a:srgbClr val="000000"/>
                          </a:solidFill>
                        </a:defRPr>
                      </a:pPr>
                      <a:r>
                        <a:rPr sz="1600" dirty="0">
                          <a:solidFill>
                            <a:schemeClr val="tx2"/>
                          </a:solidFill>
                          <a:latin typeface="+mj-lt"/>
                        </a:rPr>
                        <a:t>Nuclear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84,190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5154769"/>
                  </a:ext>
                </a:extLst>
              </a:tr>
              <a:tr h="283257">
                <a:tc>
                  <a:txBody>
                    <a:bodyPr/>
                    <a:lstStyle/>
                    <a:p>
                      <a:pPr algn="l" defTabSz="457200">
                        <a:defRPr sz="1800">
                          <a:solidFill>
                            <a:srgbClr val="000000"/>
                          </a:solidFill>
                        </a:defRPr>
                      </a:pPr>
                      <a:r>
                        <a:rPr sz="1600" dirty="0">
                          <a:solidFill>
                            <a:schemeClr val="tx2"/>
                          </a:solidFill>
                          <a:latin typeface="+mj-lt"/>
                        </a:rPr>
                        <a:t>Radiation therapists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86,850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60908521"/>
                  </a:ext>
                </a:extLst>
              </a:tr>
              <a:tr h="283257">
                <a:tc>
                  <a:txBody>
                    <a:bodyPr/>
                    <a:lstStyle/>
                    <a:p>
                      <a:pPr algn="l" defTabSz="457200">
                        <a:defRPr sz="1800">
                          <a:solidFill>
                            <a:srgbClr val="000000"/>
                          </a:solidFill>
                        </a:defRPr>
                      </a:pPr>
                      <a:r>
                        <a:rPr sz="1600" dirty="0">
                          <a:solidFill>
                            <a:schemeClr val="tx2"/>
                          </a:solidFill>
                          <a:latin typeface="+mj-lt"/>
                        </a:rPr>
                        <a:t>Air traffic controllers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130,420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3845835320"/>
                  </a:ext>
                </a:extLst>
              </a:tr>
            </a:tbl>
          </a:graphicData>
        </a:graphic>
      </p:graphicFrame>
      <p:sp>
        <p:nvSpPr>
          <p:cNvPr id="251" name="Reference: US News"/>
          <p:cNvSpPr txBox="1"/>
          <p:nvPr/>
        </p:nvSpPr>
        <p:spPr>
          <a:xfrm>
            <a:off x="9662157" y="6143257"/>
            <a:ext cx="1641476"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2" name="Student Completion: Employment">
            <a:extLst>
              <a:ext uri="{FF2B5EF4-FFF2-40B4-BE49-F238E27FC236}">
                <a16:creationId xmlns:a16="http://schemas.microsoft.com/office/drawing/2014/main" id="{E24C7963-7D5F-37C4-5FC6-36AE18D0D96D}"/>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3" name="Oval 2">
            <a:extLst>
              <a:ext uri="{FF2B5EF4-FFF2-40B4-BE49-F238E27FC236}">
                <a16:creationId xmlns:a16="http://schemas.microsoft.com/office/drawing/2014/main" id="{C5007873-41D0-31EF-C5A2-AD555232EAB3}"/>
              </a:ext>
            </a:extLst>
          </p:cNvPr>
          <p:cNvSpPr/>
          <p:nvPr/>
        </p:nvSpPr>
        <p:spPr>
          <a:xfrm>
            <a:off x="9757318" y="2146610"/>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DAC763-9431-3687-4381-D977FA29FA43}"/>
              </a:ext>
            </a:extLst>
          </p:cNvPr>
          <p:cNvSpPr/>
          <p:nvPr/>
        </p:nvSpPr>
        <p:spPr>
          <a:xfrm>
            <a:off x="9757318" y="4287645"/>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Table"/>
          <p:cNvGraphicFramePr/>
          <p:nvPr>
            <p:extLst>
              <p:ext uri="{D42A27DB-BD31-4B8C-83A1-F6EECF244321}">
                <p14:modId xmlns:p14="http://schemas.microsoft.com/office/powerpoint/2010/main" val="3977062946"/>
              </p:ext>
            </p:extLst>
          </p:nvPr>
        </p:nvGraphicFramePr>
        <p:xfrm>
          <a:off x="623937" y="1908854"/>
          <a:ext cx="10609545" cy="4295296"/>
        </p:xfrm>
        <a:graphic>
          <a:graphicData uri="http://schemas.openxmlformats.org/drawingml/2006/table">
            <a:tbl>
              <a:tblPr firstRow="1" firstCol="1"/>
              <a:tblGrid>
                <a:gridCol w="3536515">
                  <a:extLst>
                    <a:ext uri="{9D8B030D-6E8A-4147-A177-3AD203B41FA5}">
                      <a16:colId xmlns:a16="http://schemas.microsoft.com/office/drawing/2014/main" val="20000"/>
                    </a:ext>
                  </a:extLst>
                </a:gridCol>
                <a:gridCol w="3536515">
                  <a:extLst>
                    <a:ext uri="{9D8B030D-6E8A-4147-A177-3AD203B41FA5}">
                      <a16:colId xmlns:a16="http://schemas.microsoft.com/office/drawing/2014/main" val="20001"/>
                    </a:ext>
                  </a:extLst>
                </a:gridCol>
                <a:gridCol w="3536515">
                  <a:extLst>
                    <a:ext uri="{9D8B030D-6E8A-4147-A177-3AD203B41FA5}">
                      <a16:colId xmlns:a16="http://schemas.microsoft.com/office/drawing/2014/main" val="20002"/>
                    </a:ext>
                  </a:extLst>
                </a:gridCol>
              </a:tblGrid>
              <a:tr h="767246">
                <a:tc>
                  <a:txBody>
                    <a:bodyPr/>
                    <a:lstStyle/>
                    <a:p>
                      <a:pPr defTabSz="914400">
                        <a:tabLst>
                          <a:tab pos="914400" algn="l"/>
                        </a:tabLst>
                        <a:defRPr sz="1800">
                          <a:solidFill>
                            <a:srgbClr val="000000"/>
                          </a:solidFill>
                        </a:defRPr>
                      </a:pPr>
                      <a:r>
                        <a:rPr lang="en-US" sz="2000" b="1" dirty="0">
                          <a:solidFill>
                            <a:srgbClr val="F6F4EF"/>
                          </a:solidFill>
                          <a:effectLst>
                            <a:outerShdw blurRad="25400" dist="12700" dir="5400000" rotWithShape="0">
                              <a:srgbClr val="000000">
                                <a:alpha val="50000"/>
                              </a:srgbClr>
                            </a:outerShdw>
                          </a:effectLst>
                        </a:rPr>
                        <a:t>Jobs</a:t>
                      </a:r>
                      <a:endParaRPr sz="20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$144,225</a:t>
                      </a:r>
                    </a:p>
                  </a:txBody>
                  <a:tcPr marL="35719" marR="35719" marT="35719" marB="35719" anchor="ctr" horzOverflow="overflow"/>
                </a:tc>
                <a:extLst>
                  <a:ext uri="{0D108BD9-81ED-4DB2-BD59-A6C34878D82A}">
                    <a16:rowId xmlns:a16="http://schemas.microsoft.com/office/drawing/2014/main" val="10002"/>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$141,727</a:t>
                      </a:r>
                    </a:p>
                  </a:txBody>
                  <a:tcPr marL="35719" marR="35719" marT="35719" marB="35719" anchor="ctr" horzOverflow="overflow"/>
                </a:tc>
                <a:extLst>
                  <a:ext uri="{0D108BD9-81ED-4DB2-BD59-A6C34878D82A}">
                    <a16:rowId xmlns:a16="http://schemas.microsoft.com/office/drawing/2014/main" val="10003"/>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4"/>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Electrical-095220</a:t>
                      </a:r>
                    </a:p>
                  </a:txBody>
                  <a:tcPr marL="35719" marR="35719" marT="35719" marB="35719" anchor="ctr" horzOverflow="overflow">
                    <a:lnB w="12700">
                      <a:solidFill>
                        <a:srgbClr val="7695B6"/>
                      </a:solidFill>
                      <a:miter lim="400000"/>
                    </a:lnB>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3" name="Data Mart Wage Tracker"/>
          <p:cNvSpPr txBox="1"/>
          <p:nvPr/>
        </p:nvSpPr>
        <p:spPr>
          <a:xfrm>
            <a:off x="9218507" y="1454731"/>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2" name="Student Completion: Employment">
            <a:extLst>
              <a:ext uri="{FF2B5EF4-FFF2-40B4-BE49-F238E27FC236}">
                <a16:creationId xmlns:a16="http://schemas.microsoft.com/office/drawing/2014/main" id="{00F16157-1859-0983-2EE8-8A1090CCD3EF}"/>
              </a:ext>
            </a:extLst>
          </p:cNvPr>
          <p:cNvSpPr txBox="1">
            <a:spLocks/>
          </p:cNvSpPr>
          <p:nvPr/>
        </p:nvSpPr>
        <p:spPr>
          <a:xfrm>
            <a:off x="694458" y="382466"/>
            <a:ext cx="11111245" cy="716345"/>
          </a:xfrm>
          <a:prstGeom prst="rect">
            <a:avLst/>
          </a:prstGeom>
        </p:spPr>
        <p:txBody>
          <a:bodyPr vert="horz" lIns="91440" tIns="45720" rIns="91440" bIns="45720" rtlCol="0" anchor="ctr">
            <a:normAutofit lnSpcReduction="1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Awards &amp; Wages</a:t>
            </a:r>
          </a:p>
        </p:txBody>
      </p:sp>
      <p:sp>
        <p:nvSpPr>
          <p:cNvPr id="4" name="Based on our analysis of the most recently available California Community Colleges Chancellor's Office Management Information Systems Data Mart Wage Tracker, the top ten (10) paying jobs for an associate’s degree or certificate holders are given on the following slide.…">
            <a:extLst>
              <a:ext uri="{FF2B5EF4-FFF2-40B4-BE49-F238E27FC236}">
                <a16:creationId xmlns:a16="http://schemas.microsoft.com/office/drawing/2014/main" id="{ABC7AF58-0DD4-747B-A3BB-627D9F5C6214}"/>
              </a:ext>
            </a:extLst>
          </p:cNvPr>
          <p:cNvSpPr txBox="1">
            <a:spLocks noGrp="1"/>
          </p:cNvSpPr>
          <p:nvPr>
            <p:ph idx="1"/>
          </p:nvPr>
        </p:nvSpPr>
        <p:spPr>
          <a:xfrm>
            <a:off x="623937" y="1051931"/>
            <a:ext cx="11111245" cy="716345"/>
          </a:xfrm>
          <a:prstGeom prst="rect">
            <a:avLst/>
          </a:prstGeom>
        </p:spPr>
        <p:txBody>
          <a:bodyPr vert="horz" lIns="91440" tIns="45720" rIns="91440" bIns="45720" rtlCol="0" anchor="t">
            <a:noAutofit/>
          </a:bodyPr>
          <a:lstStyle/>
          <a:p>
            <a:pPr marL="0" indent="0">
              <a:lnSpc>
                <a:spcPct val="100000"/>
              </a:lnSpc>
              <a:spcBef>
                <a:spcPts val="0"/>
              </a:spcBef>
              <a:buNone/>
            </a:pPr>
            <a:r>
              <a:rPr lang="en-US" sz="1400" b="1" dirty="0">
                <a:solidFill>
                  <a:schemeClr val="tx2"/>
                </a:solidFill>
              </a:rPr>
              <a:t>Top ten (10) paying jobs for an associate’s degree or certificate holders. </a:t>
            </a:r>
          </a:p>
          <a:p>
            <a:pPr marL="0" indent="0">
              <a:lnSpc>
                <a:spcPct val="100000"/>
              </a:lnSpc>
              <a:spcBef>
                <a:spcPts val="0"/>
              </a:spcBef>
              <a:buNone/>
            </a:pPr>
            <a:r>
              <a:rPr lang="en-US" sz="1400" b="1" dirty="0">
                <a:solidFill>
                  <a:schemeClr val="tx2"/>
                </a:solidFill>
              </a:rPr>
              <a:t>(Basis: Median wage 5 years after award. Award years 2010-2011 to 2014-2015.)</a:t>
            </a:r>
            <a:endParaRPr lang="en-US" sz="1400" b="1" dirty="0">
              <a:solidFill>
                <a:schemeClr val="tx2"/>
              </a:solidFill>
              <a:latin typeface="Century Gothic"/>
            </a:endParaRPr>
          </a:p>
        </p:txBody>
      </p:sp>
      <p:sp>
        <p:nvSpPr>
          <p:cNvPr id="6" name="TextBox 5">
            <a:extLst>
              <a:ext uri="{FF2B5EF4-FFF2-40B4-BE49-F238E27FC236}">
                <a16:creationId xmlns:a16="http://schemas.microsoft.com/office/drawing/2014/main" id="{0CBCFFEF-C92F-5B58-B4C0-1044D7317EB1}"/>
              </a:ext>
            </a:extLst>
          </p:cNvPr>
          <p:cNvSpPr txBox="1"/>
          <p:nvPr/>
        </p:nvSpPr>
        <p:spPr>
          <a:xfrm>
            <a:off x="470467" y="6344729"/>
            <a:ext cx="7449856" cy="261610"/>
          </a:xfrm>
          <a:prstGeom prst="rect">
            <a:avLst/>
          </a:prstGeom>
          <a:noFill/>
        </p:spPr>
        <p:txBody>
          <a:bodyPr wrap="square">
            <a:spAutoFit/>
          </a:bodyPr>
          <a:lstStyle/>
          <a:p>
            <a:r>
              <a:rPr lang="en-US" sz="1100" dirty="0">
                <a:solidFill>
                  <a:schemeClr val="tx2"/>
                </a:solidFill>
                <a:latin typeface="+mj-lt"/>
              </a:rPr>
              <a:t>*CCCCO Management Information Systems Data Mart Wage Tracker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 name="Table"/>
          <p:cNvGraphicFramePr/>
          <p:nvPr/>
        </p:nvGraphicFramePr>
        <p:xfrm>
          <a:off x="703545" y="1578172"/>
          <a:ext cx="10784910" cy="4623396"/>
        </p:xfrm>
        <a:graphic>
          <a:graphicData uri="http://schemas.openxmlformats.org/drawingml/2006/table">
            <a:tbl>
              <a:tblPr firstRow="1" firstCol="1"/>
              <a:tblGrid>
                <a:gridCol w="2542575">
                  <a:extLst>
                    <a:ext uri="{9D8B030D-6E8A-4147-A177-3AD203B41FA5}">
                      <a16:colId xmlns:a16="http://schemas.microsoft.com/office/drawing/2014/main" val="20000"/>
                    </a:ext>
                  </a:extLst>
                </a:gridCol>
                <a:gridCol w="3675888">
                  <a:extLst>
                    <a:ext uri="{9D8B030D-6E8A-4147-A177-3AD203B41FA5}">
                      <a16:colId xmlns:a16="http://schemas.microsoft.com/office/drawing/2014/main" val="20001"/>
                    </a:ext>
                  </a:extLst>
                </a:gridCol>
                <a:gridCol w="4566447">
                  <a:extLst>
                    <a:ext uri="{9D8B030D-6E8A-4147-A177-3AD203B41FA5}">
                      <a16:colId xmlns:a16="http://schemas.microsoft.com/office/drawing/2014/main" val="20002"/>
                    </a:ext>
                  </a:extLst>
                </a:gridCol>
              </a:tblGrid>
              <a:tr h="770566">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Paramedic</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a:solidFill>
                            <a:schemeClr val="tx2"/>
                          </a:solidFill>
                          <a:effectLst>
                            <a:outerShdw blurRad="25400" dist="12700" dir="5280000" rotWithShape="0">
                              <a:srgbClr val="FFFFFF"/>
                            </a:outerShdw>
                          </a:effectLst>
                        </a:rPr>
                        <a:t>$112,609</a:t>
                      </a:r>
                    </a:p>
                  </a:txBody>
                  <a:tcPr marL="35719" marR="35719" marT="35719" marB="35719" anchor="ctr" horzOverflow="overflow"/>
                </a:tc>
                <a:extLst>
                  <a:ext uri="{0D108BD9-81ED-4DB2-BD59-A6C34878D82A}">
                    <a16:rowId xmlns:a16="http://schemas.microsoft.com/office/drawing/2014/main" val="10001"/>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Diagnostic Medical Sonography</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$111,504</a:t>
                      </a:r>
                    </a:p>
                  </a:txBody>
                  <a:tcPr marL="35719" marR="35719" marT="35719" marB="35719" anchor="ctr" horzOverflow="overflow"/>
                </a:tc>
                <a:extLst>
                  <a:ext uri="{0D108BD9-81ED-4DB2-BD59-A6C34878D82A}">
                    <a16:rowId xmlns:a16="http://schemas.microsoft.com/office/drawing/2014/main" val="10002"/>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Fire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$106,303</a:t>
                      </a:r>
                    </a:p>
                  </a:txBody>
                  <a:tcPr marL="35719" marR="35719" marT="35719" marB="35719" anchor="ctr" horzOverflow="overflow"/>
                </a:tc>
                <a:extLst>
                  <a:ext uri="{0D108BD9-81ED-4DB2-BD59-A6C34878D82A}">
                    <a16:rowId xmlns:a16="http://schemas.microsoft.com/office/drawing/2014/main" val="10003"/>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Public Works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$102,898</a:t>
                      </a:r>
                    </a:p>
                  </a:txBody>
                  <a:tcPr marL="35719" marR="35719" marT="35719" marB="35719" anchor="ctr" horzOverflow="overflow"/>
                </a:tc>
                <a:extLst>
                  <a:ext uri="{0D108BD9-81ED-4DB2-BD59-A6C34878D82A}">
                    <a16:rowId xmlns:a16="http://schemas.microsoft.com/office/drawing/2014/main" val="10004"/>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Surveying</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$100,629</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7" name="Data Mart Wage Tracker"/>
          <p:cNvSpPr txBox="1"/>
          <p:nvPr/>
        </p:nvSpPr>
        <p:spPr>
          <a:xfrm>
            <a:off x="9356669" y="1227752"/>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5" name="Student Completion: Employment &amp; STEM">
            <a:extLst>
              <a:ext uri="{FF2B5EF4-FFF2-40B4-BE49-F238E27FC236}">
                <a16:creationId xmlns:a16="http://schemas.microsoft.com/office/drawing/2014/main" id="{874A82CD-42D6-1AE0-7F53-70FD1AAF9A1C}"/>
              </a:ext>
            </a:extLst>
          </p:cNvPr>
          <p:cNvSpPr txBox="1">
            <a:spLocks noGrp="1"/>
          </p:cNvSpPr>
          <p:nvPr>
            <p:ph type="title"/>
          </p:nvPr>
        </p:nvSpPr>
        <p:spPr>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r>
              <a:rPr sz="3600" b="1" dirty="0">
                <a:solidFill>
                  <a:srgbClr val="007088"/>
                </a:solidFill>
              </a:rPr>
              <a:t> </a:t>
            </a:r>
            <a:r>
              <a:rPr lang="en-US" sz="3600" b="1" dirty="0">
                <a:solidFill>
                  <a:srgbClr val="007088"/>
                </a:solidFill>
              </a:rPr>
              <a:t>Career Education</a:t>
            </a:r>
            <a:endParaRPr sz="3600" b="1" dirty="0">
              <a:solidFill>
                <a:srgbClr val="0070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tudent Completion: Career Education"/>
          <p:cNvSpPr txBox="1">
            <a:spLocks noGrp="1"/>
          </p:cNvSpPr>
          <p:nvPr>
            <p:ph type="title"/>
          </p:nvPr>
        </p:nvSpPr>
        <p:spPr>
          <a:xfrm>
            <a:off x="653153" y="155088"/>
            <a:ext cx="11111245" cy="1325563"/>
          </a:xfrm>
          <a:prstGeom prst="rect">
            <a:avLst/>
          </a:prstGeom>
        </p:spPr>
        <p:txBody>
          <a:bodyPr>
            <a:normAutofit/>
          </a:bodyPr>
          <a:lstStyle>
            <a:lvl1pPr defTabSz="560831">
              <a:defRPr sz="6144" spc="-122"/>
            </a:lvl1pPr>
          </a:lstStyle>
          <a:p>
            <a:r>
              <a:rPr lang="en-US" sz="4400" b="1" dirty="0">
                <a:solidFill>
                  <a:srgbClr val="007088"/>
                </a:solidFill>
              </a:rPr>
              <a:t>Employment Wages: Career</a:t>
            </a:r>
            <a:r>
              <a:rPr sz="4400" b="1" dirty="0">
                <a:solidFill>
                  <a:srgbClr val="007088"/>
                </a:solidFill>
              </a:rPr>
              <a:t> Education</a:t>
            </a:r>
          </a:p>
        </p:txBody>
      </p:sp>
      <p:graphicFrame>
        <p:nvGraphicFramePr>
          <p:cNvPr id="282" name="Table"/>
          <p:cNvGraphicFramePr/>
          <p:nvPr>
            <p:extLst>
              <p:ext uri="{D42A27DB-BD31-4B8C-83A1-F6EECF244321}">
                <p14:modId xmlns:p14="http://schemas.microsoft.com/office/powerpoint/2010/main" val="958527304"/>
              </p:ext>
            </p:extLst>
          </p:nvPr>
        </p:nvGraphicFramePr>
        <p:xfrm>
          <a:off x="810265" y="1863821"/>
          <a:ext cx="10300740" cy="2259454"/>
        </p:xfrm>
        <a:graphic>
          <a:graphicData uri="http://schemas.openxmlformats.org/drawingml/2006/table">
            <a:tbl>
              <a:tblPr firstRow="1" firstCol="1"/>
              <a:tblGrid>
                <a:gridCol w="3038518">
                  <a:extLst>
                    <a:ext uri="{9D8B030D-6E8A-4147-A177-3AD203B41FA5}">
                      <a16:colId xmlns:a16="http://schemas.microsoft.com/office/drawing/2014/main" val="20000"/>
                    </a:ext>
                  </a:extLst>
                </a:gridCol>
                <a:gridCol w="3828642">
                  <a:extLst>
                    <a:ext uri="{9D8B030D-6E8A-4147-A177-3AD203B41FA5}">
                      <a16:colId xmlns:a16="http://schemas.microsoft.com/office/drawing/2014/main" val="20001"/>
                    </a:ext>
                  </a:extLst>
                </a:gridCol>
                <a:gridCol w="3433580">
                  <a:extLst>
                    <a:ext uri="{9D8B030D-6E8A-4147-A177-3AD203B41FA5}">
                      <a16:colId xmlns:a16="http://schemas.microsoft.com/office/drawing/2014/main" val="20002"/>
                    </a:ext>
                  </a:extLst>
                </a:gridCol>
              </a:tblGrid>
              <a:tr h="503147">
                <a:tc>
                  <a:txBody>
                    <a:bodyPr/>
                    <a:lstStyle/>
                    <a:p>
                      <a:pPr defTabSz="914400">
                        <a:tabLst>
                          <a:tab pos="914400" algn="l"/>
                        </a:tabLst>
                        <a:defRPr sz="1800">
                          <a:solidFill>
                            <a:srgbClr val="000000"/>
                          </a:solidFill>
                        </a:defRPr>
                      </a:pPr>
                      <a:r>
                        <a:rPr lang="en-US" sz="1600" b="1" dirty="0">
                          <a:solidFill>
                            <a:schemeClr val="bg1"/>
                          </a:solidFill>
                          <a:effectLst>
                            <a:outerShdw blurRad="25400" dist="12700" dir="5400000" rotWithShape="0">
                              <a:srgbClr val="000000">
                                <a:alpha val="50000"/>
                              </a:srgbClr>
                            </a:outerShdw>
                          </a:effectLst>
                        </a:rPr>
                        <a:t>Job</a:t>
                      </a: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b"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Award Category</a:t>
                      </a:r>
                    </a:p>
                  </a:txBody>
                  <a:tcPr marL="35719" marR="35719" marT="35719" marB="35719" anchor="b" horzOverflow="overflow">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b"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Chancellor's Office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2"/>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83" name="Data Mart Wage Tracker"/>
          <p:cNvSpPr txBox="1"/>
          <p:nvPr/>
        </p:nvSpPr>
        <p:spPr>
          <a:xfrm>
            <a:off x="9210675" y="4179390"/>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3" name="TextBox 2">
            <a:extLst>
              <a:ext uri="{FF2B5EF4-FFF2-40B4-BE49-F238E27FC236}">
                <a16:creationId xmlns:a16="http://schemas.microsoft.com/office/drawing/2014/main" id="{5C5DAE77-C28F-8FB6-051F-4169AAF90728}"/>
              </a:ext>
            </a:extLst>
          </p:cNvPr>
          <p:cNvSpPr txBox="1"/>
          <p:nvPr/>
        </p:nvSpPr>
        <p:spPr>
          <a:xfrm>
            <a:off x="665585" y="1027908"/>
            <a:ext cx="10300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Century Gothic"/>
              </a:rPr>
              <a:t>Top three (3) paying jobs for an associate’s degree or certificate holders. </a:t>
            </a:r>
          </a:p>
          <a:p>
            <a:r>
              <a:rPr lang="en-US" b="1" dirty="0">
                <a:solidFill>
                  <a:schemeClr val="tx2"/>
                </a:solidFill>
                <a:latin typeface="Century Gothic"/>
              </a:rPr>
              <a:t>(Basis: Median wage 5 years after award. Award years 2010-2011 to 2014-2015.)</a:t>
            </a:r>
          </a:p>
        </p:txBody>
      </p:sp>
      <p:sp>
        <p:nvSpPr>
          <p:cNvPr id="4" name="TextBox 3">
            <a:extLst>
              <a:ext uri="{FF2B5EF4-FFF2-40B4-BE49-F238E27FC236}">
                <a16:creationId xmlns:a16="http://schemas.microsoft.com/office/drawing/2014/main" id="{2275447F-7250-D14A-F4DA-1AF53DD222C9}"/>
              </a:ext>
            </a:extLst>
          </p:cNvPr>
          <p:cNvSpPr txBox="1"/>
          <p:nvPr/>
        </p:nvSpPr>
        <p:spPr>
          <a:xfrm>
            <a:off x="957410" y="4374511"/>
            <a:ext cx="5251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Century Gothic"/>
              </a:rPr>
              <a:t>Digital media </a:t>
            </a:r>
          </a:p>
          <a:p>
            <a:pPr marL="742950" lvl="1" indent="-285750">
              <a:buFont typeface="Arial" panose="020B0604020202020204" pitchFamily="34" charset="0"/>
              <a:buChar char="•"/>
            </a:pPr>
            <a:r>
              <a:rPr lang="en-US" sz="1600" b="1" dirty="0">
                <a:solidFill>
                  <a:srgbClr val="000000"/>
                </a:solidFill>
                <a:latin typeface="Century Gothic"/>
              </a:rPr>
              <a:t>$46k AA</a:t>
            </a:r>
          </a:p>
          <a:p>
            <a:pPr marL="742950" lvl="1" indent="-285750">
              <a:buFont typeface="Arial" panose="020B0604020202020204" pitchFamily="34" charset="0"/>
              <a:buChar char="•"/>
            </a:pPr>
            <a:r>
              <a:rPr lang="en-US" sz="1600" b="1" dirty="0">
                <a:solidFill>
                  <a:srgbClr val="000000"/>
                </a:solidFill>
                <a:latin typeface="Century Gothic"/>
              </a:rPr>
              <a:t> $50k Chancellor's Approved Certificate</a:t>
            </a:r>
          </a:p>
          <a:p>
            <a:pPr marL="742950" lvl="1" indent="-285750">
              <a:buFont typeface="Arial" panose="020B0604020202020204" pitchFamily="34" charset="0"/>
              <a:buChar char="•"/>
            </a:pPr>
            <a:r>
              <a:rPr lang="en-US" sz="1600" b="1" dirty="0">
                <a:solidFill>
                  <a:srgbClr val="000000"/>
                </a:solidFill>
                <a:latin typeface="Century Gothic"/>
              </a:rPr>
              <a:t> $21k Locally Approved Certificate</a:t>
            </a:r>
          </a:p>
        </p:txBody>
      </p:sp>
      <p:sp>
        <p:nvSpPr>
          <p:cNvPr id="2" name="TextBox 1">
            <a:extLst>
              <a:ext uri="{FF2B5EF4-FFF2-40B4-BE49-F238E27FC236}">
                <a16:creationId xmlns:a16="http://schemas.microsoft.com/office/drawing/2014/main" id="{BDB8DDAF-A5BF-E01E-4627-C79CDB048BE9}"/>
              </a:ext>
            </a:extLst>
          </p:cNvPr>
          <p:cNvSpPr txBox="1"/>
          <p:nvPr/>
        </p:nvSpPr>
        <p:spPr>
          <a:xfrm>
            <a:off x="6377824" y="4378190"/>
            <a:ext cx="53173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Century Gothic"/>
              </a:rPr>
              <a:t> Multimedia </a:t>
            </a:r>
          </a:p>
          <a:p>
            <a:pPr marL="742950" lvl="1" indent="-285750">
              <a:buFont typeface="Arial" panose="020B0604020202020204" pitchFamily="34" charset="0"/>
              <a:buChar char="•"/>
            </a:pPr>
            <a:r>
              <a:rPr lang="en-US" sz="1600" b="1" dirty="0">
                <a:solidFill>
                  <a:srgbClr val="000000"/>
                </a:solidFill>
                <a:latin typeface="Century Gothic"/>
              </a:rPr>
              <a:t>$36k AA</a:t>
            </a:r>
          </a:p>
          <a:p>
            <a:pPr marL="742950" lvl="1" indent="-285750">
              <a:buFont typeface="Arial" panose="020B0604020202020204" pitchFamily="34" charset="0"/>
              <a:buChar char="•"/>
            </a:pPr>
            <a:r>
              <a:rPr lang="en-US" sz="1600" b="1" dirty="0">
                <a:solidFill>
                  <a:srgbClr val="000000"/>
                </a:solidFill>
                <a:latin typeface="Century Gothic"/>
              </a:rPr>
              <a:t> $39k Chancellor's Approved Certificate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 name="Table"/>
          <p:cNvGraphicFramePr/>
          <p:nvPr/>
        </p:nvGraphicFramePr>
        <p:xfrm>
          <a:off x="601421" y="2603459"/>
          <a:ext cx="10559442" cy="3435693"/>
        </p:xfrm>
        <a:graphic>
          <a:graphicData uri="http://schemas.openxmlformats.org/drawingml/2006/table">
            <a:tbl>
              <a:tblPr firstRow="1" firstCol="1"/>
              <a:tblGrid>
                <a:gridCol w="3519814">
                  <a:extLst>
                    <a:ext uri="{9D8B030D-6E8A-4147-A177-3AD203B41FA5}">
                      <a16:colId xmlns:a16="http://schemas.microsoft.com/office/drawing/2014/main" val="20000"/>
                    </a:ext>
                  </a:extLst>
                </a:gridCol>
                <a:gridCol w="3519814">
                  <a:extLst>
                    <a:ext uri="{9D8B030D-6E8A-4147-A177-3AD203B41FA5}">
                      <a16:colId xmlns:a16="http://schemas.microsoft.com/office/drawing/2014/main" val="20001"/>
                    </a:ext>
                  </a:extLst>
                </a:gridCol>
                <a:gridCol w="3519814">
                  <a:extLst>
                    <a:ext uri="{9D8B030D-6E8A-4147-A177-3AD203B41FA5}">
                      <a16:colId xmlns:a16="http://schemas.microsoft.com/office/drawing/2014/main" val="20002"/>
                    </a:ext>
                  </a:extLst>
                </a:gridCol>
              </a:tblGrid>
              <a:tr h="526200">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Geographic Information Systems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($74k), AA (~$58.8k)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$58,778 - $74,440</a:t>
                      </a:r>
                    </a:p>
                  </a:txBody>
                  <a:tcPr marL="35719" marR="35719" marT="35719" marB="35719" anchor="ctr" horzOverflow="overflow"/>
                </a:tc>
                <a:extLst>
                  <a:ext uri="{0D108BD9-81ED-4DB2-BD59-A6C34878D82A}">
                    <a16:rowId xmlns:a16="http://schemas.microsoft.com/office/drawing/2014/main" val="10001"/>
                  </a:ext>
                </a:extLst>
              </a:tr>
              <a:tr h="503917">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Economics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$55,708</a:t>
                      </a:r>
                    </a:p>
                  </a:txBody>
                  <a:tcPr marL="35719" marR="35719" marT="35719" marB="35719" anchor="ctr" horzOverflow="overflow"/>
                </a:tc>
                <a:extLst>
                  <a:ext uri="{0D108BD9-81ED-4DB2-BD59-A6C34878D82A}">
                    <a16:rowId xmlns:a16="http://schemas.microsoft.com/office/drawing/2014/main" val="10002"/>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Speech Communication</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$54,865</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5" name="Data Mart Wage Tracker"/>
          <p:cNvSpPr txBox="1"/>
          <p:nvPr/>
        </p:nvSpPr>
        <p:spPr>
          <a:xfrm>
            <a:off x="9123272" y="6159280"/>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5" name="Student Completion: Employment &amp; STEM">
            <a:extLst>
              <a:ext uri="{FF2B5EF4-FFF2-40B4-BE49-F238E27FC236}">
                <a16:creationId xmlns:a16="http://schemas.microsoft.com/office/drawing/2014/main" id="{08C906F6-1FA3-C306-FD5D-17E48014557D}"/>
              </a:ext>
            </a:extLst>
          </p:cNvPr>
          <p:cNvSpPr txBox="1">
            <a:spLocks noGrp="1"/>
          </p:cNvSpPr>
          <p:nvPr>
            <p:ph type="title"/>
          </p:nvPr>
        </p:nvSpPr>
        <p:spPr>
          <a:xfrm>
            <a:off x="601421" y="354565"/>
            <a:ext cx="11111245" cy="1325563"/>
          </a:xfrm>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r>
              <a:rPr sz="3600" b="1" dirty="0">
                <a:solidFill>
                  <a:srgbClr val="007088"/>
                </a:solidFill>
              </a:rPr>
              <a:t> </a:t>
            </a:r>
            <a:r>
              <a:rPr lang="en-US" sz="3600" b="1" dirty="0">
                <a:solidFill>
                  <a:srgbClr val="007088"/>
                </a:solidFill>
              </a:rPr>
              <a:t>Arts/Humanities/Social Sciences</a:t>
            </a:r>
            <a:endParaRPr sz="3600" b="1" dirty="0">
              <a:solidFill>
                <a:srgbClr val="007088"/>
              </a:solidFill>
            </a:endParaRPr>
          </a:p>
        </p:txBody>
      </p:sp>
      <p:sp>
        <p:nvSpPr>
          <p:cNvPr id="8" name="TextBox 7">
            <a:extLst>
              <a:ext uri="{FF2B5EF4-FFF2-40B4-BE49-F238E27FC236}">
                <a16:creationId xmlns:a16="http://schemas.microsoft.com/office/drawing/2014/main" id="{05B48635-73DA-6A34-3507-E4DE075C286C}"/>
              </a:ext>
            </a:extLst>
          </p:cNvPr>
          <p:cNvSpPr txBox="1"/>
          <p:nvPr/>
        </p:nvSpPr>
        <p:spPr>
          <a:xfrm>
            <a:off x="601421" y="1573899"/>
            <a:ext cx="109891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mj-lt"/>
              </a:rPr>
              <a:t>Top three (3) paying jobs for an associate’s degree or certificate holders. </a:t>
            </a:r>
          </a:p>
          <a:p>
            <a:r>
              <a:rPr lang="en-US" b="1" dirty="0">
                <a:solidFill>
                  <a:schemeClr val="tx2"/>
                </a:solidFill>
                <a:latin typeface="+mj-lt"/>
              </a:rPr>
              <a:t>(Basis: Median wage 5 years after award. Award years 2010-2011 to 2014-2015.)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tudent Completion: Employment &amp; STEM"/>
          <p:cNvSpPr txBox="1">
            <a:spLocks noGrp="1"/>
          </p:cNvSpPr>
          <p:nvPr>
            <p:ph type="title"/>
          </p:nvPr>
        </p:nvSpPr>
        <p:spPr>
          <a:xfrm>
            <a:off x="740991" y="193019"/>
            <a:ext cx="11111245" cy="1078734"/>
          </a:xfrm>
          <a:prstGeom prst="rect">
            <a:avLst/>
          </a:prstGeom>
        </p:spPr>
        <p:txBody>
          <a:bodyPr>
            <a:normAutofit/>
          </a:bodyPr>
          <a:lstStyle>
            <a:lvl1pPr defTabSz="560831">
              <a:defRPr sz="6144" spc="-122"/>
            </a:lvl1pPr>
          </a:lstStyle>
          <a:p>
            <a:r>
              <a:rPr sz="4400" b="1" dirty="0">
                <a:solidFill>
                  <a:srgbClr val="007088"/>
                </a:solidFill>
              </a:rPr>
              <a:t>Employment</a:t>
            </a:r>
            <a:r>
              <a:rPr lang="en-US" sz="4400" b="1" dirty="0">
                <a:solidFill>
                  <a:srgbClr val="007088"/>
                </a:solidFill>
              </a:rPr>
              <a:t> Wages:</a:t>
            </a:r>
            <a:r>
              <a:rPr sz="4400" b="1" dirty="0">
                <a:solidFill>
                  <a:srgbClr val="007088"/>
                </a:solidFill>
              </a:rPr>
              <a:t> STEM</a:t>
            </a:r>
          </a:p>
        </p:txBody>
      </p:sp>
      <p:graphicFrame>
        <p:nvGraphicFramePr>
          <p:cNvPr id="278" name="Table"/>
          <p:cNvGraphicFramePr/>
          <p:nvPr/>
        </p:nvGraphicFramePr>
        <p:xfrm>
          <a:off x="820712" y="2493514"/>
          <a:ext cx="10002933" cy="3015620"/>
        </p:xfrm>
        <a:graphic>
          <a:graphicData uri="http://schemas.openxmlformats.org/drawingml/2006/table">
            <a:tbl>
              <a:tblPr firstRow="1" firstCol="1"/>
              <a:tblGrid>
                <a:gridCol w="3334311">
                  <a:extLst>
                    <a:ext uri="{9D8B030D-6E8A-4147-A177-3AD203B41FA5}">
                      <a16:colId xmlns:a16="http://schemas.microsoft.com/office/drawing/2014/main" val="20000"/>
                    </a:ext>
                  </a:extLst>
                </a:gridCol>
                <a:gridCol w="3334311">
                  <a:extLst>
                    <a:ext uri="{9D8B030D-6E8A-4147-A177-3AD203B41FA5}">
                      <a16:colId xmlns:a16="http://schemas.microsoft.com/office/drawing/2014/main" val="20001"/>
                    </a:ext>
                  </a:extLst>
                </a:gridCol>
                <a:gridCol w="3334311">
                  <a:extLst>
                    <a:ext uri="{9D8B030D-6E8A-4147-A177-3AD203B41FA5}">
                      <a16:colId xmlns:a16="http://schemas.microsoft.com/office/drawing/2014/main" val="20002"/>
                    </a:ext>
                  </a:extLst>
                </a:gridCol>
              </a:tblGrid>
              <a:tr h="707074">
                <a:tc>
                  <a:txBody>
                    <a:bodyPr/>
                    <a:lstStyle/>
                    <a:p>
                      <a:pPr defTabSz="914400">
                        <a:tabLst>
                          <a:tab pos="914400" algn="l"/>
                        </a:tabLst>
                        <a:defRPr sz="1800">
                          <a:solidFill>
                            <a:srgbClr val="000000"/>
                          </a:solidFill>
                        </a:defRPr>
                      </a:pPr>
                      <a:r>
                        <a:rPr lang="en-US" sz="1800" b="1" dirty="0">
                          <a:solidFill>
                            <a:schemeClr val="bg1"/>
                          </a:solidFill>
                          <a:effectLst>
                            <a:outerShdw blurRad="25400" dist="12700" dir="5400000" rotWithShape="0">
                              <a:srgbClr val="000000">
                                <a:alpha val="50000"/>
                              </a:srgbClr>
                            </a:outerShdw>
                          </a:effectLst>
                        </a:rPr>
                        <a:t>Jobs</a:t>
                      </a:r>
                      <a:endParaRPr sz="18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Physics, General</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$69,639</a:t>
                      </a:r>
                    </a:p>
                  </a:txBody>
                  <a:tcPr marL="35719" marR="35719" marT="35719" marB="35719" anchor="ctr" horzOverflow="overflow"/>
                </a:tc>
                <a:extLst>
                  <a:ext uri="{0D108BD9-81ED-4DB2-BD59-A6C34878D82A}">
                    <a16:rowId xmlns:a16="http://schemas.microsoft.com/office/drawing/2014/main" val="10001"/>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Biotechnology and Biomedical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$64,439</a:t>
                      </a:r>
                    </a:p>
                  </a:txBody>
                  <a:tcPr marL="35719" marR="35719" marT="35719" marB="35719" anchor="ctr" horzOverflow="overflow"/>
                </a:tc>
                <a:extLst>
                  <a:ext uri="{0D108BD9-81ED-4DB2-BD59-A6C34878D82A}">
                    <a16:rowId xmlns:a16="http://schemas.microsoft.com/office/drawing/2014/main" val="10002"/>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Mathematics, General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$60,163</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9" name="Data Mart Wage Tracker"/>
          <p:cNvSpPr txBox="1"/>
          <p:nvPr/>
        </p:nvSpPr>
        <p:spPr>
          <a:xfrm>
            <a:off x="6874748" y="6484067"/>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3" name="TextBox 2">
            <a:extLst>
              <a:ext uri="{FF2B5EF4-FFF2-40B4-BE49-F238E27FC236}">
                <a16:creationId xmlns:a16="http://schemas.microsoft.com/office/drawing/2014/main" id="{C6FCF47D-27C4-75C1-4DC1-2111A11D1317}"/>
              </a:ext>
            </a:extLst>
          </p:cNvPr>
          <p:cNvSpPr txBox="1"/>
          <p:nvPr/>
        </p:nvSpPr>
        <p:spPr>
          <a:xfrm>
            <a:off x="820712" y="1056478"/>
            <a:ext cx="103007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tx2"/>
                </a:solidFill>
                <a:latin typeface="+mj-lt"/>
              </a:rPr>
              <a:t>Top three (3) paying jobs for an associate’s degree or certificate holders. (Basis: Median wage 5 years after award. Award years 2010-2011 to 2014-2015.)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tudent Completion: Key Takeaways from Research Studies"/>
          <p:cNvSpPr txBox="1">
            <a:spLocks noGrp="1"/>
          </p:cNvSpPr>
          <p:nvPr>
            <p:ph type="title"/>
          </p:nvPr>
        </p:nvSpPr>
        <p:spPr>
          <a:xfrm>
            <a:off x="415170" y="284585"/>
            <a:ext cx="11111245" cy="948456"/>
          </a:xfrm>
          <a:prstGeom prst="rect">
            <a:avLst/>
          </a:prstGeom>
        </p:spPr>
        <p:txBody>
          <a:bodyPr>
            <a:normAutofit/>
          </a:bodyPr>
          <a:lstStyle>
            <a:lvl1pPr defTabSz="560831">
              <a:defRPr sz="6144" spc="-122"/>
            </a:lvl1pPr>
          </a:lstStyle>
          <a:p>
            <a:r>
              <a:rPr sz="3600" b="1" dirty="0">
                <a:solidFill>
                  <a:srgbClr val="007088"/>
                </a:solidFill>
              </a:rPr>
              <a:t>Student </a:t>
            </a:r>
            <a:r>
              <a:rPr lang="en-US" sz="3600" b="1" dirty="0">
                <a:solidFill>
                  <a:srgbClr val="007088"/>
                </a:solidFill>
              </a:rPr>
              <a:t>Success</a:t>
            </a:r>
            <a:r>
              <a:rPr sz="3600" b="1" dirty="0">
                <a:solidFill>
                  <a:srgbClr val="007088"/>
                </a:solidFill>
              </a:rPr>
              <a:t>: Key Takeaways from Research</a:t>
            </a:r>
          </a:p>
        </p:txBody>
      </p:sp>
      <p:sp>
        <p:nvSpPr>
          <p:cNvPr id="292" name="Survey of 6,000 community college students from 10 community colleges in California and 8 other states conducted by North Carolina State University revealed the top ten (10) challenges to student success.…"/>
          <p:cNvSpPr txBox="1">
            <a:spLocks noGrp="1"/>
          </p:cNvSpPr>
          <p:nvPr>
            <p:ph idx="1"/>
          </p:nvPr>
        </p:nvSpPr>
        <p:spPr>
          <a:xfrm>
            <a:off x="415170" y="1639614"/>
            <a:ext cx="11111245" cy="4537350"/>
          </a:xfrm>
          <a:prstGeom prst="rect">
            <a:avLst/>
          </a:prstGeom>
        </p:spPr>
        <p:txBody>
          <a:bodyPr vert="horz" lIns="91440" tIns="45720" rIns="91440" bIns="45720" rtlCol="0" anchor="t">
            <a:noAutofit/>
          </a:bodyPr>
          <a:lstStyle/>
          <a:p>
            <a:pPr marL="0" indent="0" defTabSz="180730">
              <a:spcBef>
                <a:spcPts val="1266"/>
              </a:spcBef>
              <a:buNone/>
              <a:defRPr sz="1979"/>
            </a:pPr>
            <a:r>
              <a:rPr sz="1600" dirty="0">
                <a:solidFill>
                  <a:schemeClr val="tx2"/>
                </a:solidFill>
                <a:latin typeface="Century Gothic"/>
              </a:rPr>
              <a:t>Survey of 6,000 community college students from 10 community colleges in California and 8 other states conducted by North Carolina State University revealed the top ten (10) challenges to student success.</a:t>
            </a:r>
            <a:endParaRPr lang="en-US" sz="1600" dirty="0">
              <a:solidFill>
                <a:schemeClr val="tx2"/>
              </a:solidFill>
              <a:latin typeface="Century Gothic"/>
            </a:endParaRPr>
          </a:p>
          <a:p>
            <a:pPr marL="156845" indent="-156845" defTabSz="180730">
              <a:spcBef>
                <a:spcPts val="1266"/>
              </a:spcBef>
              <a:defRPr sz="1979"/>
            </a:pPr>
            <a:r>
              <a:rPr sz="1600" dirty="0">
                <a:solidFill>
                  <a:schemeClr val="tx2"/>
                </a:solidFill>
                <a:latin typeface="Century Gothic"/>
              </a:rPr>
              <a:t>Work (34%)</a:t>
            </a:r>
          </a:p>
          <a:p>
            <a:pPr marL="156845" indent="-156845" defTabSz="180730">
              <a:spcBef>
                <a:spcPts val="1266"/>
              </a:spcBef>
              <a:defRPr sz="1979"/>
            </a:pPr>
            <a:r>
              <a:rPr sz="1600" dirty="0">
                <a:solidFill>
                  <a:schemeClr val="tx2"/>
                </a:solidFill>
                <a:latin typeface="Century Gothic"/>
              </a:rPr>
              <a:t>Paying expenses (34%)</a:t>
            </a:r>
          </a:p>
          <a:p>
            <a:pPr marL="156845" indent="-156845" defTabSz="180730">
              <a:spcBef>
                <a:spcPts val="1266"/>
              </a:spcBef>
              <a:defRPr sz="1979"/>
            </a:pPr>
            <a:r>
              <a:rPr sz="1600" dirty="0">
                <a:solidFill>
                  <a:schemeClr val="tx2"/>
                </a:solidFill>
                <a:latin typeface="Century Gothic"/>
              </a:rPr>
              <a:t>Meeting demands of family and friends (30%)</a:t>
            </a:r>
          </a:p>
          <a:p>
            <a:pPr marL="156845" indent="-156845" defTabSz="180730">
              <a:spcBef>
                <a:spcPts val="1266"/>
              </a:spcBef>
              <a:defRPr sz="1979"/>
            </a:pPr>
            <a:r>
              <a:rPr sz="1600" dirty="0">
                <a:solidFill>
                  <a:schemeClr val="tx2"/>
                </a:solidFill>
                <a:latin typeface="Century Gothic"/>
              </a:rPr>
              <a:t>Online classes, e.g. difficulty learning material on their own, lack of interaction with faculty (21%)</a:t>
            </a:r>
          </a:p>
          <a:p>
            <a:pPr marL="156845" indent="-156845" defTabSz="180730">
              <a:spcBef>
                <a:spcPts val="1266"/>
              </a:spcBef>
              <a:defRPr sz="1979"/>
            </a:pPr>
            <a:r>
              <a:rPr sz="1600" dirty="0">
                <a:solidFill>
                  <a:schemeClr val="tx2"/>
                </a:solidFill>
                <a:latin typeface="Century Gothic"/>
              </a:rPr>
              <a:t>Parking on campus (21%)</a:t>
            </a:r>
          </a:p>
          <a:p>
            <a:pPr marL="156845" indent="-156845" defTabSz="180730">
              <a:spcBef>
                <a:spcPts val="1266"/>
              </a:spcBef>
              <a:defRPr sz="1979"/>
            </a:pPr>
            <a:r>
              <a:rPr sz="1600" dirty="0">
                <a:solidFill>
                  <a:schemeClr val="tx2"/>
                </a:solidFill>
                <a:latin typeface="Century Gothic"/>
              </a:rPr>
              <a:t>Developmental courses, courses were too hard (17%)</a:t>
            </a:r>
          </a:p>
          <a:p>
            <a:pPr marL="156845" indent="-156845" defTabSz="180730">
              <a:spcBef>
                <a:spcPts val="1266"/>
              </a:spcBef>
              <a:defRPr sz="1979"/>
            </a:pPr>
            <a:r>
              <a:rPr sz="1600" dirty="0">
                <a:solidFill>
                  <a:schemeClr val="tx2"/>
                </a:solidFill>
                <a:latin typeface="Century Gothic"/>
              </a:rPr>
              <a:t>Faculty (16%)</a:t>
            </a:r>
          </a:p>
          <a:p>
            <a:pPr marL="156845" indent="-156845" defTabSz="180730">
              <a:spcBef>
                <a:spcPts val="1266"/>
              </a:spcBef>
              <a:defRPr sz="1979"/>
            </a:pPr>
            <a:r>
              <a:rPr sz="1600" dirty="0">
                <a:solidFill>
                  <a:schemeClr val="tx2"/>
                </a:solidFill>
                <a:latin typeface="Century Gothic"/>
              </a:rPr>
              <a:t>Health and disability (16%)</a:t>
            </a:r>
          </a:p>
          <a:p>
            <a:pPr marL="156845" indent="-156845" defTabSz="180730">
              <a:spcBef>
                <a:spcPts val="1266"/>
              </a:spcBef>
              <a:defRPr sz="1979"/>
            </a:pPr>
            <a:r>
              <a:rPr sz="1600" dirty="0">
                <a:solidFill>
                  <a:schemeClr val="tx2"/>
                </a:solidFill>
                <a:latin typeface="Century Gothic"/>
              </a:rPr>
              <a:t>Doing college-level work (15%)</a:t>
            </a:r>
          </a:p>
          <a:p>
            <a:pPr marL="156845" indent="-156845" defTabSz="180730">
              <a:spcBef>
                <a:spcPts val="1266"/>
              </a:spcBef>
              <a:defRPr sz="1979"/>
            </a:pPr>
            <a:r>
              <a:rPr sz="1600" dirty="0">
                <a:solidFill>
                  <a:schemeClr val="tx2"/>
                </a:solidFill>
                <a:latin typeface="Century Gothic"/>
              </a:rPr>
              <a:t>Registering for courses (14%)</a:t>
            </a:r>
          </a:p>
          <a:p>
            <a:pPr marL="0" indent="0" defTabSz="180730">
              <a:spcBef>
                <a:spcPts val="1266"/>
              </a:spcBef>
              <a:buNone/>
              <a:defRPr sz="1979"/>
            </a:pPr>
            <a:r>
              <a:rPr lang="en-US" sz="1200" dirty="0">
                <a:solidFill>
                  <a:schemeClr val="tx2"/>
                </a:solidFill>
                <a:latin typeface="Century Gothic"/>
              </a:rPr>
              <a:t>*</a:t>
            </a:r>
            <a:r>
              <a:rPr sz="1200" dirty="0">
                <a:solidFill>
                  <a:schemeClr val="tx2"/>
                </a:solidFill>
                <a:latin typeface="Century Gothic"/>
              </a:rPr>
              <a:t>Percentages do not add to 100% as students could choose more than one option</a:t>
            </a:r>
          </a:p>
        </p:txBody>
      </p:sp>
      <p:sp>
        <p:nvSpPr>
          <p:cNvPr id="293" name="RISC Report"/>
          <p:cNvSpPr txBox="1"/>
          <p:nvPr/>
        </p:nvSpPr>
        <p:spPr>
          <a:xfrm>
            <a:off x="10362393" y="6204396"/>
            <a:ext cx="1090043"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u="sng">
                <a:hlinkClick r:id="" action="ppaction://noaction"/>
              </a:defRPr>
            </a:lvl1pPr>
          </a:lstStyle>
          <a:p>
            <a:pPr>
              <a:defRPr u="none"/>
            </a:pPr>
            <a:r>
              <a:rPr sz="1406" dirty="0"/>
              <a:t>RISC Report</a:t>
            </a:r>
          </a:p>
        </p:txBody>
      </p:sp>
      <p:sp>
        <p:nvSpPr>
          <p:cNvPr id="3" name="TextBox 2">
            <a:extLst>
              <a:ext uri="{FF2B5EF4-FFF2-40B4-BE49-F238E27FC236}">
                <a16:creationId xmlns:a16="http://schemas.microsoft.com/office/drawing/2014/main" id="{54891A2B-2D3C-1F55-E14F-F27FD44D46E1}"/>
              </a:ext>
            </a:extLst>
          </p:cNvPr>
          <p:cNvSpPr txBox="1"/>
          <p:nvPr/>
        </p:nvSpPr>
        <p:spPr>
          <a:xfrm>
            <a:off x="415170" y="1128144"/>
            <a:ext cx="10654687" cy="369332"/>
          </a:xfrm>
          <a:prstGeom prst="rect">
            <a:avLst/>
          </a:prstGeom>
          <a:noFill/>
        </p:spPr>
        <p:txBody>
          <a:bodyPr wrap="square">
            <a:spAutoFit/>
          </a:bodyPr>
          <a:lstStyle/>
          <a:p>
            <a:pPr marL="171450" indent="-171450"/>
            <a:r>
              <a:rPr lang="en-US" b="1" dirty="0">
                <a:solidFill>
                  <a:schemeClr val="tx2"/>
                </a:solidFill>
                <a:ea typeface="+mn-lt"/>
                <a:cs typeface="+mn-lt"/>
              </a:rPr>
              <a:t>Non-academic obstacles might be key drivers of dropout rates for low-income students. </a:t>
            </a:r>
            <a:endParaRPr lang="en-US" b="1" dirty="0">
              <a:solidFill>
                <a:schemeClr val="tx2"/>
              </a:solidFill>
              <a:latin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ackground"/>
          <p:cNvSpPr txBox="1">
            <a:spLocks noGrp="1"/>
          </p:cNvSpPr>
          <p:nvPr>
            <p:ph type="title"/>
          </p:nvPr>
        </p:nvSpPr>
        <p:spPr>
          <a:xfrm>
            <a:off x="609182" y="407072"/>
            <a:ext cx="11111245" cy="814449"/>
          </a:xfrm>
          <a:prstGeom prst="rect">
            <a:avLst/>
          </a:prstGeom>
        </p:spPr>
        <p:txBody>
          <a:bodyPr/>
          <a:lstStyle/>
          <a:p>
            <a:r>
              <a:rPr lang="en-US" b="1" dirty="0">
                <a:solidFill>
                  <a:srgbClr val="007088"/>
                </a:solidFill>
                <a:latin typeface="Century Gothic" panose="020B0502020202020204" pitchFamily="34" charset="0"/>
              </a:rPr>
              <a:t>EMP Planning </a:t>
            </a:r>
            <a:r>
              <a:rPr b="1" dirty="0">
                <a:solidFill>
                  <a:srgbClr val="007088"/>
                </a:solidFill>
                <a:latin typeface="Century Gothic" panose="020B0502020202020204" pitchFamily="34" charset="0"/>
              </a:rPr>
              <a:t>Background</a:t>
            </a:r>
          </a:p>
        </p:txBody>
      </p:sp>
      <p:sp>
        <p:nvSpPr>
          <p:cNvPr id="139" name="On Wednesday, June 22, the Berkeley City College President’s Cabinet held a retreat to review the College’s work throughout the 2021 – 2022 year for the EMP, as well as plan for the upcoming year’s activities for campus engagement.…"/>
          <p:cNvSpPr txBox="1">
            <a:spLocks noGrp="1"/>
          </p:cNvSpPr>
          <p:nvPr>
            <p:ph type="body" idx="1"/>
          </p:nvPr>
        </p:nvSpPr>
        <p:spPr>
          <a:xfrm>
            <a:off x="526437" y="1354988"/>
            <a:ext cx="10690141" cy="4899991"/>
          </a:xfrm>
          <a:prstGeom prst="rect">
            <a:avLst/>
          </a:prstGeom>
        </p:spPr>
        <p:txBody>
          <a:bodyPr>
            <a:noAutofit/>
          </a:bodyPr>
          <a:lstStyle/>
          <a:p>
            <a:pPr marL="299580" indent="-299580" defTabSz="345030">
              <a:lnSpc>
                <a:spcPct val="100000"/>
              </a:lnSpc>
              <a:spcBef>
                <a:spcPts val="2461"/>
              </a:spcBef>
              <a:defRPr sz="3191"/>
            </a:pPr>
            <a:r>
              <a:rPr sz="1600" dirty="0">
                <a:solidFill>
                  <a:schemeClr val="tx2"/>
                </a:solidFill>
                <a:uFill>
                  <a:solidFill>
                    <a:srgbClr val="000000"/>
                  </a:solidFill>
                </a:uFill>
                <a:latin typeface="Century Gothic" panose="020B0502020202020204" pitchFamily="34" charset="0"/>
              </a:rPr>
              <a:t>Wednesday, June 22</a:t>
            </a:r>
            <a:r>
              <a:rPr lang="en-US" sz="1600" dirty="0">
                <a:solidFill>
                  <a:schemeClr val="tx2"/>
                </a:solidFill>
                <a:uFill>
                  <a:solidFill>
                    <a:srgbClr val="000000"/>
                  </a:solidFill>
                </a:uFill>
                <a:latin typeface="Century Gothic" panose="020B0502020202020204" pitchFamily="34" charset="0"/>
              </a:rPr>
              <a:t>: Cabinet retreat</a:t>
            </a:r>
          </a:p>
          <a:p>
            <a:pPr marL="299580" indent="-299580" defTabSz="345030">
              <a:lnSpc>
                <a:spcPct val="100000"/>
              </a:lnSpc>
              <a:spcBef>
                <a:spcPts val="2461"/>
              </a:spcBef>
              <a:defRPr sz="3191"/>
            </a:pPr>
            <a:r>
              <a:rPr lang="en-US" sz="1600" dirty="0">
                <a:solidFill>
                  <a:schemeClr val="tx2"/>
                </a:solidFill>
                <a:uFill>
                  <a:solidFill>
                    <a:srgbClr val="000000"/>
                  </a:solidFill>
                </a:uFill>
                <a:latin typeface="Century Gothic" panose="020B0502020202020204" pitchFamily="34" charset="0"/>
              </a:rPr>
              <a:t>R</a:t>
            </a:r>
            <a:r>
              <a:rPr sz="1600" dirty="0">
                <a:solidFill>
                  <a:schemeClr val="tx2"/>
                </a:solidFill>
                <a:uFill>
                  <a:solidFill>
                    <a:srgbClr val="000000"/>
                  </a:solidFill>
                </a:uFill>
                <a:latin typeface="Century Gothic" panose="020B0502020202020204" pitchFamily="34" charset="0"/>
              </a:rPr>
              <a:t>eview</a:t>
            </a:r>
            <a:r>
              <a:rPr lang="en-US" sz="1600" dirty="0">
                <a:solidFill>
                  <a:schemeClr val="tx2"/>
                </a:solidFill>
                <a:uFill>
                  <a:solidFill>
                    <a:srgbClr val="000000"/>
                  </a:solidFill>
                </a:uFill>
                <a:latin typeface="Century Gothic" panose="020B0502020202020204" pitchFamily="34" charset="0"/>
              </a:rPr>
              <a:t>ed</a:t>
            </a:r>
            <a:r>
              <a:rPr sz="1600" dirty="0">
                <a:solidFill>
                  <a:schemeClr val="tx2"/>
                </a:solidFill>
                <a:uFill>
                  <a:solidFill>
                    <a:srgbClr val="000000"/>
                  </a:solidFill>
                </a:uFill>
                <a:latin typeface="Century Gothic" panose="020B0502020202020204" pitchFamily="34" charset="0"/>
              </a:rPr>
              <a:t> </a:t>
            </a:r>
            <a:r>
              <a:rPr lang="en-US" sz="1600" dirty="0">
                <a:solidFill>
                  <a:schemeClr val="tx2"/>
                </a:solidFill>
                <a:uFill>
                  <a:solidFill>
                    <a:srgbClr val="000000"/>
                  </a:solidFill>
                </a:uFill>
                <a:latin typeface="Century Gothic" panose="020B0502020202020204" pitchFamily="34" charset="0"/>
              </a:rPr>
              <a:t>initiatives and outcomes from </a:t>
            </a:r>
            <a:r>
              <a:rPr sz="1600" dirty="0">
                <a:solidFill>
                  <a:schemeClr val="tx2"/>
                </a:solidFill>
                <a:uFill>
                  <a:solidFill>
                    <a:srgbClr val="000000"/>
                  </a:solidFill>
                </a:uFill>
                <a:latin typeface="Century Gothic" panose="020B0502020202020204" pitchFamily="34" charset="0"/>
              </a:rPr>
              <a:t>2021 – 2022 </a:t>
            </a:r>
            <a:r>
              <a:rPr lang="en-US" sz="1600" dirty="0">
                <a:solidFill>
                  <a:schemeClr val="tx2"/>
                </a:solidFill>
                <a:uFill>
                  <a:solidFill>
                    <a:srgbClr val="000000"/>
                  </a:solidFill>
                </a:uFill>
                <a:latin typeface="Century Gothic" panose="020B0502020202020204" pitchFamily="34" charset="0"/>
              </a:rPr>
              <a:t> </a:t>
            </a:r>
            <a:endParaRPr lang="en-US" sz="1600" dirty="0">
              <a:solidFill>
                <a:schemeClr val="tx2"/>
              </a:solidFill>
              <a:latin typeface="Century Gothic" panose="020B0502020202020204" pitchFamily="34" charset="0"/>
            </a:endParaRPr>
          </a:p>
          <a:p>
            <a:pPr marL="299580" indent="-299580" defTabSz="345030">
              <a:lnSpc>
                <a:spcPct val="100000"/>
              </a:lnSpc>
              <a:spcBef>
                <a:spcPts val="2461"/>
              </a:spcBef>
              <a:defRPr sz="3191"/>
            </a:pPr>
            <a:r>
              <a:rPr lang="en-US" sz="1600" dirty="0">
                <a:solidFill>
                  <a:schemeClr val="tx2"/>
                </a:solidFill>
                <a:uFill>
                  <a:solidFill>
                    <a:srgbClr val="000000"/>
                  </a:solidFill>
                </a:uFill>
                <a:latin typeface="Century Gothic" panose="020B0502020202020204" pitchFamily="34" charset="0"/>
              </a:rPr>
              <a:t>Completed a “</a:t>
            </a:r>
            <a:r>
              <a:rPr sz="1600" dirty="0">
                <a:solidFill>
                  <a:schemeClr val="tx2"/>
                </a:solidFill>
                <a:uFill>
                  <a:solidFill>
                    <a:srgbClr val="000000"/>
                  </a:solidFill>
                </a:uFill>
                <a:latin typeface="Century Gothic" panose="020B0502020202020204" pitchFamily="34" charset="0"/>
              </a:rPr>
              <a:t>D</a:t>
            </a:r>
            <a:r>
              <a:rPr lang="en-US" sz="1600" dirty="0">
                <a:solidFill>
                  <a:schemeClr val="tx2"/>
                </a:solidFill>
                <a:uFill>
                  <a:solidFill>
                    <a:srgbClr val="000000"/>
                  </a:solidFill>
                </a:uFill>
                <a:latin typeface="Century Gothic" panose="020B0502020202020204" pitchFamily="34" charset="0"/>
              </a:rPr>
              <a:t>ream for BCC” </a:t>
            </a:r>
            <a:r>
              <a:rPr sz="1600" dirty="0">
                <a:solidFill>
                  <a:schemeClr val="tx2"/>
                </a:solidFill>
                <a:uFill>
                  <a:solidFill>
                    <a:srgbClr val="000000"/>
                  </a:solidFill>
                </a:uFill>
                <a:latin typeface="Century Gothic" panose="020B0502020202020204" pitchFamily="34" charset="0"/>
              </a:rPr>
              <a:t>exercise, in which participants suspended all rules and structures upon reflection on the following</a:t>
            </a:r>
            <a:r>
              <a:rPr lang="en-US" sz="1600" dirty="0">
                <a:solidFill>
                  <a:schemeClr val="tx2"/>
                </a:solidFill>
                <a:uFill>
                  <a:solidFill>
                    <a:srgbClr val="000000"/>
                  </a:solidFill>
                </a:uFill>
                <a:latin typeface="Century Gothic" panose="020B0502020202020204" pitchFamily="34" charset="0"/>
              </a:rPr>
              <a:t> prompt</a:t>
            </a:r>
            <a:r>
              <a:rPr sz="1600" dirty="0">
                <a:solidFill>
                  <a:schemeClr val="tx2"/>
                </a:solidFill>
                <a:uFill>
                  <a:solidFill>
                    <a:srgbClr val="000000"/>
                  </a:solidFill>
                </a:uFill>
                <a:latin typeface="Century Gothic" panose="020B0502020202020204" pitchFamily="34" charset="0"/>
              </a:rPr>
              <a:t>:</a:t>
            </a:r>
            <a:endParaRPr lang="en-US" sz="1600" dirty="0">
              <a:solidFill>
                <a:schemeClr val="tx2"/>
              </a:solidFill>
              <a:uFill>
                <a:solidFill>
                  <a:srgbClr val="000000"/>
                </a:solidFill>
              </a:uFill>
              <a:latin typeface="Century Gothic" panose="020B0502020202020204" pitchFamily="34" charset="0"/>
            </a:endParaRPr>
          </a:p>
          <a:p>
            <a:pPr marL="685829" lvl="1" indent="-342900" defTabSz="291633">
              <a:lnSpc>
                <a:spcPct val="100000"/>
              </a:lnSpc>
              <a:spcBef>
                <a:spcPts val="2039"/>
              </a:spcBef>
              <a:buFont typeface="+mj-lt"/>
              <a:buAutoNum type="arabicPeriod"/>
              <a:defRPr sz="2698"/>
            </a:pPr>
            <a:r>
              <a:rPr lang="en-US" sz="1600" dirty="0">
                <a:solidFill>
                  <a:schemeClr val="tx2"/>
                </a:solidFill>
                <a:latin typeface="Century Gothic" panose="020B0502020202020204" pitchFamily="34" charset="0"/>
              </a:rPr>
              <a:t>What would it look like for BCC to contribute to ending generational poverty in our local community? </a:t>
            </a:r>
          </a:p>
          <a:p>
            <a:pPr marL="685829" lvl="1" indent="-342900" defTabSz="291633">
              <a:lnSpc>
                <a:spcPct val="100000"/>
              </a:lnSpc>
              <a:spcBef>
                <a:spcPts val="2039"/>
              </a:spcBef>
              <a:buFont typeface="+mj-lt"/>
              <a:buAutoNum type="arabicPeriod"/>
              <a:defRPr sz="2698"/>
            </a:pPr>
            <a:r>
              <a:rPr lang="en-US" sz="1600" dirty="0">
                <a:solidFill>
                  <a:schemeClr val="tx2"/>
                </a:solidFill>
                <a:latin typeface="Century Gothic" panose="020B0502020202020204" pitchFamily="34" charset="0"/>
              </a:rPr>
              <a:t>What would it look like for BCC to reverse the impact of gentrification and support for local community members to continue to live in the area for generations to come?”</a:t>
            </a:r>
          </a:p>
          <a:p>
            <a:pPr marL="296455" indent="-296455" defTabSz="340923">
              <a:lnSpc>
                <a:spcPct val="100000"/>
              </a:lnSpc>
              <a:spcBef>
                <a:spcPts val="2391"/>
              </a:spcBef>
              <a:defRPr sz="3154"/>
            </a:pPr>
            <a:r>
              <a:rPr lang="en-US" sz="1600" dirty="0">
                <a:solidFill>
                  <a:schemeClr val="tx2"/>
                </a:solidFill>
                <a:latin typeface="Century Gothic" panose="020B0502020202020204" pitchFamily="34" charset="0"/>
              </a:rPr>
              <a:t>Reviewed disaggregated data on BCC’s current progress towards equitable outcomes (enrollment, completion, transfer rates, and workforce opportunities), all centered around the lens of equity.</a:t>
            </a:r>
          </a:p>
          <a:p>
            <a:pPr marL="296455" indent="-296455" defTabSz="340923">
              <a:lnSpc>
                <a:spcPct val="100000"/>
              </a:lnSpc>
              <a:spcBef>
                <a:spcPts val="2391"/>
              </a:spcBef>
              <a:defRPr sz="3154"/>
            </a:pPr>
            <a:r>
              <a:rPr lang="en-US" sz="1600" dirty="0">
                <a:solidFill>
                  <a:schemeClr val="tx2"/>
                </a:solidFill>
                <a:latin typeface="Century Gothic" panose="020B0502020202020204" pitchFamily="34" charset="0"/>
              </a:rPr>
              <a:t>Sr. Researcher, Dr. </a:t>
            </a:r>
            <a:r>
              <a:rPr lang="en-US" sz="1600" dirty="0" err="1">
                <a:solidFill>
                  <a:schemeClr val="tx2"/>
                </a:solidFill>
                <a:latin typeface="Century Gothic" panose="020B0502020202020204" pitchFamily="34" charset="0"/>
              </a:rPr>
              <a:t>Phoumy</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Sayavong</a:t>
            </a:r>
            <a:r>
              <a:rPr lang="en-US" sz="1600" dirty="0">
                <a:solidFill>
                  <a:schemeClr val="tx2"/>
                </a:solidFill>
                <a:latin typeface="Century Gothic" panose="020B0502020202020204" pitchFamily="34" charset="0"/>
              </a:rPr>
              <a:t>, and Faculty Special Assignment Recipient, Dr. Becky Gee, were assigned by President Garcia, to conduct research on the preliminary EMP goals through the lens of equity and ending poverty and gentrification.</a:t>
            </a:r>
            <a:endParaRPr sz="1600" dirty="0">
              <a:solidFill>
                <a:schemeClr val="tx2"/>
              </a:solidFill>
              <a:uFill>
                <a:solidFill>
                  <a:srgbClr val="000000"/>
                </a:solidFill>
              </a:uFill>
              <a:latin typeface="Century Gothic" panose="020B0502020202020204" pitchFamily="34" charset="0"/>
            </a:endParaRPr>
          </a:p>
        </p:txBody>
      </p:sp>
      <p:sp>
        <p:nvSpPr>
          <p:cNvPr id="140" name="BCC President’s Report"/>
          <p:cNvSpPr txBox="1"/>
          <p:nvPr/>
        </p:nvSpPr>
        <p:spPr>
          <a:xfrm>
            <a:off x="9747841" y="6254979"/>
            <a:ext cx="1875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BCC President’s Report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Diversity, Equity, Inclusion &amp; the Global Community"/>
          <p:cNvSpPr txBox="1">
            <a:spLocks noGrp="1"/>
          </p:cNvSpPr>
          <p:nvPr>
            <p:ph type="title"/>
          </p:nvPr>
        </p:nvSpPr>
        <p:spPr>
          <a:xfrm>
            <a:off x="6942095" y="144410"/>
            <a:ext cx="4472140" cy="1852556"/>
          </a:xfrm>
          <a:prstGeom prst="rect">
            <a:avLst/>
          </a:prstGeom>
        </p:spPr>
        <p:txBody>
          <a:bodyPr>
            <a:normAutofit/>
          </a:bodyPr>
          <a:lstStyle>
            <a:lvl1pPr defTabSz="274574">
              <a:defRPr sz="3008" spc="-60"/>
            </a:lvl1pPr>
          </a:lstStyle>
          <a:p>
            <a:r>
              <a:rPr b="1" dirty="0">
                <a:solidFill>
                  <a:srgbClr val="007088"/>
                </a:solidFill>
              </a:rPr>
              <a:t>Diversity, Equity, </a:t>
            </a:r>
            <a:br>
              <a:rPr lang="en-US" b="1" dirty="0">
                <a:solidFill>
                  <a:srgbClr val="007088"/>
                </a:solidFill>
              </a:rPr>
            </a:br>
            <a:r>
              <a:rPr b="1" dirty="0">
                <a:solidFill>
                  <a:srgbClr val="007088"/>
                </a:solidFill>
              </a:rPr>
              <a:t>Inclusion &amp; </a:t>
            </a:r>
            <a:br>
              <a:rPr lang="en-US" b="1" dirty="0">
                <a:solidFill>
                  <a:srgbClr val="007088"/>
                </a:solidFill>
              </a:rPr>
            </a:br>
            <a:r>
              <a:rPr b="1" dirty="0">
                <a:solidFill>
                  <a:srgbClr val="007088"/>
                </a:solidFill>
              </a:rPr>
              <a:t>the Global Community</a:t>
            </a:r>
          </a:p>
        </p:txBody>
      </p:sp>
      <p:sp>
        <p:nvSpPr>
          <p:cNvPr id="332" name="Urban Displacement Project (UC Berkeley)"/>
          <p:cNvSpPr txBox="1">
            <a:spLocks noGrp="1"/>
          </p:cNvSpPr>
          <p:nvPr>
            <p:ph idx="1"/>
          </p:nvPr>
        </p:nvSpPr>
        <p:spPr>
          <a:xfrm>
            <a:off x="7018301" y="6108592"/>
            <a:ext cx="5386540" cy="749408"/>
          </a:xfrm>
          <a:prstGeom prst="rect">
            <a:avLst/>
          </a:prstGeom>
        </p:spPr>
        <p:txBody>
          <a:bodyPr vert="horz" lIns="91440" tIns="45720" rIns="91440" bIns="45720" rtlCol="0" anchor="t">
            <a:normAutofit/>
          </a:bodyPr>
          <a:lstStyle>
            <a:lvl1pPr marL="508000" indent="-508000">
              <a:spcBef>
                <a:spcPts val="4200"/>
              </a:spcBef>
              <a:defRPr sz="3800" u="sng">
                <a:hlinkClick r:id="" action="ppaction://noaction"/>
              </a:defRPr>
            </a:lvl1pPr>
          </a:lstStyle>
          <a:p>
            <a:pPr marL="0" indent="0">
              <a:lnSpc>
                <a:spcPct val="100000"/>
              </a:lnSpc>
              <a:buNone/>
              <a:defRPr u="none"/>
            </a:pPr>
            <a:r>
              <a:rPr sz="1800" u="sng" dirty="0">
                <a:latin typeface="Century Gothic"/>
                <a:hlinkClick r:id="rId2"/>
              </a:rPr>
              <a:t>Urban Displacement Project(UC Berkeley)</a:t>
            </a:r>
          </a:p>
        </p:txBody>
      </p:sp>
      <p:pic>
        <p:nvPicPr>
          <p:cNvPr id="333" name="Screen Shot 2022-07-27 at 1.23.47 PM.png" descr="Screen Shot 2022-07-27 at 1.23.47 PM.png"/>
          <p:cNvPicPr>
            <a:picLocks noChangeAspect="1"/>
          </p:cNvPicPr>
          <p:nvPr/>
        </p:nvPicPr>
        <p:blipFill>
          <a:blip r:embed="rId3"/>
          <a:stretch>
            <a:fillRect/>
          </a:stretch>
        </p:blipFill>
        <p:spPr>
          <a:xfrm>
            <a:off x="0" y="0"/>
            <a:ext cx="6369269" cy="6860718"/>
          </a:xfrm>
          <a:prstGeom prst="rect">
            <a:avLst/>
          </a:prstGeom>
          <a:ln w="12700">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Screen Shot 2022-07-27 at 1.19.49 PM.png" descr="Screen Shot 2022-07-27 at 1.19.49 PM.png"/>
          <p:cNvPicPr>
            <a:picLocks noChangeAspect="1"/>
          </p:cNvPicPr>
          <p:nvPr/>
        </p:nvPicPr>
        <p:blipFill rotWithShape="1">
          <a:blip r:embed="rId2"/>
          <a:srcRect l="18606" t="10576" r="17286" b="2114"/>
          <a:stretch/>
        </p:blipFill>
        <p:spPr>
          <a:xfrm>
            <a:off x="3008376" y="1207008"/>
            <a:ext cx="5596128" cy="5287812"/>
          </a:xfrm>
          <a:prstGeom prst="rect">
            <a:avLst/>
          </a:prstGeom>
          <a:ln w="12700">
            <a:miter lim="400000"/>
          </a:ln>
        </p:spPr>
      </p:pic>
      <p:sp>
        <p:nvSpPr>
          <p:cNvPr id="313" name="Diversity, Equity, Inclusion &amp; the Global Community"/>
          <p:cNvSpPr txBox="1">
            <a:spLocks noGrp="1"/>
          </p:cNvSpPr>
          <p:nvPr>
            <p:ph type="title"/>
          </p:nvPr>
        </p:nvSpPr>
        <p:spPr>
          <a:xfrm>
            <a:off x="667418" y="191710"/>
            <a:ext cx="11111245" cy="1325563"/>
          </a:xfrm>
          <a:prstGeom prst="rect">
            <a:avLst/>
          </a:prstGeom>
        </p:spPr>
        <p:txBody>
          <a:bodyPr>
            <a:normAutofit/>
          </a:bodyPr>
          <a:lstStyle>
            <a:lvl1pPr defTabSz="379729">
              <a:defRPr sz="4160" spc="-83"/>
            </a:lvl1pPr>
          </a:lstStyle>
          <a:p>
            <a:r>
              <a:rPr sz="3600" b="1" dirty="0">
                <a:solidFill>
                  <a:srgbClr val="007088"/>
                </a:solidFill>
              </a:rPr>
              <a:t>Diversity, Equity, Inclusion &amp; the Global Community</a:t>
            </a:r>
          </a:p>
        </p:txBody>
      </p:sp>
      <p:sp>
        <p:nvSpPr>
          <p:cNvPr id="312" name="BUILDING EQUITY BY SUPPORTING THE WHOLE STUDENT FINDINGS FROM CASE STUDIES OF TWO COLLEGES IN THE WORKING STUDENTS SUCCESS NETWORK. Annie E. Casey Foundation. Insight Center for Community Economic Development (Oakland) and Mathematica (October 2020)"/>
          <p:cNvSpPr txBox="1">
            <a:spLocks noGrp="1"/>
          </p:cNvSpPr>
          <p:nvPr>
            <p:ph idx="1"/>
          </p:nvPr>
        </p:nvSpPr>
        <p:spPr>
          <a:xfrm>
            <a:off x="9798345" y="4791142"/>
            <a:ext cx="1980318" cy="2066858"/>
          </a:xfrm>
          <a:prstGeom prst="rect">
            <a:avLst/>
          </a:prstGeom>
        </p:spPr>
        <p:txBody>
          <a:bodyPr>
            <a:normAutofit/>
          </a:bodyPr>
          <a:lstStyle>
            <a:lvl1pPr>
              <a:defRPr sz="1400" u="sng">
                <a:hlinkClick r:id="" action="ppaction://noaction"/>
              </a:defRPr>
            </a:lvl1pPr>
          </a:lstStyle>
          <a:p>
            <a:pPr marL="0" indent="0">
              <a:buNone/>
              <a:defRPr u="none"/>
            </a:pPr>
            <a:r>
              <a:rPr sz="1000" u="sng" dirty="0">
                <a:hlinkClick r:id="rId3"/>
              </a:rPr>
              <a:t>BUILDING EQUITY BY SUPPORTING THE WHOLE STUDENT FINDINGS FROM CASE STUDIES OF TWO COLLEGES IN THE WORKING STUDENTS SUCCESS NETWORK. Annie E. Casey Foundation. Insight Center for Community Economic Development (Oakland) and Mathematica (October 2020)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8BA9-5372-5736-C412-9C28AFB2D97B}"/>
              </a:ext>
            </a:extLst>
          </p:cNvPr>
          <p:cNvSpPr>
            <a:spLocks noGrp="1"/>
          </p:cNvSpPr>
          <p:nvPr>
            <p:ph type="title"/>
          </p:nvPr>
        </p:nvSpPr>
        <p:spPr>
          <a:xfrm>
            <a:off x="415170" y="365127"/>
            <a:ext cx="11111245" cy="741297"/>
          </a:xfrm>
        </p:spPr>
        <p:txBody>
          <a:bodyPr/>
          <a:lstStyle/>
          <a:p>
            <a:r>
              <a:rPr lang="en-US" b="1" dirty="0" err="1">
                <a:solidFill>
                  <a:srgbClr val="007088"/>
                </a:solidFill>
              </a:rPr>
              <a:t>WestEd</a:t>
            </a:r>
            <a:r>
              <a:rPr lang="en-US" b="1" dirty="0">
                <a:solidFill>
                  <a:srgbClr val="007088"/>
                </a:solidFill>
              </a:rPr>
              <a:t> Support Outline</a:t>
            </a:r>
          </a:p>
        </p:txBody>
      </p:sp>
      <p:pic>
        <p:nvPicPr>
          <p:cNvPr id="4" name="Picture 3">
            <a:extLst>
              <a:ext uri="{FF2B5EF4-FFF2-40B4-BE49-F238E27FC236}">
                <a16:creationId xmlns:a16="http://schemas.microsoft.com/office/drawing/2014/main" id="{D9B716D3-08FE-946F-2EBE-4833EA2D95B3}"/>
              </a:ext>
            </a:extLst>
          </p:cNvPr>
          <p:cNvPicPr>
            <a:picLocks noChangeAspect="1"/>
          </p:cNvPicPr>
          <p:nvPr/>
        </p:nvPicPr>
        <p:blipFill>
          <a:blip r:embed="rId2"/>
          <a:stretch>
            <a:fillRect/>
          </a:stretch>
        </p:blipFill>
        <p:spPr>
          <a:xfrm>
            <a:off x="611479" y="1254621"/>
            <a:ext cx="6319673" cy="5190018"/>
          </a:xfrm>
          <a:prstGeom prst="rect">
            <a:avLst/>
          </a:prstGeom>
        </p:spPr>
      </p:pic>
    </p:spTree>
    <p:extLst>
      <p:ext uri="{BB962C8B-B14F-4D97-AF65-F5344CB8AC3E}">
        <p14:creationId xmlns:p14="http://schemas.microsoft.com/office/powerpoint/2010/main" val="29217001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90DE-D98E-6523-6CA8-30B34AE20869}"/>
              </a:ext>
            </a:extLst>
          </p:cNvPr>
          <p:cNvSpPr>
            <a:spLocks noGrp="1"/>
          </p:cNvSpPr>
          <p:nvPr>
            <p:ph type="title"/>
          </p:nvPr>
        </p:nvSpPr>
        <p:spPr>
          <a:xfrm>
            <a:off x="843542" y="365127"/>
            <a:ext cx="10682873" cy="1325563"/>
          </a:xfrm>
        </p:spPr>
        <p:txBody>
          <a:bodyPr/>
          <a:lstStyle/>
          <a:p>
            <a:r>
              <a:rPr lang="en-US" b="1" dirty="0" err="1">
                <a:solidFill>
                  <a:srgbClr val="007088"/>
                </a:solidFill>
              </a:rPr>
              <a:t>WestEd</a:t>
            </a:r>
            <a:r>
              <a:rPr lang="en-US" b="1" dirty="0">
                <a:solidFill>
                  <a:srgbClr val="007088"/>
                </a:solidFill>
              </a:rPr>
              <a:t> EMP Support Timeline</a:t>
            </a:r>
          </a:p>
        </p:txBody>
      </p:sp>
      <p:pic>
        <p:nvPicPr>
          <p:cNvPr id="4" name="Picture 3">
            <a:extLst>
              <a:ext uri="{FF2B5EF4-FFF2-40B4-BE49-F238E27FC236}">
                <a16:creationId xmlns:a16="http://schemas.microsoft.com/office/drawing/2014/main" id="{77A5EDB0-7472-27FF-4242-EB76C2EF3227}"/>
              </a:ext>
            </a:extLst>
          </p:cNvPr>
          <p:cNvPicPr>
            <a:picLocks noChangeAspect="1"/>
          </p:cNvPicPr>
          <p:nvPr/>
        </p:nvPicPr>
        <p:blipFill>
          <a:blip r:embed="rId2"/>
          <a:stretch>
            <a:fillRect/>
          </a:stretch>
        </p:blipFill>
        <p:spPr>
          <a:xfrm>
            <a:off x="843542" y="1510808"/>
            <a:ext cx="10046962" cy="4915131"/>
          </a:xfrm>
          <a:prstGeom prst="rect">
            <a:avLst/>
          </a:prstGeom>
        </p:spPr>
      </p:pic>
    </p:spTree>
    <p:extLst>
      <p:ext uri="{BB962C8B-B14F-4D97-AF65-F5344CB8AC3E}">
        <p14:creationId xmlns:p14="http://schemas.microsoft.com/office/powerpoint/2010/main" val="8411078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0B4E-1C97-1528-C6C7-7E457CAC6702}"/>
              </a:ext>
            </a:extLst>
          </p:cNvPr>
          <p:cNvSpPr>
            <a:spLocks noGrp="1"/>
          </p:cNvSpPr>
          <p:nvPr>
            <p:ph type="title"/>
          </p:nvPr>
        </p:nvSpPr>
        <p:spPr>
          <a:xfrm>
            <a:off x="540377" y="2449959"/>
            <a:ext cx="11111245" cy="1325563"/>
          </a:xfrm>
        </p:spPr>
        <p:txBody>
          <a:bodyPr>
            <a:normAutofit fontScale="90000"/>
          </a:bodyPr>
          <a:lstStyle/>
          <a:p>
            <a:pPr algn="ctr"/>
            <a:r>
              <a:rPr lang="en-US" b="1" dirty="0">
                <a:solidFill>
                  <a:srgbClr val="007088"/>
                </a:solidFill>
              </a:rPr>
              <a:t>Questions?</a:t>
            </a:r>
            <a:br>
              <a:rPr lang="en-US" b="1" dirty="0">
                <a:solidFill>
                  <a:srgbClr val="007088"/>
                </a:solidFill>
              </a:rPr>
            </a:br>
            <a:br>
              <a:rPr lang="en-US" b="1" dirty="0">
                <a:solidFill>
                  <a:srgbClr val="007088"/>
                </a:solidFill>
              </a:rPr>
            </a:br>
            <a:r>
              <a:rPr lang="en-US" b="1" dirty="0">
                <a:solidFill>
                  <a:srgbClr val="007088"/>
                </a:solidFill>
              </a:rPr>
              <a:t>Other research topics to consider?</a:t>
            </a:r>
          </a:p>
        </p:txBody>
      </p:sp>
    </p:spTree>
    <p:extLst>
      <p:ext uri="{BB962C8B-B14F-4D97-AF65-F5344CB8AC3E}">
        <p14:creationId xmlns:p14="http://schemas.microsoft.com/office/powerpoint/2010/main" val="19701710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Background"/>
          <p:cNvSpPr txBox="1">
            <a:spLocks noGrp="1"/>
          </p:cNvSpPr>
          <p:nvPr>
            <p:ph type="title"/>
          </p:nvPr>
        </p:nvSpPr>
        <p:spPr>
          <a:prstGeom prst="rect">
            <a:avLst/>
          </a:prstGeom>
        </p:spPr>
        <p:txBody>
          <a:bodyPr/>
          <a:lstStyle/>
          <a:p>
            <a:r>
              <a:rPr lang="en-US" b="1" dirty="0">
                <a:solidFill>
                  <a:srgbClr val="007088"/>
                </a:solidFill>
                <a:latin typeface="Century Gothic" panose="020B0502020202020204" pitchFamily="34" charset="0"/>
              </a:rPr>
              <a:t>Cabinet Retreat Preliminary Outcomes</a:t>
            </a:r>
            <a:endParaRPr b="1" dirty="0">
              <a:solidFill>
                <a:srgbClr val="007088"/>
              </a:solidFill>
              <a:latin typeface="Century Gothic" panose="020B0502020202020204" pitchFamily="34" charset="0"/>
            </a:endParaRPr>
          </a:p>
        </p:txBody>
      </p:sp>
      <p:sp>
        <p:nvSpPr>
          <p:cNvPr id="151" name="From the data review, some preliminary strategic priorities emerged: a) Student Completion, b) Teaching &amp; Learning, c) Data-Informed Processes &amp; Innovations, d) Community Partnerships, e) Human Capital Development, f) Fiscal Sustainability, g) Diversity, Equity, Inclusion &amp; the Global Community, h) Advanced Technology &amp; Facilities."/>
          <p:cNvSpPr txBox="1">
            <a:spLocks noGrp="1"/>
          </p:cNvSpPr>
          <p:nvPr>
            <p:ph type="body" idx="1"/>
          </p:nvPr>
        </p:nvSpPr>
        <p:spPr>
          <a:xfrm>
            <a:off x="415170" y="1583473"/>
            <a:ext cx="11111245" cy="4593491"/>
          </a:xfrm>
          <a:prstGeom prst="rect">
            <a:avLst/>
          </a:prstGeom>
        </p:spPr>
        <p:txBody>
          <a:bodyPr>
            <a:normAutofit/>
          </a:bodyPr>
          <a:lstStyle/>
          <a:p>
            <a:r>
              <a:rPr lang="en-US" sz="1600" dirty="0">
                <a:solidFill>
                  <a:schemeClr val="tx2"/>
                </a:solidFill>
                <a:latin typeface="+mj-lt"/>
              </a:rPr>
              <a:t>P</a:t>
            </a:r>
            <a:r>
              <a:rPr sz="1600" dirty="0">
                <a:solidFill>
                  <a:schemeClr val="tx2"/>
                </a:solidFill>
                <a:latin typeface="+mj-lt"/>
              </a:rPr>
              <a:t>reliminary </a:t>
            </a:r>
            <a:r>
              <a:rPr lang="en-US" sz="1600" dirty="0">
                <a:solidFill>
                  <a:schemeClr val="tx2"/>
                </a:solidFill>
                <a:latin typeface="+mj-lt"/>
              </a:rPr>
              <a:t>EMP Goals include</a:t>
            </a:r>
            <a:r>
              <a:rPr sz="1600" dirty="0">
                <a:solidFill>
                  <a:schemeClr val="tx2"/>
                </a:solidFill>
                <a:latin typeface="+mj-lt"/>
              </a:rPr>
              <a:t>: </a:t>
            </a:r>
            <a:r>
              <a:rPr lang="en-US" sz="1600" dirty="0">
                <a:solidFill>
                  <a:schemeClr val="tx2"/>
                </a:solidFill>
                <a:latin typeface="+mj-lt"/>
              </a:rPr>
              <a:t>1</a:t>
            </a:r>
            <a:r>
              <a:rPr sz="1600" dirty="0">
                <a:solidFill>
                  <a:schemeClr val="tx2"/>
                </a:solidFill>
                <a:latin typeface="+mj-lt"/>
              </a:rPr>
              <a:t>) Student Completion,</a:t>
            </a:r>
            <a:r>
              <a:rPr lang="en-US" sz="1600" dirty="0">
                <a:solidFill>
                  <a:schemeClr val="tx2"/>
                </a:solidFill>
                <a:latin typeface="+mj-lt"/>
              </a:rPr>
              <a:t>2</a:t>
            </a:r>
            <a:r>
              <a:rPr sz="1600" dirty="0">
                <a:solidFill>
                  <a:schemeClr val="tx2"/>
                </a:solidFill>
                <a:latin typeface="+mj-lt"/>
              </a:rPr>
              <a:t>) Teaching &amp; Learning, </a:t>
            </a:r>
            <a:r>
              <a:rPr lang="en-US" sz="1600" dirty="0">
                <a:solidFill>
                  <a:schemeClr val="tx2"/>
                </a:solidFill>
                <a:latin typeface="+mj-lt"/>
              </a:rPr>
              <a:t>3</a:t>
            </a:r>
            <a:r>
              <a:rPr sz="1600" dirty="0">
                <a:solidFill>
                  <a:schemeClr val="tx2"/>
                </a:solidFill>
                <a:latin typeface="+mj-lt"/>
              </a:rPr>
              <a:t>) Data-Informed Processes &amp; Innovations, </a:t>
            </a:r>
            <a:r>
              <a:rPr lang="en-US" sz="1600" dirty="0">
                <a:solidFill>
                  <a:schemeClr val="tx2"/>
                </a:solidFill>
                <a:latin typeface="+mj-lt"/>
              </a:rPr>
              <a:t>4</a:t>
            </a:r>
            <a:r>
              <a:rPr sz="1600" dirty="0">
                <a:solidFill>
                  <a:schemeClr val="tx2"/>
                </a:solidFill>
                <a:latin typeface="+mj-lt"/>
              </a:rPr>
              <a:t>) Community Partnerships, </a:t>
            </a:r>
            <a:r>
              <a:rPr lang="en-US" sz="1600" dirty="0">
                <a:solidFill>
                  <a:schemeClr val="tx2"/>
                </a:solidFill>
                <a:latin typeface="+mj-lt"/>
              </a:rPr>
              <a:t>5</a:t>
            </a:r>
            <a:r>
              <a:rPr sz="1600" dirty="0">
                <a:solidFill>
                  <a:schemeClr val="tx2"/>
                </a:solidFill>
                <a:latin typeface="+mj-lt"/>
              </a:rPr>
              <a:t>) Human Capital Development, </a:t>
            </a:r>
            <a:r>
              <a:rPr lang="en-US" sz="1600" dirty="0">
                <a:solidFill>
                  <a:schemeClr val="tx2"/>
                </a:solidFill>
                <a:latin typeface="+mj-lt"/>
              </a:rPr>
              <a:t>6</a:t>
            </a:r>
            <a:r>
              <a:rPr sz="1600" dirty="0">
                <a:solidFill>
                  <a:schemeClr val="tx2"/>
                </a:solidFill>
                <a:latin typeface="+mj-lt"/>
              </a:rPr>
              <a:t>) Fiscal Sustainability, </a:t>
            </a:r>
            <a:r>
              <a:rPr lang="en-US" sz="1600" dirty="0">
                <a:solidFill>
                  <a:schemeClr val="tx2"/>
                </a:solidFill>
                <a:latin typeface="+mj-lt"/>
              </a:rPr>
              <a:t>7</a:t>
            </a:r>
            <a:r>
              <a:rPr sz="1600" dirty="0">
                <a:solidFill>
                  <a:schemeClr val="tx2"/>
                </a:solidFill>
                <a:latin typeface="+mj-lt"/>
              </a:rPr>
              <a:t>) Diversity, Equity, Inclusion &amp; the Global Community, </a:t>
            </a:r>
            <a:r>
              <a:rPr lang="en-US" sz="1600" dirty="0">
                <a:solidFill>
                  <a:schemeClr val="tx2"/>
                </a:solidFill>
                <a:latin typeface="+mj-lt"/>
              </a:rPr>
              <a:t>8</a:t>
            </a:r>
            <a:r>
              <a:rPr sz="1600" dirty="0">
                <a:solidFill>
                  <a:schemeClr val="tx2"/>
                </a:solidFill>
                <a:latin typeface="+mj-lt"/>
              </a:rPr>
              <a:t>) Advanced Technology &amp; Facilities.</a:t>
            </a:r>
            <a:r>
              <a:rPr lang="en-US" sz="1600" dirty="0">
                <a:solidFill>
                  <a:schemeClr val="tx2"/>
                </a:solidFill>
                <a:latin typeface="+mj-lt"/>
              </a:rPr>
              <a:t> </a:t>
            </a:r>
          </a:p>
          <a:p>
            <a:r>
              <a:rPr lang="en-US" sz="1600" dirty="0">
                <a:solidFill>
                  <a:schemeClr val="tx2"/>
                </a:solidFill>
                <a:latin typeface="+mj-lt"/>
              </a:rPr>
              <a:t>The </a:t>
            </a:r>
            <a:r>
              <a:rPr lang="en-US" sz="1600" dirty="0" err="1">
                <a:solidFill>
                  <a:schemeClr val="tx2"/>
                </a:solidFill>
                <a:latin typeface="+mj-lt"/>
              </a:rPr>
              <a:t>DREAMing</a:t>
            </a:r>
            <a:r>
              <a:rPr lang="en-US" sz="1600" dirty="0">
                <a:solidFill>
                  <a:schemeClr val="tx2"/>
                </a:solidFill>
                <a:latin typeface="+mj-lt"/>
              </a:rPr>
              <a:t> session drew upon the very best of BCC, including a commitment to students, culturally and industry-relevant programs/services, collaborative community partnerships, and a focus on student access, success, and equitable outcomes. </a:t>
            </a:r>
          </a:p>
          <a:p>
            <a:r>
              <a:rPr lang="en-US" sz="1600" dirty="0">
                <a:solidFill>
                  <a:schemeClr val="tx2"/>
                </a:solidFill>
                <a:latin typeface="+mj-lt"/>
              </a:rPr>
              <a:t>Amidst the context of a post-pandemic society, topics included access to high wage, high skills job training, partnerships with local industries for impactful work experience for BCC students, student and employee health (physical, mental, fiscal), community partnerships to generate affordable housing opportunities, and developing a truly “free college for all”.</a:t>
            </a:r>
          </a:p>
          <a:p>
            <a:r>
              <a:rPr lang="en-US" sz="1600" dirty="0">
                <a:solidFill>
                  <a:schemeClr val="tx2"/>
                </a:solidFill>
                <a:latin typeface="+mj-lt"/>
              </a:rPr>
              <a:t>It is critical that Berkeley City College prioritize and pursue initiatives that lead to higher-wage jobs in the for students from historically marginalized and low-income backgrounds to achieve the goal of ending poverty and gentrification. </a:t>
            </a:r>
          </a:p>
          <a:p>
            <a:endParaRPr sz="1600" dirty="0">
              <a:solidFill>
                <a:schemeClr val="tx2"/>
              </a:solidFill>
              <a:latin typeface="+mj-lt"/>
            </a:endParaRPr>
          </a:p>
        </p:txBody>
      </p:sp>
      <p:sp>
        <p:nvSpPr>
          <p:cNvPr id="152" name="BCC President’s Report"/>
          <p:cNvSpPr txBox="1"/>
          <p:nvPr/>
        </p:nvSpPr>
        <p:spPr>
          <a:xfrm>
            <a:off x="9412452" y="6226050"/>
            <a:ext cx="187551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eliminary Strategic Priorities"/>
          <p:cNvSpPr txBox="1">
            <a:spLocks noGrp="1"/>
          </p:cNvSpPr>
          <p:nvPr>
            <p:ph type="title" idx="4294967295"/>
          </p:nvPr>
        </p:nvSpPr>
        <p:spPr>
          <a:xfrm>
            <a:off x="665586" y="520573"/>
            <a:ext cx="10445327" cy="901700"/>
          </a:xfrm>
          <a:prstGeom prst="rect">
            <a:avLst/>
          </a:prstGeom>
        </p:spPr>
        <p:txBody>
          <a:bodyPr/>
          <a:lstStyle/>
          <a:p>
            <a:r>
              <a:rPr b="1" dirty="0">
                <a:solidFill>
                  <a:srgbClr val="007088"/>
                </a:solidFill>
                <a:latin typeface="Century Gothic" panose="020B0502020202020204" pitchFamily="34" charset="0"/>
              </a:rPr>
              <a:t>Preliminary Strategic Priorities</a:t>
            </a:r>
            <a:r>
              <a:rPr lang="en-US" b="1" dirty="0">
                <a:solidFill>
                  <a:srgbClr val="007088"/>
                </a:solidFill>
                <a:latin typeface="Century Gothic" panose="020B0502020202020204" pitchFamily="34" charset="0"/>
              </a:rPr>
              <a:t> for EMP</a:t>
            </a:r>
            <a:endParaRPr b="1" dirty="0">
              <a:solidFill>
                <a:srgbClr val="007088"/>
              </a:solidFill>
              <a:latin typeface="Century Gothic" panose="020B0502020202020204" pitchFamily="34" charset="0"/>
            </a:endParaRPr>
          </a:p>
        </p:txBody>
      </p:sp>
      <p:sp>
        <p:nvSpPr>
          <p:cNvPr id="158" name="Student Completion…"/>
          <p:cNvSpPr txBox="1">
            <a:spLocks noGrp="1"/>
          </p:cNvSpPr>
          <p:nvPr>
            <p:ph type="body" idx="4294967295"/>
          </p:nvPr>
        </p:nvSpPr>
        <p:spPr>
          <a:xfrm>
            <a:off x="722376" y="1809229"/>
            <a:ext cx="10388537" cy="4351337"/>
          </a:xfrm>
          <a:prstGeom prst="rect">
            <a:avLst/>
          </a:prstGeom>
        </p:spPr>
        <p:txBody>
          <a:bodyPr/>
          <a:lstStyle/>
          <a:p>
            <a:pPr marL="344488" indent="-336550" defTabSz="291633">
              <a:spcBef>
                <a:spcPts val="2039"/>
              </a:spcBef>
              <a:buSzPct val="100000"/>
              <a:buAutoNum type="arabicPeriod"/>
              <a:defRPr sz="2698"/>
            </a:pPr>
            <a:r>
              <a:rPr sz="1863" b="1" dirty="0">
                <a:solidFill>
                  <a:schemeClr val="tx2"/>
                </a:solidFill>
                <a:latin typeface="+mj-lt"/>
              </a:rPr>
              <a:t>Student Completion</a:t>
            </a:r>
            <a:endParaRPr lang="en-US" sz="1863" b="1" dirty="0">
              <a:solidFill>
                <a:schemeClr val="tx2"/>
              </a:solidFill>
              <a:latin typeface="+mj-lt"/>
            </a:endParaRPr>
          </a:p>
          <a:p>
            <a:pPr marL="344488" indent="-336550" defTabSz="291633">
              <a:spcBef>
                <a:spcPts val="2039"/>
              </a:spcBef>
              <a:buSzPct val="100000"/>
              <a:buAutoNum type="arabicPeriod"/>
              <a:defRPr sz="2698"/>
            </a:pPr>
            <a:r>
              <a:rPr sz="1863" b="1" dirty="0">
                <a:solidFill>
                  <a:schemeClr val="tx2"/>
                </a:solidFill>
                <a:latin typeface="+mj-lt"/>
              </a:rPr>
              <a:t>Teaching and Learning</a:t>
            </a:r>
          </a:p>
          <a:p>
            <a:pPr marL="344488" indent="-336550" defTabSz="291633">
              <a:spcBef>
                <a:spcPts val="2039"/>
              </a:spcBef>
              <a:buSzPct val="100000"/>
              <a:buAutoNum type="arabicPeriod"/>
              <a:defRPr sz="2698"/>
            </a:pPr>
            <a:r>
              <a:rPr sz="1863" b="1" dirty="0">
                <a:solidFill>
                  <a:schemeClr val="tx2"/>
                </a:solidFill>
                <a:latin typeface="+mj-lt"/>
              </a:rPr>
              <a:t>Data-Informed Processes &amp; Innovation</a:t>
            </a:r>
            <a:r>
              <a:rPr lang="en-US" sz="1863" b="1" dirty="0">
                <a:solidFill>
                  <a:schemeClr val="tx2"/>
                </a:solidFill>
                <a:latin typeface="+mj-lt"/>
              </a:rPr>
              <a:t>s</a:t>
            </a:r>
            <a:endParaRPr sz="1863" b="1" dirty="0">
              <a:solidFill>
                <a:schemeClr val="tx2"/>
              </a:solidFill>
              <a:latin typeface="+mj-lt"/>
            </a:endParaRPr>
          </a:p>
          <a:p>
            <a:pPr marL="344488" indent="-336550" defTabSz="291633">
              <a:spcBef>
                <a:spcPts val="2039"/>
              </a:spcBef>
              <a:buSzPct val="100000"/>
              <a:buAutoNum type="arabicPeriod"/>
              <a:defRPr sz="2698"/>
            </a:pPr>
            <a:r>
              <a:rPr sz="1863" b="1" dirty="0">
                <a:solidFill>
                  <a:schemeClr val="tx2"/>
                </a:solidFill>
                <a:latin typeface="+mj-lt"/>
              </a:rPr>
              <a:t>Community Partnerships</a:t>
            </a:r>
          </a:p>
          <a:p>
            <a:pPr marL="344488" indent="-336550" defTabSz="291633">
              <a:spcBef>
                <a:spcPts val="2039"/>
              </a:spcBef>
              <a:buSzPct val="100000"/>
              <a:buAutoNum type="arabicPeriod"/>
              <a:defRPr sz="2698"/>
            </a:pPr>
            <a:r>
              <a:rPr sz="1863" b="1" dirty="0">
                <a:solidFill>
                  <a:schemeClr val="tx2"/>
                </a:solidFill>
                <a:latin typeface="+mj-lt"/>
              </a:rPr>
              <a:t>Human Capital Development</a:t>
            </a:r>
          </a:p>
          <a:p>
            <a:pPr marL="344488" indent="-336550" defTabSz="291633">
              <a:spcBef>
                <a:spcPts val="2039"/>
              </a:spcBef>
              <a:buSzPct val="100000"/>
              <a:buAutoNum type="arabicPeriod"/>
              <a:defRPr sz="2698"/>
            </a:pPr>
            <a:r>
              <a:rPr sz="1863" b="1" dirty="0">
                <a:solidFill>
                  <a:schemeClr val="tx2"/>
                </a:solidFill>
                <a:latin typeface="+mj-lt"/>
              </a:rPr>
              <a:t>Fiscal Sustainability</a:t>
            </a:r>
          </a:p>
          <a:p>
            <a:pPr marL="344488" indent="-336550" defTabSz="291633">
              <a:spcBef>
                <a:spcPts val="2039"/>
              </a:spcBef>
              <a:buSzPct val="100000"/>
              <a:buAutoNum type="arabicPeriod"/>
              <a:defRPr sz="2698"/>
            </a:pPr>
            <a:r>
              <a:rPr sz="1863" b="1" dirty="0">
                <a:solidFill>
                  <a:schemeClr val="tx2"/>
                </a:solidFill>
                <a:latin typeface="+mj-lt"/>
              </a:rPr>
              <a:t>Diversity, Equity, Inclusion &amp; the Global Community</a:t>
            </a:r>
          </a:p>
          <a:p>
            <a:pPr marL="344488" indent="-336550" defTabSz="291633">
              <a:spcBef>
                <a:spcPts val="2039"/>
              </a:spcBef>
              <a:buSzPct val="100000"/>
              <a:buAutoNum type="arabicPeriod"/>
              <a:defRPr sz="2698"/>
            </a:pPr>
            <a:r>
              <a:rPr sz="1863" b="1" dirty="0">
                <a:solidFill>
                  <a:schemeClr val="tx2"/>
                </a:solidFill>
                <a:latin typeface="+mj-lt"/>
              </a:rPr>
              <a:t>Advanced Technology &amp; Facilities</a:t>
            </a:r>
          </a:p>
        </p:txBody>
      </p:sp>
      <p:sp>
        <p:nvSpPr>
          <p:cNvPr id="159" name="BCC President’s Report"/>
          <p:cNvSpPr txBox="1"/>
          <p:nvPr/>
        </p:nvSpPr>
        <p:spPr>
          <a:xfrm>
            <a:off x="9364827" y="6160566"/>
            <a:ext cx="1875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Overview of Slides"/>
          <p:cNvSpPr txBox="1">
            <a:spLocks noGrp="1"/>
          </p:cNvSpPr>
          <p:nvPr>
            <p:ph type="title"/>
          </p:nvPr>
        </p:nvSpPr>
        <p:spPr>
          <a:prstGeom prst="rect">
            <a:avLst/>
          </a:prstGeom>
        </p:spPr>
        <p:txBody>
          <a:bodyPr/>
          <a:lstStyle/>
          <a:p>
            <a:r>
              <a:rPr b="1" dirty="0">
                <a:solidFill>
                  <a:srgbClr val="007088"/>
                </a:solidFill>
              </a:rPr>
              <a:t>Overview of </a:t>
            </a:r>
            <a:r>
              <a:rPr lang="en-US" b="1" dirty="0">
                <a:solidFill>
                  <a:srgbClr val="007088"/>
                </a:solidFill>
              </a:rPr>
              <a:t>Research</a:t>
            </a:r>
            <a:endParaRPr b="1" dirty="0">
              <a:solidFill>
                <a:srgbClr val="007088"/>
              </a:solidFill>
            </a:endParaRPr>
          </a:p>
        </p:txBody>
      </p:sp>
      <p:sp>
        <p:nvSpPr>
          <p:cNvPr id="162" name="Demographics (Albany, Berkeley, Emeryville, Oakland)…"/>
          <p:cNvSpPr txBox="1">
            <a:spLocks noGrp="1"/>
          </p:cNvSpPr>
          <p:nvPr>
            <p:ph idx="1"/>
          </p:nvPr>
        </p:nvSpPr>
        <p:spPr>
          <a:prstGeom prst="rect">
            <a:avLst/>
          </a:prstGeom>
        </p:spPr>
        <p:txBody>
          <a:bodyPr>
            <a:noAutofit/>
          </a:bodyPr>
          <a:lstStyle/>
          <a:p>
            <a:pPr marL="0" indent="0" defTabSz="266987">
              <a:spcBef>
                <a:spcPts val="1898"/>
              </a:spcBef>
              <a:buNone/>
              <a:defRPr sz="2470"/>
            </a:pPr>
            <a:r>
              <a:rPr lang="en-US" sz="2400" b="1" dirty="0">
                <a:solidFill>
                  <a:schemeClr val="tx2"/>
                </a:solidFill>
                <a:latin typeface="+mj-lt"/>
              </a:rPr>
              <a:t>Service Area </a:t>
            </a:r>
            <a:r>
              <a:rPr sz="2400" b="1" dirty="0">
                <a:solidFill>
                  <a:schemeClr val="tx2"/>
                </a:solidFill>
                <a:latin typeface="+mj-lt"/>
              </a:rPr>
              <a:t>Demographics (Albany, Berkeley, Emeryville, Oakland)</a:t>
            </a:r>
            <a:endParaRPr lang="en-US" sz="2400" b="1" dirty="0">
              <a:solidFill>
                <a:schemeClr val="tx2"/>
              </a:solidFill>
              <a:latin typeface="+mj-lt"/>
            </a:endParaRPr>
          </a:p>
          <a:p>
            <a:pPr marL="464327" lvl="1" indent="-232164" defTabSz="266987">
              <a:spcBef>
                <a:spcPts val="1898"/>
              </a:spcBef>
              <a:defRPr sz="2470"/>
            </a:pPr>
            <a:r>
              <a:rPr dirty="0">
                <a:solidFill>
                  <a:schemeClr val="tx2"/>
                </a:solidFill>
                <a:latin typeface="+mj-lt"/>
              </a:rPr>
              <a:t>Future Pipeline of Students</a:t>
            </a:r>
            <a:r>
              <a:rPr lang="en-US" dirty="0">
                <a:solidFill>
                  <a:schemeClr val="tx2"/>
                </a:solidFill>
                <a:latin typeface="+mj-lt"/>
              </a:rPr>
              <a:t> from feeder schools</a:t>
            </a:r>
            <a:endParaRPr dirty="0">
              <a:solidFill>
                <a:schemeClr val="tx2"/>
              </a:solidFill>
              <a:latin typeface="+mj-lt"/>
            </a:endParaRPr>
          </a:p>
          <a:p>
            <a:pPr marL="464327" lvl="1" indent="-232164" defTabSz="266987">
              <a:spcBef>
                <a:spcPts val="1898"/>
              </a:spcBef>
              <a:defRPr sz="2470"/>
            </a:pPr>
            <a:r>
              <a:rPr dirty="0">
                <a:solidFill>
                  <a:schemeClr val="tx2"/>
                </a:solidFill>
                <a:latin typeface="+mj-lt"/>
              </a:rPr>
              <a:t>Poverty</a:t>
            </a:r>
            <a:r>
              <a:rPr lang="en-US" dirty="0">
                <a:solidFill>
                  <a:schemeClr val="tx2"/>
                </a:solidFill>
                <a:latin typeface="+mj-lt"/>
              </a:rPr>
              <a:t> &amp;</a:t>
            </a:r>
            <a:r>
              <a:rPr dirty="0">
                <a:solidFill>
                  <a:schemeClr val="tx2"/>
                </a:solidFill>
                <a:latin typeface="+mj-lt"/>
              </a:rPr>
              <a:t> Living Wage</a:t>
            </a:r>
            <a:r>
              <a:rPr lang="en-US" dirty="0">
                <a:solidFill>
                  <a:schemeClr val="tx2"/>
                </a:solidFill>
                <a:latin typeface="+mj-lt"/>
              </a:rPr>
              <a:t> scan</a:t>
            </a:r>
            <a:endParaRPr dirty="0">
              <a:solidFill>
                <a:schemeClr val="tx2"/>
              </a:solidFill>
              <a:latin typeface="+mj-lt"/>
            </a:endParaRPr>
          </a:p>
          <a:p>
            <a:pPr marL="464327" lvl="1" indent="-232164" defTabSz="266987">
              <a:spcBef>
                <a:spcPts val="1898"/>
              </a:spcBef>
              <a:defRPr sz="2470"/>
            </a:pPr>
            <a:r>
              <a:rPr lang="en-US" dirty="0">
                <a:solidFill>
                  <a:schemeClr val="tx2"/>
                </a:solidFill>
                <a:latin typeface="+mj-lt"/>
              </a:rPr>
              <a:t>Career &amp; e</a:t>
            </a:r>
            <a:r>
              <a:rPr dirty="0">
                <a:solidFill>
                  <a:schemeClr val="tx2"/>
                </a:solidFill>
                <a:latin typeface="+mj-lt"/>
              </a:rPr>
              <a:t>mployment</a:t>
            </a:r>
            <a:r>
              <a:rPr lang="en-US" dirty="0">
                <a:solidFill>
                  <a:schemeClr val="tx2"/>
                </a:solidFill>
                <a:latin typeface="+mj-lt"/>
              </a:rPr>
              <a:t> projections</a:t>
            </a:r>
            <a:endParaRPr dirty="0">
              <a:solidFill>
                <a:schemeClr val="tx2"/>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F3D7A1B9-C90B-E222-A157-E6B9ABA88400}"/>
              </a:ext>
            </a:extLst>
          </p:cNvPr>
          <p:cNvCxnSpPr/>
          <p:nvPr/>
        </p:nvCxnSpPr>
        <p:spPr>
          <a:xfrm>
            <a:off x="899944" y="2758723"/>
            <a:ext cx="9692391" cy="0"/>
          </a:xfrm>
          <a:prstGeom prst="straightConnector1">
            <a:avLst/>
          </a:prstGeom>
          <a:ln w="571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BC4CCDF-33BE-1412-26D5-BB6196C50701}"/>
              </a:ext>
            </a:extLst>
          </p:cNvPr>
          <p:cNvGraphicFramePr>
            <a:graphicFrameLocks/>
          </p:cNvGraphicFramePr>
          <p:nvPr/>
        </p:nvGraphicFramePr>
        <p:xfrm>
          <a:off x="415170" y="1539053"/>
          <a:ext cx="10567903" cy="4779554"/>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a:extLst>
              <a:ext uri="{FF2B5EF4-FFF2-40B4-BE49-F238E27FC236}">
                <a16:creationId xmlns:a16="http://schemas.microsoft.com/office/drawing/2014/main" id="{2580CE41-D9CB-5AB1-10ED-B4A7777F8142}"/>
              </a:ext>
            </a:extLst>
          </p:cNvPr>
          <p:cNvCxnSpPr/>
          <p:nvPr/>
        </p:nvCxnSpPr>
        <p:spPr>
          <a:xfrm>
            <a:off x="852925" y="2167832"/>
            <a:ext cx="9692391"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507F25-4677-FC81-4955-FD238EF0CCA6}"/>
              </a:ext>
            </a:extLst>
          </p:cNvPr>
          <p:cNvSpPr/>
          <p:nvPr/>
        </p:nvSpPr>
        <p:spPr>
          <a:xfrm>
            <a:off x="1464086" y="2009049"/>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430841-838A-4E29-1303-6A08E8071A4A}"/>
              </a:ext>
            </a:extLst>
          </p:cNvPr>
          <p:cNvSpPr/>
          <p:nvPr/>
        </p:nvSpPr>
        <p:spPr>
          <a:xfrm>
            <a:off x="4087093" y="1991388"/>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90448-3A6D-3A8F-E2A9-E4AF6698B380}"/>
              </a:ext>
            </a:extLst>
          </p:cNvPr>
          <p:cNvSpPr/>
          <p:nvPr/>
        </p:nvSpPr>
        <p:spPr>
          <a:xfrm>
            <a:off x="6628424" y="2015852"/>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Student Completion: Demographics"/>
          <p:cNvSpPr txBox="1">
            <a:spLocks noGrp="1"/>
          </p:cNvSpPr>
          <p:nvPr>
            <p:ph type="title"/>
          </p:nvPr>
        </p:nvSpPr>
        <p:spPr>
          <a:prstGeom prst="rect">
            <a:avLst/>
          </a:prstGeom>
        </p:spPr>
        <p:txBody>
          <a:bodyPr>
            <a:normAutofit/>
          </a:bodyPr>
          <a:lstStyle>
            <a:lvl1pPr defTabSz="560831">
              <a:defRPr sz="6144" spc="-122"/>
            </a:lvl1pPr>
          </a:lstStyle>
          <a:p>
            <a:r>
              <a:rPr lang="en-US" sz="4000" b="1" dirty="0">
                <a:solidFill>
                  <a:srgbClr val="007088"/>
                </a:solidFill>
              </a:rPr>
              <a:t>Service Area Feeder School </a:t>
            </a:r>
            <a:r>
              <a:rPr sz="4000" b="1" dirty="0">
                <a:solidFill>
                  <a:srgbClr val="007088"/>
                </a:solidFill>
              </a:rPr>
              <a:t>Demographics</a:t>
            </a:r>
          </a:p>
        </p:txBody>
      </p:sp>
      <p:sp>
        <p:nvSpPr>
          <p:cNvPr id="170" name="* Most recent data provided by California Department of Education, Data Quest"/>
          <p:cNvSpPr txBox="1"/>
          <p:nvPr/>
        </p:nvSpPr>
        <p:spPr>
          <a:xfrm>
            <a:off x="899944" y="6354757"/>
            <a:ext cx="6954752" cy="24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marL="508000" indent="-508000" algn="l">
              <a:spcBef>
                <a:spcPts val="4200"/>
              </a:spcBef>
              <a:buClr>
                <a:srgbClr val="5C86B9"/>
              </a:buClr>
              <a:buSzPct val="70000"/>
              <a:buFont typeface="Zapf Dingbats"/>
              <a:buChar char="✤"/>
              <a:defRPr sz="2000">
                <a:solidFill>
                  <a:srgbClr val="000000"/>
                </a:solidFill>
              </a:defRPr>
            </a:lvl1pPr>
          </a:lstStyle>
          <a:p>
            <a:r>
              <a:rPr sz="1100" dirty="0"/>
              <a:t>* Most recent data provided by California Department of Education, Data Quest</a:t>
            </a:r>
            <a:r>
              <a:rPr lang="en-US" sz="1100" dirty="0"/>
              <a:t>.</a:t>
            </a:r>
          </a:p>
        </p:txBody>
      </p:sp>
      <p:sp>
        <p:nvSpPr>
          <p:cNvPr id="171" name="CA Dept. of Ed."/>
          <p:cNvSpPr txBox="1"/>
          <p:nvPr/>
        </p:nvSpPr>
        <p:spPr>
          <a:xfrm>
            <a:off x="10190267" y="6275961"/>
            <a:ext cx="7220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endParaRPr sz="1266" dirty="0"/>
          </a:p>
        </p:txBody>
      </p:sp>
      <p:sp>
        <p:nvSpPr>
          <p:cNvPr id="4" name="TextBox 3">
            <a:extLst>
              <a:ext uri="{FF2B5EF4-FFF2-40B4-BE49-F238E27FC236}">
                <a16:creationId xmlns:a16="http://schemas.microsoft.com/office/drawing/2014/main" id="{D6773D24-6868-E8F4-FD46-D53480CCE11E}"/>
              </a:ext>
            </a:extLst>
          </p:cNvPr>
          <p:cNvSpPr txBox="1"/>
          <p:nvPr/>
        </p:nvSpPr>
        <p:spPr>
          <a:xfrm>
            <a:off x="3420031" y="1665588"/>
            <a:ext cx="4744233" cy="276999"/>
          </a:xfrm>
          <a:prstGeom prst="rect">
            <a:avLst/>
          </a:prstGeom>
          <a:noFill/>
        </p:spPr>
        <p:txBody>
          <a:bodyPr wrap="square">
            <a:spAutoFit/>
          </a:bodyPr>
          <a:lstStyle/>
          <a:p>
            <a:r>
              <a:rPr lang="en-US" sz="1200" b="1" dirty="0">
                <a:solidFill>
                  <a:srgbClr val="0070C0"/>
                </a:solidFill>
              </a:rPr>
              <a:t>Total Alameda County Students Enroll in Community College</a:t>
            </a:r>
          </a:p>
        </p:txBody>
      </p:sp>
      <p:sp>
        <p:nvSpPr>
          <p:cNvPr id="5" name="TextBox 4">
            <a:extLst>
              <a:ext uri="{FF2B5EF4-FFF2-40B4-BE49-F238E27FC236}">
                <a16:creationId xmlns:a16="http://schemas.microsoft.com/office/drawing/2014/main" id="{A53335C1-E9DE-0B2B-E2BF-013149EE65A6}"/>
              </a:ext>
            </a:extLst>
          </p:cNvPr>
          <p:cNvSpPr txBox="1"/>
          <p:nvPr/>
        </p:nvSpPr>
        <p:spPr>
          <a:xfrm>
            <a:off x="1464086" y="1983167"/>
            <a:ext cx="1014609" cy="369332"/>
          </a:xfrm>
          <a:prstGeom prst="rect">
            <a:avLst/>
          </a:prstGeom>
          <a:noFill/>
        </p:spPr>
        <p:txBody>
          <a:bodyPr wrap="square" rtlCol="0">
            <a:spAutoFit/>
          </a:bodyPr>
          <a:lstStyle/>
          <a:p>
            <a:r>
              <a:rPr lang="en-US" b="1" dirty="0">
                <a:solidFill>
                  <a:srgbClr val="0070C0"/>
                </a:solidFill>
              </a:rPr>
              <a:t>4,911</a:t>
            </a:r>
          </a:p>
        </p:txBody>
      </p:sp>
      <p:sp>
        <p:nvSpPr>
          <p:cNvPr id="6" name="TextBox 5">
            <a:extLst>
              <a:ext uri="{FF2B5EF4-FFF2-40B4-BE49-F238E27FC236}">
                <a16:creationId xmlns:a16="http://schemas.microsoft.com/office/drawing/2014/main" id="{323DC4BE-55AD-79ED-25CC-AA60C9281734}"/>
              </a:ext>
            </a:extLst>
          </p:cNvPr>
          <p:cNvSpPr txBox="1"/>
          <p:nvPr/>
        </p:nvSpPr>
        <p:spPr>
          <a:xfrm>
            <a:off x="4041664" y="1983167"/>
            <a:ext cx="1014609" cy="369332"/>
          </a:xfrm>
          <a:prstGeom prst="rect">
            <a:avLst/>
          </a:prstGeom>
          <a:noFill/>
        </p:spPr>
        <p:txBody>
          <a:bodyPr wrap="square" rtlCol="0">
            <a:spAutoFit/>
          </a:bodyPr>
          <a:lstStyle/>
          <a:p>
            <a:r>
              <a:rPr lang="en-US" b="1" dirty="0">
                <a:solidFill>
                  <a:srgbClr val="0070C0"/>
                </a:solidFill>
              </a:rPr>
              <a:t>4,809</a:t>
            </a:r>
          </a:p>
        </p:txBody>
      </p:sp>
      <p:sp>
        <p:nvSpPr>
          <p:cNvPr id="7" name="TextBox 6">
            <a:extLst>
              <a:ext uri="{FF2B5EF4-FFF2-40B4-BE49-F238E27FC236}">
                <a16:creationId xmlns:a16="http://schemas.microsoft.com/office/drawing/2014/main" id="{B83B7CD2-C756-609E-557A-AA532D62CB55}"/>
              </a:ext>
            </a:extLst>
          </p:cNvPr>
          <p:cNvSpPr txBox="1"/>
          <p:nvPr/>
        </p:nvSpPr>
        <p:spPr>
          <a:xfrm>
            <a:off x="6628424" y="2009049"/>
            <a:ext cx="1014609" cy="369332"/>
          </a:xfrm>
          <a:prstGeom prst="rect">
            <a:avLst/>
          </a:prstGeom>
          <a:noFill/>
        </p:spPr>
        <p:txBody>
          <a:bodyPr wrap="square" rtlCol="0">
            <a:spAutoFit/>
          </a:bodyPr>
          <a:lstStyle/>
          <a:p>
            <a:r>
              <a:rPr lang="en-US" b="1" dirty="0">
                <a:solidFill>
                  <a:srgbClr val="0070C0"/>
                </a:solidFill>
              </a:rPr>
              <a:t>4,516</a:t>
            </a:r>
          </a:p>
        </p:txBody>
      </p:sp>
      <p:sp>
        <p:nvSpPr>
          <p:cNvPr id="13" name="Rectangle 12">
            <a:extLst>
              <a:ext uri="{FF2B5EF4-FFF2-40B4-BE49-F238E27FC236}">
                <a16:creationId xmlns:a16="http://schemas.microsoft.com/office/drawing/2014/main" id="{123AAAC1-AF5B-101A-79C1-52205FC9E87C}"/>
              </a:ext>
            </a:extLst>
          </p:cNvPr>
          <p:cNvSpPr/>
          <p:nvPr/>
        </p:nvSpPr>
        <p:spPr>
          <a:xfrm>
            <a:off x="9173957" y="1998277"/>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722A0-01E6-3344-AA53-E2660076B050}"/>
              </a:ext>
            </a:extLst>
          </p:cNvPr>
          <p:cNvSpPr txBox="1"/>
          <p:nvPr/>
        </p:nvSpPr>
        <p:spPr>
          <a:xfrm>
            <a:off x="9176844" y="1975293"/>
            <a:ext cx="1014609" cy="369332"/>
          </a:xfrm>
          <a:prstGeom prst="rect">
            <a:avLst/>
          </a:prstGeom>
          <a:noFill/>
        </p:spPr>
        <p:txBody>
          <a:bodyPr wrap="square" rtlCol="0">
            <a:spAutoFit/>
          </a:bodyPr>
          <a:lstStyle/>
          <a:p>
            <a:r>
              <a:rPr lang="en-US" b="1" dirty="0">
                <a:solidFill>
                  <a:srgbClr val="0070C0"/>
                </a:solidFill>
              </a:rPr>
              <a:t>4,566</a:t>
            </a:r>
          </a:p>
        </p:txBody>
      </p:sp>
      <p:sp>
        <p:nvSpPr>
          <p:cNvPr id="16" name="TextBox 15">
            <a:extLst>
              <a:ext uri="{FF2B5EF4-FFF2-40B4-BE49-F238E27FC236}">
                <a16:creationId xmlns:a16="http://schemas.microsoft.com/office/drawing/2014/main" id="{0D97058D-8F6F-B978-901A-DC3C2D178FF1}"/>
              </a:ext>
            </a:extLst>
          </p:cNvPr>
          <p:cNvSpPr txBox="1"/>
          <p:nvPr/>
        </p:nvSpPr>
        <p:spPr>
          <a:xfrm>
            <a:off x="1539971" y="2691141"/>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17" name="TextBox 16">
            <a:extLst>
              <a:ext uri="{FF2B5EF4-FFF2-40B4-BE49-F238E27FC236}">
                <a16:creationId xmlns:a16="http://schemas.microsoft.com/office/drawing/2014/main" id="{3BDEFCEC-C331-5B6F-8D43-9D387EEA1B0F}"/>
              </a:ext>
            </a:extLst>
          </p:cNvPr>
          <p:cNvSpPr txBox="1"/>
          <p:nvPr/>
        </p:nvSpPr>
        <p:spPr>
          <a:xfrm>
            <a:off x="4087093" y="2758723"/>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18" name="TextBox 17">
            <a:extLst>
              <a:ext uri="{FF2B5EF4-FFF2-40B4-BE49-F238E27FC236}">
                <a16:creationId xmlns:a16="http://schemas.microsoft.com/office/drawing/2014/main" id="{CC38E490-913B-04D5-BB49-13CCCFCBC752}"/>
              </a:ext>
            </a:extLst>
          </p:cNvPr>
          <p:cNvSpPr txBox="1"/>
          <p:nvPr/>
        </p:nvSpPr>
        <p:spPr>
          <a:xfrm>
            <a:off x="6704309" y="2954372"/>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20%</a:t>
            </a:r>
          </a:p>
        </p:txBody>
      </p:sp>
      <p:sp>
        <p:nvSpPr>
          <p:cNvPr id="19" name="TextBox 18">
            <a:extLst>
              <a:ext uri="{FF2B5EF4-FFF2-40B4-BE49-F238E27FC236}">
                <a16:creationId xmlns:a16="http://schemas.microsoft.com/office/drawing/2014/main" id="{A44B0247-D201-C6E1-B9D1-25D3A9FC038F}"/>
              </a:ext>
            </a:extLst>
          </p:cNvPr>
          <p:cNvSpPr txBox="1"/>
          <p:nvPr/>
        </p:nvSpPr>
        <p:spPr>
          <a:xfrm>
            <a:off x="9302005" y="2905904"/>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22" name="TextBox 21">
            <a:extLst>
              <a:ext uri="{FF2B5EF4-FFF2-40B4-BE49-F238E27FC236}">
                <a16:creationId xmlns:a16="http://schemas.microsoft.com/office/drawing/2014/main" id="{699CE167-258A-7FD6-EBAD-B12F4FDEDF60}"/>
              </a:ext>
            </a:extLst>
          </p:cNvPr>
          <p:cNvSpPr txBox="1"/>
          <p:nvPr/>
        </p:nvSpPr>
        <p:spPr>
          <a:xfrm>
            <a:off x="4621480" y="2396826"/>
            <a:ext cx="4422176" cy="276999"/>
          </a:xfrm>
          <a:prstGeom prst="rect">
            <a:avLst/>
          </a:prstGeom>
          <a:noFill/>
        </p:spPr>
        <p:txBody>
          <a:bodyPr wrap="square">
            <a:spAutoFit/>
          </a:bodyPr>
          <a:lstStyle/>
          <a:p>
            <a:pPr algn="ctr"/>
            <a:r>
              <a:rPr lang="en-US" sz="1200" b="1" dirty="0">
                <a:solidFill>
                  <a:schemeClr val="accent6"/>
                </a:solidFill>
              </a:rPr>
              <a:t>Albany, Emeryville, Berkeley, and Oakland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 Dept. of Ed."/>
          <p:cNvSpPr txBox="1"/>
          <p:nvPr/>
        </p:nvSpPr>
        <p:spPr>
          <a:xfrm>
            <a:off x="9797557" y="6327033"/>
            <a:ext cx="129362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CA Dept. of Ed.</a:t>
            </a:r>
          </a:p>
        </p:txBody>
      </p:sp>
      <p:sp>
        <p:nvSpPr>
          <p:cNvPr id="2" name="TextBox 1">
            <a:extLst>
              <a:ext uri="{FF2B5EF4-FFF2-40B4-BE49-F238E27FC236}">
                <a16:creationId xmlns:a16="http://schemas.microsoft.com/office/drawing/2014/main" id="{574AB2AF-8FF3-3720-16CB-44E3998FD0FF}"/>
              </a:ext>
            </a:extLst>
          </p:cNvPr>
          <p:cNvSpPr txBox="1"/>
          <p:nvPr/>
        </p:nvSpPr>
        <p:spPr>
          <a:xfrm>
            <a:off x="450889" y="5803813"/>
            <a:ext cx="106402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b="1" dirty="0">
                <a:solidFill>
                  <a:schemeClr val="tx2"/>
                </a:solidFill>
                <a:latin typeface="+mj-lt"/>
              </a:rPr>
              <a:t>73% of Albany, Berkeley, Emeryville, and Oakland public school students who attend a California community college are socioeconomically disadvantaged (AY 2017-2018)</a:t>
            </a:r>
          </a:p>
        </p:txBody>
      </p:sp>
      <p:sp>
        <p:nvSpPr>
          <p:cNvPr id="5" name="TextBox 4">
            <a:extLst>
              <a:ext uri="{FF2B5EF4-FFF2-40B4-BE49-F238E27FC236}">
                <a16:creationId xmlns:a16="http://schemas.microsoft.com/office/drawing/2014/main" id="{D9CB5C62-9D3B-8B75-8519-E5BE16FB0C68}"/>
              </a:ext>
            </a:extLst>
          </p:cNvPr>
          <p:cNvSpPr txBox="1"/>
          <p:nvPr/>
        </p:nvSpPr>
        <p:spPr>
          <a:xfrm>
            <a:off x="450889" y="494986"/>
            <a:ext cx="10830670" cy="1200329"/>
          </a:xfrm>
          <a:prstGeom prst="rect">
            <a:avLst/>
          </a:prstGeom>
          <a:noFill/>
        </p:spPr>
        <p:txBody>
          <a:bodyPr wrap="square">
            <a:spAutoFit/>
          </a:bodyPr>
          <a:lstStyle/>
          <a:p>
            <a:pPr fontAlgn="b"/>
            <a:r>
              <a:rPr lang="en-US" sz="2400" b="1" dirty="0">
                <a:solidFill>
                  <a:schemeClr val="tx2"/>
                </a:solidFill>
                <a:latin typeface="+mj-lt"/>
              </a:rPr>
              <a:t>Percent of Socioeconomically Disadvantaged HS Students Attending CA Community College (Albany, Berkeley, Emeryville, and Oakland School Districts)</a:t>
            </a:r>
          </a:p>
        </p:txBody>
      </p:sp>
      <p:graphicFrame>
        <p:nvGraphicFramePr>
          <p:cNvPr id="8" name="Chart 7">
            <a:extLst>
              <a:ext uri="{FF2B5EF4-FFF2-40B4-BE49-F238E27FC236}">
                <a16:creationId xmlns:a16="http://schemas.microsoft.com/office/drawing/2014/main" id="{989F392E-72AD-B95C-401C-542019A1B7DF}"/>
              </a:ext>
            </a:extLst>
          </p:cNvPr>
          <p:cNvGraphicFramePr>
            <a:graphicFrameLocks/>
          </p:cNvGraphicFramePr>
          <p:nvPr/>
        </p:nvGraphicFramePr>
        <p:xfrm>
          <a:off x="538329" y="1869574"/>
          <a:ext cx="10640291" cy="366380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DE192E9-FD75-EB45-ECFE-1CF9A912631C}"/>
              </a:ext>
            </a:extLst>
          </p:cNvPr>
          <p:cNvSpPr/>
          <p:nvPr/>
        </p:nvSpPr>
        <p:spPr>
          <a:xfrm>
            <a:off x="7270594" y="3289610"/>
            <a:ext cx="791738" cy="434897"/>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tudent Completion: Future Pipeline"/>
          <p:cNvSpPr txBox="1">
            <a:spLocks noGrp="1"/>
          </p:cNvSpPr>
          <p:nvPr>
            <p:ph type="title"/>
          </p:nvPr>
        </p:nvSpPr>
        <p:spPr>
          <a:xfrm>
            <a:off x="415170" y="207371"/>
            <a:ext cx="11111245" cy="1325563"/>
          </a:xfrm>
          <a:prstGeom prst="rect">
            <a:avLst/>
          </a:prstGeom>
        </p:spPr>
        <p:txBody>
          <a:bodyPr>
            <a:normAutofit/>
          </a:bodyPr>
          <a:lstStyle>
            <a:lvl1pPr defTabSz="560831">
              <a:defRPr sz="6144" spc="-122"/>
            </a:lvl1pPr>
          </a:lstStyle>
          <a:p>
            <a:r>
              <a:rPr lang="en-US" sz="4289" b="1" dirty="0">
                <a:solidFill>
                  <a:srgbClr val="007088"/>
                </a:solidFill>
                <a:latin typeface="+mn-lt"/>
              </a:rPr>
              <a:t>Service Area Enrollment</a:t>
            </a:r>
            <a:r>
              <a:rPr sz="4289" b="1" dirty="0">
                <a:solidFill>
                  <a:srgbClr val="007088"/>
                </a:solidFill>
                <a:latin typeface="+mn-lt"/>
              </a:rPr>
              <a:t> Pipeline</a:t>
            </a:r>
            <a:endParaRPr lang="en-US" sz="4289" b="1" dirty="0">
              <a:solidFill>
                <a:srgbClr val="007088"/>
              </a:solidFill>
              <a:latin typeface="+mn-lt"/>
            </a:endParaRPr>
          </a:p>
        </p:txBody>
      </p:sp>
      <p:sp>
        <p:nvSpPr>
          <p:cNvPr id="3" name="Analysis of CA Department of Education Albany, Berkeley, Emeryville, and Oakland K-12 public school data suggests a potential increase in student populations shown in green and a decrease in student populations shown in black. The percent changes are relative to Grade 12 (2022).">
            <a:extLst>
              <a:ext uri="{FF2B5EF4-FFF2-40B4-BE49-F238E27FC236}">
                <a16:creationId xmlns:a16="http://schemas.microsoft.com/office/drawing/2014/main" id="{65D8BD31-673A-0CC8-0760-196742967E90}"/>
              </a:ext>
            </a:extLst>
          </p:cNvPr>
          <p:cNvSpPr txBox="1">
            <a:spLocks noGrp="1"/>
          </p:cNvSpPr>
          <p:nvPr>
            <p:ph idx="1"/>
          </p:nvPr>
        </p:nvSpPr>
        <p:spPr>
          <a:xfrm>
            <a:off x="9708380" y="2681936"/>
            <a:ext cx="2350130" cy="4351338"/>
          </a:xfrm>
          <a:prstGeom prst="rect">
            <a:avLst/>
          </a:prstGeom>
        </p:spPr>
        <p:txBody>
          <a:bodyPr vert="horz" lIns="91440" tIns="45720" rIns="91440" bIns="45720" rtlCol="0" anchor="t">
            <a:normAutofit/>
          </a:bodyPr>
          <a:lstStyle/>
          <a:p>
            <a:pPr marL="0" indent="0">
              <a:buNone/>
            </a:pPr>
            <a:r>
              <a:rPr sz="1400" dirty="0">
                <a:solidFill>
                  <a:schemeClr val="tx2"/>
                </a:solidFill>
                <a:latin typeface="+mj-lt"/>
              </a:rPr>
              <a:t>Albany, Berkeley, Emeryville, and Oakland K-12 public school data suggests a potential increase in student populations shown in green and a decrease in student populations shown in black. The percent changes are relative to Grade 12 (2022).</a:t>
            </a:r>
            <a:endParaRPr lang="en-US" sz="1400" dirty="0">
              <a:solidFill>
                <a:schemeClr val="tx2"/>
              </a:solidFill>
              <a:latin typeface="+mj-lt"/>
            </a:endParaRPr>
          </a:p>
        </p:txBody>
      </p:sp>
      <p:pic>
        <p:nvPicPr>
          <p:cNvPr id="209" name="Image" descr="Image"/>
          <p:cNvPicPr>
            <a:picLocks noChangeAspect="1"/>
          </p:cNvPicPr>
          <p:nvPr/>
        </p:nvPicPr>
        <p:blipFill rotWithShape="1">
          <a:blip r:embed="rId2"/>
          <a:srcRect r="36666"/>
          <a:stretch/>
        </p:blipFill>
        <p:spPr>
          <a:xfrm>
            <a:off x="530263" y="1562880"/>
            <a:ext cx="9157888" cy="4919595"/>
          </a:xfrm>
          <a:prstGeom prst="rect">
            <a:avLst/>
          </a:prstGeom>
          <a:ln w="12700">
            <a:miter lim="400000"/>
          </a:ln>
        </p:spPr>
      </p:pic>
      <p:sp>
        <p:nvSpPr>
          <p:cNvPr id="210" name="% Student Population Change Relative to Grade 12 (2021-22)"/>
          <p:cNvSpPr txBox="1"/>
          <p:nvPr/>
        </p:nvSpPr>
        <p:spPr>
          <a:xfrm>
            <a:off x="530262" y="1100122"/>
            <a:ext cx="6118663"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600" b="1" dirty="0">
                <a:solidFill>
                  <a:srgbClr val="1D1A10"/>
                </a:solidFill>
              </a:rPr>
              <a:t>% Student Population Change Relative to Grade 12 (2021-22)</a:t>
            </a:r>
            <a:endParaRPr lang="en-US" sz="1600" b="1" dirty="0">
              <a:solidFill>
                <a:srgbClr val="1D1A10"/>
              </a:solidFill>
            </a:endParaRPr>
          </a:p>
        </p:txBody>
      </p:sp>
      <p:sp>
        <p:nvSpPr>
          <p:cNvPr id="211" name="CA Dept. of Ed."/>
          <p:cNvSpPr txBox="1"/>
          <p:nvPr/>
        </p:nvSpPr>
        <p:spPr>
          <a:xfrm>
            <a:off x="9868701" y="6215542"/>
            <a:ext cx="1201163"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latin typeface="Palatino Linotype"/>
              </a:rPr>
              <a:t>CA Dept. of Ed.</a:t>
            </a:r>
            <a:endParaRPr lang="en-US" sz="1266" dirty="0">
              <a:latin typeface="Palatino Linotype"/>
            </a:endParaRPr>
          </a:p>
        </p:txBody>
      </p:sp>
      <p:sp>
        <p:nvSpPr>
          <p:cNvPr id="2" name="Rectangle 1">
            <a:extLst>
              <a:ext uri="{FF2B5EF4-FFF2-40B4-BE49-F238E27FC236}">
                <a16:creationId xmlns:a16="http://schemas.microsoft.com/office/drawing/2014/main" id="{EF6A28CE-7CA8-1829-1C7E-0EDB80D1B06F}"/>
              </a:ext>
            </a:extLst>
          </p:cNvPr>
          <p:cNvSpPr/>
          <p:nvPr/>
        </p:nvSpPr>
        <p:spPr>
          <a:xfrm>
            <a:off x="550492" y="1797269"/>
            <a:ext cx="7090529" cy="460353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76F9A5-01E6-F37B-D58E-3F0CB535D083}"/>
              </a:ext>
            </a:extLst>
          </p:cNvPr>
          <p:cNvSpPr/>
          <p:nvPr/>
        </p:nvSpPr>
        <p:spPr>
          <a:xfrm>
            <a:off x="530262" y="5171090"/>
            <a:ext cx="9157889" cy="63749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stretch>
            <a:fillRect/>
          </a:stretch>
        </p:blipFill>
        <p:spPr>
          <a:xfrm>
            <a:off x="751561" y="1732701"/>
            <a:ext cx="10653857" cy="4062960"/>
          </a:xfrm>
          <a:prstGeom prst="rect">
            <a:avLst/>
          </a:prstGeom>
          <a:ln w="12700">
            <a:miter lim="400000"/>
          </a:ln>
        </p:spPr>
      </p:pic>
      <p:sp>
        <p:nvSpPr>
          <p:cNvPr id="214" name="# of Students Attending Albany, Berkeley, Emeryville, and Oakland Public Schools in 2021-2022"/>
          <p:cNvSpPr txBox="1"/>
          <p:nvPr/>
        </p:nvSpPr>
        <p:spPr>
          <a:xfrm>
            <a:off x="852733" y="1205086"/>
            <a:ext cx="9475351"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300"/>
            </a:lvl1pPr>
          </a:lstStyle>
          <a:p>
            <a:r>
              <a:rPr sz="1600" b="1" dirty="0">
                <a:solidFill>
                  <a:srgbClr val="1D1A10"/>
                </a:solidFill>
                <a:latin typeface="+mj-lt"/>
              </a:rPr>
              <a:t># of Students Attending Albany, Berkeley, Emeryville, and Oakland Public Schools in 2021-2022</a:t>
            </a:r>
            <a:endParaRPr lang="en-US" sz="1600" b="1" dirty="0">
              <a:solidFill>
                <a:srgbClr val="1D1A10"/>
              </a:solidFill>
              <a:latin typeface="+mj-lt"/>
            </a:endParaRPr>
          </a:p>
        </p:txBody>
      </p:sp>
      <p:sp>
        <p:nvSpPr>
          <p:cNvPr id="216" name="Analysis of most recent CA Dept. of Ed Data - from AY 2017-2018 - indicates 29% of Albany, 18% of Berkeley, 30% of Emeryville, and 29% of Oakland public high school completers attend a California community college."/>
          <p:cNvSpPr txBox="1"/>
          <p:nvPr/>
        </p:nvSpPr>
        <p:spPr>
          <a:xfrm>
            <a:off x="751562" y="5912532"/>
            <a:ext cx="10653856"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sz="1600"/>
            </a:lvl1pPr>
          </a:lstStyle>
          <a:p>
            <a:pPr marL="285750" indent="-285750">
              <a:buFont typeface="Arial" panose="020B0604020202020204" pitchFamily="34" charset="0"/>
              <a:buChar char="•"/>
              <a:defRPr sz="3000"/>
            </a:pPr>
            <a:r>
              <a:rPr sz="1400" b="1" dirty="0">
                <a:solidFill>
                  <a:srgbClr val="1D1A10"/>
                </a:solidFill>
                <a:latin typeface="+mj-lt"/>
              </a:rPr>
              <a:t>29% of Albany, 18% of Berkeley, 30% of Emeryville, and 29% of Oakland public high school completers attend a community college.</a:t>
            </a:r>
            <a:endParaRPr lang="en-US" sz="1400" b="1" dirty="0">
              <a:solidFill>
                <a:srgbClr val="1D1A10"/>
              </a:solidFill>
              <a:latin typeface="+mj-lt"/>
            </a:endParaRPr>
          </a:p>
        </p:txBody>
      </p:sp>
      <p:sp>
        <p:nvSpPr>
          <p:cNvPr id="217" name="CA Dept. of Ed."/>
          <p:cNvSpPr txBox="1"/>
          <p:nvPr/>
        </p:nvSpPr>
        <p:spPr>
          <a:xfrm>
            <a:off x="7274350" y="6510221"/>
            <a:ext cx="129362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CA Dept. of Ed.</a:t>
            </a:r>
          </a:p>
        </p:txBody>
      </p:sp>
      <p:sp>
        <p:nvSpPr>
          <p:cNvPr id="4" name="Student Completion: Future Pipeline">
            <a:extLst>
              <a:ext uri="{FF2B5EF4-FFF2-40B4-BE49-F238E27FC236}">
                <a16:creationId xmlns:a16="http://schemas.microsoft.com/office/drawing/2014/main" id="{ABD7F97C-B56A-EBF8-E93C-0838881F34B4}"/>
              </a:ext>
            </a:extLst>
          </p:cNvPr>
          <p:cNvSpPr txBox="1">
            <a:spLocks noGrp="1"/>
          </p:cNvSpPr>
          <p:nvPr>
            <p:ph type="title"/>
          </p:nvPr>
        </p:nvSpPr>
        <p:spPr>
          <a:xfrm>
            <a:off x="668594" y="375525"/>
            <a:ext cx="10867653" cy="804298"/>
          </a:xfrm>
          <a:prstGeom prst="rect">
            <a:avLst/>
          </a:prstGeom>
        </p:spPr>
        <p:txBody>
          <a:bodyPr>
            <a:normAutofit/>
          </a:bodyPr>
          <a:lstStyle>
            <a:lvl1pPr defTabSz="560831">
              <a:defRPr sz="6144" spc="-122"/>
            </a:lvl1pPr>
          </a:lstStyle>
          <a:p>
            <a:r>
              <a:rPr lang="en-US" sz="4289" b="1" dirty="0">
                <a:solidFill>
                  <a:srgbClr val="007088"/>
                </a:solidFill>
                <a:latin typeface="+mn-lt"/>
              </a:rPr>
              <a:t>Service Area Enrollment</a:t>
            </a:r>
            <a:r>
              <a:rPr sz="4289" b="1" dirty="0">
                <a:solidFill>
                  <a:srgbClr val="007088"/>
                </a:solidFill>
                <a:latin typeface="+mn-lt"/>
              </a:rPr>
              <a:t> Pipeline</a:t>
            </a:r>
            <a:endParaRPr lang="en-US" sz="4289" b="1" dirty="0">
              <a:solidFill>
                <a:srgbClr val="007088"/>
              </a:solidFill>
              <a:latin typeface="+mn-lt"/>
            </a:endParaRPr>
          </a:p>
        </p:txBody>
      </p:sp>
      <p:sp>
        <p:nvSpPr>
          <p:cNvPr id="5" name="Rectangle 4">
            <a:extLst>
              <a:ext uri="{FF2B5EF4-FFF2-40B4-BE49-F238E27FC236}">
                <a16:creationId xmlns:a16="http://schemas.microsoft.com/office/drawing/2014/main" id="{B3DFCFF1-EE97-0507-F268-885CCD4039E8}"/>
              </a:ext>
            </a:extLst>
          </p:cNvPr>
          <p:cNvSpPr/>
          <p:nvPr/>
        </p:nvSpPr>
        <p:spPr>
          <a:xfrm>
            <a:off x="7274350" y="1729954"/>
            <a:ext cx="4131068" cy="406296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Peralta - 2021 Light</Template>
  <TotalTime>15613</TotalTime>
  <Words>1903</Words>
  <Application>Microsoft Macintosh PowerPoint</Application>
  <PresentationFormat>Widescreen</PresentationFormat>
  <Paragraphs>347</Paragraphs>
  <Slides>24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Century Gothic</vt:lpstr>
      <vt:lpstr>Franklin Gothic Medium Cond</vt:lpstr>
      <vt:lpstr>Garamond</vt:lpstr>
      <vt:lpstr>Helvetica</vt:lpstr>
      <vt:lpstr>Palatino Linotype</vt:lpstr>
      <vt:lpstr>Zapf Dingbats</vt:lpstr>
      <vt:lpstr>Peralta - 2021 Light</vt:lpstr>
      <vt:lpstr>1_Peralta 2021</vt:lpstr>
      <vt:lpstr>2_Peralta 2021</vt:lpstr>
      <vt:lpstr>PowerPoint Presentation</vt:lpstr>
      <vt:lpstr>EMP Planning Background</vt:lpstr>
      <vt:lpstr>Cabinet Retreat Preliminary Outcomes</vt:lpstr>
      <vt:lpstr>Preliminary Strategic Priorities for EMP</vt:lpstr>
      <vt:lpstr>Overview of Research</vt:lpstr>
      <vt:lpstr>Service Area Feeder School Demographics</vt:lpstr>
      <vt:lpstr>PowerPoint Presentation</vt:lpstr>
      <vt:lpstr>Service Area Enrollment Pipeline</vt:lpstr>
      <vt:lpstr>Service Area Enrollment Pipeline</vt:lpstr>
      <vt:lpstr>Living Wage</vt:lpstr>
      <vt:lpstr>Median Wage</vt:lpstr>
      <vt:lpstr>PowerPoint Presentation</vt:lpstr>
      <vt:lpstr>PowerPoint Presentation</vt:lpstr>
      <vt:lpstr>PowerPoint Presentation</vt:lpstr>
      <vt:lpstr>Employment Wages: Career Education</vt:lpstr>
      <vt:lpstr>Employment Wages: Career Education</vt:lpstr>
      <vt:lpstr>Employment Wages: Arts/Humanities/Social Sciences</vt:lpstr>
      <vt:lpstr>Employment Wages: STEM</vt:lpstr>
      <vt:lpstr>Student Success: Key Takeaways from Research</vt:lpstr>
      <vt:lpstr>Diversity, Equity,  Inclusion &amp;  the Global Community</vt:lpstr>
      <vt:lpstr>Diversity, Equity, Inclusion &amp; the Global Community</vt:lpstr>
      <vt:lpstr>WestEd Support Outline</vt:lpstr>
      <vt:lpstr>WestEd EMP Support Timeline</vt:lpstr>
      <vt:lpstr>Questions?  Other research topics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Phoumy Sayavong</dc:creator>
  <cp:lastModifiedBy>Phoumy Sayavong</cp:lastModifiedBy>
  <cp:revision>41</cp:revision>
  <dcterms:created xsi:type="dcterms:W3CDTF">2022-02-07T19:10:08Z</dcterms:created>
  <dcterms:modified xsi:type="dcterms:W3CDTF">2022-08-31T15:49:30Z</dcterms:modified>
</cp:coreProperties>
</file>