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63" r:id="rId4"/>
    <p:sldId id="269" r:id="rId5"/>
    <p:sldId id="268" r:id="rId6"/>
    <p:sldId id="285" r:id="rId7"/>
    <p:sldId id="286" r:id="rId8"/>
    <p:sldId id="28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4" autoAdjust="0"/>
    <p:restoredTop sz="96327" autoAdjust="0"/>
  </p:normalViewPr>
  <p:slideViewPr>
    <p:cSldViewPr snapToGrid="0">
      <p:cViewPr varScale="1">
        <p:scale>
          <a:sx n="123" d="100"/>
          <a:sy n="123" d="100"/>
        </p:scale>
        <p:origin x="544" y="192"/>
      </p:cViewPr>
      <p:guideLst/>
    </p:cSldViewPr>
  </p:slideViewPr>
  <p:outlineViewPr>
    <p:cViewPr>
      <p:scale>
        <a:sx n="33" d="100"/>
        <a:sy n="33" d="100"/>
      </p:scale>
      <p:origin x="0" y="-49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CB4F9-1D65-4D3F-B7FF-D965B8FCEB51}" type="datetimeFigureOut">
              <a:rPr lang="en-US" smtClean="0"/>
              <a:t>5/13/24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DD2A8-2C3F-49F0-9CEA-3E36E7CE2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84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DDD2A8-2C3F-49F0-9CEA-3E36E7CE284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58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0C732-64B5-4000-AB49-BF5E07655E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CIS Advisory Committee MEETING</a:t>
            </a:r>
            <a:br>
              <a:rPr lang="en-US" dirty="0"/>
            </a:br>
            <a:r>
              <a:rPr lang="en-US" dirty="0"/>
              <a:t>Berkeley City College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D1185A-6C55-48A4-A369-89E83CD1DF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November 17, 2023</a:t>
            </a:r>
          </a:p>
        </p:txBody>
      </p:sp>
    </p:spTree>
    <p:extLst>
      <p:ext uri="{BB962C8B-B14F-4D97-AF65-F5344CB8AC3E}">
        <p14:creationId xmlns:p14="http://schemas.microsoft.com/office/powerpoint/2010/main" val="507888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FB003-06BB-47B3-8CFC-0D7CA747B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86" y="716369"/>
            <a:ext cx="11617915" cy="1013800"/>
          </a:xfrm>
        </p:spPr>
        <p:txBody>
          <a:bodyPr anchor="ctr"/>
          <a:lstStyle/>
          <a:p>
            <a:pPr algn="ctr"/>
            <a:r>
              <a:rPr lang="en-US" dirty="0"/>
              <a:t>Current CIS Active courses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536604B-58FC-4EA2-BCF4-B62512C5E1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1147089"/>
              </p:ext>
            </p:extLst>
          </p:nvPr>
        </p:nvGraphicFramePr>
        <p:xfrm>
          <a:off x="446125" y="1776784"/>
          <a:ext cx="11303676" cy="45381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0020">
                  <a:extLst>
                    <a:ext uri="{9D8B030D-6E8A-4147-A177-3AD203B41FA5}">
                      <a16:colId xmlns:a16="http://schemas.microsoft.com/office/drawing/2014/main" val="1035445187"/>
                    </a:ext>
                  </a:extLst>
                </a:gridCol>
                <a:gridCol w="9603656">
                  <a:extLst>
                    <a:ext uri="{9D8B030D-6E8A-4147-A177-3AD203B41FA5}">
                      <a16:colId xmlns:a16="http://schemas.microsoft.com/office/drawing/2014/main" val="2869661454"/>
                    </a:ext>
                  </a:extLst>
                </a:gridCol>
              </a:tblGrid>
              <a:tr h="4684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Course No.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Current Course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3469992116"/>
                  </a:ext>
                </a:extLst>
              </a:tr>
              <a:tr h="4684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001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Introduction to Computer Information Systems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746447293"/>
                  </a:ext>
                </a:extLst>
              </a:tr>
              <a:tr h="4559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005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Introduction to Computer Science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3149213700"/>
                  </a:ext>
                </a:extLst>
              </a:tr>
              <a:tr h="4684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006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Introduction to Computer Programming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3343763083"/>
                  </a:ext>
                </a:extLst>
              </a:tr>
              <a:tr h="4412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020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Microcomputer Assembly Language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2932225049"/>
                  </a:ext>
                </a:extLst>
              </a:tr>
              <a:tr h="4684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023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C# Programming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359770977"/>
                  </a:ext>
                </a:extLst>
              </a:tr>
              <a:tr h="4554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025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C++ Programming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2734263560"/>
                  </a:ext>
                </a:extLst>
              </a:tr>
              <a:tr h="3932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027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Data Structures and Algorithms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3746679711"/>
                  </a:ext>
                </a:extLst>
              </a:tr>
              <a:tr h="4500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036A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Java Programming Language 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4025913122"/>
                  </a:ext>
                </a:extLst>
              </a:tr>
              <a:tr h="4684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036B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Java Programming Language II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3344252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926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FB003-06BB-47B3-8CFC-0D7CA747B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Current CIS Active courses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536604B-58FC-4EA2-BCF4-B62512C5E1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204703"/>
              </p:ext>
            </p:extLst>
          </p:nvPr>
        </p:nvGraphicFramePr>
        <p:xfrm>
          <a:off x="467474" y="1900721"/>
          <a:ext cx="11316986" cy="46266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2480">
                  <a:extLst>
                    <a:ext uri="{9D8B030D-6E8A-4147-A177-3AD203B41FA5}">
                      <a16:colId xmlns:a16="http://schemas.microsoft.com/office/drawing/2014/main" val="1035445187"/>
                    </a:ext>
                  </a:extLst>
                </a:gridCol>
                <a:gridCol w="9554506">
                  <a:extLst>
                    <a:ext uri="{9D8B030D-6E8A-4147-A177-3AD203B41FA5}">
                      <a16:colId xmlns:a16="http://schemas.microsoft.com/office/drawing/2014/main" val="2869661454"/>
                    </a:ext>
                  </a:extLst>
                </a:gridCol>
              </a:tblGrid>
              <a:tr h="3882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Course No.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Current Course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3469992116"/>
                  </a:ext>
                </a:extLst>
              </a:tr>
              <a:tr h="4147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042A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Spreadsheet Applications 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32821098"/>
                  </a:ext>
                </a:extLst>
              </a:tr>
              <a:tr h="4147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042B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Spreadsheet Applications II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1634178768"/>
                  </a:ext>
                </a:extLst>
              </a:tr>
              <a:tr h="4147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081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Systems Analysis with UML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3556397476"/>
                  </a:ext>
                </a:extLst>
              </a:tr>
              <a:tr h="4147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082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Design Patterns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2169492393"/>
                  </a:ext>
                </a:extLst>
              </a:tr>
              <a:tr h="4147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083B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Computer Programming Capstone Project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3778590769"/>
                  </a:ext>
                </a:extLst>
              </a:tr>
              <a:tr h="4147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086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Windows Operating System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1552899540"/>
                  </a:ext>
                </a:extLst>
              </a:tr>
              <a:tr h="4147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</a:rPr>
                        <a:t>CIS 105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</a:rPr>
                        <a:t>Mechanics of Web Page Design - Deactivate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2190258705"/>
                  </a:ext>
                </a:extLst>
              </a:tr>
              <a:tr h="4147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</a:rPr>
                        <a:t>CIS 200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</a:rPr>
                        <a:t>Computer Concepts and Applications  - Deactivate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2469976565"/>
                  </a:ext>
                </a:extLst>
              </a:tr>
              <a:tr h="306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</a:rPr>
                        <a:t>CIS 230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</a:rPr>
                        <a:t>Laboratory Practice in Microcomputers - Deactivate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3962660708"/>
                  </a:ext>
                </a:extLst>
              </a:tr>
              <a:tr h="306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</a:rPr>
                        <a:t>CIS 231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</a:rPr>
                        <a:t>Advanced Laboratory Practice in Microcomputers - Deactivate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546987340"/>
                  </a:ext>
                </a:extLst>
              </a:tr>
              <a:tr h="306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232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Exploring Robotics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1162189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81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780B1-6D21-419D-B7B0-A08A29C92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Proposed new CIS courses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6DD2D77-CF7E-42F0-A12F-7C8C8B4BFE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504823"/>
              </p:ext>
            </p:extLst>
          </p:nvPr>
        </p:nvGraphicFramePr>
        <p:xfrm>
          <a:off x="436651" y="1921267"/>
          <a:ext cx="11322122" cy="42622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0171">
                  <a:extLst>
                    <a:ext uri="{9D8B030D-6E8A-4147-A177-3AD203B41FA5}">
                      <a16:colId xmlns:a16="http://schemas.microsoft.com/office/drawing/2014/main" val="350661401"/>
                    </a:ext>
                  </a:extLst>
                </a:gridCol>
                <a:gridCol w="9441951">
                  <a:extLst>
                    <a:ext uri="{9D8B030D-6E8A-4147-A177-3AD203B41FA5}">
                      <a16:colId xmlns:a16="http://schemas.microsoft.com/office/drawing/2014/main" val="329648288"/>
                    </a:ext>
                  </a:extLst>
                </a:gridCol>
              </a:tblGrid>
              <a:tr h="6392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Course No.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Course Description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58162283"/>
                  </a:ext>
                </a:extLst>
              </a:tr>
              <a:tr h="603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CIS 118/Math 118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8: The Foundations of Data Science (?)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0830879"/>
                  </a:ext>
                </a:extLst>
              </a:tr>
              <a:tr h="603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80A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Mathematics for Computer Science I (Current name: Discrete Structures – Reactivate)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29064907"/>
                  </a:ext>
                </a:extLst>
              </a:tr>
              <a:tr h="603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80B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Mathematics for Computer Science II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19223874"/>
                  </a:ext>
                </a:extLst>
              </a:tr>
              <a:tr h="603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CS XX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Advanced Algorithms and Concurrent Programming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08155632"/>
                  </a:ext>
                </a:extLst>
              </a:tr>
              <a:tr h="603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 61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Structure and Interpretation of Computer Programs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8023926"/>
                  </a:ext>
                </a:extLst>
              </a:tr>
              <a:tr h="603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 84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Database Programming for the Web (Rename to Database Programming)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3767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5164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FB003-06BB-47B3-8CFC-0D7CA747B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proposed NON-credit COURSES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536604B-58FC-4EA2-BCF4-B62512C5E1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2197329"/>
              </p:ext>
            </p:extLst>
          </p:nvPr>
        </p:nvGraphicFramePr>
        <p:xfrm>
          <a:off x="434940" y="1677190"/>
          <a:ext cx="11308486" cy="4815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1156">
                  <a:extLst>
                    <a:ext uri="{9D8B030D-6E8A-4147-A177-3AD203B41FA5}">
                      <a16:colId xmlns:a16="http://schemas.microsoft.com/office/drawing/2014/main" val="1035445187"/>
                    </a:ext>
                  </a:extLst>
                </a:gridCol>
                <a:gridCol w="9547330">
                  <a:extLst>
                    <a:ext uri="{9D8B030D-6E8A-4147-A177-3AD203B41FA5}">
                      <a16:colId xmlns:a16="http://schemas.microsoft.com/office/drawing/2014/main" val="2869661454"/>
                    </a:ext>
                  </a:extLst>
                </a:gridCol>
              </a:tblGrid>
              <a:tr h="5814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Course No.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Course Description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3469992116"/>
                  </a:ext>
                </a:extLst>
              </a:tr>
              <a:tr h="6154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510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Laboratory Projects in Word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3082053607"/>
                  </a:ext>
                </a:extLst>
              </a:tr>
              <a:tr h="6154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511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Advanced Laboratory Projects in Word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4041575306"/>
                  </a:ext>
                </a:extLst>
              </a:tr>
              <a:tr h="6286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512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Laboratory Projects in Excel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3290298611"/>
                  </a:ext>
                </a:extLst>
              </a:tr>
              <a:tr h="5848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513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Advanced Laboratory Projects in Excel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4106119721"/>
                  </a:ext>
                </a:extLst>
              </a:tr>
              <a:tr h="5980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514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Laboratory Projects in PowerPoint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4052452213"/>
                  </a:ext>
                </a:extLst>
              </a:tr>
              <a:tr h="5761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515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Laboratory Projects in Access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3058823519"/>
                  </a:ext>
                </a:extLst>
              </a:tr>
              <a:tr h="6154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CIS 516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Advances Laboratory Projects in Access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2" marR="19572" marT="0" marB="0" anchor="ctr"/>
                </a:tc>
                <a:extLst>
                  <a:ext uri="{0D108BD9-81ED-4DB2-BD59-A6C34878D82A}">
                    <a16:rowId xmlns:a16="http://schemas.microsoft.com/office/drawing/2014/main" val="670423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87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DF47E-DDB1-4333-B094-3918E8518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11029616" cy="1029013"/>
          </a:xfrm>
        </p:spPr>
        <p:txBody>
          <a:bodyPr/>
          <a:lstStyle/>
          <a:p>
            <a:pPr algn="ctr"/>
            <a:r>
              <a:rPr lang="en-US" dirty="0"/>
              <a:t>Applied Computer Information Systems</a:t>
            </a:r>
            <a:b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E79A051-6FB3-436F-BC90-CE5909E4FD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0056726"/>
              </p:ext>
            </p:extLst>
          </p:nvPr>
        </p:nvGraphicFramePr>
        <p:xfrm>
          <a:off x="429563" y="1840301"/>
          <a:ext cx="11332873" cy="44772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6228">
                  <a:extLst>
                    <a:ext uri="{9D8B030D-6E8A-4147-A177-3AD203B41FA5}">
                      <a16:colId xmlns:a16="http://schemas.microsoft.com/office/drawing/2014/main" val="1598084499"/>
                    </a:ext>
                  </a:extLst>
                </a:gridCol>
                <a:gridCol w="5028616">
                  <a:extLst>
                    <a:ext uri="{9D8B030D-6E8A-4147-A177-3AD203B41FA5}">
                      <a16:colId xmlns:a16="http://schemas.microsoft.com/office/drawing/2014/main" val="46629375"/>
                    </a:ext>
                  </a:extLst>
                </a:gridCol>
                <a:gridCol w="1719343">
                  <a:extLst>
                    <a:ext uri="{9D8B030D-6E8A-4147-A177-3AD203B41FA5}">
                      <a16:colId xmlns:a16="http://schemas.microsoft.com/office/drawing/2014/main" val="2080187618"/>
                    </a:ext>
                  </a:extLst>
                </a:gridCol>
                <a:gridCol w="1719343">
                  <a:extLst>
                    <a:ext uri="{9D8B030D-6E8A-4147-A177-3AD203B41FA5}">
                      <a16:colId xmlns:a16="http://schemas.microsoft.com/office/drawing/2014/main" val="2226222811"/>
                    </a:ext>
                  </a:extLst>
                </a:gridCol>
                <a:gridCol w="1719343">
                  <a:extLst>
                    <a:ext uri="{9D8B030D-6E8A-4147-A177-3AD203B41FA5}">
                      <a16:colId xmlns:a16="http://schemas.microsoft.com/office/drawing/2014/main" val="1880852028"/>
                    </a:ext>
                  </a:extLst>
                </a:gridCol>
              </a:tblGrid>
              <a:tr h="317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Proposed Certificate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929377"/>
                  </a:ext>
                </a:extLst>
              </a:tr>
              <a:tr h="326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Course No.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Description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Current Units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Required Units (24) 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Elective Units (8)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532529"/>
                  </a:ext>
                </a:extLst>
              </a:tr>
              <a:tr h="317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CIS 01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Intro. to Comp. Info. Systems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562447"/>
                  </a:ext>
                </a:extLst>
              </a:tr>
              <a:tr h="317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CIS 05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Intro. to Computer Science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626778"/>
                  </a:ext>
                </a:extLst>
              </a:tr>
              <a:tr h="317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CIS 06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Intro.  To Computer Programming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871962"/>
                  </a:ext>
                </a:extLst>
              </a:tr>
              <a:tr h="317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CIS 42A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Spreadsheet Applications-A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899806"/>
                  </a:ext>
                </a:extLst>
              </a:tr>
              <a:tr h="317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CIS 42B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Spreadsheet Applications-B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154620"/>
                  </a:ext>
                </a:extLst>
              </a:tr>
              <a:tr h="317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CIS 86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Windows Operating Systems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176038"/>
                  </a:ext>
                </a:extLst>
              </a:tr>
              <a:tr h="317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CIS 105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Basics of Web Page Design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267062"/>
                  </a:ext>
                </a:extLst>
              </a:tr>
              <a:tr h="317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BUS 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Intro. </a:t>
                      </a:r>
                      <a:r>
                        <a:rPr lang="en-US" sz="1200" u="none" strike="noStrike" dirty="0">
                          <a:effectLst/>
                        </a:rPr>
                        <a:t>To Business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871518"/>
                  </a:ext>
                </a:extLst>
              </a:tr>
              <a:tr h="317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BUS 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Business Communications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869241"/>
                  </a:ext>
                </a:extLst>
              </a:tr>
              <a:tr h="317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MMART 003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Introduction to Digital Art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311943"/>
                  </a:ext>
                </a:extLst>
              </a:tr>
              <a:tr h="326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Any CIS/BUS course offered at BCC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832780"/>
                  </a:ext>
                </a:extLst>
              </a:tr>
              <a:tr h="326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Total Units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32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24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8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00008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0538DD1-9016-46E2-96A8-22B49530B7C6}"/>
              </a:ext>
            </a:extLst>
          </p:cNvPr>
          <p:cNvSpPr/>
          <p:nvPr/>
        </p:nvSpPr>
        <p:spPr>
          <a:xfrm>
            <a:off x="1564256" y="6426679"/>
            <a:ext cx="39221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Additional 28 GE units for 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018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E7D35-0C22-4FBA-9B21-120712713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Advanced Programming</a:t>
            </a:r>
            <a:b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ECF9FBA-76A3-4732-BF8B-796314EED4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235635"/>
              </p:ext>
            </p:extLst>
          </p:nvPr>
        </p:nvGraphicFramePr>
        <p:xfrm>
          <a:off x="460075" y="1800046"/>
          <a:ext cx="11306356" cy="44282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546">
                  <a:extLst>
                    <a:ext uri="{9D8B030D-6E8A-4147-A177-3AD203B41FA5}">
                      <a16:colId xmlns:a16="http://schemas.microsoft.com/office/drawing/2014/main" val="275144479"/>
                    </a:ext>
                  </a:extLst>
                </a:gridCol>
                <a:gridCol w="5016850">
                  <a:extLst>
                    <a:ext uri="{9D8B030D-6E8A-4147-A177-3AD203B41FA5}">
                      <a16:colId xmlns:a16="http://schemas.microsoft.com/office/drawing/2014/main" val="883230691"/>
                    </a:ext>
                  </a:extLst>
                </a:gridCol>
                <a:gridCol w="1715320">
                  <a:extLst>
                    <a:ext uri="{9D8B030D-6E8A-4147-A177-3AD203B41FA5}">
                      <a16:colId xmlns:a16="http://schemas.microsoft.com/office/drawing/2014/main" val="1939131138"/>
                    </a:ext>
                  </a:extLst>
                </a:gridCol>
                <a:gridCol w="1715320">
                  <a:extLst>
                    <a:ext uri="{9D8B030D-6E8A-4147-A177-3AD203B41FA5}">
                      <a16:colId xmlns:a16="http://schemas.microsoft.com/office/drawing/2014/main" val="3869985420"/>
                    </a:ext>
                  </a:extLst>
                </a:gridCol>
                <a:gridCol w="1715320">
                  <a:extLst>
                    <a:ext uri="{9D8B030D-6E8A-4147-A177-3AD203B41FA5}">
                      <a16:colId xmlns:a16="http://schemas.microsoft.com/office/drawing/2014/main" val="1018670633"/>
                    </a:ext>
                  </a:extLst>
                </a:gridCol>
              </a:tblGrid>
              <a:tr h="4327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Proposed Certificate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216251"/>
                  </a:ext>
                </a:extLst>
              </a:tr>
              <a:tr h="2973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Course No.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Description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Current Units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Required Units (23) 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Elective Units (12)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571729"/>
                  </a:ext>
                </a:extLst>
              </a:tr>
              <a:tr h="230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</a:rPr>
                        <a:t>CIS 06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</a:rPr>
                        <a:t>Intro.  To Computer Programming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23945"/>
                  </a:ext>
                </a:extLst>
              </a:tr>
              <a:tr h="230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</a:rPr>
                        <a:t>CIS 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effectLst/>
                        </a:rPr>
                        <a:t>Micro Computer Assemby Language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314357"/>
                  </a:ext>
                </a:extLst>
              </a:tr>
              <a:tr h="230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</a:rPr>
                        <a:t>CIS 23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effectLst/>
                        </a:rPr>
                        <a:t>C# Programming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852970"/>
                  </a:ext>
                </a:extLst>
              </a:tr>
              <a:tr h="230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</a:rPr>
                        <a:t>CIS 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effectLst/>
                        </a:rPr>
                        <a:t>C++ Programming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834483"/>
                  </a:ext>
                </a:extLst>
              </a:tr>
              <a:tr h="230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</a:rPr>
                        <a:t>CIS 27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effectLst/>
                        </a:rPr>
                        <a:t>Data Structures and Algorithms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389582"/>
                  </a:ext>
                </a:extLst>
              </a:tr>
              <a:tr h="230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</a:rPr>
                        <a:t>CIS 36A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effectLst/>
                        </a:rPr>
                        <a:t>Java Programming 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755985"/>
                  </a:ext>
                </a:extLst>
              </a:tr>
              <a:tr h="230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</a:rPr>
                        <a:t>CIS 36B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effectLst/>
                        </a:rPr>
                        <a:t>Java Programming 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140671"/>
                  </a:ext>
                </a:extLst>
              </a:tr>
              <a:tr h="230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</a:rPr>
                        <a:t>CIS 61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effectLst/>
                        </a:rPr>
                        <a:t>Structure and Interpetation of Computer Programs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615385"/>
                  </a:ext>
                </a:extLst>
              </a:tr>
              <a:tr h="230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</a:rPr>
                        <a:t>CIS 80A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</a:rPr>
                        <a:t>Mathematics for Computer Science-A (new transfer course)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4704"/>
                  </a:ext>
                </a:extLst>
              </a:tr>
              <a:tr h="230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</a:rPr>
                        <a:t>CIS 80B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</a:rPr>
                        <a:t>Mathematics for Computer Science-B (new transfer course)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48670"/>
                  </a:ext>
                </a:extLst>
              </a:tr>
              <a:tr h="230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</a:rPr>
                        <a:t>CIS 81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effectLst/>
                        </a:rPr>
                        <a:t>Systems Analysis and Design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251817"/>
                  </a:ext>
                </a:extLst>
              </a:tr>
              <a:tr h="230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</a:rPr>
                        <a:t>CIS 82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effectLst/>
                        </a:rPr>
                        <a:t>Design Patterns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726491"/>
                  </a:ext>
                </a:extLst>
              </a:tr>
              <a:tr h="230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</a:rPr>
                        <a:t>CIS 83B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effectLst/>
                        </a:rPr>
                        <a:t>Capstone Project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036310"/>
                  </a:ext>
                </a:extLst>
              </a:tr>
              <a:tr h="230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</a:rPr>
                        <a:t>BUS 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effectLst/>
                        </a:rPr>
                        <a:t>Business Communications </a:t>
                      </a:r>
                      <a:r>
                        <a:rPr lang="en-US" sz="12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or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Introduction to Marketing (BUS 70)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703161"/>
                  </a:ext>
                </a:extLst>
              </a:tr>
              <a:tr h="2367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</a:rPr>
                        <a:t>CIS XX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</a:rPr>
                        <a:t>Advanced Programming (new course)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10223"/>
                  </a:ext>
                </a:extLst>
              </a:tr>
              <a:tr h="2367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Total Units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481409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BBD3C89-B210-4A4F-BE99-75C5F584338C}"/>
              </a:ext>
            </a:extLst>
          </p:cNvPr>
          <p:cNvSpPr/>
          <p:nvPr/>
        </p:nvSpPr>
        <p:spPr>
          <a:xfrm>
            <a:off x="1463935" y="6228272"/>
            <a:ext cx="33406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Additional 25 GE units for 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291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BF6E5-C6EC-4622-858E-42A062D9C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Data Science and analytics</a:t>
            </a:r>
            <a:b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89291FD-EC52-40B2-817D-0153F512F9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757177"/>
              </p:ext>
            </p:extLst>
          </p:nvPr>
        </p:nvGraphicFramePr>
        <p:xfrm>
          <a:off x="414068" y="1345722"/>
          <a:ext cx="11340859" cy="51710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2179">
                  <a:extLst>
                    <a:ext uri="{9D8B030D-6E8A-4147-A177-3AD203B41FA5}">
                      <a16:colId xmlns:a16="http://schemas.microsoft.com/office/drawing/2014/main" val="887411725"/>
                    </a:ext>
                  </a:extLst>
                </a:gridCol>
                <a:gridCol w="5932142">
                  <a:extLst>
                    <a:ext uri="{9D8B030D-6E8A-4147-A177-3AD203B41FA5}">
                      <a16:colId xmlns:a16="http://schemas.microsoft.com/office/drawing/2014/main" val="2955252234"/>
                    </a:ext>
                  </a:extLst>
                </a:gridCol>
                <a:gridCol w="2028269">
                  <a:extLst>
                    <a:ext uri="{9D8B030D-6E8A-4147-A177-3AD203B41FA5}">
                      <a16:colId xmlns:a16="http://schemas.microsoft.com/office/drawing/2014/main" val="3884621644"/>
                    </a:ext>
                  </a:extLst>
                </a:gridCol>
                <a:gridCol w="2028269">
                  <a:extLst>
                    <a:ext uri="{9D8B030D-6E8A-4147-A177-3AD203B41FA5}">
                      <a16:colId xmlns:a16="http://schemas.microsoft.com/office/drawing/2014/main" val="1637571638"/>
                    </a:ext>
                  </a:extLst>
                </a:gridCol>
              </a:tblGrid>
              <a:tr h="23494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128749"/>
                  </a:ext>
                </a:extLst>
              </a:tr>
              <a:tr h="2599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Course No.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Description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Required Units (18) 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Elective Units (16)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1653845"/>
                  </a:ext>
                </a:extLst>
              </a:tr>
              <a:tr h="397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 05</a:t>
                      </a:r>
                    </a:p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 06</a:t>
                      </a: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Introduction to Computer Science</a:t>
                      </a:r>
                    </a:p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Introduction to Computer Programming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5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extLst>
                  <a:ext uri="{0D108BD9-81ED-4DB2-BD59-A6C34878D82A}">
                    <a16:rowId xmlns:a16="http://schemas.microsoft.com/office/drawing/2014/main" val="4172845326"/>
                  </a:ext>
                </a:extLst>
              </a:tr>
              <a:tr h="20130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MATH 118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Foundations of Data Science (new course)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extLst>
                  <a:ext uri="{0D108BD9-81ED-4DB2-BD59-A6C34878D82A}">
                    <a16:rowId xmlns:a16="http://schemas.microsoft.com/office/drawing/2014/main" val="450788866"/>
                  </a:ext>
                </a:extLst>
              </a:tr>
              <a:tr h="20130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CIS 42A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Spreadsheet Applications-A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extLst>
                  <a:ext uri="{0D108BD9-81ED-4DB2-BD59-A6C34878D82A}">
                    <a16:rowId xmlns:a16="http://schemas.microsoft.com/office/drawing/2014/main" val="3739714491"/>
                  </a:ext>
                </a:extLst>
              </a:tr>
              <a:tr h="20130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CIS 42B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Spreadsheet Applications-B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extLst>
                  <a:ext uri="{0D108BD9-81ED-4DB2-BD59-A6C34878D82A}">
                    <a16:rowId xmlns:a16="http://schemas.microsoft.com/office/drawing/2014/main" val="3475534077"/>
                  </a:ext>
                </a:extLst>
              </a:tr>
              <a:tr h="20130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MATH 13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Statistics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extLst>
                  <a:ext uri="{0D108BD9-81ED-4DB2-BD59-A6C34878D82A}">
                    <a16:rowId xmlns:a16="http://schemas.microsoft.com/office/drawing/2014/main" val="2723665539"/>
                  </a:ext>
                </a:extLst>
              </a:tr>
              <a:tr h="20130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extLst>
                  <a:ext uri="{0D108BD9-81ED-4DB2-BD59-A6C34878D82A}">
                    <a16:rowId xmlns:a16="http://schemas.microsoft.com/office/drawing/2014/main" val="554634653"/>
                  </a:ext>
                </a:extLst>
              </a:tr>
              <a:tr h="20130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Elective -- 1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Required (9-12)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extLst>
                  <a:ext uri="{0D108BD9-81ED-4DB2-BD59-A6C34878D82A}">
                    <a16:rowId xmlns:a16="http://schemas.microsoft.com/office/drawing/2014/main" val="1771146149"/>
                  </a:ext>
                </a:extLst>
              </a:tr>
              <a:tr h="20130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SOC 120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Introduction to Research Methods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extLst>
                  <a:ext uri="{0D108BD9-81ED-4DB2-BD59-A6C34878D82A}">
                    <a16:rowId xmlns:a16="http://schemas.microsoft.com/office/drawing/2014/main" val="2568420400"/>
                  </a:ext>
                </a:extLst>
              </a:tr>
              <a:tr h="20130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BIOL 51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Introduction to Bioinfomatics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extLst>
                  <a:ext uri="{0D108BD9-81ED-4DB2-BD59-A6C34878D82A}">
                    <a16:rowId xmlns:a16="http://schemas.microsoft.com/office/drawing/2014/main" val="208431136"/>
                  </a:ext>
                </a:extLst>
              </a:tr>
              <a:tr h="22814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BIOL 32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Scientific Literature and Writing</a:t>
                      </a:r>
                      <a:endParaRPr lang="en-US" sz="1200" b="0" i="0" u="none" strike="noStrike">
                        <a:solidFill>
                          <a:srgbClr val="3D3D3D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extLst>
                  <a:ext uri="{0D108BD9-81ED-4DB2-BD59-A6C34878D82A}">
                    <a16:rowId xmlns:a16="http://schemas.microsoft.com/office/drawing/2014/main" val="3123345773"/>
                  </a:ext>
                </a:extLst>
              </a:tr>
              <a:tr h="20130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CIS 84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Database (Design and) Programming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extLst>
                  <a:ext uri="{0D108BD9-81ED-4DB2-BD59-A6C34878D82A}">
                    <a16:rowId xmlns:a16="http://schemas.microsoft.com/office/drawing/2014/main" val="1499338929"/>
                  </a:ext>
                </a:extLst>
              </a:tr>
              <a:tr h="22814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PSYCH 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Introduction to Research Methods in Psychology</a:t>
                      </a:r>
                      <a:endParaRPr lang="en-US" sz="1200" b="0" i="0" u="none" strike="noStrike">
                        <a:solidFill>
                          <a:srgbClr val="3D3D3D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extLst>
                  <a:ext uri="{0D108BD9-81ED-4DB2-BD59-A6C34878D82A}">
                    <a16:rowId xmlns:a16="http://schemas.microsoft.com/office/drawing/2014/main" val="3507335601"/>
                  </a:ext>
                </a:extLst>
              </a:tr>
              <a:tr h="22814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3D3D3D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extLst>
                  <a:ext uri="{0D108BD9-81ED-4DB2-BD59-A6C34878D82A}">
                    <a16:rowId xmlns:a16="http://schemas.microsoft.com/office/drawing/2014/main" val="125941869"/>
                  </a:ext>
                </a:extLst>
              </a:tr>
              <a:tr h="20130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Elective -- 2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Required (4-7)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extLst>
                  <a:ext uri="{0D108BD9-81ED-4DB2-BD59-A6C34878D82A}">
                    <a16:rowId xmlns:a16="http://schemas.microsoft.com/office/drawing/2014/main" val="35076243"/>
                  </a:ext>
                </a:extLst>
              </a:tr>
              <a:tr h="22814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MATH 3E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Linear Algebra</a:t>
                      </a:r>
                      <a:endParaRPr lang="en-US" sz="1200" b="0" i="0" u="none" strike="noStrike">
                        <a:solidFill>
                          <a:srgbClr val="3D3D3D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extLst>
                  <a:ext uri="{0D108BD9-81ED-4DB2-BD59-A6C34878D82A}">
                    <a16:rowId xmlns:a16="http://schemas.microsoft.com/office/drawing/2014/main" val="4081170944"/>
                  </a:ext>
                </a:extLst>
              </a:tr>
              <a:tr h="20130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PHIL 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Formal Logic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extLst>
                  <a:ext uri="{0D108BD9-81ED-4DB2-BD59-A6C34878D82A}">
                    <a16:rowId xmlns:a16="http://schemas.microsoft.com/office/drawing/2014/main" val="1041094647"/>
                  </a:ext>
                </a:extLst>
              </a:tr>
              <a:tr h="22814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ECON 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Principles of Economics (Macro-Economics)</a:t>
                      </a:r>
                      <a:endParaRPr lang="en-US" sz="1200" b="0" i="0" u="none" strike="noStrike" dirty="0">
                        <a:solidFill>
                          <a:srgbClr val="3D3D3D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extLst>
                  <a:ext uri="{0D108BD9-81ED-4DB2-BD59-A6C34878D82A}">
                    <a16:rowId xmlns:a16="http://schemas.microsoft.com/office/drawing/2014/main" val="3398841833"/>
                  </a:ext>
                </a:extLst>
              </a:tr>
              <a:tr h="22814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ECON 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Principles of Economics (Micro-Economics)</a:t>
                      </a:r>
                      <a:endParaRPr lang="en-US" sz="1200" b="0" i="0" u="none" strike="noStrike">
                        <a:solidFill>
                          <a:srgbClr val="3D3D3D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extLst>
                  <a:ext uri="{0D108BD9-81ED-4DB2-BD59-A6C34878D82A}">
                    <a16:rowId xmlns:a16="http://schemas.microsoft.com/office/drawing/2014/main" val="3269331374"/>
                  </a:ext>
                </a:extLst>
              </a:tr>
              <a:tr h="22814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BUS 24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Computerized Accounting Principles</a:t>
                      </a:r>
                      <a:endParaRPr lang="en-US" sz="1200" b="0" i="0" u="none" strike="noStrike">
                        <a:solidFill>
                          <a:srgbClr val="3D3D3D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extLst>
                  <a:ext uri="{0D108BD9-81ED-4DB2-BD59-A6C34878D82A}">
                    <a16:rowId xmlns:a16="http://schemas.microsoft.com/office/drawing/2014/main" val="1433019822"/>
                  </a:ext>
                </a:extLst>
              </a:tr>
              <a:tr h="233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BUS 70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Introduction to Marketing</a:t>
                      </a:r>
                      <a:endParaRPr lang="en-US" sz="1200" b="0" i="0" u="none" strike="noStrike" dirty="0">
                        <a:solidFill>
                          <a:srgbClr val="3D3D3D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extLst>
                  <a:ext uri="{0D108BD9-81ED-4DB2-BD59-A6C34878D82A}">
                    <a16:rowId xmlns:a16="http://schemas.microsoft.com/office/drawing/2014/main" val="3513667528"/>
                  </a:ext>
                </a:extLst>
              </a:tr>
              <a:tr h="233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Total Units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647" marR="3647" marT="36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647" marR="3647" marT="3647" marB="0" anchor="b"/>
                </a:tc>
                <a:extLst>
                  <a:ext uri="{0D108BD9-81ED-4DB2-BD59-A6C34878D82A}">
                    <a16:rowId xmlns:a16="http://schemas.microsoft.com/office/drawing/2014/main" val="110872451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1BA0C95A-87C0-48A0-9BA5-707C4EA660FF}"/>
              </a:ext>
            </a:extLst>
          </p:cNvPr>
          <p:cNvSpPr/>
          <p:nvPr/>
        </p:nvSpPr>
        <p:spPr>
          <a:xfrm>
            <a:off x="1481188" y="6516745"/>
            <a:ext cx="33406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Additional 26 GE units for 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80810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1371</TotalTime>
  <Words>776</Words>
  <Application>Microsoft Macintosh PowerPoint</Application>
  <PresentationFormat>Widescreen</PresentationFormat>
  <Paragraphs>320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Gill Sans MT</vt:lpstr>
      <vt:lpstr>Wingdings 2</vt:lpstr>
      <vt:lpstr>Dividend</vt:lpstr>
      <vt:lpstr>CIS Advisory Committee MEETING Berkeley City College</vt:lpstr>
      <vt:lpstr>Current CIS Active courses</vt:lpstr>
      <vt:lpstr>Current CIS Active courses</vt:lpstr>
      <vt:lpstr>Proposed new CIS courses</vt:lpstr>
      <vt:lpstr>proposed NON-credit COURSES</vt:lpstr>
      <vt:lpstr>Applied Computer Information Systems </vt:lpstr>
      <vt:lpstr>Advanced Programming </vt:lpstr>
      <vt:lpstr>Data Science and analytics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 Advisory CommITTEE MEETING Berkeley City College</dc:title>
  <dc:creator>Paramsothy Thananjeyan</dc:creator>
  <cp:lastModifiedBy>Nancy Cayton</cp:lastModifiedBy>
  <cp:revision>74</cp:revision>
  <dcterms:created xsi:type="dcterms:W3CDTF">2021-06-23T00:18:35Z</dcterms:created>
  <dcterms:modified xsi:type="dcterms:W3CDTF">2024-05-13T16:19:03Z</dcterms:modified>
</cp:coreProperties>
</file>